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drawings/drawing1.xml" ContentType="application/vnd.openxmlformats-officedocument.drawingml.chartshapes+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drawings/drawing2.xml" ContentType="application/vnd.openxmlformats-officedocument.drawingml.chartshapes+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ppt/drawings/drawing3.xml" ContentType="application/vnd.openxmlformats-officedocument.drawingml.chartshapes+xml"/>
  <Override PartName="/ppt/charts/chart7.xml" ContentType="application/vnd.openxmlformats-officedocument.drawingml.chart+xml"/>
  <Override PartName="/ppt/theme/themeOverride7.xml" ContentType="application/vnd.openxmlformats-officedocument.themeOverride+xml"/>
  <Override PartName="/ppt/charts/chart8.xml" ContentType="application/vnd.openxmlformats-officedocument.drawingml.chart+xml"/>
  <Override PartName="/ppt/theme/themeOverride8.xml" ContentType="application/vnd.openxmlformats-officedocument.themeOverride+xml"/>
  <Override PartName="/ppt/drawings/drawing4.xml" ContentType="application/vnd.openxmlformats-officedocument.drawingml.chartshapes+xml"/>
  <Override PartName="/ppt/charts/chart9.xml" ContentType="application/vnd.openxmlformats-officedocument.drawingml.chart+xml"/>
  <Override PartName="/ppt/theme/themeOverride9.xml" ContentType="application/vnd.openxmlformats-officedocument.themeOverride+xml"/>
  <Override PartName="/ppt/charts/chart10.xml" ContentType="application/vnd.openxmlformats-officedocument.drawingml.chart+xml"/>
  <Override PartName="/ppt/theme/themeOverride10.xml" ContentType="application/vnd.openxmlformats-officedocument.themeOverride+xml"/>
  <Override PartName="/ppt/drawings/drawing5.xml" ContentType="application/vnd.openxmlformats-officedocument.drawingml.chartshapes+xml"/>
  <Override PartName="/ppt/charts/chart11.xml" ContentType="application/vnd.openxmlformats-officedocument.drawingml.chart+xml"/>
  <Override PartName="/ppt/theme/themeOverride11.xml" ContentType="application/vnd.openxmlformats-officedocument.themeOverride+xml"/>
  <Override PartName="/ppt/charts/chart12.xml" ContentType="application/vnd.openxmlformats-officedocument.drawingml.chart+xml"/>
  <Override PartName="/ppt/theme/themeOverride12.xml" ContentType="application/vnd.openxmlformats-officedocument.themeOverride+xml"/>
  <Override PartName="/ppt/drawings/drawing6.xml" ContentType="application/vnd.openxmlformats-officedocument.drawingml.chartshapes+xml"/>
  <Override PartName="/ppt/charts/chart13.xml" ContentType="application/vnd.openxmlformats-officedocument.drawingml.chart+xml"/>
  <Override PartName="/ppt/theme/themeOverride13.xml" ContentType="application/vnd.openxmlformats-officedocument.themeOverride+xml"/>
  <Override PartName="/ppt/charts/chart14.xml" ContentType="application/vnd.openxmlformats-officedocument.drawingml.chart+xml"/>
  <Override PartName="/ppt/theme/themeOverride14.xml" ContentType="application/vnd.openxmlformats-officedocument.themeOverride+xml"/>
  <Override PartName="/ppt/drawings/drawing7.xml" ContentType="application/vnd.openxmlformats-officedocument.drawingml.chartshapes+xml"/>
  <Override PartName="/ppt/charts/chart15.xml" ContentType="application/vnd.openxmlformats-officedocument.drawingml.chart+xml"/>
  <Override PartName="/ppt/theme/themeOverride15.xml" ContentType="application/vnd.openxmlformats-officedocument.themeOverride+xml"/>
  <Override PartName="/ppt/charts/chart16.xml" ContentType="application/vnd.openxmlformats-officedocument.drawingml.chart+xml"/>
  <Override PartName="/ppt/theme/themeOverride16.xml" ContentType="application/vnd.openxmlformats-officedocument.themeOverride+xml"/>
  <Override PartName="/ppt/drawings/drawing8.xml" ContentType="application/vnd.openxmlformats-officedocument.drawingml.chartshapes+xml"/>
  <Override PartName="/ppt/charts/chart17.xml" ContentType="application/vnd.openxmlformats-officedocument.drawingml.chart+xml"/>
  <Override PartName="/ppt/theme/themeOverride17.xml" ContentType="application/vnd.openxmlformats-officedocument.themeOverride+xml"/>
  <Override PartName="/ppt/charts/chart18.xml" ContentType="application/vnd.openxmlformats-officedocument.drawingml.chart+xml"/>
  <Override PartName="/ppt/theme/themeOverride18.xml" ContentType="application/vnd.openxmlformats-officedocument.themeOverride+xml"/>
  <Override PartName="/ppt/drawings/drawing9.xml" ContentType="application/vnd.openxmlformats-officedocument.drawingml.chartshapes+xml"/>
  <Override PartName="/ppt/charts/chart19.xml" ContentType="application/vnd.openxmlformats-officedocument.drawingml.chart+xml"/>
  <Override PartName="/ppt/theme/themeOverride19.xml" ContentType="application/vnd.openxmlformats-officedocument.themeOverride+xml"/>
  <Override PartName="/ppt/charts/chart20.xml" ContentType="application/vnd.openxmlformats-officedocument.drawingml.chart+xml"/>
  <Override PartName="/ppt/theme/themeOverride20.xml" ContentType="application/vnd.openxmlformats-officedocument.themeOverride+xml"/>
  <Override PartName="/ppt/drawings/drawing10.xml" ContentType="application/vnd.openxmlformats-officedocument.drawingml.chartshapes+xml"/>
  <Override PartName="/ppt/charts/chart21.xml" ContentType="application/vnd.openxmlformats-officedocument.drawingml.chart+xml"/>
  <Override PartName="/ppt/theme/themeOverride21.xml" ContentType="application/vnd.openxmlformats-officedocument.themeOverride+xml"/>
  <Override PartName="/ppt/charts/chart22.xml" ContentType="application/vnd.openxmlformats-officedocument.drawingml.chart+xml"/>
  <Override PartName="/ppt/theme/themeOverride22.xml" ContentType="application/vnd.openxmlformats-officedocument.themeOverride+xml"/>
  <Override PartName="/ppt/drawings/drawing11.xml" ContentType="application/vnd.openxmlformats-officedocument.drawingml.chartshapes+xml"/>
  <Override PartName="/ppt/charts/chart23.xml" ContentType="application/vnd.openxmlformats-officedocument.drawingml.chart+xml"/>
  <Override PartName="/ppt/theme/themeOverride23.xml" ContentType="application/vnd.openxmlformats-officedocument.themeOverride+xml"/>
  <Override PartName="/ppt/drawings/drawing12.xml" ContentType="application/vnd.openxmlformats-officedocument.drawingml.chartshapes+xml"/>
  <Override PartName="/ppt/charts/chart24.xml" ContentType="application/vnd.openxmlformats-officedocument.drawingml.chart+xml"/>
  <Override PartName="/ppt/theme/themeOverride24.xml" ContentType="application/vnd.openxmlformats-officedocument.themeOverride+xml"/>
  <Override PartName="/ppt/drawings/drawing13.xml" ContentType="application/vnd.openxmlformats-officedocument.drawingml.chartshapes+xml"/>
  <Override PartName="/ppt/charts/chart25.xml" ContentType="application/vnd.openxmlformats-officedocument.drawingml.chart+xml"/>
  <Override PartName="/ppt/theme/themeOverride25.xml" ContentType="application/vnd.openxmlformats-officedocument.themeOverride+xml"/>
  <Override PartName="/ppt/drawings/drawing14.xml" ContentType="application/vnd.openxmlformats-officedocument.drawingml.chartshapes+xml"/>
  <Override PartName="/ppt/charts/chart26.xml" ContentType="application/vnd.openxmlformats-officedocument.drawingml.chart+xml"/>
  <Override PartName="/ppt/theme/themeOverride26.xml" ContentType="application/vnd.openxmlformats-officedocument.themeOverride+xml"/>
  <Override PartName="/ppt/charts/chart27.xml" ContentType="application/vnd.openxmlformats-officedocument.drawingml.chart+xml"/>
  <Override PartName="/ppt/theme/themeOverride27.xml" ContentType="application/vnd.openxmlformats-officedocument.themeOverride+xml"/>
  <Override PartName="/ppt/drawings/drawing15.xml" ContentType="application/vnd.openxmlformats-officedocument.drawingml.chartshapes+xml"/>
  <Override PartName="/ppt/charts/chart28.xml" ContentType="application/vnd.openxmlformats-officedocument.drawingml.chart+xml"/>
  <Override PartName="/ppt/theme/themeOverride28.xml" ContentType="application/vnd.openxmlformats-officedocument.themeOverride+xml"/>
  <Override PartName="/ppt/charts/chart29.xml" ContentType="application/vnd.openxmlformats-officedocument.drawingml.chart+xml"/>
  <Override PartName="/ppt/theme/themeOverride29.xml" ContentType="application/vnd.openxmlformats-officedocument.themeOverride+xml"/>
  <Override PartName="/ppt/drawings/drawing16.xml" ContentType="application/vnd.openxmlformats-officedocument.drawingml.chartshapes+xml"/>
  <Override PartName="/ppt/charts/chart30.xml" ContentType="application/vnd.openxmlformats-officedocument.drawingml.chart+xml"/>
  <Override PartName="/ppt/theme/themeOverride30.xml" ContentType="application/vnd.openxmlformats-officedocument.themeOverride+xml"/>
  <Override PartName="/ppt/charts/chart31.xml" ContentType="application/vnd.openxmlformats-officedocument.drawingml.chart+xml"/>
  <Override PartName="/ppt/theme/themeOverride31.xml" ContentType="application/vnd.openxmlformats-officedocument.themeOverride+xml"/>
  <Override PartName="/ppt/drawings/drawing17.xml" ContentType="application/vnd.openxmlformats-officedocument.drawingml.chartshapes+xml"/>
  <Override PartName="/ppt/charts/chart32.xml" ContentType="application/vnd.openxmlformats-officedocument.drawingml.chart+xml"/>
  <Override PartName="/ppt/theme/themeOverride32.xml" ContentType="application/vnd.openxmlformats-officedocument.themeOverride+xml"/>
  <Override PartName="/ppt/charts/chart33.xml" ContentType="application/vnd.openxmlformats-officedocument.drawingml.chart+xml"/>
  <Override PartName="/ppt/theme/themeOverride33.xml" ContentType="application/vnd.openxmlformats-officedocument.themeOverride+xml"/>
  <Override PartName="/ppt/drawings/drawing18.xml" ContentType="application/vnd.openxmlformats-officedocument.drawingml.chartshapes+xml"/>
  <Override PartName="/ppt/charts/chart34.xml" ContentType="application/vnd.openxmlformats-officedocument.drawingml.chart+xml"/>
  <Override PartName="/ppt/theme/themeOverride34.xml" ContentType="application/vnd.openxmlformats-officedocument.themeOverride+xml"/>
  <Override PartName="/ppt/charts/chart35.xml" ContentType="application/vnd.openxmlformats-officedocument.drawingml.chart+xml"/>
  <Override PartName="/ppt/theme/themeOverride35.xml" ContentType="application/vnd.openxmlformats-officedocument.themeOverride+xml"/>
  <Override PartName="/ppt/drawings/drawing19.xml" ContentType="application/vnd.openxmlformats-officedocument.drawingml.chartshapes+xml"/>
  <Override PartName="/ppt/charts/chart36.xml" ContentType="application/vnd.openxmlformats-officedocument.drawingml.chart+xml"/>
  <Override PartName="/ppt/theme/themeOverride36.xml" ContentType="application/vnd.openxmlformats-officedocument.themeOverride+xml"/>
  <Override PartName="/ppt/charts/chart37.xml" ContentType="application/vnd.openxmlformats-officedocument.drawingml.chart+xml"/>
  <Override PartName="/ppt/theme/themeOverride37.xml" ContentType="application/vnd.openxmlformats-officedocument.themeOverride+xml"/>
  <Override PartName="/ppt/drawings/drawing20.xml" ContentType="application/vnd.openxmlformats-officedocument.drawingml.chartshapes+xml"/>
  <Override PartName="/ppt/charts/chart38.xml" ContentType="application/vnd.openxmlformats-officedocument.drawingml.chart+xml"/>
  <Override PartName="/ppt/theme/themeOverride38.xml" ContentType="application/vnd.openxmlformats-officedocument.themeOverride+xml"/>
  <Override PartName="/ppt/charts/chart39.xml" ContentType="application/vnd.openxmlformats-officedocument.drawingml.chart+xml"/>
  <Override PartName="/ppt/theme/themeOverride39.xml" ContentType="application/vnd.openxmlformats-officedocument.themeOverride+xml"/>
  <Override PartName="/ppt/drawings/drawing21.xml" ContentType="application/vnd.openxmlformats-officedocument.drawingml.chartshapes+xml"/>
  <Override PartName="/ppt/charts/chart40.xml" ContentType="application/vnd.openxmlformats-officedocument.drawingml.chart+xml"/>
  <Override PartName="/ppt/theme/themeOverride40.xml" ContentType="application/vnd.openxmlformats-officedocument.themeOverride+xml"/>
  <Override PartName="/ppt/drawings/drawing2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472" r:id="rId2"/>
    <p:sldId id="557" r:id="rId3"/>
    <p:sldId id="658" r:id="rId4"/>
    <p:sldId id="657" r:id="rId5"/>
    <p:sldId id="791" r:id="rId6"/>
    <p:sldId id="815" r:id="rId7"/>
    <p:sldId id="789" r:id="rId8"/>
    <p:sldId id="785" r:id="rId9"/>
    <p:sldId id="793" r:id="rId10"/>
    <p:sldId id="786" r:id="rId11"/>
    <p:sldId id="792" r:id="rId12"/>
    <p:sldId id="794" r:id="rId13"/>
    <p:sldId id="795" r:id="rId14"/>
    <p:sldId id="796" r:id="rId15"/>
    <p:sldId id="797" r:id="rId16"/>
    <p:sldId id="798" r:id="rId17"/>
    <p:sldId id="799" r:id="rId18"/>
    <p:sldId id="800" r:id="rId19"/>
    <p:sldId id="801" r:id="rId20"/>
    <p:sldId id="802" r:id="rId21"/>
    <p:sldId id="803" r:id="rId22"/>
    <p:sldId id="816" r:id="rId23"/>
    <p:sldId id="804" r:id="rId24"/>
    <p:sldId id="805" r:id="rId25"/>
    <p:sldId id="817" r:id="rId26"/>
    <p:sldId id="806" r:id="rId27"/>
    <p:sldId id="807" r:id="rId28"/>
    <p:sldId id="808" r:id="rId29"/>
    <p:sldId id="809" r:id="rId30"/>
    <p:sldId id="810" r:id="rId31"/>
    <p:sldId id="811" r:id="rId32"/>
    <p:sldId id="812" r:id="rId33"/>
    <p:sldId id="813" r:id="rId34"/>
    <p:sldId id="558" r:id="rId35"/>
    <p:sldId id="814" r:id="rId36"/>
    <p:sldId id="560" r:id="rId37"/>
    <p:sldId id="518" r:id="rId38"/>
  </p:sldIdLst>
  <p:sldSz cx="12192000" cy="6858000"/>
  <p:notesSz cx="7099300" cy="10223500"/>
  <p:defaultTextStyle>
    <a:defPPr>
      <a:defRPr lang="en-GB"/>
    </a:defPPr>
    <a:lvl1pPr algn="l" rtl="0" eaLnBrk="0" fontAlgn="base" hangingPunct="0">
      <a:spcBef>
        <a:spcPct val="0"/>
      </a:spcBef>
      <a:spcAft>
        <a:spcPct val="0"/>
      </a:spcAft>
      <a:defRPr sz="2400" b="1" kern="1200">
        <a:solidFill>
          <a:srgbClr val="FF0000"/>
        </a:solidFill>
        <a:latin typeface="Arial" charset="0"/>
        <a:ea typeface="+mn-ea"/>
        <a:cs typeface="Arial" charset="0"/>
      </a:defRPr>
    </a:lvl1pPr>
    <a:lvl2pPr marL="457200" algn="l" rtl="0" eaLnBrk="0" fontAlgn="base" hangingPunct="0">
      <a:spcBef>
        <a:spcPct val="0"/>
      </a:spcBef>
      <a:spcAft>
        <a:spcPct val="0"/>
      </a:spcAft>
      <a:defRPr sz="2400" b="1" kern="1200">
        <a:solidFill>
          <a:srgbClr val="FF0000"/>
        </a:solidFill>
        <a:latin typeface="Arial" charset="0"/>
        <a:ea typeface="+mn-ea"/>
        <a:cs typeface="Arial" charset="0"/>
      </a:defRPr>
    </a:lvl2pPr>
    <a:lvl3pPr marL="914400" algn="l" rtl="0" eaLnBrk="0" fontAlgn="base" hangingPunct="0">
      <a:spcBef>
        <a:spcPct val="0"/>
      </a:spcBef>
      <a:spcAft>
        <a:spcPct val="0"/>
      </a:spcAft>
      <a:defRPr sz="2400" b="1" kern="1200">
        <a:solidFill>
          <a:srgbClr val="FF0000"/>
        </a:solidFill>
        <a:latin typeface="Arial" charset="0"/>
        <a:ea typeface="+mn-ea"/>
        <a:cs typeface="Arial" charset="0"/>
      </a:defRPr>
    </a:lvl3pPr>
    <a:lvl4pPr marL="1371600" algn="l" rtl="0" eaLnBrk="0" fontAlgn="base" hangingPunct="0">
      <a:spcBef>
        <a:spcPct val="0"/>
      </a:spcBef>
      <a:spcAft>
        <a:spcPct val="0"/>
      </a:spcAft>
      <a:defRPr sz="2400" b="1" kern="1200">
        <a:solidFill>
          <a:srgbClr val="FF0000"/>
        </a:solidFill>
        <a:latin typeface="Arial" charset="0"/>
        <a:ea typeface="+mn-ea"/>
        <a:cs typeface="Arial" charset="0"/>
      </a:defRPr>
    </a:lvl4pPr>
    <a:lvl5pPr marL="1828800" algn="l" rtl="0" eaLnBrk="0" fontAlgn="base" hangingPunct="0">
      <a:spcBef>
        <a:spcPct val="0"/>
      </a:spcBef>
      <a:spcAft>
        <a:spcPct val="0"/>
      </a:spcAft>
      <a:defRPr sz="2400" b="1" kern="1200">
        <a:solidFill>
          <a:srgbClr val="FF0000"/>
        </a:solidFill>
        <a:latin typeface="Arial" charset="0"/>
        <a:ea typeface="+mn-ea"/>
        <a:cs typeface="Arial" charset="0"/>
      </a:defRPr>
    </a:lvl5pPr>
    <a:lvl6pPr marL="2286000" algn="l" defTabSz="914400" rtl="0" eaLnBrk="1" latinLnBrk="0" hangingPunct="1">
      <a:defRPr sz="2400" b="1" kern="1200">
        <a:solidFill>
          <a:srgbClr val="FF0000"/>
        </a:solidFill>
        <a:latin typeface="Arial" charset="0"/>
        <a:ea typeface="+mn-ea"/>
        <a:cs typeface="Arial" charset="0"/>
      </a:defRPr>
    </a:lvl6pPr>
    <a:lvl7pPr marL="2743200" algn="l" defTabSz="914400" rtl="0" eaLnBrk="1" latinLnBrk="0" hangingPunct="1">
      <a:defRPr sz="2400" b="1" kern="1200">
        <a:solidFill>
          <a:srgbClr val="FF0000"/>
        </a:solidFill>
        <a:latin typeface="Arial" charset="0"/>
        <a:ea typeface="+mn-ea"/>
        <a:cs typeface="Arial" charset="0"/>
      </a:defRPr>
    </a:lvl7pPr>
    <a:lvl8pPr marL="3200400" algn="l" defTabSz="914400" rtl="0" eaLnBrk="1" latinLnBrk="0" hangingPunct="1">
      <a:defRPr sz="2400" b="1" kern="1200">
        <a:solidFill>
          <a:srgbClr val="FF0000"/>
        </a:solidFill>
        <a:latin typeface="Arial" charset="0"/>
        <a:ea typeface="+mn-ea"/>
        <a:cs typeface="Arial" charset="0"/>
      </a:defRPr>
    </a:lvl8pPr>
    <a:lvl9pPr marL="3657600" algn="l" defTabSz="914400" rtl="0" eaLnBrk="1" latinLnBrk="0" hangingPunct="1">
      <a:defRPr sz="2400" b="1" kern="1200">
        <a:solidFill>
          <a:srgbClr val="FF0000"/>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dra Tajarova" initials="ST" lastIdx="1" clrIdx="0">
    <p:extLst>
      <p:ext uri="{19B8F6BF-5375-455C-9EA6-DF929625EA0E}">
        <p15:presenceInfo xmlns:p15="http://schemas.microsoft.com/office/powerpoint/2012/main" userId="S-1-5-21-57989841-1606980848-725345543-430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3030"/>
    <a:srgbClr val="696969"/>
    <a:srgbClr val="CBAA07"/>
    <a:srgbClr val="E6E6E6"/>
    <a:srgbClr val="D5BAEC"/>
    <a:srgbClr val="93B907"/>
    <a:srgbClr val="000000"/>
    <a:srgbClr val="008600"/>
    <a:srgbClr val="0E9A39"/>
    <a:srgbClr val="0B9D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28" autoAdjust="0"/>
    <p:restoredTop sz="98610" autoAdjust="0"/>
  </p:normalViewPr>
  <p:slideViewPr>
    <p:cSldViewPr>
      <p:cViewPr varScale="1">
        <p:scale>
          <a:sx n="100" d="100"/>
          <a:sy n="100" d="100"/>
        </p:scale>
        <p:origin x="108" y="222"/>
      </p:cViewPr>
      <p:guideLst>
        <p:guide orient="horz" pos="2160"/>
        <p:guide pos="384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37.xml"/></Relationships>
</file>

<file path=ppt/charts/_rels/chart1.xml.rels><?xml version="1.0" encoding="UTF-8" standalone="yes"?>
<Relationships xmlns="http://schemas.openxmlformats.org/package/2006/relationships"><Relationship Id="rId2" Type="http://schemas.openxmlformats.org/officeDocument/2006/relationships/oleObject" Target="file:///\\server-1\skds\skds\Ieva_Strode\Projekti2022\Prokuratura_052022\Grafiki_Prokuratura_052022.xls"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3" Type="http://schemas.openxmlformats.org/officeDocument/2006/relationships/chartUserShapes" Target="../drawings/drawing5.xml"/><Relationship Id="rId2" Type="http://schemas.openxmlformats.org/officeDocument/2006/relationships/oleObject" Target="file:///\\server-1\skds\skds\Ieva_Strode\Projekti2022\Prokuratura_052022\Grafiki_Prokuratura_052022.xls" TargetMode="External"/><Relationship Id="rId1" Type="http://schemas.openxmlformats.org/officeDocument/2006/relationships/themeOverride" Target="../theme/themeOverride10.xml"/></Relationships>
</file>

<file path=ppt/charts/_rels/chart11.xml.rels><?xml version="1.0" encoding="UTF-8" standalone="yes"?>
<Relationships xmlns="http://schemas.openxmlformats.org/package/2006/relationships"><Relationship Id="rId2" Type="http://schemas.openxmlformats.org/officeDocument/2006/relationships/oleObject" Target="file:///\\server-1\skds\skds\Ieva_Strode\Projekti2022\Prokuratura_052022\Grafiki_Prokuratura_052022.xls" TargetMode="External"/><Relationship Id="rId1" Type="http://schemas.openxmlformats.org/officeDocument/2006/relationships/themeOverride" Target="../theme/themeOverride11.xml"/></Relationships>
</file>

<file path=ppt/charts/_rels/chart12.xml.rels><?xml version="1.0" encoding="UTF-8" standalone="yes"?>
<Relationships xmlns="http://schemas.openxmlformats.org/package/2006/relationships"><Relationship Id="rId3" Type="http://schemas.openxmlformats.org/officeDocument/2006/relationships/chartUserShapes" Target="../drawings/drawing6.xml"/><Relationship Id="rId2" Type="http://schemas.openxmlformats.org/officeDocument/2006/relationships/oleObject" Target="file:///\\server-1\skds\skds\Ieva_Strode\Projekti2022\Prokuratura_052022\Grafiki_Prokuratura_052022.xls" TargetMode="External"/><Relationship Id="rId1" Type="http://schemas.openxmlformats.org/officeDocument/2006/relationships/themeOverride" Target="../theme/themeOverride12.xml"/></Relationships>
</file>

<file path=ppt/charts/_rels/chart13.xml.rels><?xml version="1.0" encoding="UTF-8" standalone="yes"?>
<Relationships xmlns="http://schemas.openxmlformats.org/package/2006/relationships"><Relationship Id="rId2" Type="http://schemas.openxmlformats.org/officeDocument/2006/relationships/oleObject" Target="file:///\\server-1\skds\skds\Ieva_Strode\Projekti2022\Prokuratura_052022\Grafiki_Prokuratura_052022.xls" TargetMode="External"/><Relationship Id="rId1" Type="http://schemas.openxmlformats.org/officeDocument/2006/relationships/themeOverride" Target="../theme/themeOverride13.xml"/></Relationships>
</file>

<file path=ppt/charts/_rels/chart14.xml.rels><?xml version="1.0" encoding="UTF-8" standalone="yes"?>
<Relationships xmlns="http://schemas.openxmlformats.org/package/2006/relationships"><Relationship Id="rId3" Type="http://schemas.openxmlformats.org/officeDocument/2006/relationships/chartUserShapes" Target="../drawings/drawing7.xml"/><Relationship Id="rId2" Type="http://schemas.openxmlformats.org/officeDocument/2006/relationships/oleObject" Target="file:///\\server-1\skds\skds\Ieva_Strode\Projekti2022\Prokuratura_052022\Grafiki_Prokuratura_052022.xls" TargetMode="External"/><Relationship Id="rId1" Type="http://schemas.openxmlformats.org/officeDocument/2006/relationships/themeOverride" Target="../theme/themeOverride14.xml"/></Relationships>
</file>

<file path=ppt/charts/_rels/chart15.xml.rels><?xml version="1.0" encoding="UTF-8" standalone="yes"?>
<Relationships xmlns="http://schemas.openxmlformats.org/package/2006/relationships"><Relationship Id="rId2" Type="http://schemas.openxmlformats.org/officeDocument/2006/relationships/oleObject" Target="file:///\\server-1\skds\skds\Ieva_Strode\Projekti2022\Prokuratura_052022\Grafiki_Prokuratura_052022.xls" TargetMode="External"/><Relationship Id="rId1" Type="http://schemas.openxmlformats.org/officeDocument/2006/relationships/themeOverride" Target="../theme/themeOverride15.xml"/></Relationships>
</file>

<file path=ppt/charts/_rels/chart16.xml.rels><?xml version="1.0" encoding="UTF-8" standalone="yes"?>
<Relationships xmlns="http://schemas.openxmlformats.org/package/2006/relationships"><Relationship Id="rId3" Type="http://schemas.openxmlformats.org/officeDocument/2006/relationships/chartUserShapes" Target="../drawings/drawing8.xml"/><Relationship Id="rId2" Type="http://schemas.openxmlformats.org/officeDocument/2006/relationships/oleObject" Target="file:///\\server-1\skds\skds\Ieva_Strode\Projekti2022\Prokuratura_052022\Grafiki_Prokuratura_052022.xls" TargetMode="External"/><Relationship Id="rId1" Type="http://schemas.openxmlformats.org/officeDocument/2006/relationships/themeOverride" Target="../theme/themeOverride16.xml"/></Relationships>
</file>

<file path=ppt/charts/_rels/chart17.xml.rels><?xml version="1.0" encoding="UTF-8" standalone="yes"?>
<Relationships xmlns="http://schemas.openxmlformats.org/package/2006/relationships"><Relationship Id="rId2" Type="http://schemas.openxmlformats.org/officeDocument/2006/relationships/oleObject" Target="file:///\\server-1\skds\skds\Ieva_Strode\Projekti2022\Prokuratura_052022\Grafiki_Prokuratura_052022.xls" TargetMode="External"/><Relationship Id="rId1" Type="http://schemas.openxmlformats.org/officeDocument/2006/relationships/themeOverride" Target="../theme/themeOverride17.xml"/></Relationships>
</file>

<file path=ppt/charts/_rels/chart18.xml.rels><?xml version="1.0" encoding="UTF-8" standalone="yes"?>
<Relationships xmlns="http://schemas.openxmlformats.org/package/2006/relationships"><Relationship Id="rId3" Type="http://schemas.openxmlformats.org/officeDocument/2006/relationships/chartUserShapes" Target="../drawings/drawing9.xml"/><Relationship Id="rId2" Type="http://schemas.openxmlformats.org/officeDocument/2006/relationships/oleObject" Target="file:///\\server-1\skds\skds\Ieva_Strode\Projekti2022\Prokuratura_052022\Grafiki_Prokuratura_052022.xls" TargetMode="External"/><Relationship Id="rId1" Type="http://schemas.openxmlformats.org/officeDocument/2006/relationships/themeOverride" Target="../theme/themeOverride18.xml"/></Relationships>
</file>

<file path=ppt/charts/_rels/chart19.xml.rels><?xml version="1.0" encoding="UTF-8" standalone="yes"?>
<Relationships xmlns="http://schemas.openxmlformats.org/package/2006/relationships"><Relationship Id="rId2" Type="http://schemas.openxmlformats.org/officeDocument/2006/relationships/oleObject" Target="file:///\\server-1\skds\skds\Ieva_Strode\Projekti2022\Prokuratura_052022\Grafiki_Prokuratura_052022.xls" TargetMode="External"/><Relationship Id="rId1" Type="http://schemas.openxmlformats.org/officeDocument/2006/relationships/themeOverride" Target="../theme/themeOverride19.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server-1\skds\skds\Ieva_Strode\Projekti2022\Prokuratura_052022\Grafiki_Prokuratura_052022.xls" TargetMode="External"/><Relationship Id="rId1" Type="http://schemas.openxmlformats.org/officeDocument/2006/relationships/themeOverride" Target="../theme/themeOverride2.xml"/></Relationships>
</file>

<file path=ppt/charts/_rels/chart20.xml.rels><?xml version="1.0" encoding="UTF-8" standalone="yes"?>
<Relationships xmlns="http://schemas.openxmlformats.org/package/2006/relationships"><Relationship Id="rId3" Type="http://schemas.openxmlformats.org/officeDocument/2006/relationships/chartUserShapes" Target="../drawings/drawing10.xml"/><Relationship Id="rId2" Type="http://schemas.openxmlformats.org/officeDocument/2006/relationships/oleObject" Target="file:///\\server-1\skds\skds\Ieva_Strode\Projekti2022\Prokuratura_052022\Grafiki_Prokuratura_052022.xls" TargetMode="External"/><Relationship Id="rId1" Type="http://schemas.openxmlformats.org/officeDocument/2006/relationships/themeOverride" Target="../theme/themeOverride20.xml"/></Relationships>
</file>

<file path=ppt/charts/_rels/chart21.xml.rels><?xml version="1.0" encoding="UTF-8" standalone="yes"?>
<Relationships xmlns="http://schemas.openxmlformats.org/package/2006/relationships"><Relationship Id="rId2" Type="http://schemas.openxmlformats.org/officeDocument/2006/relationships/oleObject" Target="file:///\\server-1\skds\skds\Ieva_Strode\Projekti2022\Prokuratura_052022\Grafiki_Prokuratura_052022.xls" TargetMode="External"/><Relationship Id="rId1" Type="http://schemas.openxmlformats.org/officeDocument/2006/relationships/themeOverride" Target="../theme/themeOverride21.xml"/></Relationships>
</file>

<file path=ppt/charts/_rels/chart22.xml.rels><?xml version="1.0" encoding="UTF-8" standalone="yes"?>
<Relationships xmlns="http://schemas.openxmlformats.org/package/2006/relationships"><Relationship Id="rId3" Type="http://schemas.openxmlformats.org/officeDocument/2006/relationships/chartUserShapes" Target="../drawings/drawing11.xml"/><Relationship Id="rId2" Type="http://schemas.openxmlformats.org/officeDocument/2006/relationships/oleObject" Target="file:///\\server-1\skds\skds\Ieva_Strode\Projekti2022\Prokuratura_052022\Grafiki_Prokuratura_052022.xls" TargetMode="External"/><Relationship Id="rId1" Type="http://schemas.openxmlformats.org/officeDocument/2006/relationships/themeOverride" Target="../theme/themeOverride22.xml"/></Relationships>
</file>

<file path=ppt/charts/_rels/chart23.xml.rels><?xml version="1.0" encoding="UTF-8" standalone="yes"?>
<Relationships xmlns="http://schemas.openxmlformats.org/package/2006/relationships"><Relationship Id="rId3" Type="http://schemas.openxmlformats.org/officeDocument/2006/relationships/chartUserShapes" Target="../drawings/drawing12.xml"/><Relationship Id="rId2" Type="http://schemas.openxmlformats.org/officeDocument/2006/relationships/oleObject" Target="file:///\\server-1\skds\skds\Ieva_Strode\Projekti2022\Prokuratura_052022\Grafiki_Prokuratura_052022.xls" TargetMode="External"/><Relationship Id="rId1" Type="http://schemas.openxmlformats.org/officeDocument/2006/relationships/themeOverride" Target="../theme/themeOverride23.xml"/></Relationships>
</file>

<file path=ppt/charts/_rels/chart24.xml.rels><?xml version="1.0" encoding="UTF-8" standalone="yes"?>
<Relationships xmlns="http://schemas.openxmlformats.org/package/2006/relationships"><Relationship Id="rId3" Type="http://schemas.openxmlformats.org/officeDocument/2006/relationships/chartUserShapes" Target="../drawings/drawing13.xml"/><Relationship Id="rId2" Type="http://schemas.openxmlformats.org/officeDocument/2006/relationships/oleObject" Target="file:///\\server-1\skds\skds\Ieva_Strode\Projekti2022\Prokuratura_052022\Grafiki_Prokuratura_052022.xls" TargetMode="External"/><Relationship Id="rId1" Type="http://schemas.openxmlformats.org/officeDocument/2006/relationships/themeOverride" Target="../theme/themeOverride24.xml"/></Relationships>
</file>

<file path=ppt/charts/_rels/chart25.xml.rels><?xml version="1.0" encoding="UTF-8" standalone="yes"?>
<Relationships xmlns="http://schemas.openxmlformats.org/package/2006/relationships"><Relationship Id="rId3" Type="http://schemas.openxmlformats.org/officeDocument/2006/relationships/chartUserShapes" Target="../drawings/drawing14.xml"/><Relationship Id="rId2" Type="http://schemas.openxmlformats.org/officeDocument/2006/relationships/oleObject" Target="file:///\\server-1\skds\skds\Ieva_Strode\Projekti2022\Prokuratura_052022\Grafiki_Prokuratura_052022.xls" TargetMode="External"/><Relationship Id="rId1" Type="http://schemas.openxmlformats.org/officeDocument/2006/relationships/themeOverride" Target="../theme/themeOverride25.xml"/></Relationships>
</file>

<file path=ppt/charts/_rels/chart26.xml.rels><?xml version="1.0" encoding="UTF-8" standalone="yes"?>
<Relationships xmlns="http://schemas.openxmlformats.org/package/2006/relationships"><Relationship Id="rId2" Type="http://schemas.openxmlformats.org/officeDocument/2006/relationships/oleObject" Target="file:///\\server-1\skds\skds\Ieva_Strode\Projekti2022\Prokuratura_052022\Grafiki_Prokuratura_052022.xls" TargetMode="External"/><Relationship Id="rId1" Type="http://schemas.openxmlformats.org/officeDocument/2006/relationships/themeOverride" Target="../theme/themeOverride26.xml"/></Relationships>
</file>

<file path=ppt/charts/_rels/chart27.xml.rels><?xml version="1.0" encoding="UTF-8" standalone="yes"?>
<Relationships xmlns="http://schemas.openxmlformats.org/package/2006/relationships"><Relationship Id="rId3" Type="http://schemas.openxmlformats.org/officeDocument/2006/relationships/chartUserShapes" Target="../drawings/drawing15.xml"/><Relationship Id="rId2" Type="http://schemas.openxmlformats.org/officeDocument/2006/relationships/oleObject" Target="file:///\\server-1\skds\skds\Ieva_Strode\Projekti2022\Prokuratura_052022\Grafiki_Prokuratura_052022.xls" TargetMode="External"/><Relationship Id="rId1" Type="http://schemas.openxmlformats.org/officeDocument/2006/relationships/themeOverride" Target="../theme/themeOverride27.xml"/></Relationships>
</file>

<file path=ppt/charts/_rels/chart28.xml.rels><?xml version="1.0" encoding="UTF-8" standalone="yes"?>
<Relationships xmlns="http://schemas.openxmlformats.org/package/2006/relationships"><Relationship Id="rId2" Type="http://schemas.openxmlformats.org/officeDocument/2006/relationships/oleObject" Target="file:///\\server-1\skds\skds\Ieva_Strode\Projekti2022\Prokuratura_052022\Grafiki_Prokuratura_052022.xls" TargetMode="External"/><Relationship Id="rId1" Type="http://schemas.openxmlformats.org/officeDocument/2006/relationships/themeOverride" Target="../theme/themeOverride28.xml"/></Relationships>
</file>

<file path=ppt/charts/_rels/chart29.xml.rels><?xml version="1.0" encoding="UTF-8" standalone="yes"?>
<Relationships xmlns="http://schemas.openxmlformats.org/package/2006/relationships"><Relationship Id="rId3" Type="http://schemas.openxmlformats.org/officeDocument/2006/relationships/chartUserShapes" Target="../drawings/drawing16.xml"/><Relationship Id="rId2" Type="http://schemas.openxmlformats.org/officeDocument/2006/relationships/oleObject" Target="file:///\\server-1\skds\skds\Ieva_Strode\Projekti2022\Prokuratura_052022\Grafiki_Prokuratura_052022.xls" TargetMode="External"/><Relationship Id="rId1" Type="http://schemas.openxmlformats.org/officeDocument/2006/relationships/themeOverride" Target="../theme/themeOverride29.xml"/></Relationships>
</file>

<file path=ppt/charts/_rels/chart3.xml.rels><?xml version="1.0" encoding="UTF-8" standalone="yes"?>
<Relationships xmlns="http://schemas.openxmlformats.org/package/2006/relationships"><Relationship Id="rId2" Type="http://schemas.openxmlformats.org/officeDocument/2006/relationships/oleObject" Target="file:///\\server-1\skds\skds\Ieva_Strode\Projekti2022\Prokuratura_052022\Grafiki_Prokuratura_052022.xls" TargetMode="External"/><Relationship Id="rId1" Type="http://schemas.openxmlformats.org/officeDocument/2006/relationships/themeOverride" Target="../theme/themeOverride3.xml"/></Relationships>
</file>

<file path=ppt/charts/_rels/chart30.xml.rels><?xml version="1.0" encoding="UTF-8" standalone="yes"?>
<Relationships xmlns="http://schemas.openxmlformats.org/package/2006/relationships"><Relationship Id="rId2" Type="http://schemas.openxmlformats.org/officeDocument/2006/relationships/oleObject" Target="file:///\\server-1\skds\skds\Ieva_Strode\Projekti2022\Prokuratura_052022\Grafiki_Prokuratura_052022.xls" TargetMode="External"/><Relationship Id="rId1" Type="http://schemas.openxmlformats.org/officeDocument/2006/relationships/themeOverride" Target="../theme/themeOverride30.xml"/></Relationships>
</file>

<file path=ppt/charts/_rels/chart31.xml.rels><?xml version="1.0" encoding="UTF-8" standalone="yes"?>
<Relationships xmlns="http://schemas.openxmlformats.org/package/2006/relationships"><Relationship Id="rId3" Type="http://schemas.openxmlformats.org/officeDocument/2006/relationships/chartUserShapes" Target="../drawings/drawing17.xml"/><Relationship Id="rId2" Type="http://schemas.openxmlformats.org/officeDocument/2006/relationships/oleObject" Target="file:///\\server-1\skds\skds\Ieva_Strode\Projekti2022\Prokuratura_052022\Grafiki_Prokuratura_052022.xls" TargetMode="External"/><Relationship Id="rId1" Type="http://schemas.openxmlformats.org/officeDocument/2006/relationships/themeOverride" Target="../theme/themeOverride31.xml"/></Relationships>
</file>

<file path=ppt/charts/_rels/chart32.xml.rels><?xml version="1.0" encoding="UTF-8" standalone="yes"?>
<Relationships xmlns="http://schemas.openxmlformats.org/package/2006/relationships"><Relationship Id="rId2" Type="http://schemas.openxmlformats.org/officeDocument/2006/relationships/oleObject" Target="file:///\\server-1\skds\skds\Ieva_Strode\Projekti2022\Prokuratura_052022\Grafiki_Prokuratura_052022.xls" TargetMode="External"/><Relationship Id="rId1" Type="http://schemas.openxmlformats.org/officeDocument/2006/relationships/themeOverride" Target="../theme/themeOverride32.xml"/></Relationships>
</file>

<file path=ppt/charts/_rels/chart33.xml.rels><?xml version="1.0" encoding="UTF-8" standalone="yes"?>
<Relationships xmlns="http://schemas.openxmlformats.org/package/2006/relationships"><Relationship Id="rId3" Type="http://schemas.openxmlformats.org/officeDocument/2006/relationships/chartUserShapes" Target="../drawings/drawing18.xml"/><Relationship Id="rId2" Type="http://schemas.openxmlformats.org/officeDocument/2006/relationships/oleObject" Target="file:///\\server-1\skds\skds\Ieva_Strode\Projekti2022\Prokuratura_052022\Grafiki_Prokuratura_052022.xls" TargetMode="External"/><Relationship Id="rId1" Type="http://schemas.openxmlformats.org/officeDocument/2006/relationships/themeOverride" Target="../theme/themeOverride33.xml"/></Relationships>
</file>

<file path=ppt/charts/_rels/chart34.xml.rels><?xml version="1.0" encoding="UTF-8" standalone="yes"?>
<Relationships xmlns="http://schemas.openxmlformats.org/package/2006/relationships"><Relationship Id="rId2" Type="http://schemas.openxmlformats.org/officeDocument/2006/relationships/oleObject" Target="file:///\\server-1\skds\skds\Ieva_Strode\Projekti2022\Prokuratura_052022\Grafiki_Prokuratura_052022.xls" TargetMode="External"/><Relationship Id="rId1" Type="http://schemas.openxmlformats.org/officeDocument/2006/relationships/themeOverride" Target="../theme/themeOverride34.xml"/></Relationships>
</file>

<file path=ppt/charts/_rels/chart35.xml.rels><?xml version="1.0" encoding="UTF-8" standalone="yes"?>
<Relationships xmlns="http://schemas.openxmlformats.org/package/2006/relationships"><Relationship Id="rId3" Type="http://schemas.openxmlformats.org/officeDocument/2006/relationships/chartUserShapes" Target="../drawings/drawing19.xml"/><Relationship Id="rId2" Type="http://schemas.openxmlformats.org/officeDocument/2006/relationships/oleObject" Target="file:///\\server-1\skds\skds\Ieva_Strode\Projekti2022\Prokuratura_052022\Grafiki_Prokuratura_052022.xls" TargetMode="External"/><Relationship Id="rId1" Type="http://schemas.openxmlformats.org/officeDocument/2006/relationships/themeOverride" Target="../theme/themeOverride35.xml"/></Relationships>
</file>

<file path=ppt/charts/_rels/chart36.xml.rels><?xml version="1.0" encoding="UTF-8" standalone="yes"?>
<Relationships xmlns="http://schemas.openxmlformats.org/package/2006/relationships"><Relationship Id="rId2" Type="http://schemas.openxmlformats.org/officeDocument/2006/relationships/oleObject" Target="file:///\\server-1\skds\skds\Ieva_Strode\Projekti2022\Prokuratura_052022\Grafiki_Prokuratura_052022.xls" TargetMode="External"/><Relationship Id="rId1" Type="http://schemas.openxmlformats.org/officeDocument/2006/relationships/themeOverride" Target="../theme/themeOverride36.xml"/></Relationships>
</file>

<file path=ppt/charts/_rels/chart37.xml.rels><?xml version="1.0" encoding="UTF-8" standalone="yes"?>
<Relationships xmlns="http://schemas.openxmlformats.org/package/2006/relationships"><Relationship Id="rId3" Type="http://schemas.openxmlformats.org/officeDocument/2006/relationships/chartUserShapes" Target="../drawings/drawing20.xml"/><Relationship Id="rId2" Type="http://schemas.openxmlformats.org/officeDocument/2006/relationships/oleObject" Target="file:///\\server-1\skds\skds\Ieva_Strode\Projekti2022\Prokuratura_052022\Grafiki_Prokuratura_052022.xls" TargetMode="External"/><Relationship Id="rId1" Type="http://schemas.openxmlformats.org/officeDocument/2006/relationships/themeOverride" Target="../theme/themeOverride37.xml"/></Relationships>
</file>

<file path=ppt/charts/_rels/chart38.xml.rels><?xml version="1.0" encoding="UTF-8" standalone="yes"?>
<Relationships xmlns="http://schemas.openxmlformats.org/package/2006/relationships"><Relationship Id="rId2" Type="http://schemas.openxmlformats.org/officeDocument/2006/relationships/oleObject" Target="file:///\\server-1\skds\skds\Ieva_Strode\Projekti2022\Prokuratura_052022\Grafiki_Prokuratura_052022.xls" TargetMode="External"/><Relationship Id="rId1" Type="http://schemas.openxmlformats.org/officeDocument/2006/relationships/themeOverride" Target="../theme/themeOverride38.xml"/></Relationships>
</file>

<file path=ppt/charts/_rels/chart39.xml.rels><?xml version="1.0" encoding="UTF-8" standalone="yes"?>
<Relationships xmlns="http://schemas.openxmlformats.org/package/2006/relationships"><Relationship Id="rId3" Type="http://schemas.openxmlformats.org/officeDocument/2006/relationships/chartUserShapes" Target="../drawings/drawing21.xml"/><Relationship Id="rId2" Type="http://schemas.openxmlformats.org/officeDocument/2006/relationships/oleObject" Target="file:///\\server-1\skds\skds\Ieva_Strode\Projekti2022\Prokuratura_052022\Grafiki_Prokuratura_052022.xls" TargetMode="External"/><Relationship Id="rId1" Type="http://schemas.openxmlformats.org/officeDocument/2006/relationships/themeOverride" Target="../theme/themeOverride39.xm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server-1\skds\skds\Ieva_Strode\Projekti2022\Prokuratura_052022\Grafiki_Prokuratura_052022.xls" TargetMode="External"/><Relationship Id="rId1" Type="http://schemas.openxmlformats.org/officeDocument/2006/relationships/themeOverride" Target="../theme/themeOverride4.xml"/></Relationships>
</file>

<file path=ppt/charts/_rels/chart40.xml.rels><?xml version="1.0" encoding="UTF-8" standalone="yes"?>
<Relationships xmlns="http://schemas.openxmlformats.org/package/2006/relationships"><Relationship Id="rId3" Type="http://schemas.openxmlformats.org/officeDocument/2006/relationships/chartUserShapes" Target="../drawings/drawing22.xml"/><Relationship Id="rId2" Type="http://schemas.openxmlformats.org/officeDocument/2006/relationships/oleObject" Target="file:///\\server-1\skds\skds\Ieva_Strode\Projekti2022\Prokuratura_052022\Grafiki_Prokuratura_052022.xls" TargetMode="External"/><Relationship Id="rId1" Type="http://schemas.openxmlformats.org/officeDocument/2006/relationships/themeOverride" Target="../theme/themeOverride40.xml"/></Relationships>
</file>

<file path=ppt/charts/_rels/chart5.xml.rels><?xml version="1.0" encoding="UTF-8" standalone="yes"?>
<Relationships xmlns="http://schemas.openxmlformats.org/package/2006/relationships"><Relationship Id="rId2" Type="http://schemas.openxmlformats.org/officeDocument/2006/relationships/oleObject" Target="file:///\\server-1\skds\skds\Ieva_Strode\Projekti2022\Prokuratura_052022\Grafiki_Prokuratura_052022.xls"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oleObject" Target="file:///\\server-1\skds\skds\Ieva_Strode\Projekti2022\Prokuratura_052022\Grafiki_Prokuratura_052022.xls"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oleObject" Target="file:///\\server-1\skds\skds\Ieva_Strode\Projekti2022\Prokuratura_052022\Grafiki_Prokuratura_052022.xls" TargetMode="External"/><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3" Type="http://schemas.openxmlformats.org/officeDocument/2006/relationships/chartUserShapes" Target="../drawings/drawing4.xml"/><Relationship Id="rId2" Type="http://schemas.openxmlformats.org/officeDocument/2006/relationships/oleObject" Target="file:///\\server-1\skds\skds\Ieva_Strode\Projekti2022\Prokuratura_052022\Grafiki_Prokuratura_052022.xls" TargetMode="External"/><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oleObject" Target="file:///\\server-1\skds\skds\Ieva_Strode\Projekti2022\Prokuratura_052022\Grafiki_Prokuratura_052022.xls" TargetMode="External"/><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lgn="l">
              <a:defRPr sz="1000" b="0" i="1" u="none" strike="noStrike" baseline="0">
                <a:solidFill>
                  <a:srgbClr val="000000"/>
                </a:solidFill>
                <a:latin typeface="Arial"/>
                <a:ea typeface="Arial"/>
                <a:cs typeface="Arial"/>
              </a:defRPr>
            </a:pPr>
            <a:r>
              <a:rPr lang="en-US" sz="1000"/>
              <a:t>Bāze: visi respondenti, n=</a:t>
            </a:r>
            <a:r>
              <a:rPr lang="lv-LV" sz="1000"/>
              <a:t>1010</a:t>
            </a:r>
            <a:endParaRPr lang="en-US" sz="1000"/>
          </a:p>
        </c:rich>
      </c:tx>
      <c:layout>
        <c:manualLayout>
          <c:xMode val="edge"/>
          <c:yMode val="edge"/>
          <c:x val="3.1670148374310353E-4"/>
          <c:y val="0.97806017172381754"/>
        </c:manualLayout>
      </c:layout>
      <c:overlay val="0"/>
      <c:spPr>
        <a:noFill/>
        <a:ln w="25400">
          <a:noFill/>
        </a:ln>
      </c:spPr>
    </c:title>
    <c:autoTitleDeleted val="0"/>
    <c:plotArea>
      <c:layout>
        <c:manualLayout>
          <c:layoutTarget val="inner"/>
          <c:xMode val="edge"/>
          <c:yMode val="edge"/>
          <c:x val="0.30150803089017825"/>
          <c:y val="1.5625E-2"/>
          <c:w val="0.67671802488684452"/>
          <c:h val="0.92710125597935844"/>
        </c:manualLayout>
      </c:layout>
      <c:barChart>
        <c:barDir val="bar"/>
        <c:grouping val="clustered"/>
        <c:varyColors val="0"/>
        <c:ser>
          <c:idx val="0"/>
          <c:order val="0"/>
          <c:spPr>
            <a:solidFill>
              <a:srgbClr val="C0012A"/>
            </a:solidFill>
            <a:ln w="25400">
              <a:noFill/>
            </a:ln>
          </c:spPr>
          <c:invertIfNegative val="0"/>
          <c:dLbls>
            <c:dLbl>
              <c:idx val="25"/>
              <c:numFmt formatCode="0.0" sourceLinked="0"/>
              <c:spPr>
                <a:noFill/>
                <a:ln w="25400">
                  <a:noFill/>
                </a:ln>
              </c:spPr>
              <c:txPr>
                <a:bodyPr/>
                <a:lstStyle/>
                <a:p>
                  <a:pPr>
                    <a:defRPr sz="1000" b="0" i="0" u="none" strike="noStrike" baseline="0">
                      <a:solidFill>
                        <a:srgbClr val="000000"/>
                      </a:solidFill>
                      <a:latin typeface="Arial"/>
                      <a:ea typeface="Arial"/>
                      <a:cs typeface="Arial"/>
                    </a:defRPr>
                  </a:pPr>
                  <a:endParaRPr lang="lv-LV"/>
                </a:p>
              </c:txPr>
              <c:showLegendKey val="0"/>
              <c:showVal val="1"/>
              <c:showCatName val="0"/>
              <c:showSerName val="0"/>
              <c:showPercent val="0"/>
              <c:showBubbleSize val="0"/>
              <c:extLst>
                <c:ext xmlns:c16="http://schemas.microsoft.com/office/drawing/2014/chart" uri="{C3380CC4-5D6E-409C-BE32-E72D297353CC}">
                  <c16:uniqueId val="{00000000-23E1-4EB0-BD35-01D88D8BAAAF}"/>
                </c:ext>
              </c:extLst>
            </c:dLbl>
            <c:dLbl>
              <c:idx val="33"/>
              <c:numFmt formatCode="0.0" sourceLinked="0"/>
              <c:spPr>
                <a:noFill/>
                <a:ln w="25400">
                  <a:noFill/>
                </a:ln>
              </c:spPr>
              <c:txPr>
                <a:bodyPr/>
                <a:lstStyle/>
                <a:p>
                  <a:pPr>
                    <a:defRPr sz="1000" b="0" i="0" u="none" strike="noStrike" baseline="0">
                      <a:solidFill>
                        <a:srgbClr val="000000"/>
                      </a:solidFill>
                      <a:latin typeface="Arial"/>
                      <a:ea typeface="Arial"/>
                      <a:cs typeface="Arial"/>
                    </a:defRPr>
                  </a:pPr>
                  <a:endParaRPr lang="lv-LV"/>
                </a:p>
              </c:txPr>
              <c:showLegendKey val="0"/>
              <c:showVal val="1"/>
              <c:showCatName val="0"/>
              <c:showSerName val="0"/>
              <c:showPercent val="0"/>
              <c:showBubbleSize val="0"/>
              <c:extLst>
                <c:ext xmlns:c16="http://schemas.microsoft.com/office/drawing/2014/chart" uri="{C3380CC4-5D6E-409C-BE32-E72D297353CC}">
                  <c16:uniqueId val="{00000001-23E1-4EB0-BD35-01D88D8BAAAF}"/>
                </c:ext>
              </c:extLst>
            </c:dLbl>
            <c:numFmt formatCode="0.0" sourceLinked="0"/>
            <c:spPr>
              <a:noFill/>
              <a:ln w="25400">
                <a:noFill/>
              </a:ln>
            </c:spPr>
            <c:txPr>
              <a:bodyPr wrap="square" lIns="38100" tIns="19050" rIns="38100" bIns="19050" anchor="ctr">
                <a:spAutoFit/>
              </a:bodyPr>
              <a:lstStyle/>
              <a:p>
                <a:pPr>
                  <a:defRPr sz="1000" b="0" i="0" u="none" strike="noStrike" baseline="0">
                    <a:solidFill>
                      <a:srgbClr val="000000"/>
                    </a:solidFill>
                    <a:latin typeface="Arial"/>
                    <a:ea typeface="Arial"/>
                    <a:cs typeface="Aria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socdem!$B$6:$B$45</c:f>
              <c:strCache>
                <c:ptCount val="40"/>
                <c:pt idx="0">
                  <c:v>vīrieši (n=479)</c:v>
                </c:pt>
                <c:pt idx="1">
                  <c:v>sievietes (n=531)</c:v>
                </c:pt>
                <c:pt idx="3">
                  <c:v>18 - 24 g.v. (n=100)</c:v>
                </c:pt>
                <c:pt idx="4">
                  <c:v>25 - 34 g.v. (n=188)</c:v>
                </c:pt>
                <c:pt idx="5">
                  <c:v>35 - 44 g.v. (n=176)</c:v>
                </c:pt>
                <c:pt idx="6">
                  <c:v>45 - 54 g.v. (n=193)</c:v>
                </c:pt>
                <c:pt idx="7">
                  <c:v>55 - 63 g.v. (n=165)</c:v>
                </c:pt>
                <c:pt idx="8">
                  <c:v>64 g.v. un vairāk (n=188)</c:v>
                </c:pt>
                <c:pt idx="10">
                  <c:v>pamatizglītība (n=99)</c:v>
                </c:pt>
                <c:pt idx="11">
                  <c:v>vidējā izglītība (n=651)</c:v>
                </c:pt>
                <c:pt idx="12">
                  <c:v>augstākā izglītība (n=260)</c:v>
                </c:pt>
                <c:pt idx="14">
                  <c:v>latviešu sarunvaloda ģimenē (n=632)</c:v>
                </c:pt>
                <c:pt idx="15">
                  <c:v>krievu sarunvaloda ģimenē (n=366)</c:v>
                </c:pt>
                <c:pt idx="17">
                  <c:v>LR pilsoņi (n=883)</c:v>
                </c:pt>
                <c:pt idx="18">
                  <c:v>respondenti bez LR pilsonības (n=127)</c:v>
                </c:pt>
                <c:pt idx="20">
                  <c:v>publiskajā sektorā nodarbinātie (n=160)</c:v>
                </c:pt>
                <c:pt idx="21">
                  <c:v>privātajā sektorā nodarbinātie (n=480)</c:v>
                </c:pt>
                <c:pt idx="22">
                  <c:v>nestrādājošie (n=370)</c:v>
                </c:pt>
                <c:pt idx="24">
                  <c:v>zemi ienākumi (līdz €305) (n=185)</c:v>
                </c:pt>
                <c:pt idx="25">
                  <c:v>vidēji zemi ienākumi (€306 - €419) (n=161)</c:v>
                </c:pt>
                <c:pt idx="26">
                  <c:v>vidēji ienākumi (€420 - €519) (n=157)</c:v>
                </c:pt>
                <c:pt idx="27">
                  <c:v>vidēji augsti ienākumi (€520 - €700) (n=155)</c:v>
                </c:pt>
                <c:pt idx="28">
                  <c:v>augsti ienākumi (€701 un vairāk) (n=131)</c:v>
                </c:pt>
                <c:pt idx="30">
                  <c:v>Rīga (n=329)</c:v>
                </c:pt>
                <c:pt idx="31">
                  <c:v>Pierīga (n=200)</c:v>
                </c:pt>
                <c:pt idx="32">
                  <c:v>Vidzeme (n=101)</c:v>
                </c:pt>
                <c:pt idx="33">
                  <c:v>Kurzeme (n=128)</c:v>
                </c:pt>
                <c:pt idx="34">
                  <c:v>Zemgale (n=111)</c:v>
                </c:pt>
                <c:pt idx="35">
                  <c:v>Latgale (n=141)</c:v>
                </c:pt>
                <c:pt idx="37">
                  <c:v>Rīga (n=329)</c:v>
                </c:pt>
                <c:pt idx="38">
                  <c:v>cita pilsēta (n=359)</c:v>
                </c:pt>
                <c:pt idx="39">
                  <c:v>lauki (n=322)</c:v>
                </c:pt>
              </c:strCache>
            </c:strRef>
          </c:cat>
          <c:val>
            <c:numRef>
              <c:f>socdem!$C$6:$C$45</c:f>
              <c:numCache>
                <c:formatCode>0.0</c:formatCode>
                <c:ptCount val="40"/>
                <c:pt idx="0">
                  <c:v>48.4</c:v>
                </c:pt>
                <c:pt idx="1">
                  <c:v>51.6</c:v>
                </c:pt>
                <c:pt idx="3">
                  <c:v>8.5</c:v>
                </c:pt>
                <c:pt idx="4">
                  <c:v>17.7</c:v>
                </c:pt>
                <c:pt idx="5">
                  <c:v>20</c:v>
                </c:pt>
                <c:pt idx="6">
                  <c:v>19.100000000000001</c:v>
                </c:pt>
                <c:pt idx="7">
                  <c:v>17.3</c:v>
                </c:pt>
                <c:pt idx="8">
                  <c:v>17.399999999999999</c:v>
                </c:pt>
                <c:pt idx="10">
                  <c:v>9.5</c:v>
                </c:pt>
                <c:pt idx="11">
                  <c:v>64.5</c:v>
                </c:pt>
                <c:pt idx="12">
                  <c:v>25.9</c:v>
                </c:pt>
                <c:pt idx="14">
                  <c:v>61.8</c:v>
                </c:pt>
                <c:pt idx="15">
                  <c:v>37</c:v>
                </c:pt>
                <c:pt idx="17">
                  <c:v>87.1</c:v>
                </c:pt>
                <c:pt idx="18">
                  <c:v>12.9</c:v>
                </c:pt>
                <c:pt idx="20">
                  <c:v>16.100000000000001</c:v>
                </c:pt>
                <c:pt idx="21">
                  <c:v>48.8</c:v>
                </c:pt>
                <c:pt idx="22">
                  <c:v>35</c:v>
                </c:pt>
                <c:pt idx="24">
                  <c:v>18.3</c:v>
                </c:pt>
                <c:pt idx="25">
                  <c:v>15.7</c:v>
                </c:pt>
                <c:pt idx="26">
                  <c:v>15.6</c:v>
                </c:pt>
                <c:pt idx="27">
                  <c:v>15.5</c:v>
                </c:pt>
                <c:pt idx="28">
                  <c:v>13.1</c:v>
                </c:pt>
                <c:pt idx="30">
                  <c:v>33.1</c:v>
                </c:pt>
                <c:pt idx="31">
                  <c:v>19.8</c:v>
                </c:pt>
                <c:pt idx="32">
                  <c:v>9.5</c:v>
                </c:pt>
                <c:pt idx="33">
                  <c:v>12.3</c:v>
                </c:pt>
                <c:pt idx="34">
                  <c:v>11.7</c:v>
                </c:pt>
                <c:pt idx="35">
                  <c:v>13.6</c:v>
                </c:pt>
                <c:pt idx="37">
                  <c:v>33.1</c:v>
                </c:pt>
                <c:pt idx="38">
                  <c:v>35.299999999999997</c:v>
                </c:pt>
                <c:pt idx="39">
                  <c:v>31.5</c:v>
                </c:pt>
              </c:numCache>
            </c:numRef>
          </c:val>
          <c:extLst>
            <c:ext xmlns:c16="http://schemas.microsoft.com/office/drawing/2014/chart" uri="{C3380CC4-5D6E-409C-BE32-E72D297353CC}">
              <c16:uniqueId val="{00000002-23E1-4EB0-BD35-01D88D8BAAAF}"/>
            </c:ext>
          </c:extLst>
        </c:ser>
        <c:dLbls>
          <c:showLegendKey val="0"/>
          <c:showVal val="0"/>
          <c:showCatName val="0"/>
          <c:showSerName val="0"/>
          <c:showPercent val="0"/>
          <c:showBubbleSize val="0"/>
        </c:dLbls>
        <c:gapWidth val="20"/>
        <c:axId val="443323104"/>
        <c:axId val="1"/>
      </c:barChart>
      <c:catAx>
        <c:axId val="443323104"/>
        <c:scaling>
          <c:orientation val="maxMin"/>
        </c:scaling>
        <c:delete val="0"/>
        <c:axPos val="l"/>
        <c:title>
          <c:tx>
            <c:rich>
              <a:bodyPr rot="0" vert="horz"/>
              <a:lstStyle/>
              <a:p>
                <a:pPr algn="ctr">
                  <a:defRPr sz="800" b="0" i="0" u="none" strike="noStrike" baseline="0">
                    <a:solidFill>
                      <a:srgbClr val="000000"/>
                    </a:solidFill>
                    <a:latin typeface="Arial"/>
                    <a:ea typeface="Arial"/>
                    <a:cs typeface="Arial"/>
                  </a:defRPr>
                </a:pPr>
                <a:r>
                  <a:rPr lang="en-US"/>
                  <a:t>%</a:t>
                </a:r>
              </a:p>
            </c:rich>
          </c:tx>
          <c:layout>
            <c:manualLayout>
              <c:xMode val="edge"/>
              <c:yMode val="edge"/>
              <c:x val="0.9447252129198136"/>
              <c:y val="1.0044617064376388E-2"/>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General" sourceLinked="1"/>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lv-LV"/>
          </a:p>
        </c:txPr>
        <c:crossAx val="1"/>
        <c:crosses val="autoZero"/>
        <c:auto val="1"/>
        <c:lblAlgn val="ctr"/>
        <c:lblOffset val="100"/>
        <c:tickLblSkip val="1"/>
        <c:tickMarkSkip val="1"/>
        <c:noMultiLvlLbl val="0"/>
      </c:catAx>
      <c:valAx>
        <c:axId val="1"/>
        <c:scaling>
          <c:orientation val="minMax"/>
          <c:max val="100"/>
        </c:scaling>
        <c:delete val="1"/>
        <c:axPos val="t"/>
        <c:numFmt formatCode="0.0" sourceLinked="1"/>
        <c:majorTickMark val="out"/>
        <c:minorTickMark val="none"/>
        <c:tickLblPos val="nextTo"/>
        <c:crossAx val="443323104"/>
        <c:crosses val="autoZero"/>
        <c:crossBetween val="between"/>
        <c:majorUnit val="30"/>
      </c:valAx>
      <c:spPr>
        <a:noFill/>
        <a:ln w="25400">
          <a:noFill/>
        </a:ln>
      </c:spPr>
    </c:plotArea>
    <c:plotVisOnly val="1"/>
    <c:dispBlanksAs val="gap"/>
    <c:showDLblsOverMax val="0"/>
  </c:chart>
  <c:spPr>
    <a:noFill/>
    <a:ln w="6350">
      <a:noFill/>
    </a:ln>
  </c:spPr>
  <c:txPr>
    <a:bodyPr/>
    <a:lstStyle/>
    <a:p>
      <a:pPr>
        <a:defRPr sz="800" b="0" i="0" u="none" strike="noStrike" baseline="0">
          <a:solidFill>
            <a:srgbClr val="000000"/>
          </a:solidFill>
          <a:latin typeface="Arial"/>
          <a:ea typeface="Arial"/>
          <a:cs typeface="Arial"/>
        </a:defRPr>
      </a:pPr>
      <a:endParaRPr lang="lv-LV"/>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32710674900516468"/>
          <c:y val="5.7643298619930575E-2"/>
          <c:w val="0.67289325099483532"/>
          <c:h val="0.89888620777241568"/>
        </c:manualLayout>
      </c:layout>
      <c:barChart>
        <c:barDir val="bar"/>
        <c:grouping val="stacked"/>
        <c:varyColors val="0"/>
        <c:ser>
          <c:idx val="0"/>
          <c:order val="0"/>
          <c:tx>
            <c:strRef>
              <c:f>dati_1!$B$174</c:f>
              <c:strCache>
                <c:ptCount val="1"/>
              </c:strCache>
            </c:strRef>
          </c:tx>
          <c:spPr>
            <a:noFill/>
            <a:ln w="25400">
              <a:noFill/>
            </a:ln>
          </c:spPr>
          <c:invertIfNegative val="0"/>
          <c:cat>
            <c:strRef>
              <c:f>dati_1!$A$175:$A$216</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dati_1!$B$175:$B$216</c:f>
              <c:numCache>
                <c:formatCode>General</c:formatCode>
                <c:ptCount val="42"/>
                <c:pt idx="0" formatCode="0.0">
                  <c:v>14.500000000000007</c:v>
                </c:pt>
                <c:pt idx="2" formatCode="0.0">
                  <c:v>15.5</c:v>
                </c:pt>
                <c:pt idx="3" formatCode="0.0">
                  <c:v>13.700000000000003</c:v>
                </c:pt>
                <c:pt idx="5" formatCode="0.0">
                  <c:v>9.8000000000000043</c:v>
                </c:pt>
                <c:pt idx="6" formatCode="0.0">
                  <c:v>7.6000000000000014</c:v>
                </c:pt>
                <c:pt idx="7" formatCode="0.0">
                  <c:v>16.600000000000001</c:v>
                </c:pt>
                <c:pt idx="8" formatCode="0.0">
                  <c:v>17.899999999999999</c:v>
                </c:pt>
                <c:pt idx="9" formatCode="0.0">
                  <c:v>10.899999999999999</c:v>
                </c:pt>
                <c:pt idx="10" formatCode="0.0">
                  <c:v>21.300000000000004</c:v>
                </c:pt>
                <c:pt idx="12" formatCode="0.0">
                  <c:v>25.200000000000006</c:v>
                </c:pt>
                <c:pt idx="13" formatCode="0.0">
                  <c:v>16.5</c:v>
                </c:pt>
                <c:pt idx="14" formatCode="0.0">
                  <c:v>5.8999999999999986</c:v>
                </c:pt>
                <c:pt idx="16" formatCode="0.0">
                  <c:v>9.6000000000000014</c:v>
                </c:pt>
                <c:pt idx="17" formatCode="0.0">
                  <c:v>22.400000000000006</c:v>
                </c:pt>
                <c:pt idx="19" formatCode="0.0">
                  <c:v>13.200000000000003</c:v>
                </c:pt>
                <c:pt idx="20" formatCode="0.0">
                  <c:v>23.400000000000006</c:v>
                </c:pt>
                <c:pt idx="22" formatCode="0.0">
                  <c:v>6.7000000000000028</c:v>
                </c:pt>
                <c:pt idx="23" formatCode="0.0">
                  <c:v>14.299999999999997</c:v>
                </c:pt>
                <c:pt idx="24" formatCode="0.0">
                  <c:v>18.399999999999999</c:v>
                </c:pt>
                <c:pt idx="26" formatCode="0.0">
                  <c:v>18.400000000000006</c:v>
                </c:pt>
                <c:pt idx="27" formatCode="0.0">
                  <c:v>20.100000000000001</c:v>
                </c:pt>
                <c:pt idx="28" formatCode="0.0">
                  <c:v>15.899999999999999</c:v>
                </c:pt>
                <c:pt idx="29" formatCode="0.0">
                  <c:v>3.1000000000000014</c:v>
                </c:pt>
                <c:pt idx="30" formatCode="0.0">
                  <c:v>11.100000000000001</c:v>
                </c:pt>
                <c:pt idx="32" formatCode="0.0">
                  <c:v>13.900000000000006</c:v>
                </c:pt>
                <c:pt idx="33" formatCode="0.0">
                  <c:v>22.300000000000004</c:v>
                </c:pt>
                <c:pt idx="34" formatCode="0.0">
                  <c:v>7.4000000000000057</c:v>
                </c:pt>
                <c:pt idx="35" formatCode="0.0">
                  <c:v>15.800000000000004</c:v>
                </c:pt>
                <c:pt idx="36" formatCode="0.0">
                  <c:v>7.3999999999999986</c:v>
                </c:pt>
                <c:pt idx="37" formatCode="0.0">
                  <c:v>14.899999999999999</c:v>
                </c:pt>
                <c:pt idx="39" formatCode="0.0">
                  <c:v>13.900000000000006</c:v>
                </c:pt>
                <c:pt idx="40" formatCode="0.0">
                  <c:v>15.700000000000003</c:v>
                </c:pt>
                <c:pt idx="41" formatCode="0.0">
                  <c:v>13.900000000000006</c:v>
                </c:pt>
              </c:numCache>
            </c:numRef>
          </c:val>
          <c:extLst>
            <c:ext xmlns:c16="http://schemas.microsoft.com/office/drawing/2014/chart" uri="{C3380CC4-5D6E-409C-BE32-E72D297353CC}">
              <c16:uniqueId val="{00000000-4E2A-4470-B9EF-6E63D28B5BE8}"/>
            </c:ext>
          </c:extLst>
        </c:ser>
        <c:ser>
          <c:idx val="1"/>
          <c:order val="1"/>
          <c:tx>
            <c:strRef>
              <c:f>dati_1!$C$174</c:f>
              <c:strCache>
                <c:ptCount val="1"/>
                <c:pt idx="0">
                  <c:v>Pilnībā uzticos</c:v>
                </c:pt>
              </c:strCache>
            </c:strRef>
          </c:tx>
          <c:spPr>
            <a:solidFill>
              <a:srgbClr val="5B9137"/>
            </a:solidFill>
            <a:ln w="25400">
              <a:noFill/>
            </a:ln>
          </c:spPr>
          <c:invertIfNegative val="0"/>
          <c:dLbls>
            <c:dLbl>
              <c:idx val="0"/>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1-4E2A-4470-B9EF-6E63D28B5BE8}"/>
                </c:ext>
              </c:extLst>
            </c:dLbl>
            <c:dLbl>
              <c:idx val="1"/>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2-4E2A-4470-B9EF-6E63D28B5BE8}"/>
                </c:ext>
              </c:extLst>
            </c:dLbl>
            <c:dLbl>
              <c:idx val="2"/>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3-4E2A-4470-B9EF-6E63D28B5BE8}"/>
                </c:ext>
              </c:extLst>
            </c:dLbl>
            <c:dLbl>
              <c:idx val="3"/>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4-4E2A-4470-B9EF-6E63D28B5BE8}"/>
                </c:ext>
              </c:extLst>
            </c:dLbl>
            <c:dLbl>
              <c:idx val="4"/>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5-4E2A-4470-B9EF-6E63D28B5BE8}"/>
                </c:ext>
              </c:extLst>
            </c:dLbl>
            <c:dLbl>
              <c:idx val="5"/>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6-4E2A-4470-B9EF-6E63D28B5BE8}"/>
                </c:ext>
              </c:extLst>
            </c:dLbl>
            <c:dLbl>
              <c:idx val="6"/>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7-4E2A-4470-B9EF-6E63D28B5BE8}"/>
                </c:ext>
              </c:extLst>
            </c:dLbl>
            <c:dLbl>
              <c:idx val="7"/>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8-4E2A-4470-B9EF-6E63D28B5BE8}"/>
                </c:ext>
              </c:extLst>
            </c:dLbl>
            <c:dLbl>
              <c:idx val="8"/>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9-4E2A-4470-B9EF-6E63D28B5BE8}"/>
                </c:ext>
              </c:extLst>
            </c:dLbl>
            <c:dLbl>
              <c:idx val="9"/>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A-4E2A-4470-B9EF-6E63D28B5BE8}"/>
                </c:ext>
              </c:extLst>
            </c:dLbl>
            <c:dLbl>
              <c:idx val="10"/>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B-4E2A-4470-B9EF-6E63D28B5BE8}"/>
                </c:ext>
              </c:extLst>
            </c:dLbl>
            <c:dLbl>
              <c:idx val="11"/>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C-4E2A-4470-B9EF-6E63D28B5BE8}"/>
                </c:ext>
              </c:extLst>
            </c:dLbl>
            <c:dLbl>
              <c:idx val="12"/>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D-4E2A-4470-B9EF-6E63D28B5BE8}"/>
                </c:ext>
              </c:extLst>
            </c:dLbl>
            <c:dLbl>
              <c:idx val="13"/>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E-4E2A-4470-B9EF-6E63D28B5BE8}"/>
                </c:ext>
              </c:extLst>
            </c:dLbl>
            <c:dLbl>
              <c:idx val="14"/>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F-4E2A-4470-B9EF-6E63D28B5BE8}"/>
                </c:ext>
              </c:extLst>
            </c:dLbl>
            <c:dLbl>
              <c:idx val="15"/>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0-4E2A-4470-B9EF-6E63D28B5BE8}"/>
                </c:ext>
              </c:extLst>
            </c:dLbl>
            <c:dLbl>
              <c:idx val="16"/>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1-4E2A-4470-B9EF-6E63D28B5BE8}"/>
                </c:ext>
              </c:extLst>
            </c:dLbl>
            <c:dLbl>
              <c:idx val="18"/>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2-4E2A-4470-B9EF-6E63D28B5BE8}"/>
                </c:ext>
              </c:extLst>
            </c:dLbl>
            <c:dLbl>
              <c:idx val="19"/>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3-4E2A-4470-B9EF-6E63D28B5BE8}"/>
                </c:ext>
              </c:extLst>
            </c:dLbl>
            <c:dLbl>
              <c:idx val="22"/>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4-4E2A-4470-B9EF-6E63D28B5BE8}"/>
                </c:ext>
              </c:extLst>
            </c:dLbl>
            <c:dLbl>
              <c:idx val="23"/>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5-4E2A-4470-B9EF-6E63D28B5BE8}"/>
                </c:ext>
              </c:extLst>
            </c:dLbl>
            <c:dLbl>
              <c:idx val="25"/>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6-4E2A-4470-B9EF-6E63D28B5BE8}"/>
                </c:ext>
              </c:extLst>
            </c:dLbl>
            <c:dLbl>
              <c:idx val="26"/>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7-4E2A-4470-B9EF-6E63D28B5BE8}"/>
                </c:ext>
              </c:extLst>
            </c:dLbl>
            <c:dLbl>
              <c:idx val="27"/>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8-4E2A-4470-B9EF-6E63D28B5BE8}"/>
                </c:ext>
              </c:extLst>
            </c:dLbl>
            <c:dLbl>
              <c:idx val="28"/>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9-4E2A-4470-B9EF-6E63D28B5BE8}"/>
                </c:ext>
              </c:extLst>
            </c:dLbl>
            <c:dLbl>
              <c:idx val="29"/>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A-4E2A-4470-B9EF-6E63D28B5BE8}"/>
                </c:ext>
              </c:extLst>
            </c:dLbl>
            <c:dLbl>
              <c:idx val="30"/>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B-4E2A-4470-B9EF-6E63D28B5BE8}"/>
                </c:ext>
              </c:extLst>
            </c:dLbl>
            <c:dLbl>
              <c:idx val="31"/>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C-4E2A-4470-B9EF-6E63D28B5BE8}"/>
                </c:ext>
              </c:extLst>
            </c:dLbl>
            <c:dLbl>
              <c:idx val="32"/>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D-4E2A-4470-B9EF-6E63D28B5BE8}"/>
                </c:ext>
              </c:extLst>
            </c:dLbl>
            <c:dLbl>
              <c:idx val="33"/>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E-4E2A-4470-B9EF-6E63D28B5BE8}"/>
                </c:ext>
              </c:extLst>
            </c:dLbl>
            <c:dLbl>
              <c:idx val="34"/>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F-4E2A-4470-B9EF-6E63D28B5BE8}"/>
                </c:ext>
              </c:extLst>
            </c:dLbl>
            <c:dLbl>
              <c:idx val="35"/>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0-4E2A-4470-B9EF-6E63D28B5BE8}"/>
                </c:ext>
              </c:extLst>
            </c:dLbl>
            <c:dLbl>
              <c:idx val="37"/>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1-4E2A-4470-B9EF-6E63D28B5BE8}"/>
                </c:ext>
              </c:extLst>
            </c:dLbl>
            <c:dLbl>
              <c:idx val="38"/>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2-4E2A-4470-B9EF-6E63D28B5BE8}"/>
                </c:ext>
              </c:extLst>
            </c:dLbl>
            <c:numFmt formatCode="0" sourceLinked="0"/>
            <c:spPr>
              <a:noFill/>
              <a:ln w="25400">
                <a:noFill/>
              </a:ln>
            </c:spPr>
            <c:txPr>
              <a:bodyPr wrap="square" lIns="38100" tIns="19050" rIns="38100" bIns="19050" anchor="ctr">
                <a:spAutoFit/>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dati_1!$A$175:$A$216</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dati_1!$C$175:$C$216</c:f>
              <c:numCache>
                <c:formatCode>General</c:formatCode>
                <c:ptCount val="42"/>
                <c:pt idx="0" formatCode="0">
                  <c:v>5.9</c:v>
                </c:pt>
                <c:pt idx="2" formatCode="0">
                  <c:v>6.6</c:v>
                </c:pt>
                <c:pt idx="3" formatCode="0">
                  <c:v>5.0999999999999996</c:v>
                </c:pt>
                <c:pt idx="5" formatCode="0">
                  <c:v>3.9</c:v>
                </c:pt>
                <c:pt idx="6" formatCode="0">
                  <c:v>9.6</c:v>
                </c:pt>
                <c:pt idx="7" formatCode="0">
                  <c:v>4.5999999999999996</c:v>
                </c:pt>
                <c:pt idx="8" formatCode="0">
                  <c:v>6.2</c:v>
                </c:pt>
                <c:pt idx="9" formatCode="0">
                  <c:v>6.7</c:v>
                </c:pt>
                <c:pt idx="10" formatCode="0">
                  <c:v>3.3</c:v>
                </c:pt>
                <c:pt idx="12" formatCode="0">
                  <c:v>6.8</c:v>
                </c:pt>
                <c:pt idx="13" formatCode="0">
                  <c:v>5</c:v>
                </c:pt>
                <c:pt idx="14" formatCode="0">
                  <c:v>7.6</c:v>
                </c:pt>
                <c:pt idx="16" formatCode="0">
                  <c:v>6</c:v>
                </c:pt>
                <c:pt idx="17" formatCode="0">
                  <c:v>5</c:v>
                </c:pt>
                <c:pt idx="19" formatCode="0">
                  <c:v>5.7</c:v>
                </c:pt>
                <c:pt idx="20" formatCode="0">
                  <c:v>6.9</c:v>
                </c:pt>
                <c:pt idx="22" formatCode="0">
                  <c:v>6.1</c:v>
                </c:pt>
                <c:pt idx="23" formatCode="0">
                  <c:v>6.7</c:v>
                </c:pt>
                <c:pt idx="24" formatCode="0">
                  <c:v>4.5999999999999996</c:v>
                </c:pt>
                <c:pt idx="26" formatCode="0">
                  <c:v>4</c:v>
                </c:pt>
                <c:pt idx="27" formatCode="0">
                  <c:v>4.9000000000000004</c:v>
                </c:pt>
                <c:pt idx="28" formatCode="0">
                  <c:v>3.1</c:v>
                </c:pt>
                <c:pt idx="29" formatCode="0">
                  <c:v>5.0999999999999996</c:v>
                </c:pt>
                <c:pt idx="30" formatCode="0">
                  <c:v>11.2</c:v>
                </c:pt>
                <c:pt idx="32" formatCode="0">
                  <c:v>5.8</c:v>
                </c:pt>
                <c:pt idx="33" formatCode="0">
                  <c:v>4.5999999999999996</c:v>
                </c:pt>
                <c:pt idx="34" formatCode="0">
                  <c:v>3.9</c:v>
                </c:pt>
                <c:pt idx="35" formatCode="0">
                  <c:v>9.4</c:v>
                </c:pt>
                <c:pt idx="36" formatCode="0">
                  <c:v>6.1</c:v>
                </c:pt>
                <c:pt idx="37" formatCode="0">
                  <c:v>5.7</c:v>
                </c:pt>
                <c:pt idx="39" formatCode="0">
                  <c:v>5.8</c:v>
                </c:pt>
                <c:pt idx="40" formatCode="0">
                  <c:v>7.6</c:v>
                </c:pt>
                <c:pt idx="41" formatCode="0">
                  <c:v>4</c:v>
                </c:pt>
              </c:numCache>
            </c:numRef>
          </c:val>
          <c:extLst>
            <c:ext xmlns:c16="http://schemas.microsoft.com/office/drawing/2014/chart" uri="{C3380CC4-5D6E-409C-BE32-E72D297353CC}">
              <c16:uniqueId val="{00000023-4E2A-4470-B9EF-6E63D28B5BE8}"/>
            </c:ext>
          </c:extLst>
        </c:ser>
        <c:ser>
          <c:idx val="2"/>
          <c:order val="2"/>
          <c:tx>
            <c:strRef>
              <c:f>dati_1!$D$174</c:f>
              <c:strCache>
                <c:ptCount val="1"/>
                <c:pt idx="0">
                  <c:v>Drīzāk uzticos</c:v>
                </c:pt>
              </c:strCache>
            </c:strRef>
          </c:tx>
          <c:spPr>
            <a:solidFill>
              <a:srgbClr val="A0CC82"/>
            </a:solidFill>
            <a:ln w="25400">
              <a:noFill/>
            </a:ln>
          </c:spPr>
          <c:invertIfNegative val="0"/>
          <c:dLbls>
            <c:dLbl>
              <c:idx val="0"/>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4-4E2A-4470-B9EF-6E63D28B5BE8}"/>
                </c:ext>
              </c:extLst>
            </c:dLbl>
            <c:dLbl>
              <c:idx val="1"/>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5-4E2A-4470-B9EF-6E63D28B5BE8}"/>
                </c:ext>
              </c:extLst>
            </c:dLbl>
            <c:dLbl>
              <c:idx val="2"/>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6-4E2A-4470-B9EF-6E63D28B5BE8}"/>
                </c:ext>
              </c:extLst>
            </c:dLbl>
            <c:dLbl>
              <c:idx val="3"/>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7-4E2A-4470-B9EF-6E63D28B5BE8}"/>
                </c:ext>
              </c:extLst>
            </c:dLbl>
            <c:dLbl>
              <c:idx val="4"/>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8-4E2A-4470-B9EF-6E63D28B5BE8}"/>
                </c:ext>
              </c:extLst>
            </c:dLbl>
            <c:dLbl>
              <c:idx val="5"/>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9-4E2A-4470-B9EF-6E63D28B5BE8}"/>
                </c:ext>
              </c:extLst>
            </c:dLbl>
            <c:dLbl>
              <c:idx val="6"/>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A-4E2A-4470-B9EF-6E63D28B5BE8}"/>
                </c:ext>
              </c:extLst>
            </c:dLbl>
            <c:dLbl>
              <c:idx val="7"/>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B-4E2A-4470-B9EF-6E63D28B5BE8}"/>
                </c:ext>
              </c:extLst>
            </c:dLbl>
            <c:dLbl>
              <c:idx val="8"/>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C-4E2A-4470-B9EF-6E63D28B5BE8}"/>
                </c:ext>
              </c:extLst>
            </c:dLbl>
            <c:numFmt formatCode="0" sourceLinked="0"/>
            <c:spPr>
              <a:noFill/>
              <a:ln w="25400">
                <a:noFill/>
              </a:ln>
            </c:spPr>
            <c:txPr>
              <a:bodyPr wrap="square" lIns="38100" tIns="19050" rIns="38100" bIns="19050" anchor="ctr">
                <a:spAutoFit/>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dati_1!$A$175:$A$216</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dati_1!$D$175:$D$216</c:f>
              <c:numCache>
                <c:formatCode>General</c:formatCode>
                <c:ptCount val="42"/>
                <c:pt idx="0" formatCode="0">
                  <c:v>39.299999999999997</c:v>
                </c:pt>
                <c:pt idx="2" formatCode="0">
                  <c:v>37.6</c:v>
                </c:pt>
                <c:pt idx="3" formatCode="0">
                  <c:v>40.9</c:v>
                </c:pt>
                <c:pt idx="5" formatCode="0">
                  <c:v>46</c:v>
                </c:pt>
                <c:pt idx="6" formatCode="0">
                  <c:v>42.5</c:v>
                </c:pt>
                <c:pt idx="7" formatCode="0">
                  <c:v>38.5</c:v>
                </c:pt>
                <c:pt idx="8" formatCode="0">
                  <c:v>35.6</c:v>
                </c:pt>
                <c:pt idx="9" formatCode="0">
                  <c:v>42.1</c:v>
                </c:pt>
                <c:pt idx="10" formatCode="0">
                  <c:v>35.1</c:v>
                </c:pt>
                <c:pt idx="12" formatCode="0">
                  <c:v>27.7</c:v>
                </c:pt>
                <c:pt idx="13" formatCode="0">
                  <c:v>38.200000000000003</c:v>
                </c:pt>
                <c:pt idx="14" formatCode="0">
                  <c:v>46.2</c:v>
                </c:pt>
                <c:pt idx="16" formatCode="0">
                  <c:v>44.1</c:v>
                </c:pt>
                <c:pt idx="17" formatCode="0">
                  <c:v>32.299999999999997</c:v>
                </c:pt>
                <c:pt idx="19" formatCode="0">
                  <c:v>40.799999999999997</c:v>
                </c:pt>
                <c:pt idx="20" formatCode="0">
                  <c:v>29.4</c:v>
                </c:pt>
                <c:pt idx="22" formatCode="0">
                  <c:v>46.9</c:v>
                </c:pt>
                <c:pt idx="23" formatCode="0">
                  <c:v>38.700000000000003</c:v>
                </c:pt>
                <c:pt idx="24" formatCode="0">
                  <c:v>36.700000000000003</c:v>
                </c:pt>
                <c:pt idx="26" formatCode="0">
                  <c:v>37.299999999999997</c:v>
                </c:pt>
                <c:pt idx="27" formatCode="0">
                  <c:v>34.700000000000003</c:v>
                </c:pt>
                <c:pt idx="28" formatCode="0">
                  <c:v>40.700000000000003</c:v>
                </c:pt>
                <c:pt idx="29" formatCode="0">
                  <c:v>51.5</c:v>
                </c:pt>
                <c:pt idx="30" formatCode="0">
                  <c:v>37.4</c:v>
                </c:pt>
                <c:pt idx="32" formatCode="0">
                  <c:v>40</c:v>
                </c:pt>
                <c:pt idx="33" formatCode="0">
                  <c:v>32.799999999999997</c:v>
                </c:pt>
                <c:pt idx="34" formatCode="0">
                  <c:v>48.4</c:v>
                </c:pt>
                <c:pt idx="35" formatCode="0">
                  <c:v>34.5</c:v>
                </c:pt>
                <c:pt idx="36" formatCode="0">
                  <c:v>46.2</c:v>
                </c:pt>
                <c:pt idx="37" formatCode="0">
                  <c:v>39.1</c:v>
                </c:pt>
                <c:pt idx="39" formatCode="0">
                  <c:v>40</c:v>
                </c:pt>
                <c:pt idx="40" formatCode="0">
                  <c:v>36.4</c:v>
                </c:pt>
                <c:pt idx="41" formatCode="0">
                  <c:v>41.8</c:v>
                </c:pt>
              </c:numCache>
            </c:numRef>
          </c:val>
          <c:extLst>
            <c:ext xmlns:c16="http://schemas.microsoft.com/office/drawing/2014/chart" uri="{C3380CC4-5D6E-409C-BE32-E72D297353CC}">
              <c16:uniqueId val="{0000002D-4E2A-4470-B9EF-6E63D28B5BE8}"/>
            </c:ext>
          </c:extLst>
        </c:ser>
        <c:ser>
          <c:idx val="3"/>
          <c:order val="3"/>
          <c:tx>
            <c:strRef>
              <c:f>dati_1!$E$174</c:f>
              <c:strCache>
                <c:ptCount val="1"/>
                <c:pt idx="0">
                  <c:v>Drīzāk neuzticos</c:v>
                </c:pt>
              </c:strCache>
            </c:strRef>
          </c:tx>
          <c:spPr>
            <a:solidFill>
              <a:srgbClr val="E79B75"/>
            </a:solidFill>
            <a:ln w="25400">
              <a:noFill/>
            </a:ln>
          </c:spPr>
          <c:invertIfNegative val="0"/>
          <c:dLbls>
            <c:dLbl>
              <c:idx val="0"/>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E-4E2A-4470-B9EF-6E63D28B5BE8}"/>
                </c:ext>
              </c:extLst>
            </c:dLbl>
            <c:dLbl>
              <c:idx val="1"/>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F-4E2A-4470-B9EF-6E63D28B5BE8}"/>
                </c:ext>
              </c:extLst>
            </c:dLbl>
            <c:dLbl>
              <c:idx val="2"/>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0-4E2A-4470-B9EF-6E63D28B5BE8}"/>
                </c:ext>
              </c:extLst>
            </c:dLbl>
            <c:dLbl>
              <c:idx val="3"/>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1-4E2A-4470-B9EF-6E63D28B5BE8}"/>
                </c:ext>
              </c:extLst>
            </c:dLbl>
            <c:dLbl>
              <c:idx val="4"/>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2-4E2A-4470-B9EF-6E63D28B5BE8}"/>
                </c:ext>
              </c:extLst>
            </c:dLbl>
            <c:dLbl>
              <c:idx val="5"/>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3-4E2A-4470-B9EF-6E63D28B5BE8}"/>
                </c:ext>
              </c:extLst>
            </c:dLbl>
            <c:dLbl>
              <c:idx val="6"/>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4-4E2A-4470-B9EF-6E63D28B5BE8}"/>
                </c:ext>
              </c:extLst>
            </c:dLbl>
            <c:dLbl>
              <c:idx val="7"/>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5-4E2A-4470-B9EF-6E63D28B5BE8}"/>
                </c:ext>
              </c:extLst>
            </c:dLbl>
            <c:dLbl>
              <c:idx val="8"/>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6-4E2A-4470-B9EF-6E63D28B5BE8}"/>
                </c:ext>
              </c:extLst>
            </c:dLbl>
            <c:dLbl>
              <c:idx val="9"/>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7-4E2A-4470-B9EF-6E63D28B5BE8}"/>
                </c:ext>
              </c:extLst>
            </c:dLbl>
            <c:dLbl>
              <c:idx val="10"/>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8-4E2A-4470-B9EF-6E63D28B5BE8}"/>
                </c:ext>
              </c:extLst>
            </c:dLbl>
            <c:dLbl>
              <c:idx val="11"/>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9-4E2A-4470-B9EF-6E63D28B5BE8}"/>
                </c:ext>
              </c:extLst>
            </c:dLbl>
            <c:dLbl>
              <c:idx val="12"/>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A-4E2A-4470-B9EF-6E63D28B5BE8}"/>
                </c:ext>
              </c:extLst>
            </c:dLbl>
            <c:dLbl>
              <c:idx val="13"/>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B-4E2A-4470-B9EF-6E63D28B5BE8}"/>
                </c:ext>
              </c:extLst>
            </c:dLbl>
            <c:dLbl>
              <c:idx val="14"/>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C-4E2A-4470-B9EF-6E63D28B5BE8}"/>
                </c:ext>
              </c:extLst>
            </c:dLbl>
            <c:dLbl>
              <c:idx val="15"/>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D-4E2A-4470-B9EF-6E63D28B5BE8}"/>
                </c:ext>
              </c:extLst>
            </c:dLbl>
            <c:dLbl>
              <c:idx val="16"/>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E-4E2A-4470-B9EF-6E63D28B5BE8}"/>
                </c:ext>
              </c:extLst>
            </c:dLbl>
            <c:dLbl>
              <c:idx val="17"/>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F-4E2A-4470-B9EF-6E63D28B5BE8}"/>
                </c:ext>
              </c:extLst>
            </c:dLbl>
            <c:numFmt formatCode="0" sourceLinked="0"/>
            <c:spPr>
              <a:noFill/>
              <a:ln w="25400">
                <a:noFill/>
              </a:ln>
            </c:spPr>
            <c:txPr>
              <a:bodyPr wrap="square" lIns="38100" tIns="19050" rIns="38100" bIns="19050" anchor="ctr">
                <a:spAutoFit/>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dati_1!$A$175:$A$216</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dati_1!$E$175:$E$216</c:f>
              <c:numCache>
                <c:formatCode>General</c:formatCode>
                <c:ptCount val="42"/>
                <c:pt idx="0" formatCode="0">
                  <c:v>30.8</c:v>
                </c:pt>
                <c:pt idx="2" formatCode="0">
                  <c:v>31.7</c:v>
                </c:pt>
                <c:pt idx="3" formatCode="0">
                  <c:v>29.9</c:v>
                </c:pt>
                <c:pt idx="5" formatCode="0">
                  <c:v>25.1</c:v>
                </c:pt>
                <c:pt idx="6" formatCode="0">
                  <c:v>31.3</c:v>
                </c:pt>
                <c:pt idx="7" formatCode="0">
                  <c:v>36</c:v>
                </c:pt>
                <c:pt idx="8" formatCode="0">
                  <c:v>32.200000000000003</c:v>
                </c:pt>
                <c:pt idx="9" formatCode="0">
                  <c:v>28.1</c:v>
                </c:pt>
                <c:pt idx="10" formatCode="0">
                  <c:v>28</c:v>
                </c:pt>
                <c:pt idx="12" formatCode="0">
                  <c:v>32.6</c:v>
                </c:pt>
                <c:pt idx="13" formatCode="0">
                  <c:v>32.700000000000003</c:v>
                </c:pt>
                <c:pt idx="14" formatCode="0">
                  <c:v>25.4</c:v>
                </c:pt>
                <c:pt idx="16" formatCode="0">
                  <c:v>28.1</c:v>
                </c:pt>
                <c:pt idx="17" formatCode="0">
                  <c:v>35</c:v>
                </c:pt>
                <c:pt idx="19" formatCode="0">
                  <c:v>30.4</c:v>
                </c:pt>
                <c:pt idx="20" formatCode="0">
                  <c:v>33.1</c:v>
                </c:pt>
                <c:pt idx="22" formatCode="0">
                  <c:v>26.4</c:v>
                </c:pt>
                <c:pt idx="23" formatCode="0">
                  <c:v>33.700000000000003</c:v>
                </c:pt>
                <c:pt idx="24" formatCode="0">
                  <c:v>28.7</c:v>
                </c:pt>
                <c:pt idx="26" formatCode="0">
                  <c:v>27.7</c:v>
                </c:pt>
                <c:pt idx="27" formatCode="0">
                  <c:v>31.5</c:v>
                </c:pt>
                <c:pt idx="28" formatCode="0">
                  <c:v>36.5</c:v>
                </c:pt>
                <c:pt idx="29" formatCode="0">
                  <c:v>29.5</c:v>
                </c:pt>
                <c:pt idx="30" formatCode="0">
                  <c:v>30</c:v>
                </c:pt>
                <c:pt idx="32" formatCode="0">
                  <c:v>32.299999999999997</c:v>
                </c:pt>
                <c:pt idx="33" formatCode="0">
                  <c:v>34.1</c:v>
                </c:pt>
                <c:pt idx="34" formatCode="0">
                  <c:v>32.700000000000003</c:v>
                </c:pt>
                <c:pt idx="35" formatCode="0">
                  <c:v>27.7</c:v>
                </c:pt>
                <c:pt idx="36" formatCode="0">
                  <c:v>27.6</c:v>
                </c:pt>
                <c:pt idx="37" formatCode="0">
                  <c:v>26.3</c:v>
                </c:pt>
                <c:pt idx="39" formatCode="0">
                  <c:v>32.299999999999997</c:v>
                </c:pt>
                <c:pt idx="40" formatCode="0">
                  <c:v>27.8</c:v>
                </c:pt>
                <c:pt idx="41" formatCode="0">
                  <c:v>32.4</c:v>
                </c:pt>
              </c:numCache>
            </c:numRef>
          </c:val>
          <c:extLst>
            <c:ext xmlns:c16="http://schemas.microsoft.com/office/drawing/2014/chart" uri="{C3380CC4-5D6E-409C-BE32-E72D297353CC}">
              <c16:uniqueId val="{00000040-4E2A-4470-B9EF-6E63D28B5BE8}"/>
            </c:ext>
          </c:extLst>
        </c:ser>
        <c:ser>
          <c:idx val="4"/>
          <c:order val="4"/>
          <c:tx>
            <c:strRef>
              <c:f>dati_1!$F$174</c:f>
              <c:strCache>
                <c:ptCount val="1"/>
                <c:pt idx="0">
                  <c:v>Pilnībā neuzticos</c:v>
                </c:pt>
              </c:strCache>
            </c:strRef>
          </c:tx>
          <c:spPr>
            <a:solidFill>
              <a:srgbClr val="CC2A2A"/>
            </a:solidFill>
            <a:ln w="25400">
              <a:noFill/>
            </a:ln>
          </c:spPr>
          <c:invertIfNegative val="0"/>
          <c:dLbls>
            <c:dLbl>
              <c:idx val="0"/>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1-4E2A-4470-B9EF-6E63D28B5BE8}"/>
                </c:ext>
              </c:extLst>
            </c:dLbl>
            <c:dLbl>
              <c:idx val="1"/>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2-4E2A-4470-B9EF-6E63D28B5BE8}"/>
                </c:ext>
              </c:extLst>
            </c:dLbl>
            <c:dLbl>
              <c:idx val="2"/>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3-4E2A-4470-B9EF-6E63D28B5BE8}"/>
                </c:ext>
              </c:extLst>
            </c:dLbl>
            <c:dLbl>
              <c:idx val="3"/>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4-4E2A-4470-B9EF-6E63D28B5BE8}"/>
                </c:ext>
              </c:extLst>
            </c:dLbl>
            <c:dLbl>
              <c:idx val="4"/>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5-4E2A-4470-B9EF-6E63D28B5BE8}"/>
                </c:ext>
              </c:extLst>
            </c:dLbl>
            <c:dLbl>
              <c:idx val="5"/>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6-4E2A-4470-B9EF-6E63D28B5BE8}"/>
                </c:ext>
              </c:extLst>
            </c:dLbl>
            <c:dLbl>
              <c:idx val="6"/>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7-4E2A-4470-B9EF-6E63D28B5BE8}"/>
                </c:ext>
              </c:extLst>
            </c:dLbl>
            <c:dLbl>
              <c:idx val="7"/>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8-4E2A-4470-B9EF-6E63D28B5BE8}"/>
                </c:ext>
              </c:extLst>
            </c:dLbl>
            <c:dLbl>
              <c:idx val="8"/>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9-4E2A-4470-B9EF-6E63D28B5BE8}"/>
                </c:ext>
              </c:extLst>
            </c:dLbl>
            <c:dLbl>
              <c:idx val="9"/>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A-4E2A-4470-B9EF-6E63D28B5BE8}"/>
                </c:ext>
              </c:extLst>
            </c:dLbl>
            <c:dLbl>
              <c:idx val="10"/>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B-4E2A-4470-B9EF-6E63D28B5BE8}"/>
                </c:ext>
              </c:extLst>
            </c:dLbl>
            <c:dLbl>
              <c:idx val="11"/>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C-4E2A-4470-B9EF-6E63D28B5BE8}"/>
                </c:ext>
              </c:extLst>
            </c:dLbl>
            <c:dLbl>
              <c:idx val="12"/>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D-4E2A-4470-B9EF-6E63D28B5BE8}"/>
                </c:ext>
              </c:extLst>
            </c:dLbl>
            <c:dLbl>
              <c:idx val="13"/>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E-4E2A-4470-B9EF-6E63D28B5BE8}"/>
                </c:ext>
              </c:extLst>
            </c:dLbl>
            <c:dLbl>
              <c:idx val="14"/>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F-4E2A-4470-B9EF-6E63D28B5BE8}"/>
                </c:ext>
              </c:extLst>
            </c:dLbl>
            <c:dLbl>
              <c:idx val="15"/>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50-4E2A-4470-B9EF-6E63D28B5BE8}"/>
                </c:ext>
              </c:extLst>
            </c:dLbl>
            <c:dLbl>
              <c:idx val="16"/>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51-4E2A-4470-B9EF-6E63D28B5BE8}"/>
                </c:ext>
              </c:extLst>
            </c:dLbl>
            <c:dLbl>
              <c:idx val="17"/>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52-4E2A-4470-B9EF-6E63D28B5BE8}"/>
                </c:ext>
              </c:extLst>
            </c:dLbl>
            <c:numFmt formatCode="0" sourceLinked="0"/>
            <c:spPr>
              <a:noFill/>
              <a:ln w="25400">
                <a:noFill/>
              </a:ln>
            </c:spPr>
            <c:txPr>
              <a:bodyPr wrap="square" lIns="38100" tIns="19050" rIns="38100" bIns="19050" anchor="ctr">
                <a:spAutoFit/>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dati_1!$A$175:$A$216</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dati_1!$F$175:$F$216</c:f>
              <c:numCache>
                <c:formatCode>General</c:formatCode>
                <c:ptCount val="42"/>
                <c:pt idx="0" formatCode="0">
                  <c:v>10.199999999999999</c:v>
                </c:pt>
                <c:pt idx="2" formatCode="0">
                  <c:v>12.7</c:v>
                </c:pt>
                <c:pt idx="3" formatCode="0">
                  <c:v>7.8</c:v>
                </c:pt>
                <c:pt idx="5" formatCode="0">
                  <c:v>8</c:v>
                </c:pt>
                <c:pt idx="6" formatCode="0">
                  <c:v>5.9</c:v>
                </c:pt>
                <c:pt idx="7" formatCode="0">
                  <c:v>12.6</c:v>
                </c:pt>
                <c:pt idx="8" formatCode="0">
                  <c:v>10.8</c:v>
                </c:pt>
                <c:pt idx="9" formatCode="0">
                  <c:v>8.6999999999999993</c:v>
                </c:pt>
                <c:pt idx="10" formatCode="0">
                  <c:v>13.5</c:v>
                </c:pt>
                <c:pt idx="12" formatCode="0">
                  <c:v>22.4</c:v>
                </c:pt>
                <c:pt idx="13" formatCode="0">
                  <c:v>9.3000000000000007</c:v>
                </c:pt>
                <c:pt idx="14" formatCode="0">
                  <c:v>7.8</c:v>
                </c:pt>
                <c:pt idx="16" formatCode="0">
                  <c:v>8.3000000000000007</c:v>
                </c:pt>
                <c:pt idx="17" formatCode="0">
                  <c:v>13.2</c:v>
                </c:pt>
                <c:pt idx="19" formatCode="0">
                  <c:v>9.5</c:v>
                </c:pt>
                <c:pt idx="20" formatCode="0">
                  <c:v>14.8</c:v>
                </c:pt>
                <c:pt idx="22" formatCode="0">
                  <c:v>5.4</c:v>
                </c:pt>
                <c:pt idx="23" formatCode="0">
                  <c:v>10.5</c:v>
                </c:pt>
                <c:pt idx="24" formatCode="0">
                  <c:v>11.9</c:v>
                </c:pt>
                <c:pt idx="26" formatCode="0">
                  <c:v>16.5</c:v>
                </c:pt>
                <c:pt idx="27" formatCode="0">
                  <c:v>9.9</c:v>
                </c:pt>
                <c:pt idx="28" formatCode="0">
                  <c:v>9.6</c:v>
                </c:pt>
                <c:pt idx="29" formatCode="0">
                  <c:v>6.8</c:v>
                </c:pt>
                <c:pt idx="30" formatCode="0">
                  <c:v>8.3000000000000007</c:v>
                </c:pt>
                <c:pt idx="32" formatCode="0">
                  <c:v>8.1</c:v>
                </c:pt>
                <c:pt idx="33" formatCode="0">
                  <c:v>11.9</c:v>
                </c:pt>
                <c:pt idx="34" formatCode="0">
                  <c:v>8.3000000000000007</c:v>
                </c:pt>
                <c:pt idx="35" formatCode="0">
                  <c:v>11.7</c:v>
                </c:pt>
                <c:pt idx="36" formatCode="0">
                  <c:v>12.2</c:v>
                </c:pt>
                <c:pt idx="37" formatCode="0">
                  <c:v>10.8</c:v>
                </c:pt>
                <c:pt idx="39" formatCode="0">
                  <c:v>8.1</c:v>
                </c:pt>
                <c:pt idx="40" formatCode="0">
                  <c:v>12.9</c:v>
                </c:pt>
                <c:pt idx="41" formatCode="0">
                  <c:v>9.3000000000000007</c:v>
                </c:pt>
              </c:numCache>
            </c:numRef>
          </c:val>
          <c:extLst>
            <c:ext xmlns:c16="http://schemas.microsoft.com/office/drawing/2014/chart" uri="{C3380CC4-5D6E-409C-BE32-E72D297353CC}">
              <c16:uniqueId val="{00000053-4E2A-4470-B9EF-6E63D28B5BE8}"/>
            </c:ext>
          </c:extLst>
        </c:ser>
        <c:ser>
          <c:idx val="5"/>
          <c:order val="5"/>
          <c:tx>
            <c:strRef>
              <c:f>dati_1!$G$174</c:f>
              <c:strCache>
                <c:ptCount val="1"/>
              </c:strCache>
            </c:strRef>
          </c:tx>
          <c:spPr>
            <a:noFill/>
            <a:ln w="25400">
              <a:noFill/>
            </a:ln>
          </c:spPr>
          <c:invertIfNegative val="0"/>
          <c:cat>
            <c:strRef>
              <c:f>dati_1!$A$175:$A$216</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dati_1!$G$175:$G$216</c:f>
              <c:numCache>
                <c:formatCode>General</c:formatCode>
                <c:ptCount val="42"/>
                <c:pt idx="0" formatCode="0.0">
                  <c:v>19.900000000000002</c:v>
                </c:pt>
                <c:pt idx="2" formatCode="0.0">
                  <c:v>16.500000000000004</c:v>
                </c:pt>
                <c:pt idx="3" formatCode="0.0">
                  <c:v>23.200000000000003</c:v>
                </c:pt>
                <c:pt idx="5" formatCode="0.0">
                  <c:v>27.799999999999997</c:v>
                </c:pt>
                <c:pt idx="6" formatCode="0.0">
                  <c:v>23.7</c:v>
                </c:pt>
                <c:pt idx="7" formatCode="0.0">
                  <c:v>12.299999999999997</c:v>
                </c:pt>
                <c:pt idx="8" formatCode="0.0">
                  <c:v>17.899999999999991</c:v>
                </c:pt>
                <c:pt idx="9" formatCode="0.0">
                  <c:v>24.1</c:v>
                </c:pt>
                <c:pt idx="10" formatCode="0.0">
                  <c:v>19.399999999999999</c:v>
                </c:pt>
                <c:pt idx="12" formatCode="0.0">
                  <c:v>5.8999999999999986</c:v>
                </c:pt>
                <c:pt idx="13" formatCode="0.0">
                  <c:v>18.899999999999991</c:v>
                </c:pt>
                <c:pt idx="14" formatCode="0.0">
                  <c:v>27.700000000000003</c:v>
                </c:pt>
                <c:pt idx="16" formatCode="0.0">
                  <c:v>24.499999999999993</c:v>
                </c:pt>
                <c:pt idx="17" formatCode="0.0">
                  <c:v>12.700000000000003</c:v>
                </c:pt>
                <c:pt idx="19" formatCode="0.0">
                  <c:v>21</c:v>
                </c:pt>
                <c:pt idx="20" formatCode="0.0">
                  <c:v>12.999999999999993</c:v>
                </c:pt>
                <c:pt idx="22" formatCode="0.0">
                  <c:v>29.1</c:v>
                </c:pt>
                <c:pt idx="23" formatCode="0.0">
                  <c:v>16.699999999999996</c:v>
                </c:pt>
                <c:pt idx="24" formatCode="0.0">
                  <c:v>20.3</c:v>
                </c:pt>
                <c:pt idx="26" formatCode="0.0">
                  <c:v>16.7</c:v>
                </c:pt>
                <c:pt idx="27" formatCode="0.0">
                  <c:v>19.5</c:v>
                </c:pt>
                <c:pt idx="28" formatCode="0.0">
                  <c:v>14.799999999999997</c:v>
                </c:pt>
                <c:pt idx="29" formatCode="0.0">
                  <c:v>24.6</c:v>
                </c:pt>
                <c:pt idx="30" formatCode="0.0">
                  <c:v>22.599999999999994</c:v>
                </c:pt>
                <c:pt idx="32" formatCode="0.0">
                  <c:v>20.5</c:v>
                </c:pt>
                <c:pt idx="33" formatCode="0.0">
                  <c:v>14.899999999999999</c:v>
                </c:pt>
                <c:pt idx="34" formatCode="0.0">
                  <c:v>19.899999999999991</c:v>
                </c:pt>
                <c:pt idx="35" formatCode="0.0">
                  <c:v>21.500000000000004</c:v>
                </c:pt>
                <c:pt idx="36" formatCode="0.0">
                  <c:v>21.1</c:v>
                </c:pt>
                <c:pt idx="37" formatCode="0.0">
                  <c:v>23.799999999999994</c:v>
                </c:pt>
                <c:pt idx="39" formatCode="0.0">
                  <c:v>20.5</c:v>
                </c:pt>
                <c:pt idx="40" formatCode="0.0">
                  <c:v>20.2</c:v>
                </c:pt>
                <c:pt idx="41" formatCode="0.0">
                  <c:v>19.199999999999996</c:v>
                </c:pt>
              </c:numCache>
            </c:numRef>
          </c:val>
          <c:extLst>
            <c:ext xmlns:c16="http://schemas.microsoft.com/office/drawing/2014/chart" uri="{C3380CC4-5D6E-409C-BE32-E72D297353CC}">
              <c16:uniqueId val="{00000054-4E2A-4470-B9EF-6E63D28B5BE8}"/>
            </c:ext>
          </c:extLst>
        </c:ser>
        <c:ser>
          <c:idx val="6"/>
          <c:order val="6"/>
          <c:tx>
            <c:strRef>
              <c:f>dati_1!$H$174</c:f>
              <c:strCache>
                <c:ptCount val="1"/>
                <c:pt idx="0">
                  <c:v>Nezina</c:v>
                </c:pt>
              </c:strCache>
            </c:strRef>
          </c:tx>
          <c:spPr>
            <a:solidFill>
              <a:srgbClr val="D7D7D7"/>
            </a:solidFill>
            <a:ln w="25400">
              <a:noFill/>
            </a:ln>
          </c:spPr>
          <c:invertIfNegative val="0"/>
          <c:dLbls>
            <c:numFmt formatCode="#,##0" sourceLinked="0"/>
            <c:spPr>
              <a:noFill/>
              <a:ln w="25400">
                <a:noFill/>
              </a:ln>
            </c:spPr>
            <c:txPr>
              <a:bodyPr wrap="square" lIns="38100" tIns="19050" rIns="38100" bIns="19050" anchor="ctr">
                <a:spAutoFit/>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dati_1!$A$175:$A$216</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dati_1!$H$175:$H$216</c:f>
              <c:numCache>
                <c:formatCode>General</c:formatCode>
                <c:ptCount val="42"/>
                <c:pt idx="0" formatCode="0">
                  <c:v>13.9</c:v>
                </c:pt>
                <c:pt idx="2" formatCode="0">
                  <c:v>11.4</c:v>
                </c:pt>
                <c:pt idx="3" formatCode="0">
                  <c:v>16.3</c:v>
                </c:pt>
                <c:pt idx="5" formatCode="0">
                  <c:v>16.899999999999999</c:v>
                </c:pt>
                <c:pt idx="6" formatCode="0">
                  <c:v>10.6</c:v>
                </c:pt>
                <c:pt idx="7" formatCode="0">
                  <c:v>8.4</c:v>
                </c:pt>
                <c:pt idx="8" formatCode="0">
                  <c:v>15.1</c:v>
                </c:pt>
                <c:pt idx="9" formatCode="0">
                  <c:v>14.5</c:v>
                </c:pt>
                <c:pt idx="10" formatCode="0">
                  <c:v>20.100000000000001</c:v>
                </c:pt>
                <c:pt idx="12" formatCode="0">
                  <c:v>10.4</c:v>
                </c:pt>
                <c:pt idx="13" formatCode="0">
                  <c:v>14.8</c:v>
                </c:pt>
                <c:pt idx="14" formatCode="0">
                  <c:v>13</c:v>
                </c:pt>
                <c:pt idx="16" formatCode="0">
                  <c:v>13.6</c:v>
                </c:pt>
                <c:pt idx="17" formatCode="0">
                  <c:v>14.6</c:v>
                </c:pt>
                <c:pt idx="19" formatCode="0">
                  <c:v>13.6</c:v>
                </c:pt>
                <c:pt idx="20" formatCode="0">
                  <c:v>15.9</c:v>
                </c:pt>
                <c:pt idx="22" formatCode="0">
                  <c:v>15.2</c:v>
                </c:pt>
                <c:pt idx="23" formatCode="0">
                  <c:v>10.4</c:v>
                </c:pt>
                <c:pt idx="24" formatCode="0">
                  <c:v>18.100000000000001</c:v>
                </c:pt>
                <c:pt idx="26" formatCode="0">
                  <c:v>14.6</c:v>
                </c:pt>
                <c:pt idx="27" formatCode="0">
                  <c:v>19</c:v>
                </c:pt>
                <c:pt idx="28" formatCode="0">
                  <c:v>10</c:v>
                </c:pt>
                <c:pt idx="29" formatCode="0">
                  <c:v>7.1</c:v>
                </c:pt>
                <c:pt idx="30" formatCode="0">
                  <c:v>13.1</c:v>
                </c:pt>
                <c:pt idx="32" formatCode="0">
                  <c:v>13.7</c:v>
                </c:pt>
                <c:pt idx="33" formatCode="0">
                  <c:v>16.600000000000001</c:v>
                </c:pt>
                <c:pt idx="34" formatCode="0">
                  <c:v>6.7</c:v>
                </c:pt>
                <c:pt idx="35" formatCode="0">
                  <c:v>16.7</c:v>
                </c:pt>
                <c:pt idx="36" formatCode="0">
                  <c:v>7.9</c:v>
                </c:pt>
                <c:pt idx="37" formatCode="0">
                  <c:v>18</c:v>
                </c:pt>
                <c:pt idx="39" formatCode="0">
                  <c:v>13.7</c:v>
                </c:pt>
                <c:pt idx="40" formatCode="0">
                  <c:v>15.3</c:v>
                </c:pt>
                <c:pt idx="41" formatCode="0">
                  <c:v>12.5</c:v>
                </c:pt>
              </c:numCache>
            </c:numRef>
          </c:val>
          <c:extLst>
            <c:ext xmlns:c16="http://schemas.microsoft.com/office/drawing/2014/chart" uri="{C3380CC4-5D6E-409C-BE32-E72D297353CC}">
              <c16:uniqueId val="{00000055-4E2A-4470-B9EF-6E63D28B5BE8}"/>
            </c:ext>
          </c:extLst>
        </c:ser>
        <c:dLbls>
          <c:showLegendKey val="0"/>
          <c:showVal val="0"/>
          <c:showCatName val="0"/>
          <c:showSerName val="0"/>
          <c:showPercent val="0"/>
          <c:showBubbleSize val="0"/>
        </c:dLbls>
        <c:gapWidth val="27"/>
        <c:overlap val="100"/>
        <c:axId val="443319824"/>
        <c:axId val="1"/>
      </c:barChart>
      <c:catAx>
        <c:axId val="443319824"/>
        <c:scaling>
          <c:orientation val="maxMin"/>
        </c:scaling>
        <c:delete val="0"/>
        <c:axPos val="l"/>
        <c:title>
          <c:tx>
            <c:rich>
              <a:bodyPr rot="0" vert="horz"/>
              <a:lstStyle/>
              <a:p>
                <a:pPr algn="just">
                  <a:defRPr sz="800" b="0" i="0" u="none" strike="noStrike" baseline="0">
                    <a:solidFill>
                      <a:srgbClr val="000000"/>
                    </a:solidFill>
                    <a:latin typeface="Arial"/>
                    <a:ea typeface="Arial"/>
                    <a:cs typeface="Arial"/>
                  </a:defRPr>
                </a:pPr>
                <a:r>
                  <a:rPr lang="en-US"/>
                  <a:t>%</a:t>
                </a:r>
              </a:p>
            </c:rich>
          </c:tx>
          <c:layout>
            <c:manualLayout>
              <c:xMode val="edge"/>
              <c:yMode val="edge"/>
              <c:x val="1.954167408659295E-2"/>
              <c:y val="7.3647349425968275E-2"/>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General" sourceLinked="1"/>
        <c:majorTickMark val="out"/>
        <c:minorTickMark val="none"/>
        <c:tickLblPos val="low"/>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lv-LV"/>
          </a:p>
        </c:txPr>
        <c:crossAx val="1"/>
        <c:crossesAt val="59.7"/>
        <c:auto val="1"/>
        <c:lblAlgn val="ctr"/>
        <c:lblOffset val="100"/>
        <c:tickLblSkip val="1"/>
        <c:tickMarkSkip val="1"/>
        <c:noMultiLvlLbl val="0"/>
      </c:catAx>
      <c:valAx>
        <c:axId val="1"/>
        <c:scaling>
          <c:orientation val="minMax"/>
          <c:max val="142"/>
          <c:min val="0"/>
        </c:scaling>
        <c:delete val="1"/>
        <c:axPos val="b"/>
        <c:numFmt formatCode="0.0" sourceLinked="1"/>
        <c:majorTickMark val="out"/>
        <c:minorTickMark val="none"/>
        <c:tickLblPos val="nextTo"/>
        <c:crossAx val="443319824"/>
        <c:crosses val="max"/>
        <c:crossBetween val="between"/>
        <c:majorUnit val="74.5"/>
        <c:minorUnit val="4"/>
      </c:valAx>
      <c:spPr>
        <a:noFill/>
        <a:ln w="25400">
          <a:noFill/>
        </a:ln>
      </c:spPr>
    </c:plotArea>
    <c:legend>
      <c:legendPos val="r"/>
      <c:legendEntry>
        <c:idx val="0"/>
        <c:delete val="1"/>
      </c:legendEntry>
      <c:legendEntry>
        <c:idx val="5"/>
        <c:delete val="1"/>
      </c:legendEntry>
      <c:layout>
        <c:manualLayout>
          <c:xMode val="edge"/>
          <c:yMode val="edge"/>
          <c:x val="0.35526789562373401"/>
          <c:y val="1.6342187995731301E-3"/>
          <c:w val="0.61813000649477123"/>
          <c:h val="5.2478198289729903E-2"/>
        </c:manualLayout>
      </c:layout>
      <c:overlay val="0"/>
      <c:spPr>
        <a:noFill/>
        <a:ln w="25400">
          <a:noFill/>
        </a:ln>
      </c:spPr>
      <c:txPr>
        <a:bodyPr/>
        <a:lstStyle/>
        <a:p>
          <a:pPr>
            <a:defRPr sz="1000" b="0" i="0" u="none" strike="noStrike" baseline="0">
              <a:solidFill>
                <a:srgbClr val="000000"/>
              </a:solidFill>
              <a:latin typeface="Arial"/>
              <a:ea typeface="Arial"/>
              <a:cs typeface="Arial"/>
            </a:defRPr>
          </a:pPr>
          <a:endParaRPr lang="lv-LV"/>
        </a:p>
      </c:txPr>
    </c:legend>
    <c:plotVisOnly val="1"/>
    <c:dispBlanksAs val="gap"/>
    <c:showDLblsOverMax val="0"/>
  </c:chart>
  <c:spPr>
    <a:noFill/>
    <a:ln w="6350">
      <a:noFill/>
    </a:ln>
  </c:spPr>
  <c:txPr>
    <a:bodyPr/>
    <a:lstStyle/>
    <a:p>
      <a:pPr>
        <a:defRPr sz="8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0" i="0" u="none" strike="noStrike" baseline="0">
                <a:solidFill>
                  <a:srgbClr val="000000"/>
                </a:solidFill>
                <a:latin typeface="Arial"/>
                <a:ea typeface="Arial"/>
                <a:cs typeface="Arial"/>
              </a:defRPr>
            </a:pPr>
            <a:r>
              <a:rPr lang="lv-LV" sz="1000"/>
              <a:t>Indekss*</a:t>
            </a:r>
          </a:p>
        </c:rich>
      </c:tx>
      <c:layout>
        <c:manualLayout>
          <c:xMode val="edge"/>
          <c:yMode val="edge"/>
          <c:x val="0.33643869429380441"/>
          <c:y val="5.6838150930826455E-2"/>
        </c:manualLayout>
      </c:layout>
      <c:overlay val="0"/>
      <c:spPr>
        <a:solidFill>
          <a:srgbClr val="FFFFFF"/>
        </a:solidFill>
        <a:ln w="3175">
          <a:solidFill>
            <a:srgbClr val="000000"/>
          </a:solidFill>
          <a:prstDash val="solid"/>
        </a:ln>
        <a:effectLst>
          <a:outerShdw dist="35921" dir="2700000" algn="br">
            <a:srgbClr val="000000"/>
          </a:outerShdw>
        </a:effectLst>
      </c:spPr>
    </c:title>
    <c:autoTitleDeleted val="0"/>
    <c:plotArea>
      <c:layout>
        <c:manualLayout>
          <c:layoutTarget val="inner"/>
          <c:xMode val="edge"/>
          <c:yMode val="edge"/>
          <c:x val="0.24444621271855266"/>
          <c:y val="0.11212683707516742"/>
          <c:w val="0.42222527651386366"/>
          <c:h val="0.86459922583244653"/>
        </c:manualLayout>
      </c:layout>
      <c:barChart>
        <c:barDir val="bar"/>
        <c:grouping val="clustered"/>
        <c:varyColors val="0"/>
        <c:ser>
          <c:idx val="0"/>
          <c:order val="0"/>
          <c:spPr>
            <a:pattFill prst="dkUpDiag">
              <a:fgClr>
                <a:schemeClr val="accent1">
                  <a:lumMod val="75000"/>
                </a:schemeClr>
              </a:fgClr>
              <a:bgClr>
                <a:schemeClr val="bg1"/>
              </a:bgClr>
            </a:pattFill>
            <a:ln>
              <a:solidFill>
                <a:schemeClr val="accent1">
                  <a:lumMod val="50000"/>
                </a:schemeClr>
              </a:solidFill>
            </a:ln>
          </c:spPr>
          <c:invertIfNegative val="1"/>
          <c:dLbls>
            <c:numFmt formatCode="#,##0.0" sourceLinked="0"/>
            <c:spPr>
              <a:noFill/>
              <a:ln>
                <a:noFill/>
              </a:ln>
              <a:effectLst/>
            </c:spPr>
            <c:txPr>
              <a:bodyPr wrap="square" lIns="38100" tIns="19050" rIns="38100" bIns="19050" anchor="ctr">
                <a:spAutoFit/>
              </a:bodyPr>
              <a:lstStyle/>
              <a:p>
                <a:pPr>
                  <a:defRPr sz="950" b="0"/>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dati_1!$K$175:$K$216</c:f>
              <c:numCache>
                <c:formatCode>General</c:formatCode>
                <c:ptCount val="42"/>
                <c:pt idx="0" formatCode="0.0">
                  <c:v>-5.0000000000002487E-2</c:v>
                </c:pt>
                <c:pt idx="2" formatCode="0.0">
                  <c:v>-3.1500000000000004</c:v>
                </c:pt>
                <c:pt idx="3" formatCode="0.0">
                  <c:v>2.799999999999998</c:v>
                </c:pt>
                <c:pt idx="5" formatCode="0.0">
                  <c:v>6.3499999999999979</c:v>
                </c:pt>
                <c:pt idx="6" formatCode="0.0">
                  <c:v>9.3000000000000007</c:v>
                </c:pt>
                <c:pt idx="7" formatCode="0.0">
                  <c:v>-6.7499999999999982</c:v>
                </c:pt>
                <c:pt idx="8" formatCode="0.0">
                  <c:v>-2.9000000000000021</c:v>
                </c:pt>
                <c:pt idx="9" formatCode="0.0">
                  <c:v>5</c:v>
                </c:pt>
                <c:pt idx="10" formatCode="0.0">
                  <c:v>-6.6499999999999986</c:v>
                </c:pt>
                <c:pt idx="12" formatCode="0.0">
                  <c:v>-18.05</c:v>
                </c:pt>
                <c:pt idx="13" formatCode="0.0">
                  <c:v>-1.5500000000000007</c:v>
                </c:pt>
                <c:pt idx="14" formatCode="0.0">
                  <c:v>10.200000000000003</c:v>
                </c:pt>
                <c:pt idx="16" formatCode="0.0">
                  <c:v>5.6999999999999993</c:v>
                </c:pt>
                <c:pt idx="17" formatCode="0.0">
                  <c:v>-9.5500000000000007</c:v>
                </c:pt>
                <c:pt idx="19" formatCode="0.0">
                  <c:v>1.3999999999999986</c:v>
                </c:pt>
                <c:pt idx="20" formatCode="0.0">
                  <c:v>-9.75</c:v>
                </c:pt>
                <c:pt idx="22" formatCode="0.0">
                  <c:v>10.949999999999998</c:v>
                </c:pt>
                <c:pt idx="23" formatCode="0.0">
                  <c:v>-1.3000000000000007</c:v>
                </c:pt>
                <c:pt idx="24" formatCode="0.0">
                  <c:v>-3.2999999999999972</c:v>
                </c:pt>
                <c:pt idx="26" formatCode="0.0">
                  <c:v>-7.7000000000000011</c:v>
                </c:pt>
                <c:pt idx="27" formatCode="0.0">
                  <c:v>-3.4000000000000004</c:v>
                </c:pt>
                <c:pt idx="28" formatCode="0.0">
                  <c:v>-4.3999999999999968</c:v>
                </c:pt>
                <c:pt idx="29" formatCode="0.0">
                  <c:v>9.3000000000000007</c:v>
                </c:pt>
                <c:pt idx="30" formatCode="0.0">
                  <c:v>6.5999999999999979</c:v>
                </c:pt>
                <c:pt idx="32" formatCode="0.0">
                  <c:v>1.5500000000000025</c:v>
                </c:pt>
                <c:pt idx="33" formatCode="0.0">
                  <c:v>-7.9500000000000011</c:v>
                </c:pt>
                <c:pt idx="34" formatCode="0.0">
                  <c:v>3.4499999999999957</c:v>
                </c:pt>
                <c:pt idx="35" formatCode="0.0">
                  <c:v>1.0999999999999996</c:v>
                </c:pt>
                <c:pt idx="36" formatCode="0.0">
                  <c:v>3.2000000000000028</c:v>
                </c:pt>
                <c:pt idx="37" formatCode="0.0">
                  <c:v>1.2999999999999989</c:v>
                </c:pt>
                <c:pt idx="39" formatCode="0.0">
                  <c:v>1.5500000000000025</c:v>
                </c:pt>
                <c:pt idx="40" formatCode="0.0">
                  <c:v>-1.0000000000000036</c:v>
                </c:pt>
                <c:pt idx="41" formatCode="0.0">
                  <c:v>-0.60000000000000142</c:v>
                </c:pt>
              </c:numCache>
            </c:numRef>
          </c:val>
          <c:extLst>
            <c:ext xmlns:c16="http://schemas.microsoft.com/office/drawing/2014/chart" uri="{C3380CC4-5D6E-409C-BE32-E72D297353CC}">
              <c16:uniqueId val="{00000000-6E96-42C5-AC98-39A655A90AE4}"/>
            </c:ext>
          </c:extLst>
        </c:ser>
        <c:dLbls>
          <c:showLegendKey val="0"/>
          <c:showVal val="0"/>
          <c:showCatName val="0"/>
          <c:showSerName val="0"/>
          <c:showPercent val="0"/>
          <c:showBubbleSize val="0"/>
        </c:dLbls>
        <c:gapWidth val="27"/>
        <c:overlap val="100"/>
        <c:axId val="114556288"/>
        <c:axId val="114558080"/>
      </c:barChart>
      <c:catAx>
        <c:axId val="114556288"/>
        <c:scaling>
          <c:orientation val="maxMin"/>
        </c:scaling>
        <c:delete val="0"/>
        <c:axPos val="l"/>
        <c:majorTickMark val="out"/>
        <c:minorTickMark val="none"/>
        <c:tickLblPos val="none"/>
        <c:spPr>
          <a:ln w="3175">
            <a:solidFill>
              <a:srgbClr val="000000"/>
            </a:solidFill>
            <a:prstDash val="solid"/>
          </a:ln>
        </c:spPr>
        <c:crossAx val="114558080"/>
        <c:crosses val="autoZero"/>
        <c:auto val="1"/>
        <c:lblAlgn val="ctr"/>
        <c:lblOffset val="100"/>
        <c:tickLblSkip val="1"/>
        <c:tickMarkSkip val="1"/>
        <c:noMultiLvlLbl val="0"/>
      </c:catAx>
      <c:valAx>
        <c:axId val="114558080"/>
        <c:scaling>
          <c:orientation val="minMax"/>
          <c:max val="25"/>
          <c:min val="-25"/>
        </c:scaling>
        <c:delete val="1"/>
        <c:axPos val="b"/>
        <c:numFmt formatCode="0.0" sourceLinked="1"/>
        <c:majorTickMark val="out"/>
        <c:minorTickMark val="none"/>
        <c:tickLblPos val="nextTo"/>
        <c:crossAx val="114556288"/>
        <c:crosses val="max"/>
        <c:crossBetween val="between"/>
        <c:majorUnit val="1"/>
      </c:valAx>
      <c:spPr>
        <a:noFill/>
        <a:ln w="25400">
          <a:noFill/>
        </a:ln>
      </c:spPr>
    </c:plotArea>
    <c:plotVisOnly val="1"/>
    <c:dispBlanksAs val="gap"/>
    <c:showDLblsOverMax val="0"/>
  </c:chart>
  <c:spPr>
    <a:noFill/>
    <a:ln w="6350">
      <a:noFill/>
    </a:ln>
  </c:spPr>
  <c:txPr>
    <a:bodyPr/>
    <a:lstStyle/>
    <a:p>
      <a:pPr>
        <a:defRPr sz="150" b="0" i="0" u="none" strike="noStrike" baseline="0">
          <a:solidFill>
            <a:srgbClr val="000000"/>
          </a:solidFill>
          <a:latin typeface="Arial"/>
          <a:ea typeface="Arial"/>
          <a:cs typeface="Arial"/>
        </a:defRPr>
      </a:pPr>
      <a:endParaRPr lang="lv-LV"/>
    </a:p>
  </c:tx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32710674900516468"/>
          <c:y val="5.7643298619930575E-2"/>
          <c:w val="0.67289325099483532"/>
          <c:h val="0.89888620777241568"/>
        </c:manualLayout>
      </c:layout>
      <c:barChart>
        <c:barDir val="bar"/>
        <c:grouping val="stacked"/>
        <c:varyColors val="0"/>
        <c:ser>
          <c:idx val="0"/>
          <c:order val="0"/>
          <c:tx>
            <c:strRef>
              <c:f>dati_1!$B$228</c:f>
              <c:strCache>
                <c:ptCount val="1"/>
              </c:strCache>
            </c:strRef>
          </c:tx>
          <c:spPr>
            <a:noFill/>
            <a:ln w="25400">
              <a:noFill/>
            </a:ln>
          </c:spPr>
          <c:invertIfNegative val="0"/>
          <c:cat>
            <c:strRef>
              <c:f>dati_1!$A$229:$A$270</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dati_1!$B$229:$B$270</c:f>
              <c:numCache>
                <c:formatCode>General</c:formatCode>
                <c:ptCount val="42"/>
                <c:pt idx="0" formatCode="0.0">
                  <c:v>15.300000000000004</c:v>
                </c:pt>
                <c:pt idx="2" formatCode="0.0">
                  <c:v>15.600000000000001</c:v>
                </c:pt>
                <c:pt idx="3" formatCode="0.0">
                  <c:v>14.900000000000006</c:v>
                </c:pt>
                <c:pt idx="5" formatCode="0.0">
                  <c:v>18</c:v>
                </c:pt>
                <c:pt idx="6" formatCode="0.0">
                  <c:v>10.899999999999999</c:v>
                </c:pt>
                <c:pt idx="7" formatCode="0.0">
                  <c:v>17.600000000000001</c:v>
                </c:pt>
                <c:pt idx="8" formatCode="0.0">
                  <c:v>17.899999999999999</c:v>
                </c:pt>
                <c:pt idx="9" formatCode="0.0">
                  <c:v>10.899999999999999</c:v>
                </c:pt>
                <c:pt idx="10" formatCode="0.0">
                  <c:v>17.5</c:v>
                </c:pt>
                <c:pt idx="12" formatCode="0.0">
                  <c:v>24.000000000000007</c:v>
                </c:pt>
                <c:pt idx="13" formatCode="0.0">
                  <c:v>17.900000000000006</c:v>
                </c:pt>
                <c:pt idx="14" formatCode="0.0">
                  <c:v>5.7000000000000028</c:v>
                </c:pt>
                <c:pt idx="16" formatCode="0.0">
                  <c:v>10.600000000000001</c:v>
                </c:pt>
                <c:pt idx="17" formatCode="0.0">
                  <c:v>23.800000000000004</c:v>
                </c:pt>
                <c:pt idx="19" formatCode="0.0">
                  <c:v>14.700000000000003</c:v>
                </c:pt>
                <c:pt idx="20" formatCode="0.0">
                  <c:v>19.300000000000004</c:v>
                </c:pt>
                <c:pt idx="22" formatCode="0.0">
                  <c:v>7.3999999999999986</c:v>
                </c:pt>
                <c:pt idx="23" formatCode="0.0">
                  <c:v>16.399999999999999</c:v>
                </c:pt>
                <c:pt idx="24" formatCode="0.0">
                  <c:v>17.400000000000006</c:v>
                </c:pt>
                <c:pt idx="26" formatCode="0.0">
                  <c:v>20.6</c:v>
                </c:pt>
                <c:pt idx="27" formatCode="0.0">
                  <c:v>15</c:v>
                </c:pt>
                <c:pt idx="28" formatCode="0.0">
                  <c:v>13.600000000000001</c:v>
                </c:pt>
                <c:pt idx="29" formatCode="0.0">
                  <c:v>3.3000000000000043</c:v>
                </c:pt>
                <c:pt idx="30" formatCode="0.0">
                  <c:v>6.5</c:v>
                </c:pt>
                <c:pt idx="32" formatCode="0.0">
                  <c:v>15.300000000000004</c:v>
                </c:pt>
                <c:pt idx="33" formatCode="0.0">
                  <c:v>15.399999999999999</c:v>
                </c:pt>
                <c:pt idx="34" formatCode="0.0">
                  <c:v>4.3000000000000043</c:v>
                </c:pt>
                <c:pt idx="35" formatCode="0.0">
                  <c:v>16.300000000000004</c:v>
                </c:pt>
                <c:pt idx="36" formatCode="0.0">
                  <c:v>24.700000000000006</c:v>
                </c:pt>
                <c:pt idx="37" formatCode="0.0">
                  <c:v>14.100000000000001</c:v>
                </c:pt>
                <c:pt idx="39" formatCode="0.0">
                  <c:v>15.300000000000004</c:v>
                </c:pt>
                <c:pt idx="40" formatCode="0.0">
                  <c:v>15.400000000000006</c:v>
                </c:pt>
                <c:pt idx="41" formatCode="0.0">
                  <c:v>15.200000000000003</c:v>
                </c:pt>
              </c:numCache>
            </c:numRef>
          </c:val>
          <c:extLst>
            <c:ext xmlns:c16="http://schemas.microsoft.com/office/drawing/2014/chart" uri="{C3380CC4-5D6E-409C-BE32-E72D297353CC}">
              <c16:uniqueId val="{00000000-4703-4B91-BB82-046E3E44ED7C}"/>
            </c:ext>
          </c:extLst>
        </c:ser>
        <c:ser>
          <c:idx val="1"/>
          <c:order val="1"/>
          <c:tx>
            <c:strRef>
              <c:f>dati_1!$C$228</c:f>
              <c:strCache>
                <c:ptCount val="1"/>
                <c:pt idx="0">
                  <c:v>Pilnībā uzticos</c:v>
                </c:pt>
              </c:strCache>
            </c:strRef>
          </c:tx>
          <c:spPr>
            <a:solidFill>
              <a:srgbClr val="5B9137"/>
            </a:solidFill>
            <a:ln w="25400">
              <a:noFill/>
            </a:ln>
          </c:spPr>
          <c:invertIfNegative val="0"/>
          <c:dLbls>
            <c:dLbl>
              <c:idx val="0"/>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1-4703-4B91-BB82-046E3E44ED7C}"/>
                </c:ext>
              </c:extLst>
            </c:dLbl>
            <c:dLbl>
              <c:idx val="1"/>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2-4703-4B91-BB82-046E3E44ED7C}"/>
                </c:ext>
              </c:extLst>
            </c:dLbl>
            <c:dLbl>
              <c:idx val="2"/>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3-4703-4B91-BB82-046E3E44ED7C}"/>
                </c:ext>
              </c:extLst>
            </c:dLbl>
            <c:dLbl>
              <c:idx val="3"/>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4-4703-4B91-BB82-046E3E44ED7C}"/>
                </c:ext>
              </c:extLst>
            </c:dLbl>
            <c:dLbl>
              <c:idx val="4"/>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5-4703-4B91-BB82-046E3E44ED7C}"/>
                </c:ext>
              </c:extLst>
            </c:dLbl>
            <c:dLbl>
              <c:idx val="5"/>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6-4703-4B91-BB82-046E3E44ED7C}"/>
                </c:ext>
              </c:extLst>
            </c:dLbl>
            <c:dLbl>
              <c:idx val="6"/>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7-4703-4B91-BB82-046E3E44ED7C}"/>
                </c:ext>
              </c:extLst>
            </c:dLbl>
            <c:dLbl>
              <c:idx val="7"/>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8-4703-4B91-BB82-046E3E44ED7C}"/>
                </c:ext>
              </c:extLst>
            </c:dLbl>
            <c:dLbl>
              <c:idx val="8"/>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9-4703-4B91-BB82-046E3E44ED7C}"/>
                </c:ext>
              </c:extLst>
            </c:dLbl>
            <c:dLbl>
              <c:idx val="9"/>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A-4703-4B91-BB82-046E3E44ED7C}"/>
                </c:ext>
              </c:extLst>
            </c:dLbl>
            <c:dLbl>
              <c:idx val="10"/>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B-4703-4B91-BB82-046E3E44ED7C}"/>
                </c:ext>
              </c:extLst>
            </c:dLbl>
            <c:dLbl>
              <c:idx val="11"/>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C-4703-4B91-BB82-046E3E44ED7C}"/>
                </c:ext>
              </c:extLst>
            </c:dLbl>
            <c:dLbl>
              <c:idx val="12"/>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D-4703-4B91-BB82-046E3E44ED7C}"/>
                </c:ext>
              </c:extLst>
            </c:dLbl>
            <c:dLbl>
              <c:idx val="13"/>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E-4703-4B91-BB82-046E3E44ED7C}"/>
                </c:ext>
              </c:extLst>
            </c:dLbl>
            <c:dLbl>
              <c:idx val="14"/>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F-4703-4B91-BB82-046E3E44ED7C}"/>
                </c:ext>
              </c:extLst>
            </c:dLbl>
            <c:dLbl>
              <c:idx val="15"/>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0-4703-4B91-BB82-046E3E44ED7C}"/>
                </c:ext>
              </c:extLst>
            </c:dLbl>
            <c:dLbl>
              <c:idx val="16"/>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1-4703-4B91-BB82-046E3E44ED7C}"/>
                </c:ext>
              </c:extLst>
            </c:dLbl>
            <c:dLbl>
              <c:idx val="18"/>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2-4703-4B91-BB82-046E3E44ED7C}"/>
                </c:ext>
              </c:extLst>
            </c:dLbl>
            <c:dLbl>
              <c:idx val="19"/>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3-4703-4B91-BB82-046E3E44ED7C}"/>
                </c:ext>
              </c:extLst>
            </c:dLbl>
            <c:dLbl>
              <c:idx val="22"/>
              <c:numFmt formatCode="0" sourceLinked="0"/>
              <c:spPr>
                <a:noFill/>
                <a:ln w="25400">
                  <a:noFill/>
                </a:ln>
              </c:spPr>
              <c:txPr>
                <a:bodyPr/>
                <a:lstStyle/>
                <a:p>
                  <a:pPr algn="r">
                    <a:defRPr sz="950" b="0" i="0" u="none" strike="noStrike" baseline="0">
                      <a:solidFill>
                        <a:sysClr val="windowText" lastClr="000000"/>
                      </a:solidFill>
                      <a:latin typeface="Arial"/>
                      <a:ea typeface="Arial"/>
                      <a:cs typeface="Arial"/>
                    </a:defRPr>
                  </a:pPr>
                  <a:endParaRPr lang="lv-LV"/>
                </a:p>
              </c:txPr>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4703-4B91-BB82-046E3E44ED7C}"/>
                </c:ext>
              </c:extLst>
            </c:dLbl>
            <c:dLbl>
              <c:idx val="23"/>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5-4703-4B91-BB82-046E3E44ED7C}"/>
                </c:ext>
              </c:extLst>
            </c:dLbl>
            <c:dLbl>
              <c:idx val="25"/>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6-4703-4B91-BB82-046E3E44ED7C}"/>
                </c:ext>
              </c:extLst>
            </c:dLbl>
            <c:dLbl>
              <c:idx val="26"/>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7-4703-4B91-BB82-046E3E44ED7C}"/>
                </c:ext>
              </c:extLst>
            </c:dLbl>
            <c:dLbl>
              <c:idx val="27"/>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8-4703-4B91-BB82-046E3E44ED7C}"/>
                </c:ext>
              </c:extLst>
            </c:dLbl>
            <c:dLbl>
              <c:idx val="28"/>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9-4703-4B91-BB82-046E3E44ED7C}"/>
                </c:ext>
              </c:extLst>
            </c:dLbl>
            <c:dLbl>
              <c:idx val="29"/>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A-4703-4B91-BB82-046E3E44ED7C}"/>
                </c:ext>
              </c:extLst>
            </c:dLbl>
            <c:dLbl>
              <c:idx val="30"/>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B-4703-4B91-BB82-046E3E44ED7C}"/>
                </c:ext>
              </c:extLst>
            </c:dLbl>
            <c:dLbl>
              <c:idx val="31"/>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C-4703-4B91-BB82-046E3E44ED7C}"/>
                </c:ext>
              </c:extLst>
            </c:dLbl>
            <c:dLbl>
              <c:idx val="32"/>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D-4703-4B91-BB82-046E3E44ED7C}"/>
                </c:ext>
              </c:extLst>
            </c:dLbl>
            <c:dLbl>
              <c:idx val="33"/>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E-4703-4B91-BB82-046E3E44ED7C}"/>
                </c:ext>
              </c:extLst>
            </c:dLbl>
            <c:dLbl>
              <c:idx val="34"/>
              <c:numFmt formatCode="0" sourceLinked="0"/>
              <c:spPr>
                <a:noFill/>
                <a:ln w="25400">
                  <a:noFill/>
                </a:ln>
              </c:spPr>
              <c:txPr>
                <a:bodyPr/>
                <a:lstStyle/>
                <a:p>
                  <a:pPr algn="r">
                    <a:defRPr sz="950" b="0" i="0" u="none" strike="noStrike" baseline="0">
                      <a:solidFill>
                        <a:sysClr val="windowText" lastClr="000000"/>
                      </a:solidFill>
                      <a:latin typeface="Arial"/>
                      <a:ea typeface="Arial"/>
                      <a:cs typeface="Arial"/>
                    </a:defRPr>
                  </a:pPr>
                  <a:endParaRPr lang="lv-LV"/>
                </a:p>
              </c:txPr>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4703-4B91-BB82-046E3E44ED7C}"/>
                </c:ext>
              </c:extLst>
            </c:dLbl>
            <c:dLbl>
              <c:idx val="35"/>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0-4703-4B91-BB82-046E3E44ED7C}"/>
                </c:ext>
              </c:extLst>
            </c:dLbl>
            <c:dLbl>
              <c:idx val="36"/>
              <c:numFmt formatCode="0" sourceLinked="0"/>
              <c:spPr>
                <a:noFill/>
                <a:ln w="25400">
                  <a:noFill/>
                </a:ln>
              </c:spPr>
              <c:txPr>
                <a:bodyPr wrap="square" lIns="38100" tIns="19050" rIns="38100" bIns="19050" anchor="ctr">
                  <a:spAutoFit/>
                </a:bodyPr>
                <a:lstStyle/>
                <a:p>
                  <a:pPr algn="r">
                    <a:defRPr sz="950" b="0" i="0" u="none" strike="noStrike" baseline="0">
                      <a:solidFill>
                        <a:sysClr val="windowText" lastClr="000000"/>
                      </a:solidFill>
                      <a:latin typeface="Arial"/>
                      <a:ea typeface="Arial"/>
                      <a:cs typeface="Arial"/>
                    </a:defRPr>
                  </a:pPr>
                  <a:endParaRPr lang="lv-LV"/>
                </a:p>
              </c:txPr>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4703-4B91-BB82-046E3E44ED7C}"/>
                </c:ext>
              </c:extLst>
            </c:dLbl>
            <c:dLbl>
              <c:idx val="37"/>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2-4703-4B91-BB82-046E3E44ED7C}"/>
                </c:ext>
              </c:extLst>
            </c:dLbl>
            <c:dLbl>
              <c:idx val="38"/>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3-4703-4B91-BB82-046E3E44ED7C}"/>
                </c:ext>
              </c:extLst>
            </c:dLbl>
            <c:numFmt formatCode="0" sourceLinked="0"/>
            <c:spPr>
              <a:noFill/>
              <a:ln w="25400">
                <a:noFill/>
              </a:ln>
            </c:spPr>
            <c:txPr>
              <a:bodyPr wrap="square" lIns="38100" tIns="19050" rIns="38100" bIns="19050" anchor="ctr">
                <a:spAutoFit/>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dati_1!$A$229:$A$270</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dati_1!$C$229:$C$270</c:f>
              <c:numCache>
                <c:formatCode>General</c:formatCode>
                <c:ptCount val="42"/>
                <c:pt idx="0" formatCode="0">
                  <c:v>4.9000000000000004</c:v>
                </c:pt>
                <c:pt idx="2" formatCode="0">
                  <c:v>6</c:v>
                </c:pt>
                <c:pt idx="3" formatCode="0">
                  <c:v>4</c:v>
                </c:pt>
                <c:pt idx="5" formatCode="0">
                  <c:v>6</c:v>
                </c:pt>
                <c:pt idx="6" formatCode="0">
                  <c:v>9.1</c:v>
                </c:pt>
                <c:pt idx="7" formatCode="0">
                  <c:v>5.0999999999999996</c:v>
                </c:pt>
                <c:pt idx="8" formatCode="0">
                  <c:v>3.1</c:v>
                </c:pt>
                <c:pt idx="9" formatCode="0">
                  <c:v>4.2</c:v>
                </c:pt>
                <c:pt idx="10" formatCode="0">
                  <c:v>2.7</c:v>
                </c:pt>
                <c:pt idx="12" formatCode="0">
                  <c:v>4.8</c:v>
                </c:pt>
                <c:pt idx="13" formatCode="0">
                  <c:v>4.4000000000000004</c:v>
                </c:pt>
                <c:pt idx="14" formatCode="0">
                  <c:v>6.2</c:v>
                </c:pt>
                <c:pt idx="16" formatCode="0">
                  <c:v>5.4</c:v>
                </c:pt>
                <c:pt idx="17" formatCode="0">
                  <c:v>4</c:v>
                </c:pt>
                <c:pt idx="19" formatCode="0">
                  <c:v>4.8</c:v>
                </c:pt>
                <c:pt idx="20" formatCode="0">
                  <c:v>6.1</c:v>
                </c:pt>
                <c:pt idx="22" formatCode="0">
                  <c:v>1.2</c:v>
                </c:pt>
                <c:pt idx="23" formatCode="0">
                  <c:v>6.7</c:v>
                </c:pt>
                <c:pt idx="24" formatCode="0">
                  <c:v>4.3</c:v>
                </c:pt>
                <c:pt idx="26" formatCode="0">
                  <c:v>3.2</c:v>
                </c:pt>
                <c:pt idx="27" formatCode="0">
                  <c:v>4.7</c:v>
                </c:pt>
                <c:pt idx="28" formatCode="0">
                  <c:v>3.2</c:v>
                </c:pt>
                <c:pt idx="29" formatCode="0">
                  <c:v>6</c:v>
                </c:pt>
                <c:pt idx="30" formatCode="0">
                  <c:v>7.5</c:v>
                </c:pt>
                <c:pt idx="32" formatCode="0">
                  <c:v>4.4000000000000004</c:v>
                </c:pt>
                <c:pt idx="33" formatCode="0">
                  <c:v>7.6</c:v>
                </c:pt>
                <c:pt idx="34" formatCode="0">
                  <c:v>0.8</c:v>
                </c:pt>
                <c:pt idx="35" formatCode="0">
                  <c:v>6.4</c:v>
                </c:pt>
                <c:pt idx="36" formatCode="0">
                  <c:v>1.8</c:v>
                </c:pt>
                <c:pt idx="37" formatCode="0">
                  <c:v>6.5</c:v>
                </c:pt>
                <c:pt idx="39" formatCode="0">
                  <c:v>4.4000000000000004</c:v>
                </c:pt>
                <c:pt idx="40" formatCode="0">
                  <c:v>6.8</c:v>
                </c:pt>
                <c:pt idx="41" formatCode="0">
                  <c:v>3.4</c:v>
                </c:pt>
              </c:numCache>
            </c:numRef>
          </c:val>
          <c:extLst>
            <c:ext xmlns:c16="http://schemas.microsoft.com/office/drawing/2014/chart" uri="{C3380CC4-5D6E-409C-BE32-E72D297353CC}">
              <c16:uniqueId val="{00000024-4703-4B91-BB82-046E3E44ED7C}"/>
            </c:ext>
          </c:extLst>
        </c:ser>
        <c:ser>
          <c:idx val="2"/>
          <c:order val="2"/>
          <c:tx>
            <c:strRef>
              <c:f>dati_1!$D$228</c:f>
              <c:strCache>
                <c:ptCount val="1"/>
                <c:pt idx="0">
                  <c:v>Drīzāk uzticos</c:v>
                </c:pt>
              </c:strCache>
            </c:strRef>
          </c:tx>
          <c:spPr>
            <a:solidFill>
              <a:srgbClr val="A0CC82"/>
            </a:solidFill>
            <a:ln w="25400">
              <a:noFill/>
            </a:ln>
          </c:spPr>
          <c:invertIfNegative val="0"/>
          <c:dLbls>
            <c:dLbl>
              <c:idx val="0"/>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5-4703-4B91-BB82-046E3E44ED7C}"/>
                </c:ext>
              </c:extLst>
            </c:dLbl>
            <c:dLbl>
              <c:idx val="1"/>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6-4703-4B91-BB82-046E3E44ED7C}"/>
                </c:ext>
              </c:extLst>
            </c:dLbl>
            <c:dLbl>
              <c:idx val="2"/>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7-4703-4B91-BB82-046E3E44ED7C}"/>
                </c:ext>
              </c:extLst>
            </c:dLbl>
            <c:dLbl>
              <c:idx val="3"/>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8-4703-4B91-BB82-046E3E44ED7C}"/>
                </c:ext>
              </c:extLst>
            </c:dLbl>
            <c:dLbl>
              <c:idx val="4"/>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9-4703-4B91-BB82-046E3E44ED7C}"/>
                </c:ext>
              </c:extLst>
            </c:dLbl>
            <c:dLbl>
              <c:idx val="5"/>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A-4703-4B91-BB82-046E3E44ED7C}"/>
                </c:ext>
              </c:extLst>
            </c:dLbl>
            <c:dLbl>
              <c:idx val="6"/>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B-4703-4B91-BB82-046E3E44ED7C}"/>
                </c:ext>
              </c:extLst>
            </c:dLbl>
            <c:dLbl>
              <c:idx val="7"/>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C-4703-4B91-BB82-046E3E44ED7C}"/>
                </c:ext>
              </c:extLst>
            </c:dLbl>
            <c:dLbl>
              <c:idx val="8"/>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D-4703-4B91-BB82-046E3E44ED7C}"/>
                </c:ext>
              </c:extLst>
            </c:dLbl>
            <c:numFmt formatCode="0" sourceLinked="0"/>
            <c:spPr>
              <a:noFill/>
              <a:ln w="25400">
                <a:noFill/>
              </a:ln>
            </c:spPr>
            <c:txPr>
              <a:bodyPr wrap="square" lIns="38100" tIns="19050" rIns="38100" bIns="19050" anchor="ctr">
                <a:spAutoFit/>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dati_1!$A$229:$A$270</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dati_1!$D$229:$D$270</c:f>
              <c:numCache>
                <c:formatCode>General</c:formatCode>
                <c:ptCount val="42"/>
                <c:pt idx="0" formatCode="0">
                  <c:v>37.5</c:v>
                </c:pt>
                <c:pt idx="2" formatCode="0">
                  <c:v>36.1</c:v>
                </c:pt>
                <c:pt idx="3" formatCode="0">
                  <c:v>38.799999999999997</c:v>
                </c:pt>
                <c:pt idx="5" formatCode="0">
                  <c:v>33.700000000000003</c:v>
                </c:pt>
                <c:pt idx="6" formatCode="0">
                  <c:v>37.700000000000003</c:v>
                </c:pt>
                <c:pt idx="7" formatCode="0">
                  <c:v>35</c:v>
                </c:pt>
                <c:pt idx="8" formatCode="0">
                  <c:v>36.700000000000003</c:v>
                </c:pt>
                <c:pt idx="9" formatCode="0">
                  <c:v>42.6</c:v>
                </c:pt>
                <c:pt idx="10" formatCode="0">
                  <c:v>37.5</c:v>
                </c:pt>
                <c:pt idx="12" formatCode="0">
                  <c:v>28.9</c:v>
                </c:pt>
                <c:pt idx="13" formatCode="0">
                  <c:v>35.4</c:v>
                </c:pt>
                <c:pt idx="14" formatCode="0">
                  <c:v>45.8</c:v>
                </c:pt>
                <c:pt idx="16" formatCode="0">
                  <c:v>41.7</c:v>
                </c:pt>
                <c:pt idx="17" formatCode="0">
                  <c:v>29.9</c:v>
                </c:pt>
                <c:pt idx="19" formatCode="0">
                  <c:v>38.200000000000003</c:v>
                </c:pt>
                <c:pt idx="20" formatCode="0">
                  <c:v>32.299999999999997</c:v>
                </c:pt>
                <c:pt idx="22" formatCode="0">
                  <c:v>49.1</c:v>
                </c:pt>
                <c:pt idx="23" formatCode="0">
                  <c:v>34.6</c:v>
                </c:pt>
                <c:pt idx="24" formatCode="0">
                  <c:v>36</c:v>
                </c:pt>
                <c:pt idx="26" formatCode="0">
                  <c:v>33.9</c:v>
                </c:pt>
                <c:pt idx="27" formatCode="0">
                  <c:v>38</c:v>
                </c:pt>
                <c:pt idx="28" formatCode="0">
                  <c:v>40.9</c:v>
                </c:pt>
                <c:pt idx="29" formatCode="0">
                  <c:v>48.4</c:v>
                </c:pt>
                <c:pt idx="30" formatCode="0">
                  <c:v>43.7</c:v>
                </c:pt>
                <c:pt idx="32" formatCode="0">
                  <c:v>38</c:v>
                </c:pt>
                <c:pt idx="33" formatCode="0">
                  <c:v>34.700000000000003</c:v>
                </c:pt>
                <c:pt idx="34" formatCode="0">
                  <c:v>52.6</c:v>
                </c:pt>
                <c:pt idx="35" formatCode="0">
                  <c:v>35</c:v>
                </c:pt>
                <c:pt idx="36" formatCode="0">
                  <c:v>31.2</c:v>
                </c:pt>
                <c:pt idx="37" formatCode="0">
                  <c:v>37.1</c:v>
                </c:pt>
                <c:pt idx="39" formatCode="0">
                  <c:v>38</c:v>
                </c:pt>
                <c:pt idx="40" formatCode="0">
                  <c:v>35.5</c:v>
                </c:pt>
                <c:pt idx="41" formatCode="0">
                  <c:v>39.1</c:v>
                </c:pt>
              </c:numCache>
            </c:numRef>
          </c:val>
          <c:extLst>
            <c:ext xmlns:c16="http://schemas.microsoft.com/office/drawing/2014/chart" uri="{C3380CC4-5D6E-409C-BE32-E72D297353CC}">
              <c16:uniqueId val="{0000002E-4703-4B91-BB82-046E3E44ED7C}"/>
            </c:ext>
          </c:extLst>
        </c:ser>
        <c:ser>
          <c:idx val="3"/>
          <c:order val="3"/>
          <c:tx>
            <c:strRef>
              <c:f>dati_1!$E$228</c:f>
              <c:strCache>
                <c:ptCount val="1"/>
                <c:pt idx="0">
                  <c:v>Drīzāk neuzticos</c:v>
                </c:pt>
              </c:strCache>
            </c:strRef>
          </c:tx>
          <c:spPr>
            <a:solidFill>
              <a:srgbClr val="E79B75"/>
            </a:solidFill>
            <a:ln w="25400">
              <a:noFill/>
            </a:ln>
          </c:spPr>
          <c:invertIfNegative val="0"/>
          <c:dLbls>
            <c:dLbl>
              <c:idx val="0"/>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F-4703-4B91-BB82-046E3E44ED7C}"/>
                </c:ext>
              </c:extLst>
            </c:dLbl>
            <c:dLbl>
              <c:idx val="1"/>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0-4703-4B91-BB82-046E3E44ED7C}"/>
                </c:ext>
              </c:extLst>
            </c:dLbl>
            <c:dLbl>
              <c:idx val="2"/>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1-4703-4B91-BB82-046E3E44ED7C}"/>
                </c:ext>
              </c:extLst>
            </c:dLbl>
            <c:dLbl>
              <c:idx val="3"/>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2-4703-4B91-BB82-046E3E44ED7C}"/>
                </c:ext>
              </c:extLst>
            </c:dLbl>
            <c:dLbl>
              <c:idx val="4"/>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3-4703-4B91-BB82-046E3E44ED7C}"/>
                </c:ext>
              </c:extLst>
            </c:dLbl>
            <c:dLbl>
              <c:idx val="5"/>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4-4703-4B91-BB82-046E3E44ED7C}"/>
                </c:ext>
              </c:extLst>
            </c:dLbl>
            <c:dLbl>
              <c:idx val="6"/>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5-4703-4B91-BB82-046E3E44ED7C}"/>
                </c:ext>
              </c:extLst>
            </c:dLbl>
            <c:dLbl>
              <c:idx val="7"/>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6-4703-4B91-BB82-046E3E44ED7C}"/>
                </c:ext>
              </c:extLst>
            </c:dLbl>
            <c:dLbl>
              <c:idx val="8"/>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7-4703-4B91-BB82-046E3E44ED7C}"/>
                </c:ext>
              </c:extLst>
            </c:dLbl>
            <c:dLbl>
              <c:idx val="9"/>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8-4703-4B91-BB82-046E3E44ED7C}"/>
                </c:ext>
              </c:extLst>
            </c:dLbl>
            <c:dLbl>
              <c:idx val="10"/>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9-4703-4B91-BB82-046E3E44ED7C}"/>
                </c:ext>
              </c:extLst>
            </c:dLbl>
            <c:dLbl>
              <c:idx val="11"/>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A-4703-4B91-BB82-046E3E44ED7C}"/>
                </c:ext>
              </c:extLst>
            </c:dLbl>
            <c:dLbl>
              <c:idx val="12"/>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B-4703-4B91-BB82-046E3E44ED7C}"/>
                </c:ext>
              </c:extLst>
            </c:dLbl>
            <c:dLbl>
              <c:idx val="13"/>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C-4703-4B91-BB82-046E3E44ED7C}"/>
                </c:ext>
              </c:extLst>
            </c:dLbl>
            <c:dLbl>
              <c:idx val="14"/>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D-4703-4B91-BB82-046E3E44ED7C}"/>
                </c:ext>
              </c:extLst>
            </c:dLbl>
            <c:dLbl>
              <c:idx val="15"/>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E-4703-4B91-BB82-046E3E44ED7C}"/>
                </c:ext>
              </c:extLst>
            </c:dLbl>
            <c:dLbl>
              <c:idx val="16"/>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F-4703-4B91-BB82-046E3E44ED7C}"/>
                </c:ext>
              </c:extLst>
            </c:dLbl>
            <c:dLbl>
              <c:idx val="17"/>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0-4703-4B91-BB82-046E3E44ED7C}"/>
                </c:ext>
              </c:extLst>
            </c:dLbl>
            <c:numFmt formatCode="0" sourceLinked="0"/>
            <c:spPr>
              <a:noFill/>
              <a:ln w="25400">
                <a:noFill/>
              </a:ln>
            </c:spPr>
            <c:txPr>
              <a:bodyPr wrap="square" lIns="38100" tIns="19050" rIns="38100" bIns="19050" anchor="ctr">
                <a:spAutoFit/>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dati_1!$A$229:$A$270</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dati_1!$E$229:$E$270</c:f>
              <c:numCache>
                <c:formatCode>General</c:formatCode>
                <c:ptCount val="42"/>
                <c:pt idx="0" formatCode="0">
                  <c:v>29.5</c:v>
                </c:pt>
                <c:pt idx="2" formatCode="0">
                  <c:v>29.2</c:v>
                </c:pt>
                <c:pt idx="3" formatCode="0">
                  <c:v>29.7</c:v>
                </c:pt>
                <c:pt idx="5" formatCode="0">
                  <c:v>33.299999999999997</c:v>
                </c:pt>
                <c:pt idx="6" formatCode="0">
                  <c:v>31.9</c:v>
                </c:pt>
                <c:pt idx="7" formatCode="0">
                  <c:v>31.5</c:v>
                </c:pt>
                <c:pt idx="8" formatCode="0">
                  <c:v>31.7</c:v>
                </c:pt>
                <c:pt idx="9" formatCode="0">
                  <c:v>27.6</c:v>
                </c:pt>
                <c:pt idx="10" formatCode="0">
                  <c:v>22.2</c:v>
                </c:pt>
                <c:pt idx="12" formatCode="0">
                  <c:v>26.7</c:v>
                </c:pt>
                <c:pt idx="13" formatCode="0">
                  <c:v>32.200000000000003</c:v>
                </c:pt>
                <c:pt idx="14" formatCode="0">
                  <c:v>23.7</c:v>
                </c:pt>
                <c:pt idx="16" formatCode="0">
                  <c:v>27.6</c:v>
                </c:pt>
                <c:pt idx="17" formatCode="0">
                  <c:v>32.700000000000003</c:v>
                </c:pt>
                <c:pt idx="19" formatCode="0">
                  <c:v>30.2</c:v>
                </c:pt>
                <c:pt idx="20" formatCode="0">
                  <c:v>24.6</c:v>
                </c:pt>
                <c:pt idx="22" formatCode="0">
                  <c:v>26.8</c:v>
                </c:pt>
                <c:pt idx="23" formatCode="0">
                  <c:v>33.200000000000003</c:v>
                </c:pt>
                <c:pt idx="24" formatCode="0">
                  <c:v>25.5</c:v>
                </c:pt>
                <c:pt idx="26" formatCode="0">
                  <c:v>24.3</c:v>
                </c:pt>
                <c:pt idx="27" formatCode="0">
                  <c:v>27.7</c:v>
                </c:pt>
                <c:pt idx="28" formatCode="0">
                  <c:v>30.6</c:v>
                </c:pt>
                <c:pt idx="29" formatCode="0">
                  <c:v>29.1</c:v>
                </c:pt>
                <c:pt idx="30" formatCode="0">
                  <c:v>26.5</c:v>
                </c:pt>
                <c:pt idx="32" formatCode="0">
                  <c:v>31.7</c:v>
                </c:pt>
                <c:pt idx="33" formatCode="0">
                  <c:v>25.7</c:v>
                </c:pt>
                <c:pt idx="34" formatCode="0">
                  <c:v>25.2</c:v>
                </c:pt>
                <c:pt idx="35" formatCode="0">
                  <c:v>20.5</c:v>
                </c:pt>
                <c:pt idx="36" formatCode="0">
                  <c:v>42.6</c:v>
                </c:pt>
                <c:pt idx="37" formatCode="0">
                  <c:v>29.1</c:v>
                </c:pt>
                <c:pt idx="39" formatCode="0">
                  <c:v>31.7</c:v>
                </c:pt>
                <c:pt idx="40" formatCode="0">
                  <c:v>25.7</c:v>
                </c:pt>
                <c:pt idx="41" formatCode="0">
                  <c:v>31.3</c:v>
                </c:pt>
              </c:numCache>
            </c:numRef>
          </c:val>
          <c:extLst>
            <c:ext xmlns:c16="http://schemas.microsoft.com/office/drawing/2014/chart" uri="{C3380CC4-5D6E-409C-BE32-E72D297353CC}">
              <c16:uniqueId val="{00000041-4703-4B91-BB82-046E3E44ED7C}"/>
            </c:ext>
          </c:extLst>
        </c:ser>
        <c:ser>
          <c:idx val="4"/>
          <c:order val="4"/>
          <c:tx>
            <c:strRef>
              <c:f>dati_1!$F$228</c:f>
              <c:strCache>
                <c:ptCount val="1"/>
                <c:pt idx="0">
                  <c:v>Pilnībā neuzticos</c:v>
                </c:pt>
              </c:strCache>
            </c:strRef>
          </c:tx>
          <c:spPr>
            <a:solidFill>
              <a:srgbClr val="CC2A2A"/>
            </a:solidFill>
            <a:ln w="25400">
              <a:noFill/>
            </a:ln>
          </c:spPr>
          <c:invertIfNegative val="0"/>
          <c:dLbls>
            <c:dLbl>
              <c:idx val="0"/>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2-4703-4B91-BB82-046E3E44ED7C}"/>
                </c:ext>
              </c:extLst>
            </c:dLbl>
            <c:dLbl>
              <c:idx val="1"/>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3-4703-4B91-BB82-046E3E44ED7C}"/>
                </c:ext>
              </c:extLst>
            </c:dLbl>
            <c:dLbl>
              <c:idx val="2"/>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4-4703-4B91-BB82-046E3E44ED7C}"/>
                </c:ext>
              </c:extLst>
            </c:dLbl>
            <c:dLbl>
              <c:idx val="3"/>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5-4703-4B91-BB82-046E3E44ED7C}"/>
                </c:ext>
              </c:extLst>
            </c:dLbl>
            <c:dLbl>
              <c:idx val="4"/>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6-4703-4B91-BB82-046E3E44ED7C}"/>
                </c:ext>
              </c:extLst>
            </c:dLbl>
            <c:dLbl>
              <c:idx val="5"/>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7-4703-4B91-BB82-046E3E44ED7C}"/>
                </c:ext>
              </c:extLst>
            </c:dLbl>
            <c:dLbl>
              <c:idx val="6"/>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8-4703-4B91-BB82-046E3E44ED7C}"/>
                </c:ext>
              </c:extLst>
            </c:dLbl>
            <c:dLbl>
              <c:idx val="7"/>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9-4703-4B91-BB82-046E3E44ED7C}"/>
                </c:ext>
              </c:extLst>
            </c:dLbl>
            <c:dLbl>
              <c:idx val="8"/>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A-4703-4B91-BB82-046E3E44ED7C}"/>
                </c:ext>
              </c:extLst>
            </c:dLbl>
            <c:dLbl>
              <c:idx val="9"/>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B-4703-4B91-BB82-046E3E44ED7C}"/>
                </c:ext>
              </c:extLst>
            </c:dLbl>
            <c:dLbl>
              <c:idx val="10"/>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C-4703-4B91-BB82-046E3E44ED7C}"/>
                </c:ext>
              </c:extLst>
            </c:dLbl>
            <c:dLbl>
              <c:idx val="11"/>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D-4703-4B91-BB82-046E3E44ED7C}"/>
                </c:ext>
              </c:extLst>
            </c:dLbl>
            <c:dLbl>
              <c:idx val="12"/>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E-4703-4B91-BB82-046E3E44ED7C}"/>
                </c:ext>
              </c:extLst>
            </c:dLbl>
            <c:dLbl>
              <c:idx val="13"/>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F-4703-4B91-BB82-046E3E44ED7C}"/>
                </c:ext>
              </c:extLst>
            </c:dLbl>
            <c:dLbl>
              <c:idx val="14"/>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50-4703-4B91-BB82-046E3E44ED7C}"/>
                </c:ext>
              </c:extLst>
            </c:dLbl>
            <c:dLbl>
              <c:idx val="15"/>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51-4703-4B91-BB82-046E3E44ED7C}"/>
                </c:ext>
              </c:extLst>
            </c:dLbl>
            <c:dLbl>
              <c:idx val="16"/>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52-4703-4B91-BB82-046E3E44ED7C}"/>
                </c:ext>
              </c:extLst>
            </c:dLbl>
            <c:dLbl>
              <c:idx val="17"/>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53-4703-4B91-BB82-046E3E44ED7C}"/>
                </c:ext>
              </c:extLst>
            </c:dLbl>
            <c:numFmt formatCode="0" sourceLinked="0"/>
            <c:spPr>
              <a:noFill/>
              <a:ln w="25400">
                <a:noFill/>
              </a:ln>
            </c:spPr>
            <c:txPr>
              <a:bodyPr wrap="square" lIns="38100" tIns="19050" rIns="38100" bIns="19050" anchor="ctr">
                <a:spAutoFit/>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dati_1!$A$229:$A$270</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dati_1!$F$229:$F$270</c:f>
              <c:numCache>
                <c:formatCode>General</c:formatCode>
                <c:ptCount val="42"/>
                <c:pt idx="0" formatCode="0">
                  <c:v>12.9</c:v>
                </c:pt>
                <c:pt idx="2" formatCode="0">
                  <c:v>15.7</c:v>
                </c:pt>
                <c:pt idx="3" formatCode="0">
                  <c:v>10.3</c:v>
                </c:pt>
                <c:pt idx="5" formatCode="0">
                  <c:v>12</c:v>
                </c:pt>
                <c:pt idx="6" formatCode="0">
                  <c:v>11.3</c:v>
                </c:pt>
                <c:pt idx="7" formatCode="0">
                  <c:v>13.8</c:v>
                </c:pt>
                <c:pt idx="8" formatCode="0">
                  <c:v>12.4</c:v>
                </c:pt>
                <c:pt idx="9" formatCode="0">
                  <c:v>11.1</c:v>
                </c:pt>
                <c:pt idx="10" formatCode="0">
                  <c:v>16.3</c:v>
                </c:pt>
                <c:pt idx="12" formatCode="0">
                  <c:v>22.3</c:v>
                </c:pt>
                <c:pt idx="13" formatCode="0">
                  <c:v>12.8</c:v>
                </c:pt>
                <c:pt idx="14" formatCode="0">
                  <c:v>9.6</c:v>
                </c:pt>
                <c:pt idx="16" formatCode="0">
                  <c:v>9.8000000000000007</c:v>
                </c:pt>
                <c:pt idx="17" formatCode="0">
                  <c:v>17.899999999999999</c:v>
                </c:pt>
                <c:pt idx="19" formatCode="0">
                  <c:v>12.3</c:v>
                </c:pt>
                <c:pt idx="20" formatCode="0">
                  <c:v>17.2</c:v>
                </c:pt>
                <c:pt idx="22" formatCode="0">
                  <c:v>6.7</c:v>
                </c:pt>
                <c:pt idx="23" formatCode="0">
                  <c:v>13.3</c:v>
                </c:pt>
                <c:pt idx="24" formatCode="0">
                  <c:v>15.2</c:v>
                </c:pt>
                <c:pt idx="26" formatCode="0">
                  <c:v>20</c:v>
                </c:pt>
                <c:pt idx="27" formatCode="0">
                  <c:v>11.2</c:v>
                </c:pt>
                <c:pt idx="28" formatCode="0">
                  <c:v>12.2</c:v>
                </c:pt>
                <c:pt idx="29" formatCode="0">
                  <c:v>8.1999999999999993</c:v>
                </c:pt>
                <c:pt idx="30" formatCode="0">
                  <c:v>9.8000000000000007</c:v>
                </c:pt>
                <c:pt idx="32" formatCode="0">
                  <c:v>10.9</c:v>
                </c:pt>
                <c:pt idx="33" formatCode="0">
                  <c:v>17.2</c:v>
                </c:pt>
                <c:pt idx="34" formatCode="0">
                  <c:v>12.3</c:v>
                </c:pt>
                <c:pt idx="35" formatCode="0">
                  <c:v>11.6</c:v>
                </c:pt>
                <c:pt idx="36" formatCode="0">
                  <c:v>14</c:v>
                </c:pt>
                <c:pt idx="37" formatCode="0">
                  <c:v>12</c:v>
                </c:pt>
                <c:pt idx="39" formatCode="0">
                  <c:v>10.9</c:v>
                </c:pt>
                <c:pt idx="40" formatCode="0">
                  <c:v>15.6</c:v>
                </c:pt>
                <c:pt idx="41" formatCode="0">
                  <c:v>12</c:v>
                </c:pt>
              </c:numCache>
            </c:numRef>
          </c:val>
          <c:extLst>
            <c:ext xmlns:c16="http://schemas.microsoft.com/office/drawing/2014/chart" uri="{C3380CC4-5D6E-409C-BE32-E72D297353CC}">
              <c16:uniqueId val="{00000054-4703-4B91-BB82-046E3E44ED7C}"/>
            </c:ext>
          </c:extLst>
        </c:ser>
        <c:ser>
          <c:idx val="5"/>
          <c:order val="5"/>
          <c:tx>
            <c:strRef>
              <c:f>dati_1!$G$228</c:f>
              <c:strCache>
                <c:ptCount val="1"/>
              </c:strCache>
            </c:strRef>
          </c:tx>
          <c:spPr>
            <a:noFill/>
            <a:ln w="25400">
              <a:noFill/>
            </a:ln>
          </c:spPr>
          <c:invertIfNegative val="0"/>
          <c:cat>
            <c:strRef>
              <c:f>dati_1!$A$229:$A$270</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dati_1!$G$229:$G$270</c:f>
              <c:numCache>
                <c:formatCode>General</c:formatCode>
                <c:ptCount val="42"/>
                <c:pt idx="0" formatCode="0.0">
                  <c:v>20.500000000000007</c:v>
                </c:pt>
                <c:pt idx="2" formatCode="0.0">
                  <c:v>18.000000000000004</c:v>
                </c:pt>
                <c:pt idx="3" formatCode="0.0">
                  <c:v>22.900000000000009</c:v>
                </c:pt>
                <c:pt idx="5" formatCode="0.0">
                  <c:v>17.600000000000009</c:v>
                </c:pt>
                <c:pt idx="6" formatCode="0.0">
                  <c:v>19.70000000000001</c:v>
                </c:pt>
                <c:pt idx="7" formatCode="0.0">
                  <c:v>17.600000000000009</c:v>
                </c:pt>
                <c:pt idx="8" formatCode="0.0">
                  <c:v>18.800000000000008</c:v>
                </c:pt>
                <c:pt idx="9" formatCode="0.0">
                  <c:v>24.200000000000003</c:v>
                </c:pt>
                <c:pt idx="10" formatCode="0.0">
                  <c:v>24.400000000000009</c:v>
                </c:pt>
                <c:pt idx="12" formatCode="0.0">
                  <c:v>13.900000000000009</c:v>
                </c:pt>
                <c:pt idx="13" formatCode="0.0">
                  <c:v>17.900000000000006</c:v>
                </c:pt>
                <c:pt idx="14" formatCode="0.0">
                  <c:v>29.600000000000005</c:v>
                </c:pt>
                <c:pt idx="16" formatCode="0.0">
                  <c:v>25.500000000000007</c:v>
                </c:pt>
                <c:pt idx="17" formatCode="0.0">
                  <c:v>12.300000000000004</c:v>
                </c:pt>
                <c:pt idx="19" formatCode="0.0">
                  <c:v>20.400000000000009</c:v>
                </c:pt>
                <c:pt idx="20" formatCode="0.0">
                  <c:v>21.1</c:v>
                </c:pt>
                <c:pt idx="22" formatCode="0.0">
                  <c:v>29.400000000000002</c:v>
                </c:pt>
                <c:pt idx="23" formatCode="0.0">
                  <c:v>16.400000000000006</c:v>
                </c:pt>
                <c:pt idx="24" formatCode="0.0">
                  <c:v>22.200000000000003</c:v>
                </c:pt>
                <c:pt idx="26" formatCode="0.0">
                  <c:v>18.600000000000005</c:v>
                </c:pt>
                <c:pt idx="27" formatCode="0.0">
                  <c:v>24.000000000000004</c:v>
                </c:pt>
                <c:pt idx="28" formatCode="0.0">
                  <c:v>20.100000000000001</c:v>
                </c:pt>
                <c:pt idx="29" formatCode="0.0">
                  <c:v>25.6</c:v>
                </c:pt>
                <c:pt idx="30" formatCode="0.0">
                  <c:v>26.600000000000009</c:v>
                </c:pt>
                <c:pt idx="32" formatCode="0.0">
                  <c:v>20.300000000000008</c:v>
                </c:pt>
                <c:pt idx="33" formatCode="0.0">
                  <c:v>20.000000000000004</c:v>
                </c:pt>
                <c:pt idx="34" formatCode="0.0">
                  <c:v>25.400000000000009</c:v>
                </c:pt>
                <c:pt idx="35" formatCode="0.0">
                  <c:v>30.800000000000004</c:v>
                </c:pt>
                <c:pt idx="36" formatCode="0.0">
                  <c:v>6.3000000000000043</c:v>
                </c:pt>
                <c:pt idx="37" formatCode="0.0">
                  <c:v>21.800000000000004</c:v>
                </c:pt>
                <c:pt idx="39" formatCode="0.0">
                  <c:v>20.300000000000008</c:v>
                </c:pt>
                <c:pt idx="40" formatCode="0.0">
                  <c:v>21.600000000000005</c:v>
                </c:pt>
                <c:pt idx="41" formatCode="0.0">
                  <c:v>19.600000000000005</c:v>
                </c:pt>
              </c:numCache>
            </c:numRef>
          </c:val>
          <c:extLst>
            <c:ext xmlns:c16="http://schemas.microsoft.com/office/drawing/2014/chart" uri="{C3380CC4-5D6E-409C-BE32-E72D297353CC}">
              <c16:uniqueId val="{00000055-4703-4B91-BB82-046E3E44ED7C}"/>
            </c:ext>
          </c:extLst>
        </c:ser>
        <c:ser>
          <c:idx val="6"/>
          <c:order val="6"/>
          <c:tx>
            <c:strRef>
              <c:f>dati_1!$H$228</c:f>
              <c:strCache>
                <c:ptCount val="1"/>
                <c:pt idx="0">
                  <c:v>Nezina</c:v>
                </c:pt>
              </c:strCache>
            </c:strRef>
          </c:tx>
          <c:spPr>
            <a:solidFill>
              <a:srgbClr val="D7D7D7"/>
            </a:solidFill>
            <a:ln w="25400">
              <a:noFill/>
            </a:ln>
          </c:spPr>
          <c:invertIfNegative val="0"/>
          <c:dLbls>
            <c:numFmt formatCode="#,##0" sourceLinked="0"/>
            <c:spPr>
              <a:noFill/>
              <a:ln w="25400">
                <a:noFill/>
              </a:ln>
            </c:spPr>
            <c:txPr>
              <a:bodyPr wrap="square" lIns="38100" tIns="19050" rIns="38100" bIns="19050" anchor="ctr">
                <a:spAutoFit/>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dati_1!$A$229:$A$270</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dati_1!$H$229:$H$270</c:f>
              <c:numCache>
                <c:formatCode>General</c:formatCode>
                <c:ptCount val="42"/>
                <c:pt idx="0" formatCode="0">
                  <c:v>15.3</c:v>
                </c:pt>
                <c:pt idx="2" formatCode="0">
                  <c:v>13.1</c:v>
                </c:pt>
                <c:pt idx="3" formatCode="0">
                  <c:v>17.3</c:v>
                </c:pt>
                <c:pt idx="5" formatCode="0">
                  <c:v>14.9</c:v>
                </c:pt>
                <c:pt idx="6" formatCode="0">
                  <c:v>10.1</c:v>
                </c:pt>
                <c:pt idx="7" formatCode="0">
                  <c:v>14.6</c:v>
                </c:pt>
                <c:pt idx="8" formatCode="0">
                  <c:v>16.100000000000001</c:v>
                </c:pt>
                <c:pt idx="9" formatCode="0">
                  <c:v>14.5</c:v>
                </c:pt>
                <c:pt idx="10" formatCode="0">
                  <c:v>21.3</c:v>
                </c:pt>
                <c:pt idx="12" formatCode="0">
                  <c:v>17.3</c:v>
                </c:pt>
                <c:pt idx="13" formatCode="0">
                  <c:v>15.2</c:v>
                </c:pt>
                <c:pt idx="14" formatCode="0">
                  <c:v>14.7</c:v>
                </c:pt>
                <c:pt idx="16" formatCode="0">
                  <c:v>15.4</c:v>
                </c:pt>
                <c:pt idx="17" formatCode="0">
                  <c:v>15.5</c:v>
                </c:pt>
                <c:pt idx="19" formatCode="0">
                  <c:v>14.6</c:v>
                </c:pt>
                <c:pt idx="20" formatCode="0">
                  <c:v>19.899999999999999</c:v>
                </c:pt>
                <c:pt idx="22" formatCode="0">
                  <c:v>16.2</c:v>
                </c:pt>
                <c:pt idx="23" formatCode="0">
                  <c:v>12.2</c:v>
                </c:pt>
                <c:pt idx="24" formatCode="0">
                  <c:v>19.100000000000001</c:v>
                </c:pt>
                <c:pt idx="26" formatCode="0">
                  <c:v>18.600000000000001</c:v>
                </c:pt>
                <c:pt idx="27" formatCode="0">
                  <c:v>18.3</c:v>
                </c:pt>
                <c:pt idx="28" formatCode="0">
                  <c:v>13.2</c:v>
                </c:pt>
                <c:pt idx="29" formatCode="0">
                  <c:v>8.3000000000000007</c:v>
                </c:pt>
                <c:pt idx="30" formatCode="0">
                  <c:v>12.5</c:v>
                </c:pt>
                <c:pt idx="32" formatCode="0">
                  <c:v>14.9</c:v>
                </c:pt>
                <c:pt idx="33" formatCode="0">
                  <c:v>14.7</c:v>
                </c:pt>
                <c:pt idx="34" formatCode="0">
                  <c:v>9</c:v>
                </c:pt>
                <c:pt idx="35" formatCode="0">
                  <c:v>26.5</c:v>
                </c:pt>
                <c:pt idx="36" formatCode="0">
                  <c:v>10.4</c:v>
                </c:pt>
                <c:pt idx="37" formatCode="0">
                  <c:v>15.2</c:v>
                </c:pt>
                <c:pt idx="39" formatCode="0">
                  <c:v>14.9</c:v>
                </c:pt>
                <c:pt idx="40" formatCode="0">
                  <c:v>16.5</c:v>
                </c:pt>
                <c:pt idx="41" formatCode="0">
                  <c:v>14.2</c:v>
                </c:pt>
              </c:numCache>
            </c:numRef>
          </c:val>
          <c:extLst>
            <c:ext xmlns:c16="http://schemas.microsoft.com/office/drawing/2014/chart" uri="{C3380CC4-5D6E-409C-BE32-E72D297353CC}">
              <c16:uniqueId val="{00000056-4703-4B91-BB82-046E3E44ED7C}"/>
            </c:ext>
          </c:extLst>
        </c:ser>
        <c:dLbls>
          <c:showLegendKey val="0"/>
          <c:showVal val="0"/>
          <c:showCatName val="0"/>
          <c:showSerName val="0"/>
          <c:showPercent val="0"/>
          <c:showBubbleSize val="0"/>
        </c:dLbls>
        <c:gapWidth val="27"/>
        <c:overlap val="100"/>
        <c:axId val="443319824"/>
        <c:axId val="1"/>
      </c:barChart>
      <c:catAx>
        <c:axId val="443319824"/>
        <c:scaling>
          <c:orientation val="maxMin"/>
        </c:scaling>
        <c:delete val="0"/>
        <c:axPos val="l"/>
        <c:title>
          <c:tx>
            <c:rich>
              <a:bodyPr rot="0" vert="horz"/>
              <a:lstStyle/>
              <a:p>
                <a:pPr algn="just">
                  <a:defRPr sz="800" b="0" i="0" u="none" strike="noStrike" baseline="0">
                    <a:solidFill>
                      <a:srgbClr val="000000"/>
                    </a:solidFill>
                    <a:latin typeface="Arial"/>
                    <a:ea typeface="Arial"/>
                    <a:cs typeface="Arial"/>
                  </a:defRPr>
                </a:pPr>
                <a:r>
                  <a:rPr lang="en-US"/>
                  <a:t>%</a:t>
                </a:r>
              </a:p>
            </c:rich>
          </c:tx>
          <c:layout>
            <c:manualLayout>
              <c:xMode val="edge"/>
              <c:yMode val="edge"/>
              <c:x val="3.5962439358589782E-2"/>
              <c:y val="9.1368652286948682E-2"/>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General" sourceLinked="1"/>
        <c:majorTickMark val="out"/>
        <c:minorTickMark val="none"/>
        <c:tickLblPos val="low"/>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lv-LV"/>
          </a:p>
        </c:txPr>
        <c:crossAx val="1"/>
        <c:crossesAt val="57.7"/>
        <c:auto val="1"/>
        <c:lblAlgn val="ctr"/>
        <c:lblOffset val="100"/>
        <c:tickLblSkip val="1"/>
        <c:tickMarkSkip val="1"/>
        <c:noMultiLvlLbl val="0"/>
      </c:catAx>
      <c:valAx>
        <c:axId val="1"/>
        <c:scaling>
          <c:orientation val="minMax"/>
          <c:max val="149"/>
          <c:min val="0"/>
        </c:scaling>
        <c:delete val="1"/>
        <c:axPos val="b"/>
        <c:numFmt formatCode="0.0" sourceLinked="1"/>
        <c:majorTickMark val="out"/>
        <c:minorTickMark val="none"/>
        <c:tickLblPos val="nextTo"/>
        <c:crossAx val="443319824"/>
        <c:crosses val="max"/>
        <c:crossBetween val="between"/>
        <c:majorUnit val="74.5"/>
        <c:minorUnit val="4"/>
      </c:valAx>
      <c:spPr>
        <a:noFill/>
        <a:ln w="25400">
          <a:noFill/>
        </a:ln>
      </c:spPr>
    </c:plotArea>
    <c:legend>
      <c:legendPos val="r"/>
      <c:legendEntry>
        <c:idx val="0"/>
        <c:delete val="1"/>
      </c:legendEntry>
      <c:legendEntry>
        <c:idx val="5"/>
        <c:delete val="1"/>
      </c:legendEntry>
      <c:layout>
        <c:manualLayout>
          <c:xMode val="edge"/>
          <c:yMode val="edge"/>
          <c:x val="0.32262033274066548"/>
          <c:y val="1.6342187995731301E-3"/>
          <c:w val="0.63901685928371865"/>
          <c:h val="5.2478198289729903E-2"/>
        </c:manualLayout>
      </c:layout>
      <c:overlay val="0"/>
      <c:spPr>
        <a:noFill/>
        <a:ln w="25400">
          <a:noFill/>
        </a:ln>
      </c:spPr>
      <c:txPr>
        <a:bodyPr/>
        <a:lstStyle/>
        <a:p>
          <a:pPr>
            <a:defRPr sz="1000" b="0" i="0" u="none" strike="noStrike" baseline="0">
              <a:solidFill>
                <a:srgbClr val="000000"/>
              </a:solidFill>
              <a:latin typeface="Arial"/>
              <a:ea typeface="Arial"/>
              <a:cs typeface="Arial"/>
            </a:defRPr>
          </a:pPr>
          <a:endParaRPr lang="lv-LV"/>
        </a:p>
      </c:txPr>
    </c:legend>
    <c:plotVisOnly val="1"/>
    <c:dispBlanksAs val="gap"/>
    <c:showDLblsOverMax val="0"/>
  </c:chart>
  <c:spPr>
    <a:noFill/>
    <a:ln w="6350">
      <a:noFill/>
    </a:ln>
  </c:spPr>
  <c:txPr>
    <a:bodyPr/>
    <a:lstStyle/>
    <a:p>
      <a:pPr>
        <a:defRPr sz="8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0" i="0" u="none" strike="noStrike" baseline="0">
                <a:solidFill>
                  <a:srgbClr val="000000"/>
                </a:solidFill>
                <a:latin typeface="Arial"/>
                <a:ea typeface="Arial"/>
                <a:cs typeface="Arial"/>
              </a:defRPr>
            </a:pPr>
            <a:r>
              <a:rPr lang="lv-LV" sz="1000"/>
              <a:t>Indekss*</a:t>
            </a:r>
          </a:p>
        </c:rich>
      </c:tx>
      <c:layout>
        <c:manualLayout>
          <c:xMode val="edge"/>
          <c:yMode val="edge"/>
          <c:x val="0.32547990572090157"/>
          <c:y val="4.0546560172379856E-2"/>
        </c:manualLayout>
      </c:layout>
      <c:overlay val="0"/>
      <c:spPr>
        <a:solidFill>
          <a:srgbClr val="FFFFFF"/>
        </a:solidFill>
        <a:ln w="3175">
          <a:solidFill>
            <a:srgbClr val="000000"/>
          </a:solidFill>
          <a:prstDash val="solid"/>
        </a:ln>
        <a:effectLst>
          <a:outerShdw dist="35921" dir="2700000" algn="br">
            <a:srgbClr val="000000"/>
          </a:outerShdw>
        </a:effectLst>
      </c:spPr>
    </c:title>
    <c:autoTitleDeleted val="0"/>
    <c:plotArea>
      <c:layout>
        <c:manualLayout>
          <c:layoutTarget val="inner"/>
          <c:xMode val="edge"/>
          <c:yMode val="edge"/>
          <c:x val="0.24444621271855266"/>
          <c:y val="9.3337226363472067E-2"/>
          <c:w val="0.42222527651386366"/>
          <c:h val="0.89472305783687855"/>
        </c:manualLayout>
      </c:layout>
      <c:barChart>
        <c:barDir val="bar"/>
        <c:grouping val="clustered"/>
        <c:varyColors val="0"/>
        <c:ser>
          <c:idx val="0"/>
          <c:order val="0"/>
          <c:spPr>
            <a:pattFill prst="dkUpDiag">
              <a:fgClr>
                <a:schemeClr val="accent1">
                  <a:lumMod val="75000"/>
                </a:schemeClr>
              </a:fgClr>
              <a:bgClr>
                <a:schemeClr val="bg1"/>
              </a:bgClr>
            </a:pattFill>
            <a:ln>
              <a:solidFill>
                <a:schemeClr val="accent1">
                  <a:lumMod val="50000"/>
                </a:schemeClr>
              </a:solidFill>
            </a:ln>
          </c:spPr>
          <c:invertIfNegative val="1"/>
          <c:dLbls>
            <c:numFmt formatCode="#,##0.0" sourceLinked="0"/>
            <c:spPr>
              <a:noFill/>
              <a:ln>
                <a:noFill/>
              </a:ln>
              <a:effectLst/>
            </c:spPr>
            <c:txPr>
              <a:bodyPr wrap="square" lIns="38100" tIns="19050" rIns="38100" bIns="19050" anchor="ctr">
                <a:spAutoFit/>
              </a:bodyPr>
              <a:lstStyle/>
              <a:p>
                <a:pPr>
                  <a:defRPr sz="950" b="0"/>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dati_1!$K$229:$K$270</c:f>
              <c:numCache>
                <c:formatCode>General</c:formatCode>
                <c:ptCount val="42"/>
                <c:pt idx="0" formatCode="0.0">
                  <c:v>-4.0000000000000018</c:v>
                </c:pt>
                <c:pt idx="2" formatCode="0.0">
                  <c:v>-6.2499999999999982</c:v>
                </c:pt>
                <c:pt idx="3" formatCode="0.0">
                  <c:v>-1.7500000000000018</c:v>
                </c:pt>
                <c:pt idx="5" formatCode="0.0">
                  <c:v>-5.7999999999999972</c:v>
                </c:pt>
                <c:pt idx="6" formatCode="0.0">
                  <c:v>0.70000000000000284</c:v>
                </c:pt>
                <c:pt idx="7" formatCode="0.0">
                  <c:v>-6.9499999999999993</c:v>
                </c:pt>
                <c:pt idx="8" formatCode="0.0">
                  <c:v>-6.7999999999999972</c:v>
                </c:pt>
                <c:pt idx="9" formatCode="0.0">
                  <c:v>0.59999999999999964</c:v>
                </c:pt>
                <c:pt idx="10" formatCode="0.0">
                  <c:v>-5.9500000000000011</c:v>
                </c:pt>
                <c:pt idx="12" formatCode="0.0">
                  <c:v>-16.399999999999999</c:v>
                </c:pt>
                <c:pt idx="13" formatCode="0.0">
                  <c:v>-6.8000000000000007</c:v>
                </c:pt>
                <c:pt idx="14" formatCode="0.0">
                  <c:v>7.65</c:v>
                </c:pt>
                <c:pt idx="16" formatCode="0.0">
                  <c:v>2.6499999999999986</c:v>
                </c:pt>
                <c:pt idx="17" formatCode="0.0">
                  <c:v>-15.3</c:v>
                </c:pt>
                <c:pt idx="19" formatCode="0.0">
                  <c:v>-3.4999999999999982</c:v>
                </c:pt>
                <c:pt idx="20" formatCode="0.0">
                  <c:v>-7.25</c:v>
                </c:pt>
                <c:pt idx="22" formatCode="0.0">
                  <c:v>5.6499999999999995</c:v>
                </c:pt>
                <c:pt idx="23" formatCode="0.0">
                  <c:v>-5.9000000000000021</c:v>
                </c:pt>
                <c:pt idx="24" formatCode="0.0">
                  <c:v>-5.6499999999999986</c:v>
                </c:pt>
                <c:pt idx="26" formatCode="0.0">
                  <c:v>-12.000000000000002</c:v>
                </c:pt>
                <c:pt idx="27" formatCode="0.0">
                  <c:v>-1.3499999999999996</c:v>
                </c:pt>
                <c:pt idx="28" formatCode="0.0">
                  <c:v>-3.8500000000000014</c:v>
                </c:pt>
                <c:pt idx="29" formatCode="0.0">
                  <c:v>7.4499999999999993</c:v>
                </c:pt>
                <c:pt idx="30" formatCode="0.0">
                  <c:v>6.3000000000000007</c:v>
                </c:pt>
                <c:pt idx="32" formatCode="0.0">
                  <c:v>-3.3500000000000014</c:v>
                </c:pt>
                <c:pt idx="33" formatCode="0.0">
                  <c:v>-5.0999999999999961</c:v>
                </c:pt>
                <c:pt idx="34" formatCode="0.0">
                  <c:v>2.2000000000000011</c:v>
                </c:pt>
                <c:pt idx="35" formatCode="0.0">
                  <c:v>2.0499999999999989</c:v>
                </c:pt>
                <c:pt idx="36" formatCode="0.0">
                  <c:v>-17.900000000000002</c:v>
                </c:pt>
                <c:pt idx="37" formatCode="0.0">
                  <c:v>-1.5</c:v>
                </c:pt>
                <c:pt idx="39" formatCode="0.0">
                  <c:v>-3.3500000000000014</c:v>
                </c:pt>
                <c:pt idx="40" formatCode="0.0">
                  <c:v>-3.8999999999999986</c:v>
                </c:pt>
                <c:pt idx="41" formatCode="0.0">
                  <c:v>-4.7000000000000011</c:v>
                </c:pt>
              </c:numCache>
            </c:numRef>
          </c:val>
          <c:extLst>
            <c:ext xmlns:c16="http://schemas.microsoft.com/office/drawing/2014/chart" uri="{C3380CC4-5D6E-409C-BE32-E72D297353CC}">
              <c16:uniqueId val="{00000000-32C8-4610-8C1F-86DF1ECA1149}"/>
            </c:ext>
          </c:extLst>
        </c:ser>
        <c:dLbls>
          <c:showLegendKey val="0"/>
          <c:showVal val="0"/>
          <c:showCatName val="0"/>
          <c:showSerName val="0"/>
          <c:showPercent val="0"/>
          <c:showBubbleSize val="0"/>
        </c:dLbls>
        <c:gapWidth val="27"/>
        <c:overlap val="100"/>
        <c:axId val="114556288"/>
        <c:axId val="114558080"/>
      </c:barChart>
      <c:catAx>
        <c:axId val="114556288"/>
        <c:scaling>
          <c:orientation val="maxMin"/>
        </c:scaling>
        <c:delete val="0"/>
        <c:axPos val="l"/>
        <c:majorTickMark val="out"/>
        <c:minorTickMark val="none"/>
        <c:tickLblPos val="none"/>
        <c:spPr>
          <a:ln w="3175">
            <a:solidFill>
              <a:srgbClr val="000000"/>
            </a:solidFill>
            <a:prstDash val="solid"/>
          </a:ln>
        </c:spPr>
        <c:crossAx val="114558080"/>
        <c:crosses val="autoZero"/>
        <c:auto val="1"/>
        <c:lblAlgn val="ctr"/>
        <c:lblOffset val="100"/>
        <c:tickLblSkip val="1"/>
        <c:tickMarkSkip val="1"/>
        <c:noMultiLvlLbl val="0"/>
      </c:catAx>
      <c:valAx>
        <c:axId val="114558080"/>
        <c:scaling>
          <c:orientation val="minMax"/>
          <c:max val="20"/>
          <c:min val="-30"/>
        </c:scaling>
        <c:delete val="1"/>
        <c:axPos val="b"/>
        <c:numFmt formatCode="0.0" sourceLinked="1"/>
        <c:majorTickMark val="out"/>
        <c:minorTickMark val="none"/>
        <c:tickLblPos val="nextTo"/>
        <c:crossAx val="114556288"/>
        <c:crosses val="max"/>
        <c:crossBetween val="between"/>
        <c:majorUnit val="1"/>
      </c:valAx>
      <c:spPr>
        <a:noFill/>
        <a:ln w="25400">
          <a:noFill/>
        </a:ln>
      </c:spPr>
    </c:plotArea>
    <c:plotVisOnly val="1"/>
    <c:dispBlanksAs val="gap"/>
    <c:showDLblsOverMax val="0"/>
  </c:chart>
  <c:spPr>
    <a:noFill/>
    <a:ln w="6350">
      <a:noFill/>
    </a:ln>
  </c:spPr>
  <c:txPr>
    <a:bodyPr/>
    <a:lstStyle/>
    <a:p>
      <a:pPr>
        <a:defRPr sz="150" b="0" i="0" u="none" strike="noStrike" baseline="0">
          <a:solidFill>
            <a:srgbClr val="000000"/>
          </a:solidFill>
          <a:latin typeface="Arial"/>
          <a:ea typeface="Arial"/>
          <a:cs typeface="Arial"/>
        </a:defRPr>
      </a:pPr>
      <a:endParaRPr lang="lv-LV"/>
    </a:p>
  </c:txPr>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32710674900516468"/>
          <c:y val="5.7643298619930575E-2"/>
          <c:w val="0.67289325099483532"/>
          <c:h val="0.89888620777241568"/>
        </c:manualLayout>
      </c:layout>
      <c:barChart>
        <c:barDir val="bar"/>
        <c:grouping val="stacked"/>
        <c:varyColors val="0"/>
        <c:ser>
          <c:idx val="0"/>
          <c:order val="0"/>
          <c:tx>
            <c:strRef>
              <c:f>dati_1!$B$282</c:f>
              <c:strCache>
                <c:ptCount val="1"/>
              </c:strCache>
            </c:strRef>
          </c:tx>
          <c:spPr>
            <a:noFill/>
            <a:ln w="25400">
              <a:noFill/>
            </a:ln>
          </c:spPr>
          <c:invertIfNegative val="0"/>
          <c:cat>
            <c:strRef>
              <c:f>dati_1!$A$283:$A$324</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dati_1!$B$283:$B$324</c:f>
              <c:numCache>
                <c:formatCode>General</c:formatCode>
                <c:ptCount val="42"/>
                <c:pt idx="0" formatCode="0.0">
                  <c:v>19.199999999999996</c:v>
                </c:pt>
                <c:pt idx="2" formatCode="0.0">
                  <c:v>20.199999999999996</c:v>
                </c:pt>
                <c:pt idx="3" formatCode="0.0">
                  <c:v>18.200000000000003</c:v>
                </c:pt>
                <c:pt idx="5" formatCode="0.0">
                  <c:v>20.599999999999994</c:v>
                </c:pt>
                <c:pt idx="6" formatCode="0.0">
                  <c:v>12</c:v>
                </c:pt>
                <c:pt idx="7" formatCode="0.0">
                  <c:v>18.499999999999993</c:v>
                </c:pt>
                <c:pt idx="8" formatCode="0.0">
                  <c:v>21.699999999999996</c:v>
                </c:pt>
                <c:pt idx="9" formatCode="0.0">
                  <c:v>19.099999999999994</c:v>
                </c:pt>
                <c:pt idx="10" formatCode="0.0">
                  <c:v>23.999999999999993</c:v>
                </c:pt>
                <c:pt idx="12" formatCode="0.0">
                  <c:v>29.299999999999994</c:v>
                </c:pt>
                <c:pt idx="13" formatCode="0.0">
                  <c:v>21.799999999999997</c:v>
                </c:pt>
                <c:pt idx="14" formatCode="0.0">
                  <c:v>8.8999999999999986</c:v>
                </c:pt>
                <c:pt idx="16" formatCode="0.0">
                  <c:v>13.199999999999996</c:v>
                </c:pt>
                <c:pt idx="17" formatCode="0.0">
                  <c:v>28.899999999999995</c:v>
                </c:pt>
                <c:pt idx="19" formatCode="0.0">
                  <c:v>17.199999999999996</c:v>
                </c:pt>
                <c:pt idx="20" formatCode="0.0">
                  <c:v>31.9</c:v>
                </c:pt>
                <c:pt idx="22" formatCode="0.0">
                  <c:v>6.3999999999999986</c:v>
                </c:pt>
                <c:pt idx="23" formatCode="0.0">
                  <c:v>19.399999999999999</c:v>
                </c:pt>
                <c:pt idx="24" formatCode="0.0">
                  <c:v>24.7</c:v>
                </c:pt>
                <c:pt idx="26" formatCode="0.0">
                  <c:v>29.2</c:v>
                </c:pt>
                <c:pt idx="27" formatCode="0.0">
                  <c:v>23.799999999999997</c:v>
                </c:pt>
                <c:pt idx="28" formatCode="0.0">
                  <c:v>18.199999999999996</c:v>
                </c:pt>
                <c:pt idx="29" formatCode="0.0">
                  <c:v>8</c:v>
                </c:pt>
                <c:pt idx="30" formatCode="0.0">
                  <c:v>7.2999999999999972</c:v>
                </c:pt>
                <c:pt idx="32" formatCode="0.0">
                  <c:v>16.599999999999994</c:v>
                </c:pt>
                <c:pt idx="33" formatCode="0.0">
                  <c:v>22.999999999999996</c:v>
                </c:pt>
                <c:pt idx="34" formatCode="0.0">
                  <c:v>3.0999999999999943</c:v>
                </c:pt>
                <c:pt idx="35" formatCode="0.0">
                  <c:v>25.9</c:v>
                </c:pt>
                <c:pt idx="36" formatCode="0.0">
                  <c:v>20.399999999999995</c:v>
                </c:pt>
                <c:pt idx="37" formatCode="0.0">
                  <c:v>23.9</c:v>
                </c:pt>
                <c:pt idx="39" formatCode="0.0">
                  <c:v>16.599999999999994</c:v>
                </c:pt>
                <c:pt idx="40" formatCode="0.0">
                  <c:v>18.099999999999994</c:v>
                </c:pt>
                <c:pt idx="41" formatCode="0.0">
                  <c:v>23.199999999999996</c:v>
                </c:pt>
              </c:numCache>
            </c:numRef>
          </c:val>
          <c:extLst>
            <c:ext xmlns:c16="http://schemas.microsoft.com/office/drawing/2014/chart" uri="{C3380CC4-5D6E-409C-BE32-E72D297353CC}">
              <c16:uniqueId val="{00000000-4D41-4955-9EF7-E558E55BA88F}"/>
            </c:ext>
          </c:extLst>
        </c:ser>
        <c:ser>
          <c:idx val="1"/>
          <c:order val="1"/>
          <c:tx>
            <c:strRef>
              <c:f>dati_1!$C$282</c:f>
              <c:strCache>
                <c:ptCount val="1"/>
                <c:pt idx="0">
                  <c:v>Pilnībā uzticos</c:v>
                </c:pt>
              </c:strCache>
            </c:strRef>
          </c:tx>
          <c:spPr>
            <a:solidFill>
              <a:srgbClr val="5B9137"/>
            </a:solidFill>
            <a:ln w="25400">
              <a:noFill/>
            </a:ln>
          </c:spPr>
          <c:invertIfNegative val="0"/>
          <c:dLbls>
            <c:dLbl>
              <c:idx val="0"/>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1-4D41-4955-9EF7-E558E55BA88F}"/>
                </c:ext>
              </c:extLst>
            </c:dLbl>
            <c:dLbl>
              <c:idx val="1"/>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2-4D41-4955-9EF7-E558E55BA88F}"/>
                </c:ext>
              </c:extLst>
            </c:dLbl>
            <c:dLbl>
              <c:idx val="2"/>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3-4D41-4955-9EF7-E558E55BA88F}"/>
                </c:ext>
              </c:extLst>
            </c:dLbl>
            <c:dLbl>
              <c:idx val="3"/>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4-4D41-4955-9EF7-E558E55BA88F}"/>
                </c:ext>
              </c:extLst>
            </c:dLbl>
            <c:dLbl>
              <c:idx val="4"/>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5-4D41-4955-9EF7-E558E55BA88F}"/>
                </c:ext>
              </c:extLst>
            </c:dLbl>
            <c:dLbl>
              <c:idx val="5"/>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6-4D41-4955-9EF7-E558E55BA88F}"/>
                </c:ext>
              </c:extLst>
            </c:dLbl>
            <c:dLbl>
              <c:idx val="6"/>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7-4D41-4955-9EF7-E558E55BA88F}"/>
                </c:ext>
              </c:extLst>
            </c:dLbl>
            <c:dLbl>
              <c:idx val="7"/>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8-4D41-4955-9EF7-E558E55BA88F}"/>
                </c:ext>
              </c:extLst>
            </c:dLbl>
            <c:dLbl>
              <c:idx val="8"/>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9-4D41-4955-9EF7-E558E55BA88F}"/>
                </c:ext>
              </c:extLst>
            </c:dLbl>
            <c:dLbl>
              <c:idx val="9"/>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A-4D41-4955-9EF7-E558E55BA88F}"/>
                </c:ext>
              </c:extLst>
            </c:dLbl>
            <c:dLbl>
              <c:idx val="10"/>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B-4D41-4955-9EF7-E558E55BA88F}"/>
                </c:ext>
              </c:extLst>
            </c:dLbl>
            <c:dLbl>
              <c:idx val="11"/>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C-4D41-4955-9EF7-E558E55BA88F}"/>
                </c:ext>
              </c:extLst>
            </c:dLbl>
            <c:dLbl>
              <c:idx val="12"/>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D-4D41-4955-9EF7-E558E55BA88F}"/>
                </c:ext>
              </c:extLst>
            </c:dLbl>
            <c:dLbl>
              <c:idx val="13"/>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E-4D41-4955-9EF7-E558E55BA88F}"/>
                </c:ext>
              </c:extLst>
            </c:dLbl>
            <c:dLbl>
              <c:idx val="14"/>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F-4D41-4955-9EF7-E558E55BA88F}"/>
                </c:ext>
              </c:extLst>
            </c:dLbl>
            <c:dLbl>
              <c:idx val="15"/>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0-4D41-4955-9EF7-E558E55BA88F}"/>
                </c:ext>
              </c:extLst>
            </c:dLbl>
            <c:dLbl>
              <c:idx val="16"/>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1-4D41-4955-9EF7-E558E55BA88F}"/>
                </c:ext>
              </c:extLst>
            </c:dLbl>
            <c:dLbl>
              <c:idx val="18"/>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2-4D41-4955-9EF7-E558E55BA88F}"/>
                </c:ext>
              </c:extLst>
            </c:dLbl>
            <c:dLbl>
              <c:idx val="19"/>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3-4D41-4955-9EF7-E558E55BA88F}"/>
                </c:ext>
              </c:extLst>
            </c:dLbl>
            <c:dLbl>
              <c:idx val="22"/>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4-4D41-4955-9EF7-E558E55BA88F}"/>
                </c:ext>
              </c:extLst>
            </c:dLbl>
            <c:dLbl>
              <c:idx val="23"/>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5-4D41-4955-9EF7-E558E55BA88F}"/>
                </c:ext>
              </c:extLst>
            </c:dLbl>
            <c:dLbl>
              <c:idx val="25"/>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6-4D41-4955-9EF7-E558E55BA88F}"/>
                </c:ext>
              </c:extLst>
            </c:dLbl>
            <c:dLbl>
              <c:idx val="26"/>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7-4D41-4955-9EF7-E558E55BA88F}"/>
                </c:ext>
              </c:extLst>
            </c:dLbl>
            <c:dLbl>
              <c:idx val="27"/>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8-4D41-4955-9EF7-E558E55BA88F}"/>
                </c:ext>
              </c:extLst>
            </c:dLbl>
            <c:dLbl>
              <c:idx val="28"/>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9-4D41-4955-9EF7-E558E55BA88F}"/>
                </c:ext>
              </c:extLst>
            </c:dLbl>
            <c:dLbl>
              <c:idx val="29"/>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A-4D41-4955-9EF7-E558E55BA88F}"/>
                </c:ext>
              </c:extLst>
            </c:dLbl>
            <c:dLbl>
              <c:idx val="30"/>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B-4D41-4955-9EF7-E558E55BA88F}"/>
                </c:ext>
              </c:extLst>
            </c:dLbl>
            <c:dLbl>
              <c:idx val="31"/>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C-4D41-4955-9EF7-E558E55BA88F}"/>
                </c:ext>
              </c:extLst>
            </c:dLbl>
            <c:dLbl>
              <c:idx val="32"/>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D-4D41-4955-9EF7-E558E55BA88F}"/>
                </c:ext>
              </c:extLst>
            </c:dLbl>
            <c:dLbl>
              <c:idx val="33"/>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E-4D41-4955-9EF7-E558E55BA88F}"/>
                </c:ext>
              </c:extLst>
            </c:dLbl>
            <c:dLbl>
              <c:idx val="34"/>
              <c:numFmt formatCode="0" sourceLinked="0"/>
              <c:spPr>
                <a:noFill/>
                <a:ln w="25400">
                  <a:noFill/>
                </a:ln>
              </c:spPr>
              <c:txPr>
                <a:bodyPr/>
                <a:lstStyle/>
                <a:p>
                  <a:pPr algn="r">
                    <a:defRPr sz="950" b="0" i="0" u="none" strike="noStrike" baseline="0">
                      <a:solidFill>
                        <a:sysClr val="windowText" lastClr="000000"/>
                      </a:solidFill>
                      <a:latin typeface="Arial"/>
                      <a:ea typeface="Arial"/>
                      <a:cs typeface="Arial"/>
                    </a:defRPr>
                  </a:pPr>
                  <a:endParaRPr lang="lv-LV"/>
                </a:p>
              </c:txPr>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4D41-4955-9EF7-E558E55BA88F}"/>
                </c:ext>
              </c:extLst>
            </c:dLbl>
            <c:dLbl>
              <c:idx val="35"/>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0-4D41-4955-9EF7-E558E55BA88F}"/>
                </c:ext>
              </c:extLst>
            </c:dLbl>
            <c:dLbl>
              <c:idx val="37"/>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1-4D41-4955-9EF7-E558E55BA88F}"/>
                </c:ext>
              </c:extLst>
            </c:dLbl>
            <c:dLbl>
              <c:idx val="38"/>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2-4D41-4955-9EF7-E558E55BA88F}"/>
                </c:ext>
              </c:extLst>
            </c:dLbl>
            <c:numFmt formatCode="0" sourceLinked="0"/>
            <c:spPr>
              <a:noFill/>
              <a:ln w="25400">
                <a:noFill/>
              </a:ln>
            </c:spPr>
            <c:txPr>
              <a:bodyPr wrap="square" lIns="38100" tIns="19050" rIns="38100" bIns="19050" anchor="ctr">
                <a:spAutoFit/>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dati_1!$A$283:$A$324</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dati_1!$C$283:$C$324</c:f>
              <c:numCache>
                <c:formatCode>General</c:formatCode>
                <c:ptCount val="42"/>
                <c:pt idx="0" formatCode="0">
                  <c:v>5</c:v>
                </c:pt>
                <c:pt idx="2" formatCode="0">
                  <c:v>6.4</c:v>
                </c:pt>
                <c:pt idx="3" formatCode="0">
                  <c:v>3.8</c:v>
                </c:pt>
                <c:pt idx="5" formatCode="0">
                  <c:v>2</c:v>
                </c:pt>
                <c:pt idx="6" formatCode="0">
                  <c:v>6.4</c:v>
                </c:pt>
                <c:pt idx="7" formatCode="0">
                  <c:v>5.2</c:v>
                </c:pt>
                <c:pt idx="8" formatCode="0">
                  <c:v>5.2</c:v>
                </c:pt>
                <c:pt idx="9" formatCode="0">
                  <c:v>6.1</c:v>
                </c:pt>
                <c:pt idx="10" formatCode="0">
                  <c:v>3.7</c:v>
                </c:pt>
                <c:pt idx="12" formatCode="0">
                  <c:v>6.2</c:v>
                </c:pt>
                <c:pt idx="13" formatCode="0">
                  <c:v>4.0999999999999996</c:v>
                </c:pt>
                <c:pt idx="14" formatCode="0">
                  <c:v>7</c:v>
                </c:pt>
                <c:pt idx="16" formatCode="0">
                  <c:v>5.9</c:v>
                </c:pt>
                <c:pt idx="17" formatCode="0">
                  <c:v>3.6</c:v>
                </c:pt>
                <c:pt idx="19" formatCode="0">
                  <c:v>4.9000000000000004</c:v>
                </c:pt>
                <c:pt idx="20" formatCode="0">
                  <c:v>6.3</c:v>
                </c:pt>
                <c:pt idx="22" formatCode="0">
                  <c:v>7.5</c:v>
                </c:pt>
                <c:pt idx="23" formatCode="0">
                  <c:v>5.0999999999999996</c:v>
                </c:pt>
                <c:pt idx="24" formatCode="0">
                  <c:v>3.9</c:v>
                </c:pt>
                <c:pt idx="26" formatCode="0">
                  <c:v>3.4</c:v>
                </c:pt>
                <c:pt idx="27" formatCode="0">
                  <c:v>2.4</c:v>
                </c:pt>
                <c:pt idx="28" formatCode="0">
                  <c:v>3.2</c:v>
                </c:pt>
                <c:pt idx="29" formatCode="0">
                  <c:v>5.3</c:v>
                </c:pt>
                <c:pt idx="30" formatCode="0">
                  <c:v>12.1</c:v>
                </c:pt>
                <c:pt idx="32" formatCode="0">
                  <c:v>3.6</c:v>
                </c:pt>
                <c:pt idx="33" formatCode="0">
                  <c:v>6.5</c:v>
                </c:pt>
                <c:pt idx="34" formatCode="0">
                  <c:v>1</c:v>
                </c:pt>
                <c:pt idx="35" formatCode="0">
                  <c:v>6.4</c:v>
                </c:pt>
                <c:pt idx="36" formatCode="0">
                  <c:v>9.1999999999999993</c:v>
                </c:pt>
                <c:pt idx="37" formatCode="0">
                  <c:v>4.4000000000000004</c:v>
                </c:pt>
                <c:pt idx="39" formatCode="0">
                  <c:v>3.6</c:v>
                </c:pt>
                <c:pt idx="40" formatCode="0">
                  <c:v>8.6999999999999993</c:v>
                </c:pt>
                <c:pt idx="41" formatCode="0">
                  <c:v>2.4</c:v>
                </c:pt>
              </c:numCache>
            </c:numRef>
          </c:val>
          <c:extLst>
            <c:ext xmlns:c16="http://schemas.microsoft.com/office/drawing/2014/chart" uri="{C3380CC4-5D6E-409C-BE32-E72D297353CC}">
              <c16:uniqueId val="{00000023-4D41-4955-9EF7-E558E55BA88F}"/>
            </c:ext>
          </c:extLst>
        </c:ser>
        <c:ser>
          <c:idx val="2"/>
          <c:order val="2"/>
          <c:tx>
            <c:strRef>
              <c:f>dati_1!$D$282</c:f>
              <c:strCache>
                <c:ptCount val="1"/>
                <c:pt idx="0">
                  <c:v>Drīzāk uzticos</c:v>
                </c:pt>
              </c:strCache>
            </c:strRef>
          </c:tx>
          <c:spPr>
            <a:solidFill>
              <a:srgbClr val="A0CC82"/>
            </a:solidFill>
            <a:ln w="25400">
              <a:noFill/>
            </a:ln>
          </c:spPr>
          <c:invertIfNegative val="0"/>
          <c:dLbls>
            <c:dLbl>
              <c:idx val="0"/>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4-4D41-4955-9EF7-E558E55BA88F}"/>
                </c:ext>
              </c:extLst>
            </c:dLbl>
            <c:dLbl>
              <c:idx val="1"/>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5-4D41-4955-9EF7-E558E55BA88F}"/>
                </c:ext>
              </c:extLst>
            </c:dLbl>
            <c:dLbl>
              <c:idx val="2"/>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6-4D41-4955-9EF7-E558E55BA88F}"/>
                </c:ext>
              </c:extLst>
            </c:dLbl>
            <c:dLbl>
              <c:idx val="3"/>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7-4D41-4955-9EF7-E558E55BA88F}"/>
                </c:ext>
              </c:extLst>
            </c:dLbl>
            <c:dLbl>
              <c:idx val="4"/>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8-4D41-4955-9EF7-E558E55BA88F}"/>
                </c:ext>
              </c:extLst>
            </c:dLbl>
            <c:dLbl>
              <c:idx val="5"/>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9-4D41-4955-9EF7-E558E55BA88F}"/>
                </c:ext>
              </c:extLst>
            </c:dLbl>
            <c:dLbl>
              <c:idx val="6"/>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A-4D41-4955-9EF7-E558E55BA88F}"/>
                </c:ext>
              </c:extLst>
            </c:dLbl>
            <c:dLbl>
              <c:idx val="7"/>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B-4D41-4955-9EF7-E558E55BA88F}"/>
                </c:ext>
              </c:extLst>
            </c:dLbl>
            <c:dLbl>
              <c:idx val="8"/>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C-4D41-4955-9EF7-E558E55BA88F}"/>
                </c:ext>
              </c:extLst>
            </c:dLbl>
            <c:numFmt formatCode="0" sourceLinked="0"/>
            <c:spPr>
              <a:noFill/>
              <a:ln w="25400">
                <a:noFill/>
              </a:ln>
            </c:spPr>
            <c:txPr>
              <a:bodyPr wrap="square" lIns="38100" tIns="19050" rIns="38100" bIns="19050" anchor="ctr">
                <a:spAutoFit/>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dati_1!$A$283:$A$324</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dati_1!$D$283:$D$324</c:f>
              <c:numCache>
                <c:formatCode>General</c:formatCode>
                <c:ptCount val="42"/>
                <c:pt idx="0" formatCode="0">
                  <c:v>35.1</c:v>
                </c:pt>
                <c:pt idx="2" formatCode="0">
                  <c:v>32.700000000000003</c:v>
                </c:pt>
                <c:pt idx="3" formatCode="0">
                  <c:v>37.299999999999997</c:v>
                </c:pt>
                <c:pt idx="5" formatCode="0">
                  <c:v>36.700000000000003</c:v>
                </c:pt>
                <c:pt idx="6" formatCode="0">
                  <c:v>40.9</c:v>
                </c:pt>
                <c:pt idx="7" formatCode="0">
                  <c:v>35.6</c:v>
                </c:pt>
                <c:pt idx="8" formatCode="0">
                  <c:v>32.4</c:v>
                </c:pt>
                <c:pt idx="9" formatCode="0">
                  <c:v>34.1</c:v>
                </c:pt>
                <c:pt idx="10" formatCode="0">
                  <c:v>31.6</c:v>
                </c:pt>
                <c:pt idx="12" formatCode="0">
                  <c:v>23.8</c:v>
                </c:pt>
                <c:pt idx="13" formatCode="0">
                  <c:v>33.4</c:v>
                </c:pt>
                <c:pt idx="14" formatCode="0">
                  <c:v>43.4</c:v>
                </c:pt>
                <c:pt idx="16" formatCode="0">
                  <c:v>40.200000000000003</c:v>
                </c:pt>
                <c:pt idx="17" formatCode="0">
                  <c:v>26.8</c:v>
                </c:pt>
                <c:pt idx="19" formatCode="0">
                  <c:v>37.200000000000003</c:v>
                </c:pt>
                <c:pt idx="20" formatCode="0">
                  <c:v>21.1</c:v>
                </c:pt>
                <c:pt idx="22" formatCode="0">
                  <c:v>45.4</c:v>
                </c:pt>
                <c:pt idx="23" formatCode="0">
                  <c:v>34.799999999999997</c:v>
                </c:pt>
                <c:pt idx="24" formatCode="0">
                  <c:v>30.7</c:v>
                </c:pt>
                <c:pt idx="26" formatCode="0">
                  <c:v>26.7</c:v>
                </c:pt>
                <c:pt idx="27" formatCode="0">
                  <c:v>33.1</c:v>
                </c:pt>
                <c:pt idx="28" formatCode="0">
                  <c:v>37.9</c:v>
                </c:pt>
                <c:pt idx="29" formatCode="0">
                  <c:v>46</c:v>
                </c:pt>
                <c:pt idx="30" formatCode="0">
                  <c:v>39.9</c:v>
                </c:pt>
                <c:pt idx="32" formatCode="0">
                  <c:v>39.1</c:v>
                </c:pt>
                <c:pt idx="33" formatCode="0">
                  <c:v>29.8</c:v>
                </c:pt>
                <c:pt idx="34" formatCode="0">
                  <c:v>55.2</c:v>
                </c:pt>
                <c:pt idx="35" formatCode="0">
                  <c:v>27</c:v>
                </c:pt>
                <c:pt idx="36" formatCode="0">
                  <c:v>29.7</c:v>
                </c:pt>
                <c:pt idx="37" formatCode="0">
                  <c:v>31</c:v>
                </c:pt>
                <c:pt idx="39" formatCode="0">
                  <c:v>39.1</c:v>
                </c:pt>
                <c:pt idx="40" formatCode="0">
                  <c:v>32.5</c:v>
                </c:pt>
                <c:pt idx="41" formatCode="0">
                  <c:v>33.700000000000003</c:v>
                </c:pt>
              </c:numCache>
            </c:numRef>
          </c:val>
          <c:extLst>
            <c:ext xmlns:c16="http://schemas.microsoft.com/office/drawing/2014/chart" uri="{C3380CC4-5D6E-409C-BE32-E72D297353CC}">
              <c16:uniqueId val="{0000002D-4D41-4955-9EF7-E558E55BA88F}"/>
            </c:ext>
          </c:extLst>
        </c:ser>
        <c:ser>
          <c:idx val="3"/>
          <c:order val="3"/>
          <c:tx>
            <c:strRef>
              <c:f>dati_1!$E$282</c:f>
              <c:strCache>
                <c:ptCount val="1"/>
                <c:pt idx="0">
                  <c:v>Drīzāk neuzticos</c:v>
                </c:pt>
              </c:strCache>
            </c:strRef>
          </c:tx>
          <c:spPr>
            <a:solidFill>
              <a:srgbClr val="E79B75"/>
            </a:solidFill>
            <a:ln w="25400">
              <a:noFill/>
            </a:ln>
          </c:spPr>
          <c:invertIfNegative val="0"/>
          <c:dLbls>
            <c:dLbl>
              <c:idx val="0"/>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E-4D41-4955-9EF7-E558E55BA88F}"/>
                </c:ext>
              </c:extLst>
            </c:dLbl>
            <c:dLbl>
              <c:idx val="1"/>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F-4D41-4955-9EF7-E558E55BA88F}"/>
                </c:ext>
              </c:extLst>
            </c:dLbl>
            <c:dLbl>
              <c:idx val="2"/>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0-4D41-4955-9EF7-E558E55BA88F}"/>
                </c:ext>
              </c:extLst>
            </c:dLbl>
            <c:dLbl>
              <c:idx val="3"/>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1-4D41-4955-9EF7-E558E55BA88F}"/>
                </c:ext>
              </c:extLst>
            </c:dLbl>
            <c:dLbl>
              <c:idx val="4"/>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2-4D41-4955-9EF7-E558E55BA88F}"/>
                </c:ext>
              </c:extLst>
            </c:dLbl>
            <c:dLbl>
              <c:idx val="5"/>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3-4D41-4955-9EF7-E558E55BA88F}"/>
                </c:ext>
              </c:extLst>
            </c:dLbl>
            <c:dLbl>
              <c:idx val="6"/>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4-4D41-4955-9EF7-E558E55BA88F}"/>
                </c:ext>
              </c:extLst>
            </c:dLbl>
            <c:dLbl>
              <c:idx val="7"/>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5-4D41-4955-9EF7-E558E55BA88F}"/>
                </c:ext>
              </c:extLst>
            </c:dLbl>
            <c:dLbl>
              <c:idx val="8"/>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6-4D41-4955-9EF7-E558E55BA88F}"/>
                </c:ext>
              </c:extLst>
            </c:dLbl>
            <c:dLbl>
              <c:idx val="9"/>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7-4D41-4955-9EF7-E558E55BA88F}"/>
                </c:ext>
              </c:extLst>
            </c:dLbl>
            <c:dLbl>
              <c:idx val="10"/>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8-4D41-4955-9EF7-E558E55BA88F}"/>
                </c:ext>
              </c:extLst>
            </c:dLbl>
            <c:dLbl>
              <c:idx val="11"/>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9-4D41-4955-9EF7-E558E55BA88F}"/>
                </c:ext>
              </c:extLst>
            </c:dLbl>
            <c:dLbl>
              <c:idx val="12"/>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A-4D41-4955-9EF7-E558E55BA88F}"/>
                </c:ext>
              </c:extLst>
            </c:dLbl>
            <c:dLbl>
              <c:idx val="13"/>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B-4D41-4955-9EF7-E558E55BA88F}"/>
                </c:ext>
              </c:extLst>
            </c:dLbl>
            <c:dLbl>
              <c:idx val="14"/>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C-4D41-4955-9EF7-E558E55BA88F}"/>
                </c:ext>
              </c:extLst>
            </c:dLbl>
            <c:dLbl>
              <c:idx val="15"/>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D-4D41-4955-9EF7-E558E55BA88F}"/>
                </c:ext>
              </c:extLst>
            </c:dLbl>
            <c:dLbl>
              <c:idx val="16"/>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E-4D41-4955-9EF7-E558E55BA88F}"/>
                </c:ext>
              </c:extLst>
            </c:dLbl>
            <c:dLbl>
              <c:idx val="17"/>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F-4D41-4955-9EF7-E558E55BA88F}"/>
                </c:ext>
              </c:extLst>
            </c:dLbl>
            <c:numFmt formatCode="0" sourceLinked="0"/>
            <c:spPr>
              <a:noFill/>
              <a:ln w="25400">
                <a:noFill/>
              </a:ln>
            </c:spPr>
            <c:txPr>
              <a:bodyPr wrap="square" lIns="38100" tIns="19050" rIns="38100" bIns="19050" anchor="ctr">
                <a:spAutoFit/>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dati_1!$A$283:$A$324</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dati_1!$E$283:$E$324</c:f>
              <c:numCache>
                <c:formatCode>General</c:formatCode>
                <c:ptCount val="42"/>
                <c:pt idx="0" formatCode="0">
                  <c:v>22.1</c:v>
                </c:pt>
                <c:pt idx="2" formatCode="0">
                  <c:v>25.1</c:v>
                </c:pt>
                <c:pt idx="3" formatCode="0">
                  <c:v>19.2</c:v>
                </c:pt>
                <c:pt idx="5" formatCode="0">
                  <c:v>29.4</c:v>
                </c:pt>
                <c:pt idx="6" formatCode="0">
                  <c:v>21.3</c:v>
                </c:pt>
                <c:pt idx="7" formatCode="0">
                  <c:v>28.7</c:v>
                </c:pt>
                <c:pt idx="8" formatCode="0">
                  <c:v>22.4</c:v>
                </c:pt>
                <c:pt idx="9" formatCode="0">
                  <c:v>18.3</c:v>
                </c:pt>
                <c:pt idx="10" formatCode="0">
                  <c:v>14.9</c:v>
                </c:pt>
                <c:pt idx="12" formatCode="0">
                  <c:v>22.5</c:v>
                </c:pt>
                <c:pt idx="13" formatCode="0">
                  <c:v>24.7</c:v>
                </c:pt>
                <c:pt idx="14" formatCode="0">
                  <c:v>15.3</c:v>
                </c:pt>
                <c:pt idx="16" formatCode="0">
                  <c:v>20</c:v>
                </c:pt>
                <c:pt idx="17" formatCode="0">
                  <c:v>25.7</c:v>
                </c:pt>
                <c:pt idx="19" formatCode="0">
                  <c:v>21.9</c:v>
                </c:pt>
                <c:pt idx="20" formatCode="0">
                  <c:v>23.5</c:v>
                </c:pt>
                <c:pt idx="22" formatCode="0">
                  <c:v>15.1</c:v>
                </c:pt>
                <c:pt idx="23" formatCode="0">
                  <c:v>26.8</c:v>
                </c:pt>
                <c:pt idx="24" formatCode="0">
                  <c:v>18.7</c:v>
                </c:pt>
                <c:pt idx="26" formatCode="0">
                  <c:v>20.7</c:v>
                </c:pt>
                <c:pt idx="27" formatCode="0">
                  <c:v>25.8</c:v>
                </c:pt>
                <c:pt idx="28" formatCode="0">
                  <c:v>25.4</c:v>
                </c:pt>
                <c:pt idx="29" formatCode="0">
                  <c:v>21.1</c:v>
                </c:pt>
                <c:pt idx="30" formatCode="0">
                  <c:v>14.5</c:v>
                </c:pt>
                <c:pt idx="32" formatCode="0">
                  <c:v>20.2</c:v>
                </c:pt>
                <c:pt idx="33" formatCode="0">
                  <c:v>24.6</c:v>
                </c:pt>
                <c:pt idx="34" formatCode="0">
                  <c:v>15.5</c:v>
                </c:pt>
                <c:pt idx="35" formatCode="0">
                  <c:v>17.7</c:v>
                </c:pt>
                <c:pt idx="36" formatCode="0">
                  <c:v>32.6</c:v>
                </c:pt>
                <c:pt idx="37" formatCode="0">
                  <c:v>22.3</c:v>
                </c:pt>
                <c:pt idx="39" formatCode="0">
                  <c:v>20.2</c:v>
                </c:pt>
                <c:pt idx="40" formatCode="0">
                  <c:v>22.3</c:v>
                </c:pt>
                <c:pt idx="41" formatCode="0">
                  <c:v>23.7</c:v>
                </c:pt>
              </c:numCache>
            </c:numRef>
          </c:val>
          <c:extLst>
            <c:ext xmlns:c16="http://schemas.microsoft.com/office/drawing/2014/chart" uri="{C3380CC4-5D6E-409C-BE32-E72D297353CC}">
              <c16:uniqueId val="{00000040-4D41-4955-9EF7-E558E55BA88F}"/>
            </c:ext>
          </c:extLst>
        </c:ser>
        <c:ser>
          <c:idx val="4"/>
          <c:order val="4"/>
          <c:tx>
            <c:strRef>
              <c:f>dati_1!$F$282</c:f>
              <c:strCache>
                <c:ptCount val="1"/>
                <c:pt idx="0">
                  <c:v>Pilnībā neuzticos</c:v>
                </c:pt>
              </c:strCache>
            </c:strRef>
          </c:tx>
          <c:spPr>
            <a:solidFill>
              <a:srgbClr val="CC2A2A"/>
            </a:solidFill>
            <a:ln w="25400">
              <a:noFill/>
            </a:ln>
          </c:spPr>
          <c:invertIfNegative val="0"/>
          <c:dLbls>
            <c:dLbl>
              <c:idx val="0"/>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1-4D41-4955-9EF7-E558E55BA88F}"/>
                </c:ext>
              </c:extLst>
            </c:dLbl>
            <c:dLbl>
              <c:idx val="1"/>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2-4D41-4955-9EF7-E558E55BA88F}"/>
                </c:ext>
              </c:extLst>
            </c:dLbl>
            <c:dLbl>
              <c:idx val="2"/>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3-4D41-4955-9EF7-E558E55BA88F}"/>
                </c:ext>
              </c:extLst>
            </c:dLbl>
            <c:dLbl>
              <c:idx val="3"/>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4-4D41-4955-9EF7-E558E55BA88F}"/>
                </c:ext>
              </c:extLst>
            </c:dLbl>
            <c:dLbl>
              <c:idx val="4"/>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5-4D41-4955-9EF7-E558E55BA88F}"/>
                </c:ext>
              </c:extLst>
            </c:dLbl>
            <c:dLbl>
              <c:idx val="5"/>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6-4D41-4955-9EF7-E558E55BA88F}"/>
                </c:ext>
              </c:extLst>
            </c:dLbl>
            <c:dLbl>
              <c:idx val="6"/>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7-4D41-4955-9EF7-E558E55BA88F}"/>
                </c:ext>
              </c:extLst>
            </c:dLbl>
            <c:dLbl>
              <c:idx val="7"/>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8-4D41-4955-9EF7-E558E55BA88F}"/>
                </c:ext>
              </c:extLst>
            </c:dLbl>
            <c:dLbl>
              <c:idx val="8"/>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9-4D41-4955-9EF7-E558E55BA88F}"/>
                </c:ext>
              </c:extLst>
            </c:dLbl>
            <c:dLbl>
              <c:idx val="9"/>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A-4D41-4955-9EF7-E558E55BA88F}"/>
                </c:ext>
              </c:extLst>
            </c:dLbl>
            <c:dLbl>
              <c:idx val="10"/>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B-4D41-4955-9EF7-E558E55BA88F}"/>
                </c:ext>
              </c:extLst>
            </c:dLbl>
            <c:dLbl>
              <c:idx val="11"/>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C-4D41-4955-9EF7-E558E55BA88F}"/>
                </c:ext>
              </c:extLst>
            </c:dLbl>
            <c:dLbl>
              <c:idx val="12"/>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D-4D41-4955-9EF7-E558E55BA88F}"/>
                </c:ext>
              </c:extLst>
            </c:dLbl>
            <c:dLbl>
              <c:idx val="13"/>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E-4D41-4955-9EF7-E558E55BA88F}"/>
                </c:ext>
              </c:extLst>
            </c:dLbl>
            <c:dLbl>
              <c:idx val="14"/>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F-4D41-4955-9EF7-E558E55BA88F}"/>
                </c:ext>
              </c:extLst>
            </c:dLbl>
            <c:dLbl>
              <c:idx val="15"/>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50-4D41-4955-9EF7-E558E55BA88F}"/>
                </c:ext>
              </c:extLst>
            </c:dLbl>
            <c:dLbl>
              <c:idx val="16"/>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51-4D41-4955-9EF7-E558E55BA88F}"/>
                </c:ext>
              </c:extLst>
            </c:dLbl>
            <c:dLbl>
              <c:idx val="17"/>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52-4D41-4955-9EF7-E558E55BA88F}"/>
                </c:ext>
              </c:extLst>
            </c:dLbl>
            <c:numFmt formatCode="0" sourceLinked="0"/>
            <c:spPr>
              <a:noFill/>
              <a:ln w="25400">
                <a:noFill/>
              </a:ln>
            </c:spPr>
            <c:txPr>
              <a:bodyPr wrap="square" lIns="38100" tIns="19050" rIns="38100" bIns="19050" anchor="ctr">
                <a:spAutoFit/>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dati_1!$A$283:$A$324</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dati_1!$F$283:$F$324</c:f>
              <c:numCache>
                <c:formatCode>General</c:formatCode>
                <c:ptCount val="42"/>
                <c:pt idx="0" formatCode="0">
                  <c:v>9.3000000000000007</c:v>
                </c:pt>
                <c:pt idx="2" formatCode="0">
                  <c:v>11.6</c:v>
                </c:pt>
                <c:pt idx="3" formatCode="0">
                  <c:v>7.2</c:v>
                </c:pt>
                <c:pt idx="5" formatCode="0">
                  <c:v>8.1</c:v>
                </c:pt>
                <c:pt idx="6" formatCode="0">
                  <c:v>6.9</c:v>
                </c:pt>
                <c:pt idx="7" formatCode="0">
                  <c:v>9.1999999999999993</c:v>
                </c:pt>
                <c:pt idx="8" formatCode="0">
                  <c:v>10.9</c:v>
                </c:pt>
                <c:pt idx="9" formatCode="0">
                  <c:v>8.6999999999999993</c:v>
                </c:pt>
                <c:pt idx="10" formatCode="0">
                  <c:v>11.4</c:v>
                </c:pt>
                <c:pt idx="12" formatCode="0">
                  <c:v>21.1</c:v>
                </c:pt>
                <c:pt idx="13" formatCode="0">
                  <c:v>8.5</c:v>
                </c:pt>
                <c:pt idx="14" formatCode="0">
                  <c:v>6.9</c:v>
                </c:pt>
                <c:pt idx="16" formatCode="0">
                  <c:v>6.5</c:v>
                </c:pt>
                <c:pt idx="17" formatCode="0">
                  <c:v>13.6</c:v>
                </c:pt>
                <c:pt idx="19" formatCode="0">
                  <c:v>8.4</c:v>
                </c:pt>
                <c:pt idx="20" formatCode="0">
                  <c:v>15.5</c:v>
                </c:pt>
                <c:pt idx="22" formatCode="0">
                  <c:v>4.8</c:v>
                </c:pt>
                <c:pt idx="23" formatCode="0">
                  <c:v>9.6</c:v>
                </c:pt>
                <c:pt idx="24" formatCode="0">
                  <c:v>10.9</c:v>
                </c:pt>
                <c:pt idx="26" formatCode="0">
                  <c:v>16.899999999999999</c:v>
                </c:pt>
                <c:pt idx="27" formatCode="0">
                  <c:v>8.6</c:v>
                </c:pt>
                <c:pt idx="28" formatCode="0">
                  <c:v>7</c:v>
                </c:pt>
                <c:pt idx="29" formatCode="0">
                  <c:v>7.5</c:v>
                </c:pt>
                <c:pt idx="30" formatCode="0">
                  <c:v>4.5</c:v>
                </c:pt>
                <c:pt idx="32" formatCode="0">
                  <c:v>6.8</c:v>
                </c:pt>
                <c:pt idx="33" formatCode="0">
                  <c:v>10</c:v>
                </c:pt>
                <c:pt idx="34" formatCode="0">
                  <c:v>7.3</c:v>
                </c:pt>
                <c:pt idx="35" formatCode="0">
                  <c:v>10.9</c:v>
                </c:pt>
                <c:pt idx="36" formatCode="0">
                  <c:v>11.1</c:v>
                </c:pt>
                <c:pt idx="37" formatCode="0">
                  <c:v>12.8</c:v>
                </c:pt>
                <c:pt idx="39" formatCode="0">
                  <c:v>6.8</c:v>
                </c:pt>
                <c:pt idx="40" formatCode="0">
                  <c:v>11.8</c:v>
                </c:pt>
                <c:pt idx="41" formatCode="0">
                  <c:v>9.1</c:v>
                </c:pt>
              </c:numCache>
            </c:numRef>
          </c:val>
          <c:extLst>
            <c:ext xmlns:c16="http://schemas.microsoft.com/office/drawing/2014/chart" uri="{C3380CC4-5D6E-409C-BE32-E72D297353CC}">
              <c16:uniqueId val="{00000053-4D41-4955-9EF7-E558E55BA88F}"/>
            </c:ext>
          </c:extLst>
        </c:ser>
        <c:ser>
          <c:idx val="5"/>
          <c:order val="5"/>
          <c:tx>
            <c:strRef>
              <c:f>dati_1!$G$282</c:f>
              <c:strCache>
                <c:ptCount val="1"/>
              </c:strCache>
            </c:strRef>
          </c:tx>
          <c:spPr>
            <a:noFill/>
            <a:ln w="25400">
              <a:noFill/>
            </a:ln>
          </c:spPr>
          <c:invertIfNegative val="0"/>
          <c:cat>
            <c:strRef>
              <c:f>dati_1!$A$283:$A$324</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dati_1!$G$283:$G$324</c:f>
              <c:numCache>
                <c:formatCode>General</c:formatCode>
                <c:ptCount val="42"/>
                <c:pt idx="0" formatCode="0.0">
                  <c:v>18.300000000000004</c:v>
                </c:pt>
                <c:pt idx="2" formatCode="0.0">
                  <c:v>13</c:v>
                </c:pt>
                <c:pt idx="3" formatCode="0.0">
                  <c:v>23.3</c:v>
                </c:pt>
                <c:pt idx="5" formatCode="0.0">
                  <c:v>12.200000000000003</c:v>
                </c:pt>
                <c:pt idx="6" formatCode="0.0">
                  <c:v>21.500000000000004</c:v>
                </c:pt>
                <c:pt idx="7" formatCode="0.0">
                  <c:v>11.8</c:v>
                </c:pt>
                <c:pt idx="8" formatCode="0.0">
                  <c:v>16.400000000000006</c:v>
                </c:pt>
                <c:pt idx="9" formatCode="0.0">
                  <c:v>22.7</c:v>
                </c:pt>
                <c:pt idx="10" formatCode="0.0">
                  <c:v>23.400000000000006</c:v>
                </c:pt>
                <c:pt idx="12" formatCode="0.0">
                  <c:v>6.1000000000000014</c:v>
                </c:pt>
                <c:pt idx="13" formatCode="0.0">
                  <c:v>16.500000000000004</c:v>
                </c:pt>
                <c:pt idx="14" formatCode="0.0">
                  <c:v>27.500000000000004</c:v>
                </c:pt>
                <c:pt idx="16" formatCode="0.0">
                  <c:v>23.200000000000003</c:v>
                </c:pt>
                <c:pt idx="17" formatCode="0.0">
                  <c:v>10.400000000000002</c:v>
                </c:pt>
                <c:pt idx="19" formatCode="0.0">
                  <c:v>19.400000000000006</c:v>
                </c:pt>
                <c:pt idx="20" formatCode="0.0">
                  <c:v>10.700000000000003</c:v>
                </c:pt>
                <c:pt idx="22" formatCode="0.0">
                  <c:v>29.800000000000004</c:v>
                </c:pt>
                <c:pt idx="23" formatCode="0.0">
                  <c:v>13.3</c:v>
                </c:pt>
                <c:pt idx="24" formatCode="0.0">
                  <c:v>20.100000000000005</c:v>
                </c:pt>
                <c:pt idx="26" formatCode="0.0">
                  <c:v>12.100000000000005</c:v>
                </c:pt>
                <c:pt idx="27" formatCode="0.0">
                  <c:v>15.3</c:v>
                </c:pt>
                <c:pt idx="28" formatCode="0.0">
                  <c:v>17.300000000000004</c:v>
                </c:pt>
                <c:pt idx="29" formatCode="0.0">
                  <c:v>21.1</c:v>
                </c:pt>
                <c:pt idx="30" formatCode="0.0">
                  <c:v>30.700000000000003</c:v>
                </c:pt>
                <c:pt idx="32" formatCode="0.0">
                  <c:v>22.700000000000006</c:v>
                </c:pt>
                <c:pt idx="33" formatCode="0.0">
                  <c:v>15.100000000000001</c:v>
                </c:pt>
                <c:pt idx="34" formatCode="0.0">
                  <c:v>26.900000000000006</c:v>
                </c:pt>
                <c:pt idx="35" formatCode="0.0">
                  <c:v>21.100000000000005</c:v>
                </c:pt>
                <c:pt idx="36" formatCode="0.0">
                  <c:v>6</c:v>
                </c:pt>
                <c:pt idx="37" formatCode="0.0">
                  <c:v>14.600000000000005</c:v>
                </c:pt>
                <c:pt idx="39" formatCode="0.0">
                  <c:v>22.700000000000006</c:v>
                </c:pt>
                <c:pt idx="40" formatCode="0.0">
                  <c:v>15.600000000000005</c:v>
                </c:pt>
                <c:pt idx="41" formatCode="0.0">
                  <c:v>16.900000000000002</c:v>
                </c:pt>
              </c:numCache>
            </c:numRef>
          </c:val>
          <c:extLst>
            <c:ext xmlns:c16="http://schemas.microsoft.com/office/drawing/2014/chart" uri="{C3380CC4-5D6E-409C-BE32-E72D297353CC}">
              <c16:uniqueId val="{00000054-4D41-4955-9EF7-E558E55BA88F}"/>
            </c:ext>
          </c:extLst>
        </c:ser>
        <c:ser>
          <c:idx val="6"/>
          <c:order val="6"/>
          <c:tx>
            <c:strRef>
              <c:f>dati_1!$H$282</c:f>
              <c:strCache>
                <c:ptCount val="1"/>
                <c:pt idx="0">
                  <c:v>Nezina</c:v>
                </c:pt>
              </c:strCache>
            </c:strRef>
          </c:tx>
          <c:spPr>
            <a:solidFill>
              <a:srgbClr val="D7D7D7"/>
            </a:solidFill>
            <a:ln w="25400">
              <a:noFill/>
            </a:ln>
          </c:spPr>
          <c:invertIfNegative val="0"/>
          <c:dLbls>
            <c:numFmt formatCode="#,##0" sourceLinked="0"/>
            <c:spPr>
              <a:noFill/>
              <a:ln w="25400">
                <a:noFill/>
              </a:ln>
            </c:spPr>
            <c:txPr>
              <a:bodyPr wrap="square" lIns="38100" tIns="19050" rIns="38100" bIns="19050" anchor="ctr">
                <a:spAutoFit/>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dati_1!$A$283:$A$324</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dati_1!$H$283:$H$324</c:f>
              <c:numCache>
                <c:formatCode>General</c:formatCode>
                <c:ptCount val="42"/>
                <c:pt idx="0" formatCode="0">
                  <c:v>28.5</c:v>
                </c:pt>
                <c:pt idx="2" formatCode="0">
                  <c:v>24.3</c:v>
                </c:pt>
                <c:pt idx="3" formatCode="0">
                  <c:v>32.4</c:v>
                </c:pt>
                <c:pt idx="5" formatCode="0">
                  <c:v>23.9</c:v>
                </c:pt>
                <c:pt idx="6" formatCode="0">
                  <c:v>24.5</c:v>
                </c:pt>
                <c:pt idx="7" formatCode="0">
                  <c:v>21.3</c:v>
                </c:pt>
                <c:pt idx="8" formatCode="0">
                  <c:v>29</c:v>
                </c:pt>
                <c:pt idx="9" formatCode="0">
                  <c:v>32.700000000000003</c:v>
                </c:pt>
                <c:pt idx="10" formatCode="0">
                  <c:v>38.299999999999997</c:v>
                </c:pt>
                <c:pt idx="12" formatCode="0">
                  <c:v>26.4</c:v>
                </c:pt>
                <c:pt idx="13" formatCode="0">
                  <c:v>29.2</c:v>
                </c:pt>
                <c:pt idx="14" formatCode="0">
                  <c:v>27.4</c:v>
                </c:pt>
                <c:pt idx="16" formatCode="0">
                  <c:v>27.4</c:v>
                </c:pt>
                <c:pt idx="17" formatCode="0">
                  <c:v>30.4</c:v>
                </c:pt>
                <c:pt idx="19" formatCode="0">
                  <c:v>27.7</c:v>
                </c:pt>
                <c:pt idx="20" formatCode="0">
                  <c:v>33.6</c:v>
                </c:pt>
                <c:pt idx="22" formatCode="0">
                  <c:v>27.1</c:v>
                </c:pt>
                <c:pt idx="23" formatCode="0">
                  <c:v>23.7</c:v>
                </c:pt>
                <c:pt idx="24" formatCode="0">
                  <c:v>35.799999999999997</c:v>
                </c:pt>
                <c:pt idx="26" formatCode="0">
                  <c:v>32.4</c:v>
                </c:pt>
                <c:pt idx="27" formatCode="0">
                  <c:v>30.1</c:v>
                </c:pt>
                <c:pt idx="28" formatCode="0">
                  <c:v>26.5</c:v>
                </c:pt>
                <c:pt idx="29" formatCode="0">
                  <c:v>20.2</c:v>
                </c:pt>
                <c:pt idx="30" formatCode="0">
                  <c:v>29</c:v>
                </c:pt>
                <c:pt idx="32" formatCode="0">
                  <c:v>30.2</c:v>
                </c:pt>
                <c:pt idx="33" formatCode="0">
                  <c:v>29.1</c:v>
                </c:pt>
                <c:pt idx="34" formatCode="0">
                  <c:v>21.1</c:v>
                </c:pt>
                <c:pt idx="35" formatCode="0">
                  <c:v>38</c:v>
                </c:pt>
                <c:pt idx="36" formatCode="0">
                  <c:v>17.5</c:v>
                </c:pt>
                <c:pt idx="37" formatCode="0">
                  <c:v>29.5</c:v>
                </c:pt>
                <c:pt idx="39" formatCode="0">
                  <c:v>30.2</c:v>
                </c:pt>
                <c:pt idx="40" formatCode="0">
                  <c:v>24.6</c:v>
                </c:pt>
                <c:pt idx="41" formatCode="0">
                  <c:v>31</c:v>
                </c:pt>
              </c:numCache>
            </c:numRef>
          </c:val>
          <c:extLst>
            <c:ext xmlns:c16="http://schemas.microsoft.com/office/drawing/2014/chart" uri="{C3380CC4-5D6E-409C-BE32-E72D297353CC}">
              <c16:uniqueId val="{00000055-4D41-4955-9EF7-E558E55BA88F}"/>
            </c:ext>
          </c:extLst>
        </c:ser>
        <c:dLbls>
          <c:showLegendKey val="0"/>
          <c:showVal val="0"/>
          <c:showCatName val="0"/>
          <c:showSerName val="0"/>
          <c:showPercent val="0"/>
          <c:showBubbleSize val="0"/>
        </c:dLbls>
        <c:gapWidth val="27"/>
        <c:overlap val="100"/>
        <c:axId val="443319824"/>
        <c:axId val="1"/>
      </c:barChart>
      <c:catAx>
        <c:axId val="443319824"/>
        <c:scaling>
          <c:orientation val="maxMin"/>
        </c:scaling>
        <c:delete val="0"/>
        <c:axPos val="l"/>
        <c:title>
          <c:tx>
            <c:rich>
              <a:bodyPr rot="0" vert="horz"/>
              <a:lstStyle/>
              <a:p>
                <a:pPr algn="just">
                  <a:defRPr sz="800" b="0" i="0" u="none" strike="noStrike" baseline="0">
                    <a:solidFill>
                      <a:srgbClr val="000000"/>
                    </a:solidFill>
                    <a:latin typeface="Arial"/>
                    <a:ea typeface="Arial"/>
                    <a:cs typeface="Arial"/>
                  </a:defRPr>
                </a:pPr>
                <a:r>
                  <a:rPr lang="en-US"/>
                  <a:t>%</a:t>
                </a:r>
              </a:p>
            </c:rich>
          </c:tx>
          <c:layout>
            <c:manualLayout>
              <c:xMode val="edge"/>
              <c:yMode val="edge"/>
              <c:x val="2.616414534187559E-2"/>
              <c:y val="9.4308500970510259E-2"/>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General" sourceLinked="1"/>
        <c:majorTickMark val="out"/>
        <c:minorTickMark val="none"/>
        <c:tickLblPos val="low"/>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lv-LV"/>
          </a:p>
        </c:txPr>
        <c:crossAx val="1"/>
        <c:crossesAt val="59.3"/>
        <c:auto val="1"/>
        <c:lblAlgn val="ctr"/>
        <c:lblOffset val="100"/>
        <c:tickLblSkip val="1"/>
        <c:tickMarkSkip val="1"/>
        <c:noMultiLvlLbl val="0"/>
      </c:catAx>
      <c:valAx>
        <c:axId val="1"/>
        <c:scaling>
          <c:orientation val="minMax"/>
          <c:max val="149"/>
          <c:min val="0"/>
        </c:scaling>
        <c:delete val="1"/>
        <c:axPos val="b"/>
        <c:numFmt formatCode="0.0" sourceLinked="1"/>
        <c:majorTickMark val="out"/>
        <c:minorTickMark val="none"/>
        <c:tickLblPos val="nextTo"/>
        <c:crossAx val="443319824"/>
        <c:crosses val="max"/>
        <c:crossBetween val="between"/>
        <c:majorUnit val="74.5"/>
        <c:minorUnit val="4"/>
      </c:valAx>
      <c:spPr>
        <a:noFill/>
        <a:ln w="25400">
          <a:noFill/>
        </a:ln>
      </c:spPr>
    </c:plotArea>
    <c:legend>
      <c:legendPos val="r"/>
      <c:legendEntry>
        <c:idx val="0"/>
        <c:delete val="1"/>
      </c:legendEntry>
      <c:legendEntry>
        <c:idx val="5"/>
        <c:delete val="1"/>
      </c:legendEntry>
      <c:layout>
        <c:manualLayout>
          <c:xMode val="edge"/>
          <c:yMode val="edge"/>
          <c:x val="0.34614183811700955"/>
          <c:y val="1.6342187995731301E-3"/>
          <c:w val="0.62725610659554665"/>
          <c:h val="5.2478198289729903E-2"/>
        </c:manualLayout>
      </c:layout>
      <c:overlay val="0"/>
      <c:spPr>
        <a:noFill/>
        <a:ln w="25400">
          <a:noFill/>
        </a:ln>
      </c:spPr>
      <c:txPr>
        <a:bodyPr/>
        <a:lstStyle/>
        <a:p>
          <a:pPr>
            <a:defRPr sz="1000" b="0" i="0" u="none" strike="noStrike" baseline="0">
              <a:solidFill>
                <a:srgbClr val="000000"/>
              </a:solidFill>
              <a:latin typeface="Arial"/>
              <a:ea typeface="Arial"/>
              <a:cs typeface="Arial"/>
            </a:defRPr>
          </a:pPr>
          <a:endParaRPr lang="lv-LV"/>
        </a:p>
      </c:txPr>
    </c:legend>
    <c:plotVisOnly val="1"/>
    <c:dispBlanksAs val="gap"/>
    <c:showDLblsOverMax val="0"/>
  </c:chart>
  <c:spPr>
    <a:noFill/>
    <a:ln w="6350">
      <a:noFill/>
    </a:ln>
  </c:spPr>
  <c:txPr>
    <a:bodyPr/>
    <a:lstStyle/>
    <a:p>
      <a:pPr>
        <a:defRPr sz="8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0" i="0" u="none" strike="noStrike" baseline="0">
                <a:solidFill>
                  <a:srgbClr val="000000"/>
                </a:solidFill>
                <a:latin typeface="Arial"/>
                <a:ea typeface="Arial"/>
                <a:cs typeface="Arial"/>
              </a:defRPr>
            </a:pPr>
            <a:r>
              <a:rPr lang="lv-LV" sz="1000"/>
              <a:t>Indekss*</a:t>
            </a:r>
          </a:p>
        </c:rich>
      </c:tx>
      <c:layout>
        <c:manualLayout>
          <c:xMode val="edge"/>
          <c:yMode val="edge"/>
          <c:x val="0.33077203149415174"/>
          <c:y val="0.11332742593714835"/>
        </c:manualLayout>
      </c:layout>
      <c:overlay val="0"/>
      <c:spPr>
        <a:solidFill>
          <a:srgbClr val="FFFFFF"/>
        </a:solidFill>
        <a:ln w="3175">
          <a:solidFill>
            <a:srgbClr val="000000"/>
          </a:solidFill>
          <a:prstDash val="solid"/>
        </a:ln>
        <a:effectLst>
          <a:outerShdw dist="35921" dir="2700000" algn="br">
            <a:srgbClr val="000000"/>
          </a:outerShdw>
        </a:effectLst>
      </c:spPr>
    </c:title>
    <c:autoTitleDeleted val="0"/>
    <c:plotArea>
      <c:layout>
        <c:manualLayout>
          <c:layoutTarget val="inner"/>
          <c:xMode val="edge"/>
          <c:yMode val="edge"/>
          <c:x val="0.24444621271855266"/>
          <c:y val="0.16322028062561478"/>
          <c:w val="0.42222527651386366"/>
          <c:h val="0.80728091786081457"/>
        </c:manualLayout>
      </c:layout>
      <c:barChart>
        <c:barDir val="bar"/>
        <c:grouping val="clustered"/>
        <c:varyColors val="0"/>
        <c:ser>
          <c:idx val="0"/>
          <c:order val="0"/>
          <c:spPr>
            <a:pattFill prst="dkUpDiag">
              <a:fgClr>
                <a:schemeClr val="accent1">
                  <a:lumMod val="75000"/>
                </a:schemeClr>
              </a:fgClr>
              <a:bgClr>
                <a:schemeClr val="bg1"/>
              </a:bgClr>
            </a:pattFill>
            <a:ln>
              <a:solidFill>
                <a:schemeClr val="accent1">
                  <a:lumMod val="50000"/>
                </a:schemeClr>
              </a:solidFill>
            </a:ln>
          </c:spPr>
          <c:invertIfNegative val="1"/>
          <c:dLbls>
            <c:numFmt formatCode="#,##0.0" sourceLinked="0"/>
            <c:spPr>
              <a:noFill/>
              <a:ln>
                <a:noFill/>
              </a:ln>
              <a:effectLst/>
            </c:spPr>
            <c:txPr>
              <a:bodyPr wrap="square" lIns="38100" tIns="19050" rIns="38100" bIns="19050" anchor="ctr">
                <a:spAutoFit/>
              </a:bodyPr>
              <a:lstStyle/>
              <a:p>
                <a:pPr>
                  <a:defRPr sz="950" b="0"/>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dati_1!$K$283:$K$324</c:f>
              <c:numCache>
                <c:formatCode>General</c:formatCode>
                <c:ptCount val="42"/>
                <c:pt idx="0" formatCode="0.0">
                  <c:v>2.1999999999999993</c:v>
                </c:pt>
                <c:pt idx="2" formatCode="0.0">
                  <c:v>-1.4000000000000004</c:v>
                </c:pt>
                <c:pt idx="3" formatCode="0.0">
                  <c:v>5.6499999999999995</c:v>
                </c:pt>
                <c:pt idx="5" formatCode="0.0">
                  <c:v>-2.4499999999999975</c:v>
                </c:pt>
                <c:pt idx="6" formatCode="0.0">
                  <c:v>9.3000000000000025</c:v>
                </c:pt>
                <c:pt idx="7" formatCode="0.0">
                  <c:v>-0.54999999999999893</c:v>
                </c:pt>
                <c:pt idx="8" formatCode="0.0">
                  <c:v>-0.70000000000000107</c:v>
                </c:pt>
                <c:pt idx="9" formatCode="0.0">
                  <c:v>5.2999999999999989</c:v>
                </c:pt>
                <c:pt idx="10" formatCode="0.0">
                  <c:v>0.65000000000000036</c:v>
                </c:pt>
                <c:pt idx="12" formatCode="0.0">
                  <c:v>-14.25</c:v>
                </c:pt>
                <c:pt idx="13" formatCode="0.0">
                  <c:v>-5.0000000000002487E-2</c:v>
                </c:pt>
                <c:pt idx="14" formatCode="0.0">
                  <c:v>14.149999999999997</c:v>
                </c:pt>
                <c:pt idx="16" formatCode="0.0">
                  <c:v>9.5</c:v>
                </c:pt>
                <c:pt idx="17" formatCode="0.0">
                  <c:v>-9.4499999999999993</c:v>
                </c:pt>
                <c:pt idx="19" formatCode="0.0">
                  <c:v>4.1500000000000004</c:v>
                </c:pt>
                <c:pt idx="20" formatCode="0.0">
                  <c:v>-10.399999999999999</c:v>
                </c:pt>
                <c:pt idx="22" formatCode="0.0">
                  <c:v>17.849999999999998</c:v>
                </c:pt>
                <c:pt idx="23" formatCode="0.0">
                  <c:v>-0.5</c:v>
                </c:pt>
                <c:pt idx="24" formatCode="0.0">
                  <c:v>-1</c:v>
                </c:pt>
                <c:pt idx="26" formatCode="0.0">
                  <c:v>-10.499999999999998</c:v>
                </c:pt>
                <c:pt idx="27" formatCode="0.0">
                  <c:v>-2.5500000000000007</c:v>
                </c:pt>
                <c:pt idx="28" formatCode="0.0">
                  <c:v>2.4499999999999993</c:v>
                </c:pt>
                <c:pt idx="29" formatCode="0.0">
                  <c:v>10.25</c:v>
                </c:pt>
                <c:pt idx="30" formatCode="0.0">
                  <c:v>20.299999999999997</c:v>
                </c:pt>
                <c:pt idx="32" formatCode="0.0">
                  <c:v>6.2500000000000027</c:v>
                </c:pt>
                <c:pt idx="33" formatCode="0.0">
                  <c:v>-0.90000000000000213</c:v>
                </c:pt>
                <c:pt idx="34" formatCode="0.0">
                  <c:v>13.55</c:v>
                </c:pt>
                <c:pt idx="35" formatCode="0.0">
                  <c:v>0.14999999999999858</c:v>
                </c:pt>
                <c:pt idx="36" formatCode="0.0">
                  <c:v>-3.3500000000000032</c:v>
                </c:pt>
                <c:pt idx="37" formatCode="0.0">
                  <c:v>-4.0500000000000025</c:v>
                </c:pt>
                <c:pt idx="39" formatCode="0.0">
                  <c:v>6.2500000000000027</c:v>
                </c:pt>
                <c:pt idx="40" formatCode="0.0">
                  <c:v>1.9999999999999982</c:v>
                </c:pt>
                <c:pt idx="41" formatCode="0.0">
                  <c:v>-1.6999999999999993</c:v>
                </c:pt>
              </c:numCache>
            </c:numRef>
          </c:val>
          <c:extLst>
            <c:ext xmlns:c16="http://schemas.microsoft.com/office/drawing/2014/chart" uri="{C3380CC4-5D6E-409C-BE32-E72D297353CC}">
              <c16:uniqueId val="{00000000-7A78-40E9-9167-F615E261E9F3}"/>
            </c:ext>
          </c:extLst>
        </c:ser>
        <c:dLbls>
          <c:showLegendKey val="0"/>
          <c:showVal val="0"/>
          <c:showCatName val="0"/>
          <c:showSerName val="0"/>
          <c:showPercent val="0"/>
          <c:showBubbleSize val="0"/>
        </c:dLbls>
        <c:gapWidth val="27"/>
        <c:overlap val="100"/>
        <c:axId val="114556288"/>
        <c:axId val="114558080"/>
      </c:barChart>
      <c:catAx>
        <c:axId val="114556288"/>
        <c:scaling>
          <c:orientation val="maxMin"/>
        </c:scaling>
        <c:delete val="0"/>
        <c:axPos val="l"/>
        <c:majorTickMark val="out"/>
        <c:minorTickMark val="none"/>
        <c:tickLblPos val="none"/>
        <c:spPr>
          <a:ln w="3175">
            <a:solidFill>
              <a:srgbClr val="000000"/>
            </a:solidFill>
            <a:prstDash val="solid"/>
          </a:ln>
        </c:spPr>
        <c:crossAx val="114558080"/>
        <c:crosses val="autoZero"/>
        <c:auto val="1"/>
        <c:lblAlgn val="ctr"/>
        <c:lblOffset val="100"/>
        <c:tickLblSkip val="1"/>
        <c:tickMarkSkip val="1"/>
        <c:noMultiLvlLbl val="0"/>
      </c:catAx>
      <c:valAx>
        <c:axId val="114558080"/>
        <c:scaling>
          <c:orientation val="minMax"/>
          <c:max val="30"/>
          <c:min val="-25"/>
        </c:scaling>
        <c:delete val="1"/>
        <c:axPos val="b"/>
        <c:numFmt formatCode="0.0" sourceLinked="1"/>
        <c:majorTickMark val="out"/>
        <c:minorTickMark val="none"/>
        <c:tickLblPos val="nextTo"/>
        <c:crossAx val="114556288"/>
        <c:crosses val="max"/>
        <c:crossBetween val="between"/>
        <c:majorUnit val="1"/>
      </c:valAx>
      <c:spPr>
        <a:noFill/>
        <a:ln w="25400">
          <a:noFill/>
        </a:ln>
      </c:spPr>
    </c:plotArea>
    <c:plotVisOnly val="1"/>
    <c:dispBlanksAs val="gap"/>
    <c:showDLblsOverMax val="0"/>
  </c:chart>
  <c:spPr>
    <a:noFill/>
    <a:ln w="6350">
      <a:noFill/>
    </a:ln>
  </c:spPr>
  <c:txPr>
    <a:bodyPr/>
    <a:lstStyle/>
    <a:p>
      <a:pPr>
        <a:defRPr sz="150" b="0" i="0" u="none" strike="noStrike" baseline="0">
          <a:solidFill>
            <a:srgbClr val="000000"/>
          </a:solidFill>
          <a:latin typeface="Arial"/>
          <a:ea typeface="Arial"/>
          <a:cs typeface="Arial"/>
        </a:defRPr>
      </a:pPr>
      <a:endParaRPr lang="lv-LV"/>
    </a:p>
  </c:txPr>
  <c:externalData r:id="rId2">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32710674900516468"/>
          <c:y val="5.7643298619930575E-2"/>
          <c:w val="0.67289325099483532"/>
          <c:h val="0.89888620777241568"/>
        </c:manualLayout>
      </c:layout>
      <c:barChart>
        <c:barDir val="bar"/>
        <c:grouping val="stacked"/>
        <c:varyColors val="0"/>
        <c:ser>
          <c:idx val="0"/>
          <c:order val="0"/>
          <c:tx>
            <c:strRef>
              <c:f>dati_1!$B$336</c:f>
              <c:strCache>
                <c:ptCount val="1"/>
              </c:strCache>
            </c:strRef>
          </c:tx>
          <c:spPr>
            <a:noFill/>
            <a:ln w="25400">
              <a:noFill/>
            </a:ln>
          </c:spPr>
          <c:invertIfNegative val="0"/>
          <c:cat>
            <c:strRef>
              <c:f>dati_1!$A$337:$A$378</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dati_1!$B$337:$B$378</c:f>
              <c:numCache>
                <c:formatCode>General</c:formatCode>
                <c:ptCount val="42"/>
                <c:pt idx="0" formatCode="0.0">
                  <c:v>17.799999999999997</c:v>
                </c:pt>
                <c:pt idx="2" formatCode="0.0">
                  <c:v>17.600000000000001</c:v>
                </c:pt>
                <c:pt idx="3" formatCode="0.0">
                  <c:v>18.100000000000001</c:v>
                </c:pt>
                <c:pt idx="5" formatCode="0.0">
                  <c:v>18.599999999999998</c:v>
                </c:pt>
                <c:pt idx="6" formatCode="0.0">
                  <c:v>9.8999999999999986</c:v>
                </c:pt>
                <c:pt idx="7" formatCode="0.0">
                  <c:v>17.399999999999999</c:v>
                </c:pt>
                <c:pt idx="8" formatCode="0.0">
                  <c:v>20.399999999999995</c:v>
                </c:pt>
                <c:pt idx="9" formatCode="0.0">
                  <c:v>16.399999999999999</c:v>
                </c:pt>
                <c:pt idx="10" formatCode="0.0">
                  <c:v>24.399999999999995</c:v>
                </c:pt>
                <c:pt idx="12" formatCode="0.0">
                  <c:v>23.8</c:v>
                </c:pt>
                <c:pt idx="13" formatCode="0.0">
                  <c:v>21</c:v>
                </c:pt>
                <c:pt idx="14" formatCode="0.0">
                  <c:v>7.5</c:v>
                </c:pt>
                <c:pt idx="16" formatCode="0.0">
                  <c:v>13.099999999999994</c:v>
                </c:pt>
                <c:pt idx="17" formatCode="0.0">
                  <c:v>24.999999999999996</c:v>
                </c:pt>
                <c:pt idx="19" formatCode="0.0">
                  <c:v>16.499999999999996</c:v>
                </c:pt>
                <c:pt idx="20" formatCode="0.0">
                  <c:v>27</c:v>
                </c:pt>
                <c:pt idx="22" formatCode="0.0">
                  <c:v>6.5999999999999943</c:v>
                </c:pt>
                <c:pt idx="23" formatCode="0.0">
                  <c:v>17</c:v>
                </c:pt>
                <c:pt idx="24" formatCode="0.0">
                  <c:v>24.099999999999994</c:v>
                </c:pt>
                <c:pt idx="26" formatCode="0.0">
                  <c:v>24.400000000000002</c:v>
                </c:pt>
                <c:pt idx="27" formatCode="0.0">
                  <c:v>22.099999999999994</c:v>
                </c:pt>
                <c:pt idx="28" formatCode="0.0">
                  <c:v>18.899999999999999</c:v>
                </c:pt>
                <c:pt idx="29" formatCode="0.0">
                  <c:v>9.1000000000000014</c:v>
                </c:pt>
                <c:pt idx="30" formatCode="0.0">
                  <c:v>3.2999999999999972</c:v>
                </c:pt>
                <c:pt idx="32" formatCode="0.0">
                  <c:v>18.199999999999996</c:v>
                </c:pt>
                <c:pt idx="33" formatCode="0.0">
                  <c:v>23.6</c:v>
                </c:pt>
                <c:pt idx="34" formatCode="0.0">
                  <c:v>9</c:v>
                </c:pt>
                <c:pt idx="35" formatCode="0.0">
                  <c:v>17.599999999999998</c:v>
                </c:pt>
                <c:pt idx="36" formatCode="0.0">
                  <c:v>11.799999999999997</c:v>
                </c:pt>
                <c:pt idx="37" formatCode="0.0">
                  <c:v>19.899999999999995</c:v>
                </c:pt>
                <c:pt idx="39" formatCode="0.0">
                  <c:v>18.199999999999996</c:v>
                </c:pt>
                <c:pt idx="40" formatCode="0.0">
                  <c:v>14.599999999999998</c:v>
                </c:pt>
                <c:pt idx="41" formatCode="0.0">
                  <c:v>20.999999999999996</c:v>
                </c:pt>
              </c:numCache>
            </c:numRef>
          </c:val>
          <c:extLst>
            <c:ext xmlns:c16="http://schemas.microsoft.com/office/drawing/2014/chart" uri="{C3380CC4-5D6E-409C-BE32-E72D297353CC}">
              <c16:uniqueId val="{00000000-5EDB-4A39-869C-20196BBAEED4}"/>
            </c:ext>
          </c:extLst>
        </c:ser>
        <c:ser>
          <c:idx val="1"/>
          <c:order val="1"/>
          <c:tx>
            <c:strRef>
              <c:f>dati_1!$C$336</c:f>
              <c:strCache>
                <c:ptCount val="1"/>
                <c:pt idx="0">
                  <c:v>Pilnībā uzticos</c:v>
                </c:pt>
              </c:strCache>
            </c:strRef>
          </c:tx>
          <c:spPr>
            <a:solidFill>
              <a:srgbClr val="5B9137"/>
            </a:solidFill>
            <a:ln w="25400">
              <a:noFill/>
            </a:ln>
          </c:spPr>
          <c:invertIfNegative val="0"/>
          <c:dLbls>
            <c:dLbl>
              <c:idx val="0"/>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1-5EDB-4A39-869C-20196BBAEED4}"/>
                </c:ext>
              </c:extLst>
            </c:dLbl>
            <c:dLbl>
              <c:idx val="1"/>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2-5EDB-4A39-869C-20196BBAEED4}"/>
                </c:ext>
              </c:extLst>
            </c:dLbl>
            <c:dLbl>
              <c:idx val="2"/>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3-5EDB-4A39-869C-20196BBAEED4}"/>
                </c:ext>
              </c:extLst>
            </c:dLbl>
            <c:dLbl>
              <c:idx val="3"/>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4-5EDB-4A39-869C-20196BBAEED4}"/>
                </c:ext>
              </c:extLst>
            </c:dLbl>
            <c:dLbl>
              <c:idx val="4"/>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5-5EDB-4A39-869C-20196BBAEED4}"/>
                </c:ext>
              </c:extLst>
            </c:dLbl>
            <c:dLbl>
              <c:idx val="5"/>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6-5EDB-4A39-869C-20196BBAEED4}"/>
                </c:ext>
              </c:extLst>
            </c:dLbl>
            <c:dLbl>
              <c:idx val="6"/>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7-5EDB-4A39-869C-20196BBAEED4}"/>
                </c:ext>
              </c:extLst>
            </c:dLbl>
            <c:dLbl>
              <c:idx val="7"/>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8-5EDB-4A39-869C-20196BBAEED4}"/>
                </c:ext>
              </c:extLst>
            </c:dLbl>
            <c:dLbl>
              <c:idx val="8"/>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9-5EDB-4A39-869C-20196BBAEED4}"/>
                </c:ext>
              </c:extLst>
            </c:dLbl>
            <c:dLbl>
              <c:idx val="9"/>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A-5EDB-4A39-869C-20196BBAEED4}"/>
                </c:ext>
              </c:extLst>
            </c:dLbl>
            <c:dLbl>
              <c:idx val="10"/>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B-5EDB-4A39-869C-20196BBAEED4}"/>
                </c:ext>
              </c:extLst>
            </c:dLbl>
            <c:dLbl>
              <c:idx val="11"/>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C-5EDB-4A39-869C-20196BBAEED4}"/>
                </c:ext>
              </c:extLst>
            </c:dLbl>
            <c:dLbl>
              <c:idx val="12"/>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D-5EDB-4A39-869C-20196BBAEED4}"/>
                </c:ext>
              </c:extLst>
            </c:dLbl>
            <c:dLbl>
              <c:idx val="13"/>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E-5EDB-4A39-869C-20196BBAEED4}"/>
                </c:ext>
              </c:extLst>
            </c:dLbl>
            <c:dLbl>
              <c:idx val="14"/>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F-5EDB-4A39-869C-20196BBAEED4}"/>
                </c:ext>
              </c:extLst>
            </c:dLbl>
            <c:dLbl>
              <c:idx val="15"/>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0-5EDB-4A39-869C-20196BBAEED4}"/>
                </c:ext>
              </c:extLst>
            </c:dLbl>
            <c:dLbl>
              <c:idx val="16"/>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1-5EDB-4A39-869C-20196BBAEED4}"/>
                </c:ext>
              </c:extLst>
            </c:dLbl>
            <c:dLbl>
              <c:idx val="18"/>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2-5EDB-4A39-869C-20196BBAEED4}"/>
                </c:ext>
              </c:extLst>
            </c:dLbl>
            <c:dLbl>
              <c:idx val="19"/>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3-5EDB-4A39-869C-20196BBAEED4}"/>
                </c:ext>
              </c:extLst>
            </c:dLbl>
            <c:dLbl>
              <c:idx val="22"/>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4-5EDB-4A39-869C-20196BBAEED4}"/>
                </c:ext>
              </c:extLst>
            </c:dLbl>
            <c:dLbl>
              <c:idx val="23"/>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5-5EDB-4A39-869C-20196BBAEED4}"/>
                </c:ext>
              </c:extLst>
            </c:dLbl>
            <c:dLbl>
              <c:idx val="25"/>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6-5EDB-4A39-869C-20196BBAEED4}"/>
                </c:ext>
              </c:extLst>
            </c:dLbl>
            <c:dLbl>
              <c:idx val="26"/>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7-5EDB-4A39-869C-20196BBAEED4}"/>
                </c:ext>
              </c:extLst>
            </c:dLbl>
            <c:dLbl>
              <c:idx val="27"/>
              <c:numFmt formatCode="0" sourceLinked="0"/>
              <c:spPr>
                <a:noFill/>
                <a:ln w="25400">
                  <a:noFill/>
                </a:ln>
              </c:spPr>
              <c:txPr>
                <a:bodyPr/>
                <a:lstStyle/>
                <a:p>
                  <a:pPr algn="r">
                    <a:defRPr sz="950" b="0" i="0" u="none" strike="noStrike" baseline="0">
                      <a:solidFill>
                        <a:srgbClr val="3D3D3D"/>
                      </a:solidFill>
                      <a:latin typeface="Arial"/>
                      <a:ea typeface="Arial"/>
                      <a:cs typeface="Arial"/>
                    </a:defRPr>
                  </a:pPr>
                  <a:endParaRPr lang="lv-LV"/>
                </a:p>
              </c:txPr>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5EDB-4A39-869C-20196BBAEED4}"/>
                </c:ext>
              </c:extLst>
            </c:dLbl>
            <c:dLbl>
              <c:idx val="28"/>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9-5EDB-4A39-869C-20196BBAEED4}"/>
                </c:ext>
              </c:extLst>
            </c:dLbl>
            <c:dLbl>
              <c:idx val="29"/>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A-5EDB-4A39-869C-20196BBAEED4}"/>
                </c:ext>
              </c:extLst>
            </c:dLbl>
            <c:dLbl>
              <c:idx val="30"/>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B-5EDB-4A39-869C-20196BBAEED4}"/>
                </c:ext>
              </c:extLst>
            </c:dLbl>
            <c:dLbl>
              <c:idx val="31"/>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C-5EDB-4A39-869C-20196BBAEED4}"/>
                </c:ext>
              </c:extLst>
            </c:dLbl>
            <c:dLbl>
              <c:idx val="32"/>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D-5EDB-4A39-869C-20196BBAEED4}"/>
                </c:ext>
              </c:extLst>
            </c:dLbl>
            <c:dLbl>
              <c:idx val="33"/>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E-5EDB-4A39-869C-20196BBAEED4}"/>
                </c:ext>
              </c:extLst>
            </c:dLbl>
            <c:dLbl>
              <c:idx val="34"/>
              <c:numFmt formatCode="0" sourceLinked="0"/>
              <c:spPr>
                <a:noFill/>
                <a:ln w="25400">
                  <a:noFill/>
                </a:ln>
              </c:spPr>
              <c:txPr>
                <a:bodyPr/>
                <a:lstStyle/>
                <a:p>
                  <a:pPr algn="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F-5EDB-4A39-869C-20196BBAEED4}"/>
                </c:ext>
              </c:extLst>
            </c:dLbl>
            <c:dLbl>
              <c:idx val="35"/>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0-5EDB-4A39-869C-20196BBAEED4}"/>
                </c:ext>
              </c:extLst>
            </c:dLbl>
            <c:dLbl>
              <c:idx val="37"/>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1-5EDB-4A39-869C-20196BBAEED4}"/>
                </c:ext>
              </c:extLst>
            </c:dLbl>
            <c:dLbl>
              <c:idx val="38"/>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2-5EDB-4A39-869C-20196BBAEED4}"/>
                </c:ext>
              </c:extLst>
            </c:dLbl>
            <c:numFmt formatCode="0" sourceLinked="0"/>
            <c:spPr>
              <a:noFill/>
              <a:ln w="25400">
                <a:noFill/>
              </a:ln>
            </c:spPr>
            <c:txPr>
              <a:bodyPr wrap="square" lIns="38100" tIns="19050" rIns="38100" bIns="19050" anchor="ctr">
                <a:spAutoFit/>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dati_1!$A$337:$A$378</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dati_1!$C$337:$C$378</c:f>
              <c:numCache>
                <c:formatCode>General</c:formatCode>
                <c:ptCount val="42"/>
                <c:pt idx="0" formatCode="0">
                  <c:v>4.0999999999999996</c:v>
                </c:pt>
                <c:pt idx="2" formatCode="0">
                  <c:v>4.8</c:v>
                </c:pt>
                <c:pt idx="3" formatCode="0">
                  <c:v>3.4</c:v>
                </c:pt>
                <c:pt idx="5" formatCode="0">
                  <c:v>2</c:v>
                </c:pt>
                <c:pt idx="6" formatCode="0">
                  <c:v>6.9</c:v>
                </c:pt>
                <c:pt idx="7" formatCode="0">
                  <c:v>2.9</c:v>
                </c:pt>
                <c:pt idx="8" formatCode="0">
                  <c:v>4.2</c:v>
                </c:pt>
                <c:pt idx="9" formatCode="0">
                  <c:v>5.5</c:v>
                </c:pt>
                <c:pt idx="10" formatCode="0">
                  <c:v>2.2000000000000002</c:v>
                </c:pt>
                <c:pt idx="12" formatCode="0">
                  <c:v>4.9000000000000004</c:v>
                </c:pt>
                <c:pt idx="13" formatCode="0">
                  <c:v>3.5</c:v>
                </c:pt>
                <c:pt idx="14" formatCode="0">
                  <c:v>5.4</c:v>
                </c:pt>
                <c:pt idx="16" formatCode="0">
                  <c:v>4.5999999999999996</c:v>
                </c:pt>
                <c:pt idx="17" formatCode="0">
                  <c:v>3.1</c:v>
                </c:pt>
                <c:pt idx="19" formatCode="0">
                  <c:v>4.0999999999999996</c:v>
                </c:pt>
                <c:pt idx="20" formatCode="0">
                  <c:v>3.9</c:v>
                </c:pt>
                <c:pt idx="22" formatCode="0">
                  <c:v>6.1</c:v>
                </c:pt>
                <c:pt idx="23" formatCode="0">
                  <c:v>4.4000000000000004</c:v>
                </c:pt>
                <c:pt idx="24" formatCode="0">
                  <c:v>2.7</c:v>
                </c:pt>
                <c:pt idx="26" formatCode="0">
                  <c:v>2.2999999999999998</c:v>
                </c:pt>
                <c:pt idx="27" formatCode="0">
                  <c:v>1.2</c:v>
                </c:pt>
                <c:pt idx="28" formatCode="0">
                  <c:v>3.1</c:v>
                </c:pt>
                <c:pt idx="29" formatCode="0">
                  <c:v>3.9</c:v>
                </c:pt>
                <c:pt idx="30" formatCode="0">
                  <c:v>9</c:v>
                </c:pt>
                <c:pt idx="32" formatCode="0">
                  <c:v>2.7</c:v>
                </c:pt>
                <c:pt idx="33" formatCode="0">
                  <c:v>5.9</c:v>
                </c:pt>
                <c:pt idx="35" formatCode="0">
                  <c:v>5.5</c:v>
                </c:pt>
                <c:pt idx="36" formatCode="0">
                  <c:v>7.1</c:v>
                </c:pt>
                <c:pt idx="37" formatCode="0">
                  <c:v>3.7</c:v>
                </c:pt>
                <c:pt idx="39" formatCode="0">
                  <c:v>2.7</c:v>
                </c:pt>
                <c:pt idx="40" formatCode="0">
                  <c:v>7.1</c:v>
                </c:pt>
                <c:pt idx="41" formatCode="0">
                  <c:v>2.1</c:v>
                </c:pt>
              </c:numCache>
            </c:numRef>
          </c:val>
          <c:extLst>
            <c:ext xmlns:c16="http://schemas.microsoft.com/office/drawing/2014/chart" uri="{C3380CC4-5D6E-409C-BE32-E72D297353CC}">
              <c16:uniqueId val="{00000023-5EDB-4A39-869C-20196BBAEED4}"/>
            </c:ext>
          </c:extLst>
        </c:ser>
        <c:ser>
          <c:idx val="2"/>
          <c:order val="2"/>
          <c:tx>
            <c:strRef>
              <c:f>dati_1!$D$336</c:f>
              <c:strCache>
                <c:ptCount val="1"/>
                <c:pt idx="0">
                  <c:v>Drīzāk uzticos</c:v>
                </c:pt>
              </c:strCache>
            </c:strRef>
          </c:tx>
          <c:spPr>
            <a:solidFill>
              <a:srgbClr val="A0CC82"/>
            </a:solidFill>
            <a:ln w="25400">
              <a:noFill/>
            </a:ln>
          </c:spPr>
          <c:invertIfNegative val="0"/>
          <c:dLbls>
            <c:dLbl>
              <c:idx val="0"/>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4-5EDB-4A39-869C-20196BBAEED4}"/>
                </c:ext>
              </c:extLst>
            </c:dLbl>
            <c:dLbl>
              <c:idx val="1"/>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5-5EDB-4A39-869C-20196BBAEED4}"/>
                </c:ext>
              </c:extLst>
            </c:dLbl>
            <c:dLbl>
              <c:idx val="2"/>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6-5EDB-4A39-869C-20196BBAEED4}"/>
                </c:ext>
              </c:extLst>
            </c:dLbl>
            <c:dLbl>
              <c:idx val="3"/>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7-5EDB-4A39-869C-20196BBAEED4}"/>
                </c:ext>
              </c:extLst>
            </c:dLbl>
            <c:dLbl>
              <c:idx val="4"/>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8-5EDB-4A39-869C-20196BBAEED4}"/>
                </c:ext>
              </c:extLst>
            </c:dLbl>
            <c:dLbl>
              <c:idx val="5"/>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9-5EDB-4A39-869C-20196BBAEED4}"/>
                </c:ext>
              </c:extLst>
            </c:dLbl>
            <c:dLbl>
              <c:idx val="6"/>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A-5EDB-4A39-869C-20196BBAEED4}"/>
                </c:ext>
              </c:extLst>
            </c:dLbl>
            <c:dLbl>
              <c:idx val="7"/>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B-5EDB-4A39-869C-20196BBAEED4}"/>
                </c:ext>
              </c:extLst>
            </c:dLbl>
            <c:dLbl>
              <c:idx val="8"/>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C-5EDB-4A39-869C-20196BBAEED4}"/>
                </c:ext>
              </c:extLst>
            </c:dLbl>
            <c:numFmt formatCode="0" sourceLinked="0"/>
            <c:spPr>
              <a:noFill/>
              <a:ln w="25400">
                <a:noFill/>
              </a:ln>
            </c:spPr>
            <c:txPr>
              <a:bodyPr wrap="square" lIns="38100" tIns="19050" rIns="38100" bIns="19050" anchor="ctr">
                <a:spAutoFit/>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dati_1!$A$337:$A$378</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dati_1!$D$337:$D$378</c:f>
              <c:numCache>
                <c:formatCode>General</c:formatCode>
                <c:ptCount val="42"/>
                <c:pt idx="0" formatCode="0">
                  <c:v>29.5</c:v>
                </c:pt>
                <c:pt idx="2" formatCode="0">
                  <c:v>29</c:v>
                </c:pt>
                <c:pt idx="3" formatCode="0">
                  <c:v>29.9</c:v>
                </c:pt>
                <c:pt idx="5" formatCode="0">
                  <c:v>30.8</c:v>
                </c:pt>
                <c:pt idx="6" formatCode="0">
                  <c:v>34.6</c:v>
                </c:pt>
                <c:pt idx="7" formatCode="0">
                  <c:v>31.1</c:v>
                </c:pt>
                <c:pt idx="8" formatCode="0">
                  <c:v>26.8</c:v>
                </c:pt>
                <c:pt idx="9" formatCode="0">
                  <c:v>29.5</c:v>
                </c:pt>
                <c:pt idx="10" formatCode="0">
                  <c:v>24.8</c:v>
                </c:pt>
                <c:pt idx="12" formatCode="0">
                  <c:v>22.7</c:v>
                </c:pt>
                <c:pt idx="13" formatCode="0">
                  <c:v>26.9</c:v>
                </c:pt>
                <c:pt idx="14" formatCode="0">
                  <c:v>38.5</c:v>
                </c:pt>
                <c:pt idx="16" formatCode="0">
                  <c:v>33.700000000000003</c:v>
                </c:pt>
                <c:pt idx="17" formatCode="0">
                  <c:v>23.3</c:v>
                </c:pt>
                <c:pt idx="19" formatCode="0">
                  <c:v>30.8</c:v>
                </c:pt>
                <c:pt idx="20" formatCode="0">
                  <c:v>20.5</c:v>
                </c:pt>
                <c:pt idx="22" formatCode="0">
                  <c:v>38.700000000000003</c:v>
                </c:pt>
                <c:pt idx="23" formatCode="0">
                  <c:v>30</c:v>
                </c:pt>
                <c:pt idx="24" formatCode="0">
                  <c:v>24.6</c:v>
                </c:pt>
                <c:pt idx="26" formatCode="0">
                  <c:v>24.7</c:v>
                </c:pt>
                <c:pt idx="27" formatCode="0">
                  <c:v>28.1</c:v>
                </c:pt>
                <c:pt idx="28" formatCode="0">
                  <c:v>29.4</c:v>
                </c:pt>
                <c:pt idx="29" formatCode="0">
                  <c:v>38.4</c:v>
                </c:pt>
                <c:pt idx="30" formatCode="0">
                  <c:v>39.1</c:v>
                </c:pt>
                <c:pt idx="32" formatCode="0">
                  <c:v>30.5</c:v>
                </c:pt>
                <c:pt idx="33" formatCode="0">
                  <c:v>21.9</c:v>
                </c:pt>
                <c:pt idx="34" formatCode="0">
                  <c:v>42.4</c:v>
                </c:pt>
                <c:pt idx="35" formatCode="0">
                  <c:v>28.3</c:v>
                </c:pt>
                <c:pt idx="36" formatCode="0">
                  <c:v>32.5</c:v>
                </c:pt>
                <c:pt idx="37" formatCode="0">
                  <c:v>27.8</c:v>
                </c:pt>
                <c:pt idx="39" formatCode="0">
                  <c:v>30.5</c:v>
                </c:pt>
                <c:pt idx="40" formatCode="0">
                  <c:v>29.7</c:v>
                </c:pt>
                <c:pt idx="41" formatCode="0">
                  <c:v>28.3</c:v>
                </c:pt>
              </c:numCache>
            </c:numRef>
          </c:val>
          <c:extLst>
            <c:ext xmlns:c16="http://schemas.microsoft.com/office/drawing/2014/chart" uri="{C3380CC4-5D6E-409C-BE32-E72D297353CC}">
              <c16:uniqueId val="{0000002D-5EDB-4A39-869C-20196BBAEED4}"/>
            </c:ext>
          </c:extLst>
        </c:ser>
        <c:ser>
          <c:idx val="3"/>
          <c:order val="3"/>
          <c:tx>
            <c:strRef>
              <c:f>dati_1!$E$336</c:f>
              <c:strCache>
                <c:ptCount val="1"/>
                <c:pt idx="0">
                  <c:v>Drīzāk neuzticos</c:v>
                </c:pt>
              </c:strCache>
            </c:strRef>
          </c:tx>
          <c:spPr>
            <a:solidFill>
              <a:srgbClr val="E79B75"/>
            </a:solidFill>
            <a:ln w="25400">
              <a:noFill/>
            </a:ln>
          </c:spPr>
          <c:invertIfNegative val="0"/>
          <c:dLbls>
            <c:dLbl>
              <c:idx val="0"/>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E-5EDB-4A39-869C-20196BBAEED4}"/>
                </c:ext>
              </c:extLst>
            </c:dLbl>
            <c:dLbl>
              <c:idx val="1"/>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F-5EDB-4A39-869C-20196BBAEED4}"/>
                </c:ext>
              </c:extLst>
            </c:dLbl>
            <c:dLbl>
              <c:idx val="2"/>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0-5EDB-4A39-869C-20196BBAEED4}"/>
                </c:ext>
              </c:extLst>
            </c:dLbl>
            <c:dLbl>
              <c:idx val="3"/>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1-5EDB-4A39-869C-20196BBAEED4}"/>
                </c:ext>
              </c:extLst>
            </c:dLbl>
            <c:dLbl>
              <c:idx val="4"/>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2-5EDB-4A39-869C-20196BBAEED4}"/>
                </c:ext>
              </c:extLst>
            </c:dLbl>
            <c:dLbl>
              <c:idx val="5"/>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3-5EDB-4A39-869C-20196BBAEED4}"/>
                </c:ext>
              </c:extLst>
            </c:dLbl>
            <c:dLbl>
              <c:idx val="6"/>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4-5EDB-4A39-869C-20196BBAEED4}"/>
                </c:ext>
              </c:extLst>
            </c:dLbl>
            <c:dLbl>
              <c:idx val="7"/>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5-5EDB-4A39-869C-20196BBAEED4}"/>
                </c:ext>
              </c:extLst>
            </c:dLbl>
            <c:dLbl>
              <c:idx val="8"/>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6-5EDB-4A39-869C-20196BBAEED4}"/>
                </c:ext>
              </c:extLst>
            </c:dLbl>
            <c:dLbl>
              <c:idx val="9"/>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7-5EDB-4A39-869C-20196BBAEED4}"/>
                </c:ext>
              </c:extLst>
            </c:dLbl>
            <c:dLbl>
              <c:idx val="10"/>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8-5EDB-4A39-869C-20196BBAEED4}"/>
                </c:ext>
              </c:extLst>
            </c:dLbl>
            <c:dLbl>
              <c:idx val="11"/>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9-5EDB-4A39-869C-20196BBAEED4}"/>
                </c:ext>
              </c:extLst>
            </c:dLbl>
            <c:dLbl>
              <c:idx val="12"/>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A-5EDB-4A39-869C-20196BBAEED4}"/>
                </c:ext>
              </c:extLst>
            </c:dLbl>
            <c:dLbl>
              <c:idx val="13"/>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B-5EDB-4A39-869C-20196BBAEED4}"/>
                </c:ext>
              </c:extLst>
            </c:dLbl>
            <c:dLbl>
              <c:idx val="14"/>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C-5EDB-4A39-869C-20196BBAEED4}"/>
                </c:ext>
              </c:extLst>
            </c:dLbl>
            <c:dLbl>
              <c:idx val="15"/>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D-5EDB-4A39-869C-20196BBAEED4}"/>
                </c:ext>
              </c:extLst>
            </c:dLbl>
            <c:dLbl>
              <c:idx val="16"/>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E-5EDB-4A39-869C-20196BBAEED4}"/>
                </c:ext>
              </c:extLst>
            </c:dLbl>
            <c:dLbl>
              <c:idx val="17"/>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F-5EDB-4A39-869C-20196BBAEED4}"/>
                </c:ext>
              </c:extLst>
            </c:dLbl>
            <c:numFmt formatCode="0" sourceLinked="0"/>
            <c:spPr>
              <a:noFill/>
              <a:ln w="25400">
                <a:noFill/>
              </a:ln>
            </c:spPr>
            <c:txPr>
              <a:bodyPr wrap="square" lIns="38100" tIns="19050" rIns="38100" bIns="19050" anchor="ctr">
                <a:spAutoFit/>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dati_1!$A$337:$A$378</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dati_1!$E$337:$E$378</c:f>
              <c:numCache>
                <c:formatCode>General</c:formatCode>
                <c:ptCount val="42"/>
                <c:pt idx="0" formatCode="0">
                  <c:v>22.5</c:v>
                </c:pt>
                <c:pt idx="2" formatCode="0">
                  <c:v>25.2</c:v>
                </c:pt>
                <c:pt idx="3" formatCode="0">
                  <c:v>20</c:v>
                </c:pt>
                <c:pt idx="5" formatCode="0">
                  <c:v>24.4</c:v>
                </c:pt>
                <c:pt idx="6" formatCode="0">
                  <c:v>22.9</c:v>
                </c:pt>
                <c:pt idx="7" formatCode="0">
                  <c:v>29.2</c:v>
                </c:pt>
                <c:pt idx="8" formatCode="0">
                  <c:v>23.4</c:v>
                </c:pt>
                <c:pt idx="9" formatCode="0">
                  <c:v>21.2</c:v>
                </c:pt>
                <c:pt idx="10" formatCode="0">
                  <c:v>13.7</c:v>
                </c:pt>
                <c:pt idx="12" formatCode="0">
                  <c:v>17.399999999999999</c:v>
                </c:pt>
                <c:pt idx="13" formatCode="0">
                  <c:v>25.7</c:v>
                </c:pt>
                <c:pt idx="14" formatCode="0">
                  <c:v>16.5</c:v>
                </c:pt>
                <c:pt idx="16" formatCode="0">
                  <c:v>21.7</c:v>
                </c:pt>
                <c:pt idx="17" formatCode="0">
                  <c:v>23.8</c:v>
                </c:pt>
                <c:pt idx="19" formatCode="0">
                  <c:v>22.8</c:v>
                </c:pt>
                <c:pt idx="20" formatCode="0">
                  <c:v>20.5</c:v>
                </c:pt>
                <c:pt idx="22" formatCode="0">
                  <c:v>17.600000000000001</c:v>
                </c:pt>
                <c:pt idx="23" formatCode="0">
                  <c:v>27.3</c:v>
                </c:pt>
                <c:pt idx="24" formatCode="0">
                  <c:v>18.100000000000001</c:v>
                </c:pt>
                <c:pt idx="26" formatCode="0">
                  <c:v>21.9</c:v>
                </c:pt>
                <c:pt idx="27" formatCode="0">
                  <c:v>21.5</c:v>
                </c:pt>
                <c:pt idx="28" formatCode="0">
                  <c:v>28.5</c:v>
                </c:pt>
                <c:pt idx="29" formatCode="0">
                  <c:v>21.1</c:v>
                </c:pt>
                <c:pt idx="30" formatCode="0">
                  <c:v>14</c:v>
                </c:pt>
                <c:pt idx="32" formatCode="0">
                  <c:v>21.1</c:v>
                </c:pt>
                <c:pt idx="33" formatCode="0">
                  <c:v>24.1</c:v>
                </c:pt>
                <c:pt idx="34" formatCode="0">
                  <c:v>21.4</c:v>
                </c:pt>
                <c:pt idx="35" formatCode="0">
                  <c:v>16.399999999999999</c:v>
                </c:pt>
                <c:pt idx="36" formatCode="0">
                  <c:v>28.3</c:v>
                </c:pt>
                <c:pt idx="37" formatCode="0">
                  <c:v>24.7</c:v>
                </c:pt>
                <c:pt idx="39" formatCode="0">
                  <c:v>21.1</c:v>
                </c:pt>
                <c:pt idx="40" formatCode="0">
                  <c:v>21.2</c:v>
                </c:pt>
                <c:pt idx="41" formatCode="0">
                  <c:v>25.4</c:v>
                </c:pt>
              </c:numCache>
            </c:numRef>
          </c:val>
          <c:extLst>
            <c:ext xmlns:c16="http://schemas.microsoft.com/office/drawing/2014/chart" uri="{C3380CC4-5D6E-409C-BE32-E72D297353CC}">
              <c16:uniqueId val="{00000040-5EDB-4A39-869C-20196BBAEED4}"/>
            </c:ext>
          </c:extLst>
        </c:ser>
        <c:ser>
          <c:idx val="4"/>
          <c:order val="4"/>
          <c:tx>
            <c:strRef>
              <c:f>dati_1!$F$336</c:f>
              <c:strCache>
                <c:ptCount val="1"/>
                <c:pt idx="0">
                  <c:v>Pilnībā neuzticos</c:v>
                </c:pt>
              </c:strCache>
            </c:strRef>
          </c:tx>
          <c:spPr>
            <a:solidFill>
              <a:srgbClr val="CC2A2A"/>
            </a:solidFill>
            <a:ln w="25400">
              <a:noFill/>
            </a:ln>
          </c:spPr>
          <c:invertIfNegative val="0"/>
          <c:dLbls>
            <c:dLbl>
              <c:idx val="0"/>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1-5EDB-4A39-869C-20196BBAEED4}"/>
                </c:ext>
              </c:extLst>
            </c:dLbl>
            <c:dLbl>
              <c:idx val="1"/>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2-5EDB-4A39-869C-20196BBAEED4}"/>
                </c:ext>
              </c:extLst>
            </c:dLbl>
            <c:dLbl>
              <c:idx val="2"/>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3-5EDB-4A39-869C-20196BBAEED4}"/>
                </c:ext>
              </c:extLst>
            </c:dLbl>
            <c:dLbl>
              <c:idx val="3"/>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4-5EDB-4A39-869C-20196BBAEED4}"/>
                </c:ext>
              </c:extLst>
            </c:dLbl>
            <c:dLbl>
              <c:idx val="4"/>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5-5EDB-4A39-869C-20196BBAEED4}"/>
                </c:ext>
              </c:extLst>
            </c:dLbl>
            <c:dLbl>
              <c:idx val="5"/>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6-5EDB-4A39-869C-20196BBAEED4}"/>
                </c:ext>
              </c:extLst>
            </c:dLbl>
            <c:dLbl>
              <c:idx val="6"/>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7-5EDB-4A39-869C-20196BBAEED4}"/>
                </c:ext>
              </c:extLst>
            </c:dLbl>
            <c:dLbl>
              <c:idx val="7"/>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8-5EDB-4A39-869C-20196BBAEED4}"/>
                </c:ext>
              </c:extLst>
            </c:dLbl>
            <c:dLbl>
              <c:idx val="8"/>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9-5EDB-4A39-869C-20196BBAEED4}"/>
                </c:ext>
              </c:extLst>
            </c:dLbl>
            <c:dLbl>
              <c:idx val="9"/>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A-5EDB-4A39-869C-20196BBAEED4}"/>
                </c:ext>
              </c:extLst>
            </c:dLbl>
            <c:dLbl>
              <c:idx val="10"/>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B-5EDB-4A39-869C-20196BBAEED4}"/>
                </c:ext>
              </c:extLst>
            </c:dLbl>
            <c:dLbl>
              <c:idx val="11"/>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C-5EDB-4A39-869C-20196BBAEED4}"/>
                </c:ext>
              </c:extLst>
            </c:dLbl>
            <c:dLbl>
              <c:idx val="12"/>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D-5EDB-4A39-869C-20196BBAEED4}"/>
                </c:ext>
              </c:extLst>
            </c:dLbl>
            <c:dLbl>
              <c:idx val="13"/>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E-5EDB-4A39-869C-20196BBAEED4}"/>
                </c:ext>
              </c:extLst>
            </c:dLbl>
            <c:dLbl>
              <c:idx val="14"/>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F-5EDB-4A39-869C-20196BBAEED4}"/>
                </c:ext>
              </c:extLst>
            </c:dLbl>
            <c:dLbl>
              <c:idx val="15"/>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50-5EDB-4A39-869C-20196BBAEED4}"/>
                </c:ext>
              </c:extLst>
            </c:dLbl>
            <c:dLbl>
              <c:idx val="16"/>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51-5EDB-4A39-869C-20196BBAEED4}"/>
                </c:ext>
              </c:extLst>
            </c:dLbl>
            <c:dLbl>
              <c:idx val="17"/>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52-5EDB-4A39-869C-20196BBAEED4}"/>
                </c:ext>
              </c:extLst>
            </c:dLbl>
            <c:numFmt formatCode="0" sourceLinked="0"/>
            <c:spPr>
              <a:noFill/>
              <a:ln w="25400">
                <a:noFill/>
              </a:ln>
            </c:spPr>
            <c:txPr>
              <a:bodyPr wrap="square" lIns="38100" tIns="19050" rIns="38100" bIns="19050" anchor="ctr">
                <a:spAutoFit/>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dati_1!$A$337:$A$378</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dati_1!$F$337:$F$378</c:f>
              <c:numCache>
                <c:formatCode>General</c:formatCode>
                <c:ptCount val="42"/>
                <c:pt idx="0" formatCode="0">
                  <c:v>9.6</c:v>
                </c:pt>
                <c:pt idx="2" formatCode="0">
                  <c:v>11.3</c:v>
                </c:pt>
                <c:pt idx="3" formatCode="0">
                  <c:v>8</c:v>
                </c:pt>
                <c:pt idx="5" formatCode="0">
                  <c:v>9</c:v>
                </c:pt>
                <c:pt idx="6" formatCode="0">
                  <c:v>7.4</c:v>
                </c:pt>
                <c:pt idx="7" formatCode="0">
                  <c:v>10.9</c:v>
                </c:pt>
                <c:pt idx="8" formatCode="0">
                  <c:v>9.8000000000000007</c:v>
                </c:pt>
                <c:pt idx="9" formatCode="0">
                  <c:v>7.5</c:v>
                </c:pt>
                <c:pt idx="10" formatCode="0">
                  <c:v>12.5</c:v>
                </c:pt>
                <c:pt idx="12" formatCode="0">
                  <c:v>21</c:v>
                </c:pt>
                <c:pt idx="13" formatCode="0">
                  <c:v>9.1</c:v>
                </c:pt>
                <c:pt idx="14" formatCode="0">
                  <c:v>6.6</c:v>
                </c:pt>
                <c:pt idx="16" formatCode="0">
                  <c:v>7.1</c:v>
                </c:pt>
                <c:pt idx="17" formatCode="0">
                  <c:v>13.6</c:v>
                </c:pt>
                <c:pt idx="19" formatCode="0">
                  <c:v>8.8000000000000007</c:v>
                </c:pt>
                <c:pt idx="20" formatCode="0">
                  <c:v>14.7</c:v>
                </c:pt>
                <c:pt idx="22" formatCode="0">
                  <c:v>6.7</c:v>
                </c:pt>
                <c:pt idx="23" formatCode="0">
                  <c:v>9.1999999999999993</c:v>
                </c:pt>
                <c:pt idx="24" formatCode="0">
                  <c:v>11.5</c:v>
                </c:pt>
                <c:pt idx="26" formatCode="0">
                  <c:v>16.7</c:v>
                </c:pt>
                <c:pt idx="27" formatCode="0">
                  <c:v>9.4</c:v>
                </c:pt>
                <c:pt idx="28" formatCode="0">
                  <c:v>6.5</c:v>
                </c:pt>
                <c:pt idx="29" formatCode="0">
                  <c:v>8.1</c:v>
                </c:pt>
                <c:pt idx="30" formatCode="0">
                  <c:v>5.9</c:v>
                </c:pt>
                <c:pt idx="32" formatCode="0">
                  <c:v>7.5</c:v>
                </c:pt>
                <c:pt idx="33" formatCode="0">
                  <c:v>11.4</c:v>
                </c:pt>
                <c:pt idx="34" formatCode="0">
                  <c:v>6.3</c:v>
                </c:pt>
                <c:pt idx="35" formatCode="0">
                  <c:v>12.4</c:v>
                </c:pt>
                <c:pt idx="36" formatCode="0">
                  <c:v>10.199999999999999</c:v>
                </c:pt>
                <c:pt idx="37" formatCode="0">
                  <c:v>11.3</c:v>
                </c:pt>
                <c:pt idx="39" formatCode="0">
                  <c:v>7.5</c:v>
                </c:pt>
                <c:pt idx="40" formatCode="0">
                  <c:v>12.9</c:v>
                </c:pt>
                <c:pt idx="41" formatCode="0">
                  <c:v>8.1</c:v>
                </c:pt>
              </c:numCache>
            </c:numRef>
          </c:val>
          <c:extLst>
            <c:ext xmlns:c16="http://schemas.microsoft.com/office/drawing/2014/chart" uri="{C3380CC4-5D6E-409C-BE32-E72D297353CC}">
              <c16:uniqueId val="{00000053-5EDB-4A39-869C-20196BBAEED4}"/>
            </c:ext>
          </c:extLst>
        </c:ser>
        <c:ser>
          <c:idx val="5"/>
          <c:order val="5"/>
          <c:tx>
            <c:strRef>
              <c:f>dati_1!$G$336</c:f>
              <c:strCache>
                <c:ptCount val="1"/>
              </c:strCache>
            </c:strRef>
          </c:tx>
          <c:spPr>
            <a:noFill/>
            <a:ln w="25400">
              <a:noFill/>
            </a:ln>
          </c:spPr>
          <c:invertIfNegative val="0"/>
          <c:cat>
            <c:strRef>
              <c:f>dati_1!$A$337:$A$378</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dati_1!$G$337:$G$378</c:f>
              <c:numCache>
                <c:formatCode>General</c:formatCode>
                <c:ptCount val="42"/>
                <c:pt idx="0" formatCode="0.0">
                  <c:v>14.100000000000001</c:v>
                </c:pt>
                <c:pt idx="2" formatCode="0.0">
                  <c:v>9.7000000000000064</c:v>
                </c:pt>
                <c:pt idx="3" formatCode="0.0">
                  <c:v>18.200000000000003</c:v>
                </c:pt>
                <c:pt idx="5" formatCode="0.0">
                  <c:v>12.800000000000004</c:v>
                </c:pt>
                <c:pt idx="6" formatCode="0.0">
                  <c:v>15.900000000000006</c:v>
                </c:pt>
                <c:pt idx="7" formatCode="0.0">
                  <c:v>6.100000000000005</c:v>
                </c:pt>
                <c:pt idx="8" formatCode="0.0">
                  <c:v>13.000000000000007</c:v>
                </c:pt>
                <c:pt idx="9" formatCode="0.0">
                  <c:v>17.500000000000004</c:v>
                </c:pt>
                <c:pt idx="10" formatCode="0.0">
                  <c:v>20.000000000000004</c:v>
                </c:pt>
                <c:pt idx="12" formatCode="0.0">
                  <c:v>7.8000000000000043</c:v>
                </c:pt>
                <c:pt idx="13" formatCode="0.0">
                  <c:v>11.400000000000002</c:v>
                </c:pt>
                <c:pt idx="14" formatCode="0.0">
                  <c:v>23.1</c:v>
                </c:pt>
                <c:pt idx="16" formatCode="0.0">
                  <c:v>17.400000000000002</c:v>
                </c:pt>
                <c:pt idx="17" formatCode="0.0">
                  <c:v>8.8000000000000007</c:v>
                </c:pt>
                <c:pt idx="19" formatCode="0.0">
                  <c:v>14.600000000000005</c:v>
                </c:pt>
                <c:pt idx="20" formatCode="0.0">
                  <c:v>11.000000000000004</c:v>
                </c:pt>
                <c:pt idx="22" formatCode="0.0">
                  <c:v>21.9</c:v>
                </c:pt>
                <c:pt idx="23" formatCode="0.0">
                  <c:v>9.6999999999999993</c:v>
                </c:pt>
                <c:pt idx="24" formatCode="0.0">
                  <c:v>16.600000000000001</c:v>
                </c:pt>
                <c:pt idx="26" formatCode="0.0">
                  <c:v>7.600000000000005</c:v>
                </c:pt>
                <c:pt idx="27" formatCode="0.0">
                  <c:v>15.300000000000004</c:v>
                </c:pt>
                <c:pt idx="28" formatCode="0.0">
                  <c:v>11.200000000000003</c:v>
                </c:pt>
                <c:pt idx="29" formatCode="0.0">
                  <c:v>17</c:v>
                </c:pt>
                <c:pt idx="30" formatCode="0.0">
                  <c:v>26.300000000000004</c:v>
                </c:pt>
                <c:pt idx="32" formatCode="0.0">
                  <c:v>17.600000000000001</c:v>
                </c:pt>
                <c:pt idx="33" formatCode="0.0">
                  <c:v>10.700000000000003</c:v>
                </c:pt>
                <c:pt idx="34" formatCode="0.0">
                  <c:v>18.500000000000007</c:v>
                </c:pt>
                <c:pt idx="35" formatCode="0.0">
                  <c:v>17.400000000000006</c:v>
                </c:pt>
                <c:pt idx="36" formatCode="0.0">
                  <c:v>7.6999999999999993</c:v>
                </c:pt>
                <c:pt idx="37" formatCode="0.0">
                  <c:v>10.200000000000006</c:v>
                </c:pt>
                <c:pt idx="39" formatCode="0.0">
                  <c:v>17.600000000000001</c:v>
                </c:pt>
                <c:pt idx="40" formatCode="0.0">
                  <c:v>12.100000000000005</c:v>
                </c:pt>
                <c:pt idx="41" formatCode="0.0">
                  <c:v>12.700000000000003</c:v>
                </c:pt>
              </c:numCache>
            </c:numRef>
          </c:val>
          <c:extLst>
            <c:ext xmlns:c16="http://schemas.microsoft.com/office/drawing/2014/chart" uri="{C3380CC4-5D6E-409C-BE32-E72D297353CC}">
              <c16:uniqueId val="{00000054-5EDB-4A39-869C-20196BBAEED4}"/>
            </c:ext>
          </c:extLst>
        </c:ser>
        <c:ser>
          <c:idx val="6"/>
          <c:order val="6"/>
          <c:tx>
            <c:strRef>
              <c:f>dati_1!$H$336</c:f>
              <c:strCache>
                <c:ptCount val="1"/>
                <c:pt idx="0">
                  <c:v>Nezina</c:v>
                </c:pt>
              </c:strCache>
            </c:strRef>
          </c:tx>
          <c:spPr>
            <a:solidFill>
              <a:srgbClr val="D7D7D7"/>
            </a:solidFill>
            <a:ln w="25400">
              <a:noFill/>
            </a:ln>
          </c:spPr>
          <c:invertIfNegative val="0"/>
          <c:dLbls>
            <c:numFmt formatCode="#,##0" sourceLinked="0"/>
            <c:spPr>
              <a:noFill/>
              <a:ln w="25400">
                <a:noFill/>
              </a:ln>
            </c:spPr>
            <c:txPr>
              <a:bodyPr wrap="square" lIns="38100" tIns="19050" rIns="38100" bIns="19050" anchor="ctr">
                <a:spAutoFit/>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dati_1!$A$337:$A$378</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dati_1!$H$337:$H$378</c:f>
              <c:numCache>
                <c:formatCode>General</c:formatCode>
                <c:ptCount val="42"/>
                <c:pt idx="0" formatCode="0">
                  <c:v>34.299999999999997</c:v>
                </c:pt>
                <c:pt idx="2" formatCode="0">
                  <c:v>29.6</c:v>
                </c:pt>
                <c:pt idx="3" formatCode="0">
                  <c:v>38.700000000000003</c:v>
                </c:pt>
                <c:pt idx="5" formatCode="0">
                  <c:v>33.799999999999997</c:v>
                </c:pt>
                <c:pt idx="6" formatCode="0">
                  <c:v>28.1</c:v>
                </c:pt>
                <c:pt idx="7" formatCode="0">
                  <c:v>25.9</c:v>
                </c:pt>
                <c:pt idx="8" formatCode="0">
                  <c:v>35.799999999999997</c:v>
                </c:pt>
                <c:pt idx="9" formatCode="0">
                  <c:v>36.4</c:v>
                </c:pt>
                <c:pt idx="10" formatCode="0">
                  <c:v>46.9</c:v>
                </c:pt>
                <c:pt idx="12" formatCode="0">
                  <c:v>34</c:v>
                </c:pt>
                <c:pt idx="13" formatCode="0">
                  <c:v>34.799999999999997</c:v>
                </c:pt>
                <c:pt idx="14" formatCode="0">
                  <c:v>33.1</c:v>
                </c:pt>
                <c:pt idx="16" formatCode="0">
                  <c:v>32.9</c:v>
                </c:pt>
                <c:pt idx="17" formatCode="0">
                  <c:v>36.299999999999997</c:v>
                </c:pt>
                <c:pt idx="19" formatCode="0">
                  <c:v>33.4</c:v>
                </c:pt>
                <c:pt idx="20" formatCode="0">
                  <c:v>40.4</c:v>
                </c:pt>
                <c:pt idx="22" formatCode="0">
                  <c:v>30.9</c:v>
                </c:pt>
                <c:pt idx="23" formatCode="0">
                  <c:v>29.1</c:v>
                </c:pt>
                <c:pt idx="24" formatCode="0">
                  <c:v>43.1</c:v>
                </c:pt>
                <c:pt idx="26" formatCode="0">
                  <c:v>34.4</c:v>
                </c:pt>
                <c:pt idx="27" formatCode="0">
                  <c:v>39.700000000000003</c:v>
                </c:pt>
                <c:pt idx="28" formatCode="0">
                  <c:v>32.6</c:v>
                </c:pt>
                <c:pt idx="29" formatCode="0">
                  <c:v>28.6</c:v>
                </c:pt>
                <c:pt idx="30" formatCode="0">
                  <c:v>31.9</c:v>
                </c:pt>
                <c:pt idx="32" formatCode="0">
                  <c:v>38.200000000000003</c:v>
                </c:pt>
                <c:pt idx="33" formatCode="0">
                  <c:v>36.700000000000003</c:v>
                </c:pt>
                <c:pt idx="34" formatCode="0">
                  <c:v>29.9</c:v>
                </c:pt>
                <c:pt idx="35" formatCode="0">
                  <c:v>37.299999999999997</c:v>
                </c:pt>
                <c:pt idx="36" formatCode="0">
                  <c:v>21.9</c:v>
                </c:pt>
                <c:pt idx="37" formatCode="0">
                  <c:v>32.5</c:v>
                </c:pt>
                <c:pt idx="39" formatCode="0">
                  <c:v>38.200000000000003</c:v>
                </c:pt>
                <c:pt idx="40" formatCode="0">
                  <c:v>29.1</c:v>
                </c:pt>
                <c:pt idx="41" formatCode="0">
                  <c:v>36.1</c:v>
                </c:pt>
              </c:numCache>
            </c:numRef>
          </c:val>
          <c:extLst>
            <c:ext xmlns:c16="http://schemas.microsoft.com/office/drawing/2014/chart" uri="{C3380CC4-5D6E-409C-BE32-E72D297353CC}">
              <c16:uniqueId val="{00000055-5EDB-4A39-869C-20196BBAEED4}"/>
            </c:ext>
          </c:extLst>
        </c:ser>
        <c:dLbls>
          <c:showLegendKey val="0"/>
          <c:showVal val="0"/>
          <c:showCatName val="0"/>
          <c:showSerName val="0"/>
          <c:showPercent val="0"/>
          <c:showBubbleSize val="0"/>
        </c:dLbls>
        <c:gapWidth val="27"/>
        <c:overlap val="100"/>
        <c:axId val="443319824"/>
        <c:axId val="1"/>
      </c:barChart>
      <c:catAx>
        <c:axId val="443319824"/>
        <c:scaling>
          <c:orientation val="maxMin"/>
        </c:scaling>
        <c:delete val="0"/>
        <c:axPos val="l"/>
        <c:title>
          <c:tx>
            <c:rich>
              <a:bodyPr rot="0" vert="horz"/>
              <a:lstStyle/>
              <a:p>
                <a:pPr algn="just">
                  <a:defRPr sz="800" b="0" i="0" u="none" strike="noStrike" baseline="0">
                    <a:solidFill>
                      <a:srgbClr val="000000"/>
                    </a:solidFill>
                    <a:latin typeface="Arial"/>
                    <a:ea typeface="Arial"/>
                    <a:cs typeface="Arial"/>
                  </a:defRPr>
                </a:pPr>
                <a:r>
                  <a:rPr lang="en-US"/>
                  <a:t>%</a:t>
                </a:r>
              </a:p>
            </c:rich>
          </c:tx>
          <c:layout>
            <c:manualLayout>
              <c:xMode val="edge"/>
              <c:yMode val="edge"/>
              <c:x val="3.6063033143648449E-2"/>
              <c:y val="0.10305399027568625"/>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General" sourceLinked="1"/>
        <c:majorTickMark val="out"/>
        <c:minorTickMark val="none"/>
        <c:tickLblPos val="low"/>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lv-LV"/>
          </a:p>
        </c:txPr>
        <c:crossAx val="1"/>
        <c:crossesAt val="51.4"/>
        <c:auto val="1"/>
        <c:lblAlgn val="ctr"/>
        <c:lblOffset val="100"/>
        <c:tickLblSkip val="1"/>
        <c:tickMarkSkip val="1"/>
        <c:noMultiLvlLbl val="0"/>
      </c:catAx>
      <c:valAx>
        <c:axId val="1"/>
        <c:scaling>
          <c:orientation val="minMax"/>
          <c:max val="147"/>
          <c:min val="0"/>
        </c:scaling>
        <c:delete val="1"/>
        <c:axPos val="b"/>
        <c:numFmt formatCode="0.0" sourceLinked="1"/>
        <c:majorTickMark val="out"/>
        <c:minorTickMark val="none"/>
        <c:tickLblPos val="nextTo"/>
        <c:crossAx val="443319824"/>
        <c:crosses val="max"/>
        <c:crossBetween val="between"/>
        <c:majorUnit val="74.5"/>
        <c:minorUnit val="4"/>
      </c:valAx>
      <c:spPr>
        <a:noFill/>
        <a:ln w="25400">
          <a:noFill/>
        </a:ln>
      </c:spPr>
    </c:plotArea>
    <c:legend>
      <c:legendPos val="r"/>
      <c:legendEntry>
        <c:idx val="0"/>
        <c:delete val="1"/>
      </c:legendEntry>
      <c:legendEntry>
        <c:idx val="5"/>
        <c:delete val="1"/>
      </c:legendEntry>
      <c:layout>
        <c:manualLayout>
          <c:xMode val="edge"/>
          <c:yMode val="edge"/>
          <c:x val="0.32534426798114541"/>
          <c:y val="1.6342187995731301E-3"/>
          <c:w val="0.61670725156553352"/>
          <c:h val="5.2478198289729903E-2"/>
        </c:manualLayout>
      </c:layout>
      <c:overlay val="0"/>
      <c:spPr>
        <a:noFill/>
        <a:ln w="25400">
          <a:noFill/>
        </a:ln>
      </c:spPr>
      <c:txPr>
        <a:bodyPr/>
        <a:lstStyle/>
        <a:p>
          <a:pPr>
            <a:defRPr sz="1000" b="0" i="0" u="none" strike="noStrike" baseline="0">
              <a:solidFill>
                <a:srgbClr val="000000"/>
              </a:solidFill>
              <a:latin typeface="Arial"/>
              <a:ea typeface="Arial"/>
              <a:cs typeface="Arial"/>
            </a:defRPr>
          </a:pPr>
          <a:endParaRPr lang="lv-LV"/>
        </a:p>
      </c:txPr>
    </c:legend>
    <c:plotVisOnly val="1"/>
    <c:dispBlanksAs val="gap"/>
    <c:showDLblsOverMax val="0"/>
  </c:chart>
  <c:spPr>
    <a:noFill/>
    <a:ln w="6350">
      <a:noFill/>
    </a:ln>
  </c:spPr>
  <c:txPr>
    <a:bodyPr/>
    <a:lstStyle/>
    <a:p>
      <a:pPr>
        <a:defRPr sz="8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0" i="0" u="none" strike="noStrike" baseline="0">
                <a:solidFill>
                  <a:srgbClr val="000000"/>
                </a:solidFill>
                <a:latin typeface="Arial"/>
                <a:ea typeface="Arial"/>
                <a:cs typeface="Arial"/>
              </a:defRPr>
            </a:pPr>
            <a:r>
              <a:rPr lang="lv-LV" sz="1000"/>
              <a:t>Indekss*</a:t>
            </a:r>
          </a:p>
        </c:rich>
      </c:tx>
      <c:layout>
        <c:manualLayout>
          <c:xMode val="edge"/>
          <c:yMode val="edge"/>
          <c:x val="0.29293043557096149"/>
          <c:y val="4.8370838848498222E-2"/>
        </c:manualLayout>
      </c:layout>
      <c:overlay val="0"/>
      <c:spPr>
        <a:solidFill>
          <a:srgbClr val="FFFFFF"/>
        </a:solidFill>
        <a:ln w="3175">
          <a:solidFill>
            <a:srgbClr val="000000"/>
          </a:solidFill>
          <a:prstDash val="solid"/>
        </a:ln>
        <a:effectLst>
          <a:outerShdw dist="35921" dir="2700000" algn="br">
            <a:srgbClr val="000000"/>
          </a:outerShdw>
        </a:effectLst>
      </c:spPr>
    </c:title>
    <c:autoTitleDeleted val="0"/>
    <c:plotArea>
      <c:layout>
        <c:manualLayout>
          <c:layoutTarget val="inner"/>
          <c:xMode val="edge"/>
          <c:yMode val="edge"/>
          <c:x val="0.24444621271855266"/>
          <c:y val="0.1076335049267787"/>
          <c:w val="0.42222527651386366"/>
          <c:h val="0.84911026332678141"/>
        </c:manualLayout>
      </c:layout>
      <c:barChart>
        <c:barDir val="bar"/>
        <c:grouping val="clustered"/>
        <c:varyColors val="0"/>
        <c:ser>
          <c:idx val="0"/>
          <c:order val="0"/>
          <c:spPr>
            <a:pattFill prst="dkUpDiag">
              <a:fgClr>
                <a:schemeClr val="accent1">
                  <a:lumMod val="75000"/>
                </a:schemeClr>
              </a:fgClr>
              <a:bgClr>
                <a:schemeClr val="bg1"/>
              </a:bgClr>
            </a:pattFill>
            <a:ln>
              <a:solidFill>
                <a:schemeClr val="accent1">
                  <a:lumMod val="50000"/>
                </a:schemeClr>
              </a:solidFill>
            </a:ln>
          </c:spPr>
          <c:invertIfNegative val="1"/>
          <c:dLbls>
            <c:numFmt formatCode="#,##0.0" sourceLinked="0"/>
            <c:spPr>
              <a:noFill/>
              <a:ln>
                <a:noFill/>
              </a:ln>
              <a:effectLst/>
            </c:spPr>
            <c:txPr>
              <a:bodyPr wrap="square" lIns="38100" tIns="19050" rIns="38100" bIns="19050" anchor="ctr">
                <a:spAutoFit/>
              </a:bodyPr>
              <a:lstStyle/>
              <a:p>
                <a:pPr>
                  <a:defRPr sz="950" b="0"/>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dati_1!$K$337:$K$378</c:f>
              <c:numCache>
                <c:formatCode>General</c:formatCode>
                <c:ptCount val="42"/>
                <c:pt idx="0" formatCode="0.0">
                  <c:v>-1.9999999999999982</c:v>
                </c:pt>
                <c:pt idx="2" formatCode="0.0">
                  <c:v>-4.5999999999999996</c:v>
                </c:pt>
                <c:pt idx="3" formatCode="0.0">
                  <c:v>0.34999999999999787</c:v>
                </c:pt>
                <c:pt idx="5" formatCode="0.0">
                  <c:v>-3.8000000000000007</c:v>
                </c:pt>
                <c:pt idx="6" formatCode="0.0">
                  <c:v>5.3500000000000032</c:v>
                </c:pt>
                <c:pt idx="7" formatCode="0.0">
                  <c:v>-7.0500000000000007</c:v>
                </c:pt>
                <c:pt idx="8" formatCode="0.0">
                  <c:v>-3.8999999999999986</c:v>
                </c:pt>
                <c:pt idx="9" formatCode="0.0">
                  <c:v>2.1500000000000004</c:v>
                </c:pt>
                <c:pt idx="10" formatCode="0.0">
                  <c:v>-4.7499999999999982</c:v>
                </c:pt>
                <c:pt idx="12" formatCode="0.0">
                  <c:v>-13.45</c:v>
                </c:pt>
                <c:pt idx="13" formatCode="0.0">
                  <c:v>-5</c:v>
                </c:pt>
                <c:pt idx="14" formatCode="0.0">
                  <c:v>9.7999999999999989</c:v>
                </c:pt>
                <c:pt idx="16" formatCode="0.0">
                  <c:v>3.5000000000000036</c:v>
                </c:pt>
                <c:pt idx="17" formatCode="0.0">
                  <c:v>-10.75</c:v>
                </c:pt>
                <c:pt idx="19" formatCode="0.0">
                  <c:v>-0.70000000000000107</c:v>
                </c:pt>
                <c:pt idx="20" formatCode="0.0">
                  <c:v>-10.799999999999999</c:v>
                </c:pt>
                <c:pt idx="22" formatCode="0.0">
                  <c:v>9.9500000000000028</c:v>
                </c:pt>
                <c:pt idx="23" formatCode="0.0">
                  <c:v>-3.4500000000000011</c:v>
                </c:pt>
                <c:pt idx="24" formatCode="0.0">
                  <c:v>-5.5500000000000007</c:v>
                </c:pt>
                <c:pt idx="26" formatCode="0.0">
                  <c:v>-13</c:v>
                </c:pt>
                <c:pt idx="27" formatCode="0.0">
                  <c:v>-4.9000000000000004</c:v>
                </c:pt>
                <c:pt idx="28" formatCode="0.0">
                  <c:v>-2.9499999999999993</c:v>
                </c:pt>
                <c:pt idx="29" formatCode="0.0">
                  <c:v>4.4499999999999975</c:v>
                </c:pt>
                <c:pt idx="30" formatCode="0.0">
                  <c:v>15.65</c:v>
                </c:pt>
                <c:pt idx="32" formatCode="0.0">
                  <c:v>-0.10000000000000142</c:v>
                </c:pt>
                <c:pt idx="33" formatCode="0.0">
                  <c:v>-6.6</c:v>
                </c:pt>
                <c:pt idx="34" formatCode="0.0">
                  <c:v>4.2</c:v>
                </c:pt>
                <c:pt idx="35" formatCode="0.0">
                  <c:v>-0.95000000000000107</c:v>
                </c:pt>
                <c:pt idx="36" formatCode="0.0">
                  <c:v>-0.99999999999999822</c:v>
                </c:pt>
                <c:pt idx="37" formatCode="0.0">
                  <c:v>-6.0499999999999989</c:v>
                </c:pt>
                <c:pt idx="39" formatCode="0.0">
                  <c:v>-0.10000000000000142</c:v>
                </c:pt>
                <c:pt idx="40" formatCode="0.0">
                  <c:v>-1.5500000000000007</c:v>
                </c:pt>
                <c:pt idx="41" formatCode="0.0">
                  <c:v>-4.5499999999999989</c:v>
                </c:pt>
              </c:numCache>
            </c:numRef>
          </c:val>
          <c:extLst>
            <c:ext xmlns:c16="http://schemas.microsoft.com/office/drawing/2014/chart" uri="{C3380CC4-5D6E-409C-BE32-E72D297353CC}">
              <c16:uniqueId val="{00000000-E9C0-4D19-A54E-E505A6017B20}"/>
            </c:ext>
          </c:extLst>
        </c:ser>
        <c:dLbls>
          <c:showLegendKey val="0"/>
          <c:showVal val="0"/>
          <c:showCatName val="0"/>
          <c:showSerName val="0"/>
          <c:showPercent val="0"/>
          <c:showBubbleSize val="0"/>
        </c:dLbls>
        <c:gapWidth val="27"/>
        <c:overlap val="100"/>
        <c:axId val="114556288"/>
        <c:axId val="114558080"/>
      </c:barChart>
      <c:catAx>
        <c:axId val="114556288"/>
        <c:scaling>
          <c:orientation val="maxMin"/>
        </c:scaling>
        <c:delete val="0"/>
        <c:axPos val="l"/>
        <c:majorTickMark val="out"/>
        <c:minorTickMark val="none"/>
        <c:tickLblPos val="none"/>
        <c:spPr>
          <a:ln w="3175">
            <a:solidFill>
              <a:srgbClr val="000000"/>
            </a:solidFill>
            <a:prstDash val="solid"/>
          </a:ln>
        </c:spPr>
        <c:crossAx val="114558080"/>
        <c:crosses val="autoZero"/>
        <c:auto val="1"/>
        <c:lblAlgn val="ctr"/>
        <c:lblOffset val="100"/>
        <c:tickLblSkip val="1"/>
        <c:tickMarkSkip val="1"/>
        <c:noMultiLvlLbl val="0"/>
      </c:catAx>
      <c:valAx>
        <c:axId val="114558080"/>
        <c:scaling>
          <c:orientation val="minMax"/>
          <c:max val="25"/>
          <c:min val="-20"/>
        </c:scaling>
        <c:delete val="1"/>
        <c:axPos val="b"/>
        <c:numFmt formatCode="0.0" sourceLinked="1"/>
        <c:majorTickMark val="out"/>
        <c:minorTickMark val="none"/>
        <c:tickLblPos val="nextTo"/>
        <c:crossAx val="114556288"/>
        <c:crosses val="max"/>
        <c:crossBetween val="between"/>
        <c:majorUnit val="1"/>
      </c:valAx>
      <c:spPr>
        <a:noFill/>
        <a:ln w="25400">
          <a:noFill/>
        </a:ln>
      </c:spPr>
    </c:plotArea>
    <c:plotVisOnly val="1"/>
    <c:dispBlanksAs val="gap"/>
    <c:showDLblsOverMax val="0"/>
  </c:chart>
  <c:spPr>
    <a:noFill/>
    <a:ln w="6350">
      <a:noFill/>
    </a:ln>
  </c:spPr>
  <c:txPr>
    <a:bodyPr/>
    <a:lstStyle/>
    <a:p>
      <a:pPr>
        <a:defRPr sz="150" b="0" i="0" u="none" strike="noStrike" baseline="0">
          <a:solidFill>
            <a:srgbClr val="000000"/>
          </a:solidFill>
          <a:latin typeface="Arial"/>
          <a:ea typeface="Arial"/>
          <a:cs typeface="Arial"/>
        </a:defRPr>
      </a:pPr>
      <a:endParaRPr lang="lv-LV"/>
    </a:p>
  </c:txPr>
  <c:externalData r:id="rId2">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55279542096512857"/>
          <c:y val="7.4710669555567285E-3"/>
          <c:w val="0.37404839123206274"/>
          <c:h val="0.89060909122936815"/>
        </c:manualLayout>
      </c:layout>
      <c:barChart>
        <c:barDir val="bar"/>
        <c:grouping val="clustered"/>
        <c:varyColors val="0"/>
        <c:ser>
          <c:idx val="0"/>
          <c:order val="0"/>
          <c:spPr>
            <a:solidFill>
              <a:schemeClr val="tx2">
                <a:lumMod val="40000"/>
                <a:lumOff val="60000"/>
              </a:schemeClr>
            </a:solidFill>
            <a:ln w="25400">
              <a:noFill/>
            </a:ln>
          </c:spPr>
          <c:invertIfNegative val="0"/>
          <c:dPt>
            <c:idx val="0"/>
            <c:invertIfNegative val="0"/>
            <c:bubble3D val="0"/>
            <c:extLst>
              <c:ext xmlns:c16="http://schemas.microsoft.com/office/drawing/2014/chart" uri="{C3380CC4-5D6E-409C-BE32-E72D297353CC}">
                <c16:uniqueId val="{00000000-4026-4FA4-A773-945D3BA713C0}"/>
              </c:ext>
            </c:extLst>
          </c:dPt>
          <c:dPt>
            <c:idx val="4"/>
            <c:invertIfNegative val="0"/>
            <c:bubble3D val="0"/>
            <c:extLst>
              <c:ext xmlns:c16="http://schemas.microsoft.com/office/drawing/2014/chart" uri="{C3380CC4-5D6E-409C-BE32-E72D297353CC}">
                <c16:uniqueId val="{00000001-4026-4FA4-A773-945D3BA713C0}"/>
              </c:ext>
            </c:extLst>
          </c:dPt>
          <c:dPt>
            <c:idx val="5"/>
            <c:invertIfNegative val="0"/>
            <c:bubble3D val="0"/>
            <c:extLst>
              <c:ext xmlns:c16="http://schemas.microsoft.com/office/drawing/2014/chart" uri="{C3380CC4-5D6E-409C-BE32-E72D297353CC}">
                <c16:uniqueId val="{00000002-4026-4FA4-A773-945D3BA713C0}"/>
              </c:ext>
            </c:extLst>
          </c:dPt>
          <c:dPt>
            <c:idx val="6"/>
            <c:invertIfNegative val="0"/>
            <c:bubble3D val="0"/>
            <c:extLst>
              <c:ext xmlns:c16="http://schemas.microsoft.com/office/drawing/2014/chart" uri="{C3380CC4-5D6E-409C-BE32-E72D297353CC}">
                <c16:uniqueId val="{00000003-4026-4FA4-A773-945D3BA713C0}"/>
              </c:ext>
            </c:extLst>
          </c:dPt>
          <c:dPt>
            <c:idx val="7"/>
            <c:invertIfNegative val="0"/>
            <c:bubble3D val="0"/>
            <c:extLst>
              <c:ext xmlns:c16="http://schemas.microsoft.com/office/drawing/2014/chart" uri="{C3380CC4-5D6E-409C-BE32-E72D297353CC}">
                <c16:uniqueId val="{00000004-4026-4FA4-A773-945D3BA713C0}"/>
              </c:ext>
            </c:extLst>
          </c:dPt>
          <c:dPt>
            <c:idx val="8"/>
            <c:invertIfNegative val="0"/>
            <c:bubble3D val="0"/>
            <c:extLst>
              <c:ext xmlns:c16="http://schemas.microsoft.com/office/drawing/2014/chart" uri="{C3380CC4-5D6E-409C-BE32-E72D297353CC}">
                <c16:uniqueId val="{00000005-4026-4FA4-A773-945D3BA713C0}"/>
              </c:ext>
            </c:extLst>
          </c:dPt>
          <c:dPt>
            <c:idx val="10"/>
            <c:invertIfNegative val="0"/>
            <c:bubble3D val="0"/>
            <c:extLst>
              <c:ext xmlns:c16="http://schemas.microsoft.com/office/drawing/2014/chart" uri="{C3380CC4-5D6E-409C-BE32-E72D297353CC}">
                <c16:uniqueId val="{00000006-4026-4FA4-A773-945D3BA713C0}"/>
              </c:ext>
            </c:extLst>
          </c:dPt>
          <c:dPt>
            <c:idx val="14"/>
            <c:invertIfNegative val="0"/>
            <c:bubble3D val="0"/>
            <c:spPr>
              <a:solidFill>
                <a:schemeClr val="bg1">
                  <a:lumMod val="85000"/>
                </a:schemeClr>
              </a:solidFill>
              <a:ln w="25400">
                <a:noFill/>
              </a:ln>
            </c:spPr>
            <c:extLst>
              <c:ext xmlns:c16="http://schemas.microsoft.com/office/drawing/2014/chart" uri="{C3380CC4-5D6E-409C-BE32-E72D297353CC}">
                <c16:uniqueId val="{00000008-4026-4FA4-A773-945D3BA713C0}"/>
              </c:ext>
            </c:extLst>
          </c:dPt>
          <c:dLbls>
            <c:dLbl>
              <c:idx val="9"/>
              <c:numFmt formatCode="#,##0.0" sourceLinked="0"/>
              <c:spPr>
                <a:noFill/>
                <a:ln w="25400">
                  <a:noFill/>
                </a:ln>
              </c:spPr>
              <c:txPr>
                <a:bodyPr/>
                <a:lstStyle/>
                <a:p>
                  <a:pPr>
                    <a:defRPr sz="1200" b="0" i="0" u="none" strike="noStrike" baseline="0">
                      <a:solidFill>
                        <a:srgbClr val="000000"/>
                      </a:solidFill>
                      <a:latin typeface="Arial"/>
                      <a:ea typeface="Arial"/>
                      <a:cs typeface="Arial"/>
                    </a:defRPr>
                  </a:pPr>
                  <a:endParaRPr lang="lv-LV"/>
                </a:p>
              </c:txPr>
              <c:dLblPos val="outEnd"/>
              <c:showLegendKey val="0"/>
              <c:showVal val="1"/>
              <c:showCatName val="0"/>
              <c:showSerName val="0"/>
              <c:showPercent val="0"/>
              <c:showBubbleSize val="0"/>
              <c:extLst>
                <c:ext xmlns:c16="http://schemas.microsoft.com/office/drawing/2014/chart" uri="{C3380CC4-5D6E-409C-BE32-E72D297353CC}">
                  <c16:uniqueId val="{00000009-4026-4FA4-A773-945D3BA713C0}"/>
                </c:ext>
              </c:extLst>
            </c:dLbl>
            <c:numFmt formatCode="#,##0.0" sourceLinked="0"/>
            <c:spPr>
              <a:noFill/>
              <a:ln w="25400">
                <a:noFill/>
              </a:ln>
            </c:spPr>
            <c:txPr>
              <a:bodyPr wrap="square" lIns="38100" tIns="19050" rIns="38100" bIns="19050" anchor="ctr">
                <a:spAutoFit/>
              </a:bodyPr>
              <a:lstStyle/>
              <a:p>
                <a:pPr>
                  <a:defRPr sz="1200" b="0" i="0" u="none" strike="noStrike" baseline="0">
                    <a:solidFill>
                      <a:srgbClr val="000000"/>
                    </a:solidFill>
                    <a:latin typeface="Arial"/>
                    <a:ea typeface="Arial"/>
                    <a:cs typeface="Arial"/>
                  </a:defRPr>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dati_2!$B$4:$B$17</c:f>
              <c:strCache>
                <c:ptCount val="14"/>
                <c:pt idx="0">
                  <c:v>Ceļ, izskata, uztur apsūdzības</c:v>
                </c:pt>
                <c:pt idx="1">
                  <c:v>Izmeklē, izskata lietas, noziegumus (t.sk. krimināllietas)</c:v>
                </c:pt>
                <c:pt idx="2">
                  <c:v>Ar tieslietām, tiesvedību</c:v>
                </c:pt>
                <c:pt idx="3">
                  <c:v>Pieņem lēmumus, ierosina un piešķir sodus</c:v>
                </c:pt>
                <c:pt idx="4">
                  <c:v>Aizstāv likumu, uzrauga likumu ievērošanu</c:v>
                </c:pt>
                <c:pt idx="5">
                  <c:v>Ar uzraudzību, kontroli (piem., policijas, tiesu, soda izpildes u.c.)</c:v>
                </c:pt>
                <c:pt idx="6">
                  <c:v>Slikti, negodīgi strādā</c:v>
                </c:pt>
                <c:pt idx="7">
                  <c:v>Ar pirmstiesas izmeklēšanu</c:v>
                </c:pt>
                <c:pt idx="8">
                  <c:v>Veic kriminālvajāšanu</c:v>
                </c:pt>
                <c:pt idx="9">
                  <c:v>Aizstāv cilvēktiesības</c:v>
                </c:pt>
                <c:pt idx="10">
                  <c:v>Cīnās ar noziedzību</c:v>
                </c:pt>
                <c:pt idx="11">
                  <c:v>Dara savu darbu, labi strādā</c:v>
                </c:pt>
                <c:pt idx="12">
                  <c:v>Ar korupciju</c:v>
                </c:pt>
                <c:pt idx="13">
                  <c:v>Cita atbilde**</c:v>
                </c:pt>
              </c:strCache>
            </c:strRef>
          </c:cat>
          <c:val>
            <c:numRef>
              <c:f>dati_2!$C$4:$C$17</c:f>
              <c:numCache>
                <c:formatCode>0.0</c:formatCode>
                <c:ptCount val="14"/>
                <c:pt idx="0">
                  <c:v>12.9</c:v>
                </c:pt>
                <c:pt idx="1">
                  <c:v>12.2</c:v>
                </c:pt>
                <c:pt idx="2">
                  <c:v>10.5</c:v>
                </c:pt>
                <c:pt idx="3">
                  <c:v>8.6999999999999993</c:v>
                </c:pt>
                <c:pt idx="4">
                  <c:v>5.9</c:v>
                </c:pt>
                <c:pt idx="5">
                  <c:v>5.5</c:v>
                </c:pt>
                <c:pt idx="6">
                  <c:v>3.5</c:v>
                </c:pt>
                <c:pt idx="7">
                  <c:v>1.7</c:v>
                </c:pt>
                <c:pt idx="8">
                  <c:v>1.5</c:v>
                </c:pt>
                <c:pt idx="9">
                  <c:v>1.3</c:v>
                </c:pt>
                <c:pt idx="10">
                  <c:v>1.2</c:v>
                </c:pt>
                <c:pt idx="11">
                  <c:v>0.6</c:v>
                </c:pt>
                <c:pt idx="12">
                  <c:v>0.4</c:v>
                </c:pt>
                <c:pt idx="13">
                  <c:v>0.9</c:v>
                </c:pt>
              </c:numCache>
            </c:numRef>
          </c:val>
          <c:extLst>
            <c:ext xmlns:c16="http://schemas.microsoft.com/office/drawing/2014/chart" uri="{C3380CC4-5D6E-409C-BE32-E72D297353CC}">
              <c16:uniqueId val="{0000000A-4026-4FA4-A773-945D3BA713C0}"/>
            </c:ext>
          </c:extLst>
        </c:ser>
        <c:dLbls>
          <c:showLegendKey val="0"/>
          <c:showVal val="0"/>
          <c:showCatName val="0"/>
          <c:showSerName val="0"/>
          <c:showPercent val="0"/>
          <c:showBubbleSize val="0"/>
        </c:dLbls>
        <c:gapWidth val="20"/>
        <c:axId val="434593552"/>
        <c:axId val="1"/>
      </c:barChart>
      <c:catAx>
        <c:axId val="434593552"/>
        <c:scaling>
          <c:orientation val="maxMin"/>
        </c:scaling>
        <c:delete val="0"/>
        <c:axPos val="l"/>
        <c:title>
          <c:tx>
            <c:rich>
              <a:bodyPr rot="0" vert="horz"/>
              <a:lstStyle/>
              <a:p>
                <a:pPr algn="ctr">
                  <a:defRPr sz="800" b="0" i="0" u="none" strike="noStrike" baseline="0">
                    <a:solidFill>
                      <a:srgbClr val="000000"/>
                    </a:solidFill>
                    <a:latin typeface="Arial"/>
                    <a:ea typeface="Arial"/>
                    <a:cs typeface="Arial"/>
                  </a:defRPr>
                </a:pPr>
                <a:r>
                  <a:rPr lang="en-US"/>
                  <a:t>%</a:t>
                </a:r>
              </a:p>
            </c:rich>
          </c:tx>
          <c:layout>
            <c:manualLayout>
              <c:xMode val="edge"/>
              <c:yMode val="edge"/>
              <c:x val="0.8990296907750579"/>
              <c:y val="2.4779846179249231E-2"/>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General" sourceLinked="1"/>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panose="020B0604020202020204" pitchFamily="34" charset="0"/>
                <a:ea typeface="Arial"/>
                <a:cs typeface="Arial" panose="020B0604020202020204" pitchFamily="34" charset="0"/>
              </a:defRPr>
            </a:pPr>
            <a:endParaRPr lang="lv-LV"/>
          </a:p>
        </c:txPr>
        <c:crossAx val="1"/>
        <c:crosses val="autoZero"/>
        <c:auto val="1"/>
        <c:lblAlgn val="ctr"/>
        <c:lblOffset val="100"/>
        <c:tickLblSkip val="1"/>
        <c:tickMarkSkip val="1"/>
        <c:noMultiLvlLbl val="0"/>
      </c:catAx>
      <c:valAx>
        <c:axId val="1"/>
        <c:scaling>
          <c:orientation val="minMax"/>
          <c:max val="20"/>
        </c:scaling>
        <c:delete val="0"/>
        <c:axPos val="b"/>
        <c:title>
          <c:tx>
            <c:rich>
              <a:bodyPr/>
              <a:lstStyle/>
              <a:p>
                <a:pPr>
                  <a:defRPr sz="800" b="0" i="0" u="none" strike="noStrike" baseline="0">
                    <a:solidFill>
                      <a:srgbClr val="000000"/>
                    </a:solidFill>
                    <a:latin typeface="Arial"/>
                    <a:ea typeface="Arial"/>
                    <a:cs typeface="Arial"/>
                  </a:defRPr>
                </a:pPr>
                <a:r>
                  <a:rPr lang="en-US"/>
                  <a:t>%</a:t>
                </a:r>
              </a:p>
            </c:rich>
          </c:tx>
          <c:layout>
            <c:manualLayout>
              <c:xMode val="edge"/>
              <c:yMode val="edge"/>
              <c:x val="0.8568640589110651"/>
              <c:y val="0.90293188865553209"/>
            </c:manualLayout>
          </c:layout>
          <c:overlay val="0"/>
          <c:spPr>
            <a:noFill/>
            <a:ln w="25400">
              <a:noFill/>
            </a:ln>
          </c:spPr>
        </c:title>
        <c:numFmt formatCode="0" sourceLinked="0"/>
        <c:majorTickMark val="out"/>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lv-LV"/>
          </a:p>
        </c:txPr>
        <c:crossAx val="434593552"/>
        <c:crosses val="max"/>
        <c:crossBetween val="between"/>
        <c:majorUnit val="5"/>
      </c:valAx>
      <c:spPr>
        <a:noFill/>
        <a:ln w="25400">
          <a:noFill/>
        </a:ln>
      </c:spPr>
    </c:plotArea>
    <c:plotVisOnly val="1"/>
    <c:dispBlanksAs val="gap"/>
    <c:showDLblsOverMax val="0"/>
  </c:chart>
  <c:spPr>
    <a:noFill/>
    <a:ln w="6350">
      <a:noFill/>
    </a:ln>
  </c:spPr>
  <c:txPr>
    <a:bodyPr/>
    <a:lstStyle/>
    <a:p>
      <a:pPr>
        <a:defRPr sz="8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7660792763448827"/>
          <c:y val="0.15878680451121913"/>
          <c:w val="0.3858967868387157"/>
          <c:h val="0.59650336518592195"/>
        </c:manualLayout>
      </c:layout>
      <c:pieChart>
        <c:varyColors val="1"/>
        <c:ser>
          <c:idx val="0"/>
          <c:order val="0"/>
          <c:spPr>
            <a:ln w="25400">
              <a:noFill/>
            </a:ln>
          </c:spPr>
          <c:explosion val="3"/>
          <c:dPt>
            <c:idx val="0"/>
            <c:bubble3D val="0"/>
            <c:spPr>
              <a:solidFill>
                <a:schemeClr val="tx2">
                  <a:lumMod val="40000"/>
                  <a:lumOff val="60000"/>
                </a:schemeClr>
              </a:solidFill>
              <a:ln w="25400">
                <a:noFill/>
              </a:ln>
            </c:spPr>
            <c:extLst>
              <c:ext xmlns:c16="http://schemas.microsoft.com/office/drawing/2014/chart" uri="{C3380CC4-5D6E-409C-BE32-E72D297353CC}">
                <c16:uniqueId val="{00000001-241D-40A6-90C4-5D8C2D4FDCC3}"/>
              </c:ext>
            </c:extLst>
          </c:dPt>
          <c:dPt>
            <c:idx val="1"/>
            <c:bubble3D val="0"/>
            <c:spPr>
              <a:solidFill>
                <a:schemeClr val="bg1">
                  <a:lumMod val="75000"/>
                </a:schemeClr>
              </a:solidFill>
              <a:ln w="25400">
                <a:noFill/>
              </a:ln>
            </c:spPr>
            <c:extLst>
              <c:ext xmlns:c16="http://schemas.microsoft.com/office/drawing/2014/chart" uri="{C3380CC4-5D6E-409C-BE32-E72D297353CC}">
                <c16:uniqueId val="{00000003-241D-40A6-90C4-5D8C2D4FDCC3}"/>
              </c:ext>
            </c:extLst>
          </c:dPt>
          <c:dPt>
            <c:idx val="2"/>
            <c:bubble3D val="0"/>
            <c:spPr>
              <a:solidFill>
                <a:srgbClr val="C0C0C0"/>
              </a:solidFill>
              <a:ln w="25400">
                <a:noFill/>
              </a:ln>
            </c:spPr>
            <c:extLst>
              <c:ext xmlns:c16="http://schemas.microsoft.com/office/drawing/2014/chart" uri="{C3380CC4-5D6E-409C-BE32-E72D297353CC}">
                <c16:uniqueId val="{00000005-241D-40A6-90C4-5D8C2D4FDCC3}"/>
              </c:ext>
            </c:extLst>
          </c:dPt>
          <c:dPt>
            <c:idx val="3"/>
            <c:bubble3D val="0"/>
            <c:spPr>
              <a:solidFill>
                <a:srgbClr val="993300"/>
              </a:solidFill>
              <a:ln w="25400">
                <a:noFill/>
              </a:ln>
            </c:spPr>
            <c:extLst>
              <c:ext xmlns:c16="http://schemas.microsoft.com/office/drawing/2014/chart" uri="{C3380CC4-5D6E-409C-BE32-E72D297353CC}">
                <c16:uniqueId val="{00000007-241D-40A6-90C4-5D8C2D4FDCC3}"/>
              </c:ext>
            </c:extLst>
          </c:dPt>
          <c:dPt>
            <c:idx val="4"/>
            <c:bubble3D val="0"/>
            <c:spPr>
              <a:solidFill>
                <a:srgbClr val="808080"/>
              </a:solidFill>
              <a:ln w="25400">
                <a:noFill/>
              </a:ln>
            </c:spPr>
            <c:extLst>
              <c:ext xmlns:c16="http://schemas.microsoft.com/office/drawing/2014/chart" uri="{C3380CC4-5D6E-409C-BE32-E72D297353CC}">
                <c16:uniqueId val="{00000009-241D-40A6-90C4-5D8C2D4FDCC3}"/>
              </c:ext>
            </c:extLst>
          </c:dPt>
          <c:dPt>
            <c:idx val="5"/>
            <c:bubble3D val="0"/>
            <c:spPr>
              <a:solidFill>
                <a:srgbClr val="C0C0C0"/>
              </a:solidFill>
              <a:ln w="25400">
                <a:noFill/>
              </a:ln>
            </c:spPr>
            <c:extLst>
              <c:ext xmlns:c16="http://schemas.microsoft.com/office/drawing/2014/chart" uri="{C3380CC4-5D6E-409C-BE32-E72D297353CC}">
                <c16:uniqueId val="{0000000B-241D-40A6-90C4-5D8C2D4FDCC3}"/>
              </c:ext>
            </c:extLst>
          </c:dPt>
          <c:dLbls>
            <c:dLbl>
              <c:idx val="0"/>
              <c:layout>
                <c:manualLayout>
                  <c:x val="2.6411337671218317E-2"/>
                  <c:y val="-2.1078164722537922E-2"/>
                </c:manualLayout>
              </c:layout>
              <c:numFmt formatCode="0.0%" sourceLinked="0"/>
              <c:spPr>
                <a:noFill/>
                <a:ln w="25400">
                  <a:noFill/>
                </a:ln>
              </c:spPr>
              <c:txPr>
                <a:bodyPr/>
                <a:lstStyle/>
                <a:p>
                  <a:pPr>
                    <a:defRPr sz="1000" b="0" i="0" u="none" strike="noStrike" baseline="0">
                      <a:solidFill>
                        <a:srgbClr val="000000"/>
                      </a:solidFill>
                      <a:latin typeface="Arial"/>
                      <a:ea typeface="Arial"/>
                      <a:cs typeface="Arial"/>
                    </a:defRPr>
                  </a:pPr>
                  <a:endParaRPr lang="lv-LV"/>
                </a:p>
              </c:txPr>
              <c:dLblPos val="bestFit"/>
              <c:showLegendKey val="0"/>
              <c:showVal val="0"/>
              <c:showCatName val="1"/>
              <c:showSerName val="0"/>
              <c:showPercent val="1"/>
              <c:showBubbleSize val="0"/>
              <c:extLst>
                <c:ext xmlns:c15="http://schemas.microsoft.com/office/drawing/2012/chart" uri="{CE6537A1-D6FC-4f65-9D91-7224C49458BB}">
                  <c15:layout>
                    <c:manualLayout>
                      <c:w val="0.36514954664812393"/>
                      <c:h val="0.18709663732834253"/>
                    </c:manualLayout>
                  </c15:layout>
                </c:ext>
                <c:ext xmlns:c16="http://schemas.microsoft.com/office/drawing/2014/chart" uri="{C3380CC4-5D6E-409C-BE32-E72D297353CC}">
                  <c16:uniqueId val="{00000001-241D-40A6-90C4-5D8C2D4FDCC3}"/>
                </c:ext>
              </c:extLst>
            </c:dLbl>
            <c:dLbl>
              <c:idx val="1"/>
              <c:layout>
                <c:manualLayout>
                  <c:x val="-2.7596341328749142E-2"/>
                  <c:y val="0"/>
                </c:manualLayout>
              </c:layout>
              <c:numFmt formatCode="0.0%" sourceLinked="0"/>
              <c:spPr>
                <a:noFill/>
                <a:ln w="25400">
                  <a:noFill/>
                </a:ln>
              </c:spPr>
              <c:txPr>
                <a:bodyPr/>
                <a:lstStyle/>
                <a:p>
                  <a:pPr>
                    <a:defRPr sz="1000" b="0" i="0" u="none" strike="noStrike" baseline="0">
                      <a:solidFill>
                        <a:srgbClr val="000000"/>
                      </a:solidFill>
                      <a:latin typeface="Arial"/>
                      <a:ea typeface="Arial"/>
                      <a:cs typeface="Arial"/>
                    </a:defRPr>
                  </a:pPr>
                  <a:endParaRPr lang="lv-LV"/>
                </a:p>
              </c:txPr>
              <c:dLblPos val="bestFit"/>
              <c:showLegendKey val="0"/>
              <c:showVal val="0"/>
              <c:showCatName val="1"/>
              <c:showSerName val="0"/>
              <c:showPercent val="1"/>
              <c:showBubbleSize val="0"/>
              <c:extLst>
                <c:ext xmlns:c15="http://schemas.microsoft.com/office/drawing/2012/chart" uri="{CE6537A1-D6FC-4f65-9D91-7224C49458BB}">
                  <c15:layout>
                    <c:manualLayout>
                      <c:w val="0.29533044014273441"/>
                      <c:h val="0.16133758381993604"/>
                    </c:manualLayout>
                  </c15:layout>
                </c:ext>
                <c:ext xmlns:c16="http://schemas.microsoft.com/office/drawing/2014/chart" uri="{C3380CC4-5D6E-409C-BE32-E72D297353CC}">
                  <c16:uniqueId val="{00000003-241D-40A6-90C4-5D8C2D4FDCC3}"/>
                </c:ext>
              </c:extLst>
            </c:dLbl>
            <c:dLbl>
              <c:idx val="2"/>
              <c:numFmt formatCode="0.0%" sourceLinked="0"/>
              <c:spPr>
                <a:noFill/>
                <a:ln w="25400">
                  <a:noFill/>
                </a:ln>
              </c:spPr>
              <c:txPr>
                <a:bodyPr/>
                <a:lstStyle/>
                <a:p>
                  <a:pPr>
                    <a:defRPr sz="1000" b="0" i="0" u="none" strike="noStrike" baseline="0">
                      <a:solidFill>
                        <a:srgbClr val="000000"/>
                      </a:solidFill>
                      <a:latin typeface="Arial"/>
                      <a:ea typeface="Arial"/>
                      <a:cs typeface="Arial"/>
                    </a:defRPr>
                  </a:pPr>
                  <a:endParaRPr lang="lv-LV"/>
                </a:p>
              </c:txPr>
              <c:dLblPos val="outEnd"/>
              <c:showLegendKey val="0"/>
              <c:showVal val="0"/>
              <c:showCatName val="1"/>
              <c:showSerName val="0"/>
              <c:showPercent val="1"/>
              <c:showBubbleSize val="0"/>
              <c:extLst>
                <c:ext xmlns:c16="http://schemas.microsoft.com/office/drawing/2014/chart" uri="{C3380CC4-5D6E-409C-BE32-E72D297353CC}">
                  <c16:uniqueId val="{00000005-241D-40A6-90C4-5D8C2D4FDCC3}"/>
                </c:ext>
              </c:extLst>
            </c:dLbl>
            <c:dLbl>
              <c:idx val="3"/>
              <c:numFmt formatCode="0.0%" sourceLinked="0"/>
              <c:spPr>
                <a:noFill/>
                <a:ln w="25400">
                  <a:noFill/>
                </a:ln>
              </c:spPr>
              <c:txPr>
                <a:bodyPr/>
                <a:lstStyle/>
                <a:p>
                  <a:pPr>
                    <a:defRPr sz="1000" b="0" i="0" u="none" strike="noStrike" baseline="0">
                      <a:solidFill>
                        <a:srgbClr val="000000"/>
                      </a:solidFill>
                      <a:latin typeface="Arial"/>
                      <a:ea typeface="Arial"/>
                      <a:cs typeface="Arial"/>
                    </a:defRPr>
                  </a:pPr>
                  <a:endParaRPr lang="lv-LV"/>
                </a:p>
              </c:txPr>
              <c:dLblPos val="outEnd"/>
              <c:showLegendKey val="0"/>
              <c:showVal val="0"/>
              <c:showCatName val="1"/>
              <c:showSerName val="0"/>
              <c:showPercent val="1"/>
              <c:showBubbleSize val="0"/>
              <c:extLst>
                <c:ext xmlns:c16="http://schemas.microsoft.com/office/drawing/2014/chart" uri="{C3380CC4-5D6E-409C-BE32-E72D297353CC}">
                  <c16:uniqueId val="{00000007-241D-40A6-90C4-5D8C2D4FDCC3}"/>
                </c:ext>
              </c:extLst>
            </c:dLbl>
            <c:dLbl>
              <c:idx val="4"/>
              <c:numFmt formatCode="0.0%" sourceLinked="0"/>
              <c:spPr>
                <a:noFill/>
                <a:ln w="25400">
                  <a:noFill/>
                </a:ln>
              </c:spPr>
              <c:txPr>
                <a:bodyPr/>
                <a:lstStyle/>
                <a:p>
                  <a:pPr>
                    <a:defRPr sz="1000" b="0" i="0" u="none" strike="noStrike" baseline="0">
                      <a:solidFill>
                        <a:srgbClr val="000000"/>
                      </a:solidFill>
                      <a:latin typeface="Arial"/>
                      <a:ea typeface="Arial"/>
                      <a:cs typeface="Arial"/>
                    </a:defRPr>
                  </a:pPr>
                  <a:endParaRPr lang="lv-LV"/>
                </a:p>
              </c:txPr>
              <c:dLblPos val="outEnd"/>
              <c:showLegendKey val="0"/>
              <c:showVal val="0"/>
              <c:showCatName val="1"/>
              <c:showSerName val="0"/>
              <c:showPercent val="1"/>
              <c:showBubbleSize val="0"/>
              <c:extLst>
                <c:ext xmlns:c16="http://schemas.microsoft.com/office/drawing/2014/chart" uri="{C3380CC4-5D6E-409C-BE32-E72D297353CC}">
                  <c16:uniqueId val="{00000009-241D-40A6-90C4-5D8C2D4FDCC3}"/>
                </c:ext>
              </c:extLst>
            </c:dLbl>
            <c:dLbl>
              <c:idx val="5"/>
              <c:numFmt formatCode="0.0%" sourceLinked="0"/>
              <c:spPr>
                <a:noFill/>
                <a:ln w="25400">
                  <a:noFill/>
                </a:ln>
              </c:spPr>
              <c:txPr>
                <a:bodyPr/>
                <a:lstStyle/>
                <a:p>
                  <a:pPr>
                    <a:defRPr sz="1000" b="0" i="0" u="none" strike="noStrike" baseline="0">
                      <a:solidFill>
                        <a:srgbClr val="000000"/>
                      </a:solidFill>
                      <a:latin typeface="Arial"/>
                      <a:ea typeface="Arial"/>
                      <a:cs typeface="Arial"/>
                    </a:defRPr>
                  </a:pPr>
                  <a:endParaRPr lang="lv-LV"/>
                </a:p>
              </c:txPr>
              <c:dLblPos val="outEnd"/>
              <c:showLegendKey val="0"/>
              <c:showVal val="0"/>
              <c:showCatName val="1"/>
              <c:showSerName val="0"/>
              <c:showPercent val="1"/>
              <c:showBubbleSize val="0"/>
              <c:extLst>
                <c:ext xmlns:c16="http://schemas.microsoft.com/office/drawing/2014/chart" uri="{C3380CC4-5D6E-409C-BE32-E72D297353CC}">
                  <c16:uniqueId val="{0000000B-241D-40A6-90C4-5D8C2D4FDCC3}"/>
                </c:ext>
              </c:extLst>
            </c:dLbl>
            <c:numFmt formatCode="0.0%" sourceLinked="0"/>
            <c:spPr>
              <a:noFill/>
              <a:ln w="25400">
                <a:noFill/>
              </a:ln>
            </c:spPr>
            <c:txPr>
              <a:bodyPr wrap="square" lIns="38100" tIns="19050" rIns="38100" bIns="19050" anchor="ctr">
                <a:spAutoFit/>
              </a:bodyPr>
              <a:lstStyle/>
              <a:p>
                <a:pPr>
                  <a:defRPr sz="1000" b="0" i="0" u="none" strike="noStrike" baseline="0">
                    <a:solidFill>
                      <a:srgbClr val="000000"/>
                    </a:solidFill>
                    <a:latin typeface="Arial"/>
                    <a:ea typeface="Arial"/>
                    <a:cs typeface="Arial"/>
                  </a:defRPr>
                </a:pPr>
                <a:endParaRPr lang="lv-LV"/>
              </a:p>
            </c:txPr>
            <c:dLblPos val="outEnd"/>
            <c:showLegendKey val="0"/>
            <c:showVal val="0"/>
            <c:showCatName val="1"/>
            <c:showSerName val="0"/>
            <c:showPercent val="1"/>
            <c:showBubbleSize val="0"/>
            <c:showLeaderLines val="0"/>
            <c:extLst>
              <c:ext xmlns:c15="http://schemas.microsoft.com/office/drawing/2012/chart" uri="{CE6537A1-D6FC-4f65-9D91-7224C49458BB}"/>
            </c:extLst>
          </c:dLbls>
          <c:cat>
            <c:strRef>
              <c:f>dati_2!$F$4:$F$5</c:f>
              <c:strCache>
                <c:ptCount val="2"/>
                <c:pt idx="0">
                  <c:v>Ir sniegta atbilde</c:v>
                </c:pt>
                <c:pt idx="1">
                  <c:v>Nezina</c:v>
                </c:pt>
              </c:strCache>
            </c:strRef>
          </c:cat>
          <c:val>
            <c:numRef>
              <c:f>dati_2!$G$4:$G$5</c:f>
              <c:numCache>
                <c:formatCode>0.0</c:formatCode>
                <c:ptCount val="2"/>
                <c:pt idx="0">
                  <c:v>53.8</c:v>
                </c:pt>
                <c:pt idx="1">
                  <c:v>46.2</c:v>
                </c:pt>
              </c:numCache>
            </c:numRef>
          </c:val>
          <c:extLst>
            <c:ext xmlns:c16="http://schemas.microsoft.com/office/drawing/2014/chart" uri="{C3380CC4-5D6E-409C-BE32-E72D297353CC}">
              <c16:uniqueId val="{0000000C-241D-40A6-90C4-5D8C2D4FDCC3}"/>
            </c:ext>
          </c:extLst>
        </c:ser>
        <c:dLbls>
          <c:showLegendKey val="0"/>
          <c:showVal val="0"/>
          <c:showCatName val="0"/>
          <c:showSerName val="0"/>
          <c:showPercent val="0"/>
          <c:showBubbleSize val="0"/>
          <c:showLeaderLines val="0"/>
        </c:dLbls>
        <c:firstSliceAng val="208"/>
      </c:pieChart>
      <c:spPr>
        <a:noFill/>
        <a:ln w="25400">
          <a:noFill/>
        </a:ln>
      </c:spPr>
    </c:plotArea>
    <c:plotVisOnly val="1"/>
    <c:dispBlanksAs val="zero"/>
    <c:showDLblsOverMax val="0"/>
  </c:chart>
  <c:spPr>
    <a:noFill/>
    <a:ln w="6350">
      <a:noFill/>
    </a:ln>
  </c:spPr>
  <c:txPr>
    <a:bodyPr/>
    <a:lstStyle/>
    <a:p>
      <a:pPr>
        <a:defRPr sz="1000" b="0" i="0" u="none" strike="noStrike" baseline="0">
          <a:solidFill>
            <a:srgbClr val="000000"/>
          </a:solidFill>
          <a:latin typeface="Arial"/>
          <a:ea typeface="Arial"/>
          <a:cs typeface="Arial"/>
        </a:defRPr>
      </a:pPr>
      <a:endParaRPr lang="lv-LV"/>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40315206145179078"/>
          <c:y val="8.9901316920537766E-2"/>
          <c:w val="0.59684793854820928"/>
          <c:h val="0.83437002143291039"/>
        </c:manualLayout>
      </c:layout>
      <c:barChart>
        <c:barDir val="bar"/>
        <c:grouping val="stacked"/>
        <c:varyColors val="0"/>
        <c:ser>
          <c:idx val="0"/>
          <c:order val="0"/>
          <c:tx>
            <c:strRef>
              <c:f>dati_1!$B$3</c:f>
              <c:strCache>
                <c:ptCount val="1"/>
              </c:strCache>
            </c:strRef>
          </c:tx>
          <c:spPr>
            <a:noFill/>
            <a:ln w="25400">
              <a:noFill/>
            </a:ln>
          </c:spPr>
          <c:invertIfNegative val="0"/>
          <c:cat>
            <c:strRef>
              <c:f>dati_1!$A$4:$A$10</c:f>
              <c:strCache>
                <c:ptCount val="7"/>
                <c:pt idx="0">
                  <c:v>Valsts policija</c:v>
                </c:pt>
                <c:pt idx="1">
                  <c:v>Valsts drošības dienests (VDD)</c:v>
                </c:pt>
                <c:pt idx="2">
                  <c:v>Prokuratūra</c:v>
                </c:pt>
                <c:pt idx="3">
                  <c:v>Tiesas</c:v>
                </c:pt>
                <c:pt idx="4">
                  <c:v>Korupcijas novēršanas un apkarošanas birojs (KNAB)</c:v>
                </c:pt>
                <c:pt idx="5">
                  <c:v>Satversmes aizsardzības birojs (SAB)</c:v>
                </c:pt>
                <c:pt idx="6">
                  <c:v>Finanšu izlūkošanas dienests (FID)</c:v>
                </c:pt>
              </c:strCache>
            </c:strRef>
          </c:cat>
          <c:val>
            <c:numRef>
              <c:f>dati_1!$B$4:$B$10</c:f>
              <c:numCache>
                <c:formatCode>0.0</c:formatCode>
                <c:ptCount val="7"/>
                <c:pt idx="0">
                  <c:v>3</c:v>
                </c:pt>
                <c:pt idx="1">
                  <c:v>16.299999999999997</c:v>
                </c:pt>
                <c:pt idx="2">
                  <c:v>16.699999999999996</c:v>
                </c:pt>
                <c:pt idx="3">
                  <c:v>18.300000000000004</c:v>
                </c:pt>
                <c:pt idx="4">
                  <c:v>21.1</c:v>
                </c:pt>
                <c:pt idx="5">
                  <c:v>23.4</c:v>
                </c:pt>
                <c:pt idx="6">
                  <c:v>29.9</c:v>
                </c:pt>
              </c:numCache>
            </c:numRef>
          </c:val>
          <c:extLst>
            <c:ext xmlns:c16="http://schemas.microsoft.com/office/drawing/2014/chart" uri="{C3380CC4-5D6E-409C-BE32-E72D297353CC}">
              <c16:uniqueId val="{00000000-C683-46D7-A0C0-289CE38E4F82}"/>
            </c:ext>
          </c:extLst>
        </c:ser>
        <c:ser>
          <c:idx val="1"/>
          <c:order val="1"/>
          <c:tx>
            <c:strRef>
              <c:f>dati_1!$C$3</c:f>
              <c:strCache>
                <c:ptCount val="1"/>
                <c:pt idx="0">
                  <c:v>Pilnībā uzticos</c:v>
                </c:pt>
              </c:strCache>
            </c:strRef>
          </c:tx>
          <c:spPr>
            <a:solidFill>
              <a:srgbClr val="5B9137"/>
            </a:solidFill>
            <a:ln w="25400">
              <a:noFill/>
            </a:ln>
          </c:spPr>
          <c:invertIfNegative val="0"/>
          <c:dLbls>
            <c:dLbl>
              <c:idx val="0"/>
              <c:numFmt formatCode="0.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1-C683-46D7-A0C0-289CE38E4F82}"/>
                </c:ext>
              </c:extLst>
            </c:dLbl>
            <c:dLbl>
              <c:idx val="1"/>
              <c:numFmt formatCode="0.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2-C683-46D7-A0C0-289CE38E4F82}"/>
                </c:ext>
              </c:extLst>
            </c:dLbl>
            <c:dLbl>
              <c:idx val="2"/>
              <c:numFmt formatCode="0.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3-C683-46D7-A0C0-289CE38E4F82}"/>
                </c:ext>
              </c:extLst>
            </c:dLbl>
            <c:dLbl>
              <c:idx val="3"/>
              <c:layout>
                <c:manualLayout>
                  <c:x val="1.7998560115190124E-3"/>
                  <c:y val="5.5256250869811594E-7"/>
                </c:manualLayout>
              </c:layout>
              <c:numFmt formatCode="0.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683-46D7-A0C0-289CE38E4F82}"/>
                </c:ext>
              </c:extLst>
            </c:dLbl>
            <c:dLbl>
              <c:idx val="4"/>
              <c:layout>
                <c:manualLayout>
                  <c:x val="3.599712023038157E-3"/>
                  <c:y val="2.7628125431689459E-7"/>
                </c:manualLayout>
              </c:layout>
              <c:numFmt formatCode="0.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683-46D7-A0C0-289CE38E4F82}"/>
                </c:ext>
              </c:extLst>
            </c:dLbl>
            <c:dLbl>
              <c:idx val="5"/>
              <c:layout>
                <c:manualLayout>
                  <c:x val="1.7998560115190785E-3"/>
                  <c:y val="0"/>
                </c:manualLayout>
              </c:layout>
              <c:numFmt formatCode="0.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C683-46D7-A0C0-289CE38E4F82}"/>
                </c:ext>
              </c:extLst>
            </c:dLbl>
            <c:dLbl>
              <c:idx val="6"/>
              <c:layout>
                <c:manualLayout>
                  <c:x val="5.3995680345572351E-3"/>
                  <c:y val="2.762812544455481E-7"/>
                </c:manualLayout>
              </c:layout>
              <c:numFmt formatCode="0.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C683-46D7-A0C0-289CE38E4F82}"/>
                </c:ext>
              </c:extLst>
            </c:dLbl>
            <c:dLbl>
              <c:idx val="7"/>
              <c:numFmt formatCode="0.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8-C683-46D7-A0C0-289CE38E4F82}"/>
                </c:ext>
              </c:extLst>
            </c:dLbl>
            <c:dLbl>
              <c:idx val="8"/>
              <c:numFmt formatCode="0.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9-C683-46D7-A0C0-289CE38E4F82}"/>
                </c:ext>
              </c:extLst>
            </c:dLbl>
            <c:dLbl>
              <c:idx val="9"/>
              <c:numFmt formatCode="0.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A-C683-46D7-A0C0-289CE38E4F82}"/>
                </c:ext>
              </c:extLst>
            </c:dLbl>
            <c:dLbl>
              <c:idx val="10"/>
              <c:numFmt formatCode="0.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B-C683-46D7-A0C0-289CE38E4F82}"/>
                </c:ext>
              </c:extLst>
            </c:dLbl>
            <c:dLbl>
              <c:idx val="11"/>
              <c:numFmt formatCode="0.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C-C683-46D7-A0C0-289CE38E4F82}"/>
                </c:ext>
              </c:extLst>
            </c:dLbl>
            <c:dLbl>
              <c:idx val="12"/>
              <c:numFmt formatCode="0.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D-C683-46D7-A0C0-289CE38E4F82}"/>
                </c:ext>
              </c:extLst>
            </c:dLbl>
            <c:dLbl>
              <c:idx val="13"/>
              <c:numFmt formatCode="0.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E-C683-46D7-A0C0-289CE38E4F82}"/>
                </c:ext>
              </c:extLst>
            </c:dLbl>
            <c:dLbl>
              <c:idx val="14"/>
              <c:numFmt formatCode="0.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F-C683-46D7-A0C0-289CE38E4F82}"/>
                </c:ext>
              </c:extLst>
            </c:dLbl>
            <c:dLbl>
              <c:idx val="15"/>
              <c:numFmt formatCode="0.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0-C683-46D7-A0C0-289CE38E4F82}"/>
                </c:ext>
              </c:extLst>
            </c:dLbl>
            <c:dLbl>
              <c:idx val="16"/>
              <c:numFmt formatCode="0.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1-C683-46D7-A0C0-289CE38E4F82}"/>
                </c:ext>
              </c:extLst>
            </c:dLbl>
            <c:dLbl>
              <c:idx val="18"/>
              <c:numFmt formatCode="0.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2-C683-46D7-A0C0-289CE38E4F82}"/>
                </c:ext>
              </c:extLst>
            </c:dLbl>
            <c:dLbl>
              <c:idx val="19"/>
              <c:numFmt formatCode="0.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3-C683-46D7-A0C0-289CE38E4F82}"/>
                </c:ext>
              </c:extLst>
            </c:dLbl>
            <c:dLbl>
              <c:idx val="22"/>
              <c:numFmt formatCode="0.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4-C683-46D7-A0C0-289CE38E4F82}"/>
                </c:ext>
              </c:extLst>
            </c:dLbl>
            <c:dLbl>
              <c:idx val="23"/>
              <c:numFmt formatCode="0.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5-C683-46D7-A0C0-289CE38E4F82}"/>
                </c:ext>
              </c:extLst>
            </c:dLbl>
            <c:dLbl>
              <c:idx val="25"/>
              <c:numFmt formatCode="0.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6-C683-46D7-A0C0-289CE38E4F82}"/>
                </c:ext>
              </c:extLst>
            </c:dLbl>
            <c:dLbl>
              <c:idx val="26"/>
              <c:numFmt formatCode="0.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7-C683-46D7-A0C0-289CE38E4F82}"/>
                </c:ext>
              </c:extLst>
            </c:dLbl>
            <c:dLbl>
              <c:idx val="27"/>
              <c:numFmt formatCode="0.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8-C683-46D7-A0C0-289CE38E4F82}"/>
                </c:ext>
              </c:extLst>
            </c:dLbl>
            <c:dLbl>
              <c:idx val="28"/>
              <c:numFmt formatCode="0.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9-C683-46D7-A0C0-289CE38E4F82}"/>
                </c:ext>
              </c:extLst>
            </c:dLbl>
            <c:dLbl>
              <c:idx val="29"/>
              <c:numFmt formatCode="0.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A-C683-46D7-A0C0-289CE38E4F82}"/>
                </c:ext>
              </c:extLst>
            </c:dLbl>
            <c:dLbl>
              <c:idx val="30"/>
              <c:numFmt formatCode="0.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B-C683-46D7-A0C0-289CE38E4F82}"/>
                </c:ext>
              </c:extLst>
            </c:dLbl>
            <c:dLbl>
              <c:idx val="31"/>
              <c:numFmt formatCode="0.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C-C683-46D7-A0C0-289CE38E4F82}"/>
                </c:ext>
              </c:extLst>
            </c:dLbl>
            <c:dLbl>
              <c:idx val="32"/>
              <c:numFmt formatCode="0.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D-C683-46D7-A0C0-289CE38E4F82}"/>
                </c:ext>
              </c:extLst>
            </c:dLbl>
            <c:dLbl>
              <c:idx val="33"/>
              <c:numFmt formatCode="0.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E-C683-46D7-A0C0-289CE38E4F82}"/>
                </c:ext>
              </c:extLst>
            </c:dLbl>
            <c:dLbl>
              <c:idx val="34"/>
              <c:numFmt formatCode="0.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F-C683-46D7-A0C0-289CE38E4F82}"/>
                </c:ext>
              </c:extLst>
            </c:dLbl>
            <c:dLbl>
              <c:idx val="35"/>
              <c:numFmt formatCode="0.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0-C683-46D7-A0C0-289CE38E4F82}"/>
                </c:ext>
              </c:extLst>
            </c:dLbl>
            <c:dLbl>
              <c:idx val="37"/>
              <c:numFmt formatCode="0.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1-C683-46D7-A0C0-289CE38E4F82}"/>
                </c:ext>
              </c:extLst>
            </c:dLbl>
            <c:dLbl>
              <c:idx val="38"/>
              <c:numFmt formatCode="0.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2-C683-46D7-A0C0-289CE38E4F82}"/>
                </c:ext>
              </c:extLst>
            </c:dLbl>
            <c:numFmt formatCode="0.0" sourceLinked="0"/>
            <c:spPr>
              <a:noFill/>
              <a:ln w="25400">
                <a:noFill/>
              </a:ln>
            </c:spPr>
            <c:txPr>
              <a:bodyPr wrap="square" lIns="38100" tIns="19050" rIns="38100" bIns="19050" anchor="ctr">
                <a:spAutoFit/>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dati_1!$A$4:$A$10</c:f>
              <c:strCache>
                <c:ptCount val="7"/>
                <c:pt idx="0">
                  <c:v>Valsts policija</c:v>
                </c:pt>
                <c:pt idx="1">
                  <c:v>Valsts drošības dienests (VDD)</c:v>
                </c:pt>
                <c:pt idx="2">
                  <c:v>Prokuratūra</c:v>
                </c:pt>
                <c:pt idx="3">
                  <c:v>Tiesas</c:v>
                </c:pt>
                <c:pt idx="4">
                  <c:v>Korupcijas novēršanas un apkarošanas birojs (KNAB)</c:v>
                </c:pt>
                <c:pt idx="5">
                  <c:v>Satversmes aizsardzības birojs (SAB)</c:v>
                </c:pt>
                <c:pt idx="6">
                  <c:v>Finanšu izlūkošanas dienests (FID)</c:v>
                </c:pt>
              </c:strCache>
            </c:strRef>
          </c:cat>
          <c:val>
            <c:numRef>
              <c:f>dati_1!$C$4:$C$10</c:f>
              <c:numCache>
                <c:formatCode>0.0</c:formatCode>
                <c:ptCount val="7"/>
                <c:pt idx="0">
                  <c:v>9.6</c:v>
                </c:pt>
                <c:pt idx="1">
                  <c:v>6.5</c:v>
                </c:pt>
                <c:pt idx="2">
                  <c:v>6.7</c:v>
                </c:pt>
                <c:pt idx="3">
                  <c:v>5.9</c:v>
                </c:pt>
                <c:pt idx="4">
                  <c:v>4.9000000000000004</c:v>
                </c:pt>
                <c:pt idx="5">
                  <c:v>5</c:v>
                </c:pt>
                <c:pt idx="6">
                  <c:v>4.0999999999999996</c:v>
                </c:pt>
              </c:numCache>
            </c:numRef>
          </c:val>
          <c:extLst>
            <c:ext xmlns:c16="http://schemas.microsoft.com/office/drawing/2014/chart" uri="{C3380CC4-5D6E-409C-BE32-E72D297353CC}">
              <c16:uniqueId val="{00000023-C683-46D7-A0C0-289CE38E4F82}"/>
            </c:ext>
          </c:extLst>
        </c:ser>
        <c:ser>
          <c:idx val="2"/>
          <c:order val="2"/>
          <c:tx>
            <c:strRef>
              <c:f>dati_1!$D$3</c:f>
              <c:strCache>
                <c:ptCount val="1"/>
                <c:pt idx="0">
                  <c:v>Drīzāk uzticos</c:v>
                </c:pt>
              </c:strCache>
            </c:strRef>
          </c:tx>
          <c:spPr>
            <a:solidFill>
              <a:srgbClr val="A0CC82"/>
            </a:solidFill>
            <a:ln w="25400">
              <a:noFill/>
            </a:ln>
          </c:spPr>
          <c:invertIfNegative val="0"/>
          <c:dLbls>
            <c:dLbl>
              <c:idx val="0"/>
              <c:numFmt formatCode="0.0" sourceLinked="0"/>
              <c:spPr>
                <a:noFill/>
                <a:ln w="25400">
                  <a:noFill/>
                </a:ln>
              </c:spPr>
              <c:txPr>
                <a:bodyPr/>
                <a:lstStyle/>
                <a:p>
                  <a:pPr>
                    <a:defRPr sz="11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4-C683-46D7-A0C0-289CE38E4F82}"/>
                </c:ext>
              </c:extLst>
            </c:dLbl>
            <c:dLbl>
              <c:idx val="1"/>
              <c:numFmt formatCode="0.0" sourceLinked="0"/>
              <c:spPr>
                <a:noFill/>
                <a:ln w="25400">
                  <a:noFill/>
                </a:ln>
              </c:spPr>
              <c:txPr>
                <a:bodyPr/>
                <a:lstStyle/>
                <a:p>
                  <a:pPr>
                    <a:defRPr sz="11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5-C683-46D7-A0C0-289CE38E4F82}"/>
                </c:ext>
              </c:extLst>
            </c:dLbl>
            <c:dLbl>
              <c:idx val="2"/>
              <c:numFmt formatCode="0.0" sourceLinked="0"/>
              <c:spPr>
                <a:noFill/>
                <a:ln w="25400">
                  <a:noFill/>
                </a:ln>
              </c:spPr>
              <c:txPr>
                <a:bodyPr/>
                <a:lstStyle/>
                <a:p>
                  <a:pPr>
                    <a:defRPr sz="11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6-C683-46D7-A0C0-289CE38E4F82}"/>
                </c:ext>
              </c:extLst>
            </c:dLbl>
            <c:dLbl>
              <c:idx val="3"/>
              <c:numFmt formatCode="0.0" sourceLinked="0"/>
              <c:spPr>
                <a:noFill/>
                <a:ln w="25400">
                  <a:noFill/>
                </a:ln>
              </c:spPr>
              <c:txPr>
                <a:bodyPr/>
                <a:lstStyle/>
                <a:p>
                  <a:pPr>
                    <a:defRPr sz="11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7-C683-46D7-A0C0-289CE38E4F82}"/>
                </c:ext>
              </c:extLst>
            </c:dLbl>
            <c:dLbl>
              <c:idx val="4"/>
              <c:numFmt formatCode="0.0" sourceLinked="0"/>
              <c:spPr>
                <a:noFill/>
                <a:ln w="25400">
                  <a:noFill/>
                </a:ln>
              </c:spPr>
              <c:txPr>
                <a:bodyPr/>
                <a:lstStyle/>
                <a:p>
                  <a:pPr>
                    <a:defRPr sz="11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8-C683-46D7-A0C0-289CE38E4F82}"/>
                </c:ext>
              </c:extLst>
            </c:dLbl>
            <c:dLbl>
              <c:idx val="5"/>
              <c:numFmt formatCode="0.0" sourceLinked="0"/>
              <c:spPr>
                <a:noFill/>
                <a:ln w="25400">
                  <a:noFill/>
                </a:ln>
              </c:spPr>
              <c:txPr>
                <a:bodyPr/>
                <a:lstStyle/>
                <a:p>
                  <a:pPr>
                    <a:defRPr sz="11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9-C683-46D7-A0C0-289CE38E4F82}"/>
                </c:ext>
              </c:extLst>
            </c:dLbl>
            <c:dLbl>
              <c:idx val="6"/>
              <c:numFmt formatCode="0.0" sourceLinked="0"/>
              <c:spPr>
                <a:noFill/>
                <a:ln w="25400">
                  <a:noFill/>
                </a:ln>
              </c:spPr>
              <c:txPr>
                <a:bodyPr/>
                <a:lstStyle/>
                <a:p>
                  <a:pPr>
                    <a:defRPr sz="11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A-C683-46D7-A0C0-289CE38E4F82}"/>
                </c:ext>
              </c:extLst>
            </c:dLbl>
            <c:dLbl>
              <c:idx val="7"/>
              <c:numFmt formatCode="0.0" sourceLinked="0"/>
              <c:spPr>
                <a:noFill/>
                <a:ln w="25400">
                  <a:noFill/>
                </a:ln>
              </c:spPr>
              <c:txPr>
                <a:bodyPr/>
                <a:lstStyle/>
                <a:p>
                  <a:pPr>
                    <a:defRPr sz="11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B-C683-46D7-A0C0-289CE38E4F82}"/>
                </c:ext>
              </c:extLst>
            </c:dLbl>
            <c:dLbl>
              <c:idx val="8"/>
              <c:numFmt formatCode="0.0" sourceLinked="0"/>
              <c:spPr>
                <a:noFill/>
                <a:ln w="25400">
                  <a:noFill/>
                </a:ln>
              </c:spPr>
              <c:txPr>
                <a:bodyPr/>
                <a:lstStyle/>
                <a:p>
                  <a:pPr>
                    <a:defRPr sz="11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C-C683-46D7-A0C0-289CE38E4F82}"/>
                </c:ext>
              </c:extLst>
            </c:dLbl>
            <c:numFmt formatCode="0.0" sourceLinked="0"/>
            <c:spPr>
              <a:noFill/>
              <a:ln w="25400">
                <a:noFill/>
              </a:ln>
            </c:spPr>
            <c:txPr>
              <a:bodyPr wrap="square" lIns="38100" tIns="19050" rIns="38100" bIns="19050" anchor="ctr">
                <a:spAutoFit/>
              </a:bodyPr>
              <a:lstStyle/>
              <a:p>
                <a:pPr>
                  <a:defRPr sz="11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dati_1!$A$4:$A$10</c:f>
              <c:strCache>
                <c:ptCount val="7"/>
                <c:pt idx="0">
                  <c:v>Valsts policija</c:v>
                </c:pt>
                <c:pt idx="1">
                  <c:v>Valsts drošības dienests (VDD)</c:v>
                </c:pt>
                <c:pt idx="2">
                  <c:v>Prokuratūra</c:v>
                </c:pt>
                <c:pt idx="3">
                  <c:v>Tiesas</c:v>
                </c:pt>
                <c:pt idx="4">
                  <c:v>Korupcijas novēršanas un apkarošanas birojs (KNAB)</c:v>
                </c:pt>
                <c:pt idx="5">
                  <c:v>Satversmes aizsardzības birojs (SAB)</c:v>
                </c:pt>
                <c:pt idx="6">
                  <c:v>Finanšu izlūkošanas dienests (FID)</c:v>
                </c:pt>
              </c:strCache>
            </c:strRef>
          </c:cat>
          <c:val>
            <c:numRef>
              <c:f>dati_1!$D$4:$D$10</c:f>
              <c:numCache>
                <c:formatCode>0.0</c:formatCode>
                <c:ptCount val="7"/>
                <c:pt idx="0">
                  <c:v>50.9</c:v>
                </c:pt>
                <c:pt idx="1">
                  <c:v>40.700000000000003</c:v>
                </c:pt>
                <c:pt idx="2">
                  <c:v>40.1</c:v>
                </c:pt>
                <c:pt idx="3">
                  <c:v>39.299999999999997</c:v>
                </c:pt>
                <c:pt idx="4">
                  <c:v>37.5</c:v>
                </c:pt>
                <c:pt idx="5">
                  <c:v>35.1</c:v>
                </c:pt>
                <c:pt idx="6">
                  <c:v>29.5</c:v>
                </c:pt>
              </c:numCache>
            </c:numRef>
          </c:val>
          <c:extLst>
            <c:ext xmlns:c16="http://schemas.microsoft.com/office/drawing/2014/chart" uri="{C3380CC4-5D6E-409C-BE32-E72D297353CC}">
              <c16:uniqueId val="{0000002D-C683-46D7-A0C0-289CE38E4F82}"/>
            </c:ext>
          </c:extLst>
        </c:ser>
        <c:ser>
          <c:idx val="3"/>
          <c:order val="3"/>
          <c:tx>
            <c:strRef>
              <c:f>dati_1!$E$3</c:f>
              <c:strCache>
                <c:ptCount val="1"/>
                <c:pt idx="0">
                  <c:v>Drīzāk neuzticos</c:v>
                </c:pt>
              </c:strCache>
            </c:strRef>
          </c:tx>
          <c:spPr>
            <a:solidFill>
              <a:srgbClr val="E79B75"/>
            </a:solidFill>
            <a:ln w="25400">
              <a:noFill/>
            </a:ln>
          </c:spPr>
          <c:invertIfNegative val="0"/>
          <c:dLbls>
            <c:dLbl>
              <c:idx val="0"/>
              <c:numFmt formatCode="0.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E-C683-46D7-A0C0-289CE38E4F82}"/>
                </c:ext>
              </c:extLst>
            </c:dLbl>
            <c:dLbl>
              <c:idx val="1"/>
              <c:numFmt formatCode="0.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F-C683-46D7-A0C0-289CE38E4F82}"/>
                </c:ext>
              </c:extLst>
            </c:dLbl>
            <c:dLbl>
              <c:idx val="2"/>
              <c:numFmt formatCode="0.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0-C683-46D7-A0C0-289CE38E4F82}"/>
                </c:ext>
              </c:extLst>
            </c:dLbl>
            <c:dLbl>
              <c:idx val="3"/>
              <c:numFmt formatCode="0.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1-C683-46D7-A0C0-289CE38E4F82}"/>
                </c:ext>
              </c:extLst>
            </c:dLbl>
            <c:dLbl>
              <c:idx val="4"/>
              <c:numFmt formatCode="0.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2-C683-46D7-A0C0-289CE38E4F82}"/>
                </c:ext>
              </c:extLst>
            </c:dLbl>
            <c:dLbl>
              <c:idx val="5"/>
              <c:numFmt formatCode="0.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3-C683-46D7-A0C0-289CE38E4F82}"/>
                </c:ext>
              </c:extLst>
            </c:dLbl>
            <c:dLbl>
              <c:idx val="6"/>
              <c:numFmt formatCode="0.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4-C683-46D7-A0C0-289CE38E4F82}"/>
                </c:ext>
              </c:extLst>
            </c:dLbl>
            <c:dLbl>
              <c:idx val="7"/>
              <c:numFmt formatCode="0.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5-C683-46D7-A0C0-289CE38E4F82}"/>
                </c:ext>
              </c:extLst>
            </c:dLbl>
            <c:dLbl>
              <c:idx val="8"/>
              <c:numFmt formatCode="0.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6-C683-46D7-A0C0-289CE38E4F82}"/>
                </c:ext>
              </c:extLst>
            </c:dLbl>
            <c:dLbl>
              <c:idx val="9"/>
              <c:numFmt formatCode="0.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7-C683-46D7-A0C0-289CE38E4F82}"/>
                </c:ext>
              </c:extLst>
            </c:dLbl>
            <c:dLbl>
              <c:idx val="10"/>
              <c:numFmt formatCode="0.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8-C683-46D7-A0C0-289CE38E4F82}"/>
                </c:ext>
              </c:extLst>
            </c:dLbl>
            <c:dLbl>
              <c:idx val="11"/>
              <c:numFmt formatCode="0.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9-C683-46D7-A0C0-289CE38E4F82}"/>
                </c:ext>
              </c:extLst>
            </c:dLbl>
            <c:dLbl>
              <c:idx val="12"/>
              <c:numFmt formatCode="0.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A-C683-46D7-A0C0-289CE38E4F82}"/>
                </c:ext>
              </c:extLst>
            </c:dLbl>
            <c:dLbl>
              <c:idx val="13"/>
              <c:numFmt formatCode="0.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B-C683-46D7-A0C0-289CE38E4F82}"/>
                </c:ext>
              </c:extLst>
            </c:dLbl>
            <c:dLbl>
              <c:idx val="14"/>
              <c:numFmt formatCode="0.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C-C683-46D7-A0C0-289CE38E4F82}"/>
                </c:ext>
              </c:extLst>
            </c:dLbl>
            <c:dLbl>
              <c:idx val="15"/>
              <c:numFmt formatCode="0.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D-C683-46D7-A0C0-289CE38E4F82}"/>
                </c:ext>
              </c:extLst>
            </c:dLbl>
            <c:dLbl>
              <c:idx val="16"/>
              <c:numFmt formatCode="0.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E-C683-46D7-A0C0-289CE38E4F82}"/>
                </c:ext>
              </c:extLst>
            </c:dLbl>
            <c:dLbl>
              <c:idx val="17"/>
              <c:numFmt formatCode="0.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F-C683-46D7-A0C0-289CE38E4F82}"/>
                </c:ext>
              </c:extLst>
            </c:dLbl>
            <c:numFmt formatCode="0.0" sourceLinked="0"/>
            <c:spPr>
              <a:noFill/>
              <a:ln w="25400">
                <a:noFill/>
              </a:ln>
            </c:spPr>
            <c:txPr>
              <a:bodyPr wrap="square" lIns="38100" tIns="19050" rIns="38100" bIns="19050" anchor="ctr">
                <a:spAutoFit/>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dati_1!$A$4:$A$10</c:f>
              <c:strCache>
                <c:ptCount val="7"/>
                <c:pt idx="0">
                  <c:v>Valsts policija</c:v>
                </c:pt>
                <c:pt idx="1">
                  <c:v>Valsts drošības dienests (VDD)</c:v>
                </c:pt>
                <c:pt idx="2">
                  <c:v>Prokuratūra</c:v>
                </c:pt>
                <c:pt idx="3">
                  <c:v>Tiesas</c:v>
                </c:pt>
                <c:pt idx="4">
                  <c:v>Korupcijas novēršanas un apkarošanas birojs (KNAB)</c:v>
                </c:pt>
                <c:pt idx="5">
                  <c:v>Satversmes aizsardzības birojs (SAB)</c:v>
                </c:pt>
                <c:pt idx="6">
                  <c:v>Finanšu izlūkošanas dienests (FID)</c:v>
                </c:pt>
              </c:strCache>
            </c:strRef>
          </c:cat>
          <c:val>
            <c:numRef>
              <c:f>dati_1!$E$4:$E$10</c:f>
              <c:numCache>
                <c:formatCode>0.0</c:formatCode>
                <c:ptCount val="7"/>
                <c:pt idx="0">
                  <c:v>24</c:v>
                </c:pt>
                <c:pt idx="1">
                  <c:v>22</c:v>
                </c:pt>
                <c:pt idx="2">
                  <c:v>26.9</c:v>
                </c:pt>
                <c:pt idx="3">
                  <c:v>30.8</c:v>
                </c:pt>
                <c:pt idx="4">
                  <c:v>29.5</c:v>
                </c:pt>
                <c:pt idx="5">
                  <c:v>22.1</c:v>
                </c:pt>
                <c:pt idx="6">
                  <c:v>22.5</c:v>
                </c:pt>
              </c:numCache>
            </c:numRef>
          </c:val>
          <c:extLst>
            <c:ext xmlns:c16="http://schemas.microsoft.com/office/drawing/2014/chart" uri="{C3380CC4-5D6E-409C-BE32-E72D297353CC}">
              <c16:uniqueId val="{00000040-C683-46D7-A0C0-289CE38E4F82}"/>
            </c:ext>
          </c:extLst>
        </c:ser>
        <c:ser>
          <c:idx val="4"/>
          <c:order val="4"/>
          <c:tx>
            <c:strRef>
              <c:f>dati_1!$F$3</c:f>
              <c:strCache>
                <c:ptCount val="1"/>
                <c:pt idx="0">
                  <c:v>Pilnībā neuzticos</c:v>
                </c:pt>
              </c:strCache>
            </c:strRef>
          </c:tx>
          <c:spPr>
            <a:solidFill>
              <a:srgbClr val="CC2A2A"/>
            </a:solidFill>
            <a:ln w="25400">
              <a:noFill/>
            </a:ln>
          </c:spPr>
          <c:invertIfNegative val="0"/>
          <c:dLbls>
            <c:dLbl>
              <c:idx val="0"/>
              <c:numFmt formatCode="0.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1-C683-46D7-A0C0-289CE38E4F82}"/>
                </c:ext>
              </c:extLst>
            </c:dLbl>
            <c:dLbl>
              <c:idx val="1"/>
              <c:numFmt formatCode="0.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2-C683-46D7-A0C0-289CE38E4F82}"/>
                </c:ext>
              </c:extLst>
            </c:dLbl>
            <c:dLbl>
              <c:idx val="2"/>
              <c:numFmt formatCode="0.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3-C683-46D7-A0C0-289CE38E4F82}"/>
                </c:ext>
              </c:extLst>
            </c:dLbl>
            <c:dLbl>
              <c:idx val="3"/>
              <c:numFmt formatCode="0.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4-C683-46D7-A0C0-289CE38E4F82}"/>
                </c:ext>
              </c:extLst>
            </c:dLbl>
            <c:dLbl>
              <c:idx val="4"/>
              <c:numFmt formatCode="0.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5-C683-46D7-A0C0-289CE38E4F82}"/>
                </c:ext>
              </c:extLst>
            </c:dLbl>
            <c:dLbl>
              <c:idx val="5"/>
              <c:numFmt formatCode="0.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6-C683-46D7-A0C0-289CE38E4F82}"/>
                </c:ext>
              </c:extLst>
            </c:dLbl>
            <c:dLbl>
              <c:idx val="6"/>
              <c:numFmt formatCode="0.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7-C683-46D7-A0C0-289CE38E4F82}"/>
                </c:ext>
              </c:extLst>
            </c:dLbl>
            <c:dLbl>
              <c:idx val="7"/>
              <c:numFmt formatCode="0.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8-C683-46D7-A0C0-289CE38E4F82}"/>
                </c:ext>
              </c:extLst>
            </c:dLbl>
            <c:dLbl>
              <c:idx val="8"/>
              <c:numFmt formatCode="0.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9-C683-46D7-A0C0-289CE38E4F82}"/>
                </c:ext>
              </c:extLst>
            </c:dLbl>
            <c:dLbl>
              <c:idx val="9"/>
              <c:numFmt formatCode="0.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A-C683-46D7-A0C0-289CE38E4F82}"/>
                </c:ext>
              </c:extLst>
            </c:dLbl>
            <c:dLbl>
              <c:idx val="10"/>
              <c:numFmt formatCode="0.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B-C683-46D7-A0C0-289CE38E4F82}"/>
                </c:ext>
              </c:extLst>
            </c:dLbl>
            <c:dLbl>
              <c:idx val="11"/>
              <c:numFmt formatCode="0.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C-C683-46D7-A0C0-289CE38E4F82}"/>
                </c:ext>
              </c:extLst>
            </c:dLbl>
            <c:dLbl>
              <c:idx val="12"/>
              <c:numFmt formatCode="0.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D-C683-46D7-A0C0-289CE38E4F82}"/>
                </c:ext>
              </c:extLst>
            </c:dLbl>
            <c:dLbl>
              <c:idx val="13"/>
              <c:numFmt formatCode="0.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E-C683-46D7-A0C0-289CE38E4F82}"/>
                </c:ext>
              </c:extLst>
            </c:dLbl>
            <c:dLbl>
              <c:idx val="14"/>
              <c:numFmt formatCode="0.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F-C683-46D7-A0C0-289CE38E4F82}"/>
                </c:ext>
              </c:extLst>
            </c:dLbl>
            <c:dLbl>
              <c:idx val="15"/>
              <c:numFmt formatCode="0.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50-C683-46D7-A0C0-289CE38E4F82}"/>
                </c:ext>
              </c:extLst>
            </c:dLbl>
            <c:dLbl>
              <c:idx val="16"/>
              <c:numFmt formatCode="0.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51-C683-46D7-A0C0-289CE38E4F82}"/>
                </c:ext>
              </c:extLst>
            </c:dLbl>
            <c:dLbl>
              <c:idx val="17"/>
              <c:numFmt formatCode="0.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52-C683-46D7-A0C0-289CE38E4F82}"/>
                </c:ext>
              </c:extLst>
            </c:dLbl>
            <c:numFmt formatCode="0.0" sourceLinked="0"/>
            <c:spPr>
              <a:noFill/>
              <a:ln w="25400">
                <a:noFill/>
              </a:ln>
            </c:spPr>
            <c:txPr>
              <a:bodyPr wrap="square" lIns="38100" tIns="19050" rIns="38100" bIns="19050" anchor="ctr">
                <a:spAutoFit/>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dati_1!$A$4:$A$10</c:f>
              <c:strCache>
                <c:ptCount val="7"/>
                <c:pt idx="0">
                  <c:v>Valsts policija</c:v>
                </c:pt>
                <c:pt idx="1">
                  <c:v>Valsts drošības dienests (VDD)</c:v>
                </c:pt>
                <c:pt idx="2">
                  <c:v>Prokuratūra</c:v>
                </c:pt>
                <c:pt idx="3">
                  <c:v>Tiesas</c:v>
                </c:pt>
                <c:pt idx="4">
                  <c:v>Korupcijas novēršanas un apkarošanas birojs (KNAB)</c:v>
                </c:pt>
                <c:pt idx="5">
                  <c:v>Satversmes aizsardzības birojs (SAB)</c:v>
                </c:pt>
                <c:pt idx="6">
                  <c:v>Finanšu izlūkošanas dienests (FID)</c:v>
                </c:pt>
              </c:strCache>
            </c:strRef>
          </c:cat>
          <c:val>
            <c:numRef>
              <c:f>dati_1!$F$4:$F$10</c:f>
              <c:numCache>
                <c:formatCode>0.0</c:formatCode>
                <c:ptCount val="7"/>
                <c:pt idx="0">
                  <c:v>10.8</c:v>
                </c:pt>
                <c:pt idx="1">
                  <c:v>8.6999999999999993</c:v>
                </c:pt>
                <c:pt idx="2">
                  <c:v>9.3000000000000007</c:v>
                </c:pt>
                <c:pt idx="3">
                  <c:v>10.199999999999999</c:v>
                </c:pt>
                <c:pt idx="4">
                  <c:v>12.9</c:v>
                </c:pt>
                <c:pt idx="5">
                  <c:v>9.3000000000000007</c:v>
                </c:pt>
                <c:pt idx="6">
                  <c:v>9.6</c:v>
                </c:pt>
              </c:numCache>
            </c:numRef>
          </c:val>
          <c:extLst>
            <c:ext xmlns:c16="http://schemas.microsoft.com/office/drawing/2014/chart" uri="{C3380CC4-5D6E-409C-BE32-E72D297353CC}">
              <c16:uniqueId val="{00000053-C683-46D7-A0C0-289CE38E4F82}"/>
            </c:ext>
          </c:extLst>
        </c:ser>
        <c:ser>
          <c:idx val="5"/>
          <c:order val="5"/>
          <c:tx>
            <c:strRef>
              <c:f>dati_1!$G$3</c:f>
              <c:strCache>
                <c:ptCount val="1"/>
              </c:strCache>
            </c:strRef>
          </c:tx>
          <c:spPr>
            <a:noFill/>
            <a:ln w="25400">
              <a:noFill/>
            </a:ln>
          </c:spPr>
          <c:invertIfNegative val="0"/>
          <c:cat>
            <c:strRef>
              <c:f>dati_1!$A$4:$A$10</c:f>
              <c:strCache>
                <c:ptCount val="7"/>
                <c:pt idx="0">
                  <c:v>Valsts policija</c:v>
                </c:pt>
                <c:pt idx="1">
                  <c:v>Valsts drošības dienests (VDD)</c:v>
                </c:pt>
                <c:pt idx="2">
                  <c:v>Prokuratūra</c:v>
                </c:pt>
                <c:pt idx="3">
                  <c:v>Tiesas</c:v>
                </c:pt>
                <c:pt idx="4">
                  <c:v>Korupcijas novēršanas un apkarošanas birojs (KNAB)</c:v>
                </c:pt>
                <c:pt idx="5">
                  <c:v>Satversmes aizsardzības birojs (SAB)</c:v>
                </c:pt>
                <c:pt idx="6">
                  <c:v>Finanšu izlūkošanas dienests (FID)</c:v>
                </c:pt>
              </c:strCache>
            </c:strRef>
          </c:cat>
          <c:val>
            <c:numRef>
              <c:f>dati_1!$G$4:$G$10</c:f>
              <c:numCache>
                <c:formatCode>0.0</c:formatCode>
                <c:ptCount val="7"/>
                <c:pt idx="0">
                  <c:v>15.900000000000006</c:v>
                </c:pt>
                <c:pt idx="1">
                  <c:v>20</c:v>
                </c:pt>
                <c:pt idx="2">
                  <c:v>14.500000000000007</c:v>
                </c:pt>
                <c:pt idx="3">
                  <c:v>9.6999999999999993</c:v>
                </c:pt>
                <c:pt idx="4">
                  <c:v>8.3000000000000043</c:v>
                </c:pt>
                <c:pt idx="5">
                  <c:v>19.300000000000004</c:v>
                </c:pt>
                <c:pt idx="6">
                  <c:v>18.600000000000001</c:v>
                </c:pt>
              </c:numCache>
            </c:numRef>
          </c:val>
          <c:extLst>
            <c:ext xmlns:c16="http://schemas.microsoft.com/office/drawing/2014/chart" uri="{C3380CC4-5D6E-409C-BE32-E72D297353CC}">
              <c16:uniqueId val="{00000054-C683-46D7-A0C0-289CE38E4F82}"/>
            </c:ext>
          </c:extLst>
        </c:ser>
        <c:ser>
          <c:idx val="6"/>
          <c:order val="6"/>
          <c:tx>
            <c:strRef>
              <c:f>dati_1!$H$3</c:f>
              <c:strCache>
                <c:ptCount val="1"/>
                <c:pt idx="0">
                  <c:v>Nezina</c:v>
                </c:pt>
              </c:strCache>
            </c:strRef>
          </c:tx>
          <c:spPr>
            <a:solidFill>
              <a:srgbClr val="D7D7D7"/>
            </a:solidFill>
            <a:ln w="25400">
              <a:noFill/>
            </a:ln>
          </c:spPr>
          <c:invertIfNegative val="0"/>
          <c:dLbls>
            <c:numFmt formatCode="#,##0.0" sourceLinked="0"/>
            <c:spPr>
              <a:noFill/>
              <a:ln w="25400">
                <a:noFill/>
              </a:ln>
            </c:spPr>
            <c:txPr>
              <a:bodyPr wrap="square" lIns="38100" tIns="19050" rIns="38100" bIns="19050" anchor="ctr">
                <a:spAutoFit/>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dati_1!$A$4:$A$10</c:f>
              <c:strCache>
                <c:ptCount val="7"/>
                <c:pt idx="0">
                  <c:v>Valsts policija</c:v>
                </c:pt>
                <c:pt idx="1">
                  <c:v>Valsts drošības dienests (VDD)</c:v>
                </c:pt>
                <c:pt idx="2">
                  <c:v>Prokuratūra</c:v>
                </c:pt>
                <c:pt idx="3">
                  <c:v>Tiesas</c:v>
                </c:pt>
                <c:pt idx="4">
                  <c:v>Korupcijas novēršanas un apkarošanas birojs (KNAB)</c:v>
                </c:pt>
                <c:pt idx="5">
                  <c:v>Satversmes aizsardzības birojs (SAB)</c:v>
                </c:pt>
                <c:pt idx="6">
                  <c:v>Finanšu izlūkošanas dienests (FID)</c:v>
                </c:pt>
              </c:strCache>
            </c:strRef>
          </c:cat>
          <c:val>
            <c:numRef>
              <c:f>dati_1!$H$4:$H$10</c:f>
              <c:numCache>
                <c:formatCode>0.0</c:formatCode>
                <c:ptCount val="7"/>
                <c:pt idx="0">
                  <c:v>4.7</c:v>
                </c:pt>
                <c:pt idx="1">
                  <c:v>22</c:v>
                </c:pt>
                <c:pt idx="2">
                  <c:v>17.100000000000001</c:v>
                </c:pt>
                <c:pt idx="3">
                  <c:v>13.9</c:v>
                </c:pt>
                <c:pt idx="4">
                  <c:v>15.3</c:v>
                </c:pt>
                <c:pt idx="5">
                  <c:v>28.5</c:v>
                </c:pt>
                <c:pt idx="6">
                  <c:v>34.299999999999997</c:v>
                </c:pt>
              </c:numCache>
            </c:numRef>
          </c:val>
          <c:extLst>
            <c:ext xmlns:c16="http://schemas.microsoft.com/office/drawing/2014/chart" uri="{C3380CC4-5D6E-409C-BE32-E72D297353CC}">
              <c16:uniqueId val="{00000055-C683-46D7-A0C0-289CE38E4F82}"/>
            </c:ext>
          </c:extLst>
        </c:ser>
        <c:dLbls>
          <c:showLegendKey val="0"/>
          <c:showVal val="0"/>
          <c:showCatName val="0"/>
          <c:showSerName val="0"/>
          <c:showPercent val="0"/>
          <c:showBubbleSize val="0"/>
        </c:dLbls>
        <c:gapWidth val="35"/>
        <c:overlap val="100"/>
        <c:axId val="443319824"/>
        <c:axId val="1"/>
      </c:barChart>
      <c:catAx>
        <c:axId val="443319824"/>
        <c:scaling>
          <c:orientation val="maxMin"/>
        </c:scaling>
        <c:delete val="0"/>
        <c:axPos val="l"/>
        <c:title>
          <c:tx>
            <c:rich>
              <a:bodyPr rot="0" vert="horz"/>
              <a:lstStyle/>
              <a:p>
                <a:pPr algn="just">
                  <a:defRPr sz="800" b="0" i="0" u="none" strike="noStrike" baseline="0">
                    <a:solidFill>
                      <a:srgbClr val="000000"/>
                    </a:solidFill>
                    <a:latin typeface="Arial"/>
                    <a:ea typeface="Arial"/>
                    <a:cs typeface="Arial"/>
                  </a:defRPr>
                </a:pPr>
                <a:r>
                  <a:rPr lang="en-US"/>
                  <a:t>%</a:t>
                </a:r>
              </a:p>
            </c:rich>
          </c:tx>
          <c:layout>
            <c:manualLayout>
              <c:xMode val="edge"/>
              <c:yMode val="edge"/>
              <c:x val="2.6164197424039946E-2"/>
              <c:y val="2.7234288021689597E-2"/>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General" sourceLinked="1"/>
        <c:majorTickMark val="out"/>
        <c:minorTickMark val="none"/>
        <c:tickLblPos val="low"/>
        <c:spPr>
          <a:ln w="3175">
            <a:solidFill>
              <a:srgbClr val="000000"/>
            </a:solidFill>
            <a:prstDash val="solid"/>
          </a:ln>
        </c:spPr>
        <c:txPr>
          <a:bodyPr rot="0" vert="horz"/>
          <a:lstStyle/>
          <a:p>
            <a:pPr>
              <a:defRPr sz="1050" b="0" i="0" u="none" strike="noStrike" baseline="0">
                <a:solidFill>
                  <a:srgbClr val="000000"/>
                </a:solidFill>
                <a:latin typeface="Arial"/>
                <a:ea typeface="Arial"/>
                <a:cs typeface="Arial"/>
              </a:defRPr>
            </a:pPr>
            <a:endParaRPr lang="lv-LV"/>
          </a:p>
        </c:txPr>
        <c:crossAx val="1"/>
        <c:crossesAt val="63.5"/>
        <c:auto val="1"/>
        <c:lblAlgn val="ctr"/>
        <c:lblOffset val="100"/>
        <c:tickLblSkip val="1"/>
        <c:tickMarkSkip val="1"/>
        <c:noMultiLvlLbl val="0"/>
      </c:catAx>
      <c:valAx>
        <c:axId val="1"/>
        <c:scaling>
          <c:orientation val="minMax"/>
          <c:max val="149"/>
          <c:min val="0"/>
        </c:scaling>
        <c:delete val="1"/>
        <c:axPos val="b"/>
        <c:numFmt formatCode="0.0" sourceLinked="1"/>
        <c:majorTickMark val="out"/>
        <c:minorTickMark val="none"/>
        <c:tickLblPos val="nextTo"/>
        <c:crossAx val="443319824"/>
        <c:crosses val="max"/>
        <c:crossBetween val="between"/>
        <c:majorUnit val="74.5"/>
        <c:minorUnit val="4"/>
      </c:valAx>
      <c:spPr>
        <a:noFill/>
        <a:ln w="25400">
          <a:noFill/>
        </a:ln>
      </c:spPr>
    </c:plotArea>
    <c:legend>
      <c:legendPos val="r"/>
      <c:legendEntry>
        <c:idx val="0"/>
        <c:delete val="1"/>
      </c:legendEntry>
      <c:legendEntry>
        <c:idx val="5"/>
        <c:delete val="1"/>
      </c:legendEntry>
      <c:layout>
        <c:manualLayout>
          <c:xMode val="edge"/>
          <c:yMode val="edge"/>
          <c:x val="0.37722684388951994"/>
          <c:y val="1.6342187995731301E-3"/>
          <c:w val="0.5813807235107411"/>
          <c:h val="8.8320498399238556E-2"/>
        </c:manualLayout>
      </c:layout>
      <c:overlay val="0"/>
      <c:spPr>
        <a:noFill/>
        <a:ln w="25400">
          <a:noFill/>
        </a:ln>
      </c:spPr>
      <c:txPr>
        <a:bodyPr/>
        <a:lstStyle/>
        <a:p>
          <a:pPr>
            <a:defRPr sz="1050" b="0" i="0" u="none" strike="noStrike" baseline="0">
              <a:solidFill>
                <a:srgbClr val="000000"/>
              </a:solidFill>
              <a:latin typeface="Arial"/>
              <a:ea typeface="Arial"/>
              <a:cs typeface="Arial"/>
            </a:defRPr>
          </a:pPr>
          <a:endParaRPr lang="lv-LV"/>
        </a:p>
      </c:txPr>
    </c:legend>
    <c:plotVisOnly val="1"/>
    <c:dispBlanksAs val="gap"/>
    <c:showDLblsOverMax val="0"/>
  </c:chart>
  <c:spPr>
    <a:noFill/>
    <a:ln w="6350">
      <a:noFill/>
    </a:ln>
  </c:spPr>
  <c:txPr>
    <a:bodyPr/>
    <a:lstStyle/>
    <a:p>
      <a:pPr>
        <a:defRPr sz="8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1183026613533051"/>
          <c:y val="7.4710669555567285E-3"/>
          <c:w val="0.7669085447664058"/>
          <c:h val="0.89340551181102368"/>
        </c:manualLayout>
      </c:layout>
      <c:barChart>
        <c:barDir val="bar"/>
        <c:grouping val="clustered"/>
        <c:varyColors val="0"/>
        <c:ser>
          <c:idx val="0"/>
          <c:order val="0"/>
          <c:spPr>
            <a:solidFill>
              <a:srgbClr val="C87AA3"/>
            </a:solidFill>
            <a:ln w="25400">
              <a:noFill/>
            </a:ln>
          </c:spPr>
          <c:invertIfNegative val="0"/>
          <c:dPt>
            <c:idx val="0"/>
            <c:invertIfNegative val="0"/>
            <c:bubble3D val="0"/>
            <c:extLst>
              <c:ext xmlns:c16="http://schemas.microsoft.com/office/drawing/2014/chart" uri="{C3380CC4-5D6E-409C-BE32-E72D297353CC}">
                <c16:uniqueId val="{00000000-E5D5-4FBD-98C0-6B94EC06AB24}"/>
              </c:ext>
            </c:extLst>
          </c:dPt>
          <c:dPt>
            <c:idx val="4"/>
            <c:invertIfNegative val="0"/>
            <c:bubble3D val="0"/>
            <c:extLst>
              <c:ext xmlns:c16="http://schemas.microsoft.com/office/drawing/2014/chart" uri="{C3380CC4-5D6E-409C-BE32-E72D297353CC}">
                <c16:uniqueId val="{00000001-E5D5-4FBD-98C0-6B94EC06AB24}"/>
              </c:ext>
            </c:extLst>
          </c:dPt>
          <c:dPt>
            <c:idx val="5"/>
            <c:invertIfNegative val="0"/>
            <c:bubble3D val="0"/>
            <c:extLst>
              <c:ext xmlns:c16="http://schemas.microsoft.com/office/drawing/2014/chart" uri="{C3380CC4-5D6E-409C-BE32-E72D297353CC}">
                <c16:uniqueId val="{00000002-E5D5-4FBD-98C0-6B94EC06AB24}"/>
              </c:ext>
            </c:extLst>
          </c:dPt>
          <c:dPt>
            <c:idx val="6"/>
            <c:invertIfNegative val="0"/>
            <c:bubble3D val="0"/>
            <c:extLst>
              <c:ext xmlns:c16="http://schemas.microsoft.com/office/drawing/2014/chart" uri="{C3380CC4-5D6E-409C-BE32-E72D297353CC}">
                <c16:uniqueId val="{00000003-E5D5-4FBD-98C0-6B94EC06AB24}"/>
              </c:ext>
            </c:extLst>
          </c:dPt>
          <c:dPt>
            <c:idx val="7"/>
            <c:invertIfNegative val="0"/>
            <c:bubble3D val="0"/>
            <c:extLst>
              <c:ext xmlns:c16="http://schemas.microsoft.com/office/drawing/2014/chart" uri="{C3380CC4-5D6E-409C-BE32-E72D297353CC}">
                <c16:uniqueId val="{00000004-E5D5-4FBD-98C0-6B94EC06AB24}"/>
              </c:ext>
            </c:extLst>
          </c:dPt>
          <c:dPt>
            <c:idx val="8"/>
            <c:invertIfNegative val="0"/>
            <c:bubble3D val="0"/>
            <c:extLst>
              <c:ext xmlns:c16="http://schemas.microsoft.com/office/drawing/2014/chart" uri="{C3380CC4-5D6E-409C-BE32-E72D297353CC}">
                <c16:uniqueId val="{00000005-E5D5-4FBD-98C0-6B94EC06AB24}"/>
              </c:ext>
            </c:extLst>
          </c:dPt>
          <c:dPt>
            <c:idx val="10"/>
            <c:invertIfNegative val="0"/>
            <c:bubble3D val="0"/>
            <c:extLst>
              <c:ext xmlns:c16="http://schemas.microsoft.com/office/drawing/2014/chart" uri="{C3380CC4-5D6E-409C-BE32-E72D297353CC}">
                <c16:uniqueId val="{00000006-E5D5-4FBD-98C0-6B94EC06AB24}"/>
              </c:ext>
            </c:extLst>
          </c:dPt>
          <c:dLbls>
            <c:dLbl>
              <c:idx val="9"/>
              <c:numFmt formatCode="#,##0.0" sourceLinked="0"/>
              <c:spPr>
                <a:noFill/>
                <a:ln w="25400">
                  <a:noFill/>
                </a:ln>
              </c:spPr>
              <c:txPr>
                <a:bodyPr/>
                <a:lstStyle/>
                <a:p>
                  <a:pPr>
                    <a:defRPr sz="1200" b="0" i="0" u="none" strike="noStrike" baseline="0">
                      <a:solidFill>
                        <a:srgbClr val="000000"/>
                      </a:solidFill>
                      <a:latin typeface="Arial"/>
                      <a:ea typeface="Arial"/>
                      <a:cs typeface="Arial"/>
                    </a:defRPr>
                  </a:pPr>
                  <a:endParaRPr lang="lv-LV"/>
                </a:p>
              </c:txPr>
              <c:dLblPos val="outEnd"/>
              <c:showLegendKey val="0"/>
              <c:showVal val="1"/>
              <c:showCatName val="0"/>
              <c:showSerName val="0"/>
              <c:showPercent val="0"/>
              <c:showBubbleSize val="0"/>
              <c:extLst>
                <c:ext xmlns:c16="http://schemas.microsoft.com/office/drawing/2014/chart" uri="{C3380CC4-5D6E-409C-BE32-E72D297353CC}">
                  <c16:uniqueId val="{00000007-E5D5-4FBD-98C0-6B94EC06AB24}"/>
                </c:ext>
              </c:extLst>
            </c:dLbl>
            <c:numFmt formatCode="#,##0.0" sourceLinked="0"/>
            <c:spPr>
              <a:noFill/>
              <a:ln w="25400">
                <a:noFill/>
              </a:ln>
            </c:spPr>
            <c:txPr>
              <a:bodyPr wrap="square" lIns="38100" tIns="19050" rIns="38100" bIns="19050" anchor="ctr">
                <a:spAutoFit/>
              </a:bodyPr>
              <a:lstStyle/>
              <a:p>
                <a:pPr>
                  <a:defRPr sz="1200" b="0" i="0" u="none" strike="noStrike" baseline="0">
                    <a:solidFill>
                      <a:srgbClr val="000000"/>
                    </a:solidFill>
                    <a:latin typeface="Arial"/>
                    <a:ea typeface="Arial"/>
                    <a:cs typeface="Arial"/>
                  </a:defRPr>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dati_3!$A$3:$A$12</c:f>
              <c:strCache>
                <c:ptCount val="10"/>
                <c:pt idx="0">
                  <c:v>Juris Stukāns</c:v>
                </c:pt>
                <c:pt idx="1">
                  <c:v>Jānis Maizītis</c:v>
                </c:pt>
                <c:pt idx="2">
                  <c:v>Ēriks Kalnmeiers</c:v>
                </c:pt>
                <c:pt idx="3">
                  <c:v>Jānis Skrastiņš</c:v>
                </c:pt>
                <c:pt idx="4">
                  <c:v>Aldis Gobzems</c:v>
                </c:pt>
                <c:pt idx="5">
                  <c:v>Jānis Bordāns</c:v>
                </c:pt>
                <c:pt idx="6">
                  <c:v>Mārtiņš Staķis</c:v>
                </c:pt>
                <c:pt idx="7">
                  <c:v>Juris Jansons</c:v>
                </c:pt>
                <c:pt idx="8">
                  <c:v>Juris Rekšņa</c:v>
                </c:pt>
                <c:pt idx="9">
                  <c:v>Cita atbilde*</c:v>
                </c:pt>
              </c:strCache>
            </c:strRef>
          </c:cat>
          <c:val>
            <c:numRef>
              <c:f>dati_3!$B$3:$B$12</c:f>
              <c:numCache>
                <c:formatCode>0.0</c:formatCode>
                <c:ptCount val="10"/>
                <c:pt idx="0">
                  <c:v>17.899999999999999</c:v>
                </c:pt>
                <c:pt idx="1">
                  <c:v>0.9</c:v>
                </c:pt>
                <c:pt idx="2">
                  <c:v>0.3</c:v>
                </c:pt>
                <c:pt idx="3">
                  <c:v>0.2</c:v>
                </c:pt>
                <c:pt idx="4">
                  <c:v>0.1</c:v>
                </c:pt>
                <c:pt idx="5">
                  <c:v>0.1</c:v>
                </c:pt>
                <c:pt idx="6">
                  <c:v>0.1</c:v>
                </c:pt>
                <c:pt idx="7">
                  <c:v>0.1</c:v>
                </c:pt>
                <c:pt idx="8">
                  <c:v>0.1</c:v>
                </c:pt>
                <c:pt idx="9">
                  <c:v>0.3</c:v>
                </c:pt>
              </c:numCache>
            </c:numRef>
          </c:val>
          <c:extLst>
            <c:ext xmlns:c16="http://schemas.microsoft.com/office/drawing/2014/chart" uri="{C3380CC4-5D6E-409C-BE32-E72D297353CC}">
              <c16:uniqueId val="{00000008-E5D5-4FBD-98C0-6B94EC06AB24}"/>
            </c:ext>
          </c:extLst>
        </c:ser>
        <c:dLbls>
          <c:showLegendKey val="0"/>
          <c:showVal val="0"/>
          <c:showCatName val="0"/>
          <c:showSerName val="0"/>
          <c:showPercent val="0"/>
          <c:showBubbleSize val="0"/>
        </c:dLbls>
        <c:gapWidth val="20"/>
        <c:axId val="372730944"/>
        <c:axId val="1"/>
      </c:barChart>
      <c:catAx>
        <c:axId val="372730944"/>
        <c:scaling>
          <c:orientation val="maxMin"/>
        </c:scaling>
        <c:delete val="0"/>
        <c:axPos val="l"/>
        <c:title>
          <c:tx>
            <c:rich>
              <a:bodyPr rot="0" vert="horz"/>
              <a:lstStyle/>
              <a:p>
                <a:pPr algn="ctr">
                  <a:defRPr sz="800" b="0" i="0" u="none" strike="noStrike" baseline="0">
                    <a:solidFill>
                      <a:srgbClr val="000000"/>
                    </a:solidFill>
                    <a:latin typeface="Arial"/>
                    <a:ea typeface="Arial"/>
                    <a:cs typeface="Arial"/>
                  </a:defRPr>
                </a:pPr>
                <a:r>
                  <a:rPr lang="en-US"/>
                  <a:t>%</a:t>
                </a:r>
              </a:p>
            </c:rich>
          </c:tx>
          <c:layout>
            <c:manualLayout>
              <c:xMode val="edge"/>
              <c:yMode val="edge"/>
              <c:x val="0.94175856223100329"/>
              <c:y val="3.487598865578044E-2"/>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General" sourceLinked="1"/>
        <c:majorTickMark val="out"/>
        <c:minorTickMark val="none"/>
        <c:tickLblPos val="nextTo"/>
        <c:spPr>
          <a:ln w="3175">
            <a:solidFill>
              <a:srgbClr val="000000"/>
            </a:solidFill>
            <a:prstDash val="solid"/>
          </a:ln>
        </c:spPr>
        <c:txPr>
          <a:bodyPr rot="0" vert="horz"/>
          <a:lstStyle/>
          <a:p>
            <a:pPr>
              <a:defRPr sz="1100" b="0" i="0" u="none" strike="noStrike" baseline="0">
                <a:solidFill>
                  <a:srgbClr val="000000"/>
                </a:solidFill>
                <a:latin typeface="Arial" panose="020B0604020202020204" pitchFamily="34" charset="0"/>
                <a:ea typeface="Arial"/>
                <a:cs typeface="Arial" panose="020B0604020202020204" pitchFamily="34" charset="0"/>
              </a:defRPr>
            </a:pPr>
            <a:endParaRPr lang="lv-LV"/>
          </a:p>
        </c:txPr>
        <c:crossAx val="1"/>
        <c:crosses val="autoZero"/>
        <c:auto val="1"/>
        <c:lblAlgn val="ctr"/>
        <c:lblOffset val="100"/>
        <c:tickLblSkip val="1"/>
        <c:tickMarkSkip val="1"/>
        <c:noMultiLvlLbl val="0"/>
      </c:catAx>
      <c:valAx>
        <c:axId val="1"/>
        <c:scaling>
          <c:orientation val="minMax"/>
          <c:max val="25"/>
        </c:scaling>
        <c:delete val="0"/>
        <c:axPos val="b"/>
        <c:title>
          <c:tx>
            <c:rich>
              <a:bodyPr/>
              <a:lstStyle/>
              <a:p>
                <a:pPr>
                  <a:defRPr sz="800" b="0" i="0" u="none" strike="noStrike" baseline="0">
                    <a:solidFill>
                      <a:srgbClr val="000000"/>
                    </a:solidFill>
                    <a:latin typeface="Arial"/>
                    <a:ea typeface="Arial"/>
                    <a:cs typeface="Arial"/>
                  </a:defRPr>
                </a:pPr>
                <a:r>
                  <a:rPr lang="en-US"/>
                  <a:t>%</a:t>
                </a:r>
              </a:p>
            </c:rich>
          </c:tx>
          <c:layout>
            <c:manualLayout>
              <c:xMode val="edge"/>
              <c:yMode val="edge"/>
              <c:x val="0.8931191293396018"/>
              <c:y val="0.90334051154679496"/>
            </c:manualLayout>
          </c:layout>
          <c:overlay val="0"/>
          <c:spPr>
            <a:noFill/>
            <a:ln w="25400">
              <a:noFill/>
            </a:ln>
          </c:spPr>
        </c:title>
        <c:numFmt formatCode="0" sourceLinked="0"/>
        <c:majorTickMark val="out"/>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lv-LV"/>
          </a:p>
        </c:txPr>
        <c:crossAx val="372730944"/>
        <c:crosses val="max"/>
        <c:crossBetween val="between"/>
        <c:majorUnit val="5"/>
      </c:valAx>
      <c:spPr>
        <a:noFill/>
        <a:ln w="25400">
          <a:noFill/>
        </a:ln>
      </c:spPr>
    </c:plotArea>
    <c:plotVisOnly val="1"/>
    <c:dispBlanksAs val="gap"/>
    <c:showDLblsOverMax val="0"/>
  </c:chart>
  <c:spPr>
    <a:noFill/>
    <a:ln w="6350">
      <a:noFill/>
    </a:ln>
  </c:spPr>
  <c:txPr>
    <a:bodyPr/>
    <a:lstStyle/>
    <a:p>
      <a:pPr>
        <a:defRPr sz="8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33793420171134109"/>
          <c:y val="0.15878680451121913"/>
          <c:w val="0.3412756789219471"/>
          <c:h val="0.53469215871060627"/>
        </c:manualLayout>
      </c:layout>
      <c:pieChart>
        <c:varyColors val="1"/>
        <c:ser>
          <c:idx val="0"/>
          <c:order val="0"/>
          <c:spPr>
            <a:ln w="25400">
              <a:noFill/>
            </a:ln>
          </c:spPr>
          <c:explosion val="3"/>
          <c:dPt>
            <c:idx val="0"/>
            <c:bubble3D val="0"/>
            <c:spPr>
              <a:solidFill>
                <a:srgbClr val="C87AA3"/>
              </a:solidFill>
              <a:ln w="25400">
                <a:noFill/>
              </a:ln>
            </c:spPr>
            <c:extLst>
              <c:ext xmlns:c16="http://schemas.microsoft.com/office/drawing/2014/chart" uri="{C3380CC4-5D6E-409C-BE32-E72D297353CC}">
                <c16:uniqueId val="{00000001-34F2-4281-B85C-689BA7824BCF}"/>
              </c:ext>
            </c:extLst>
          </c:dPt>
          <c:dPt>
            <c:idx val="1"/>
            <c:bubble3D val="0"/>
            <c:spPr>
              <a:solidFill>
                <a:schemeClr val="bg1">
                  <a:lumMod val="75000"/>
                </a:schemeClr>
              </a:solidFill>
              <a:ln w="25400">
                <a:noFill/>
              </a:ln>
            </c:spPr>
            <c:extLst>
              <c:ext xmlns:c16="http://schemas.microsoft.com/office/drawing/2014/chart" uri="{C3380CC4-5D6E-409C-BE32-E72D297353CC}">
                <c16:uniqueId val="{00000003-34F2-4281-B85C-689BA7824BCF}"/>
              </c:ext>
            </c:extLst>
          </c:dPt>
          <c:dPt>
            <c:idx val="2"/>
            <c:bubble3D val="0"/>
            <c:spPr>
              <a:solidFill>
                <a:srgbClr val="C0C0C0"/>
              </a:solidFill>
              <a:ln w="25400">
                <a:noFill/>
              </a:ln>
            </c:spPr>
            <c:extLst>
              <c:ext xmlns:c16="http://schemas.microsoft.com/office/drawing/2014/chart" uri="{C3380CC4-5D6E-409C-BE32-E72D297353CC}">
                <c16:uniqueId val="{00000005-34F2-4281-B85C-689BA7824BCF}"/>
              </c:ext>
            </c:extLst>
          </c:dPt>
          <c:dPt>
            <c:idx val="3"/>
            <c:bubble3D val="0"/>
            <c:spPr>
              <a:solidFill>
                <a:srgbClr val="993300"/>
              </a:solidFill>
              <a:ln w="25400">
                <a:noFill/>
              </a:ln>
            </c:spPr>
            <c:extLst>
              <c:ext xmlns:c16="http://schemas.microsoft.com/office/drawing/2014/chart" uri="{C3380CC4-5D6E-409C-BE32-E72D297353CC}">
                <c16:uniqueId val="{00000007-34F2-4281-B85C-689BA7824BCF}"/>
              </c:ext>
            </c:extLst>
          </c:dPt>
          <c:dPt>
            <c:idx val="4"/>
            <c:bubble3D val="0"/>
            <c:spPr>
              <a:solidFill>
                <a:srgbClr val="808080"/>
              </a:solidFill>
              <a:ln w="25400">
                <a:noFill/>
              </a:ln>
            </c:spPr>
            <c:extLst>
              <c:ext xmlns:c16="http://schemas.microsoft.com/office/drawing/2014/chart" uri="{C3380CC4-5D6E-409C-BE32-E72D297353CC}">
                <c16:uniqueId val="{00000009-34F2-4281-B85C-689BA7824BCF}"/>
              </c:ext>
            </c:extLst>
          </c:dPt>
          <c:dPt>
            <c:idx val="5"/>
            <c:bubble3D val="0"/>
            <c:spPr>
              <a:solidFill>
                <a:srgbClr val="C0C0C0"/>
              </a:solidFill>
              <a:ln w="25400">
                <a:noFill/>
              </a:ln>
            </c:spPr>
            <c:extLst>
              <c:ext xmlns:c16="http://schemas.microsoft.com/office/drawing/2014/chart" uri="{C3380CC4-5D6E-409C-BE32-E72D297353CC}">
                <c16:uniqueId val="{0000000B-34F2-4281-B85C-689BA7824BCF}"/>
              </c:ext>
            </c:extLst>
          </c:dPt>
          <c:dLbls>
            <c:dLbl>
              <c:idx val="0"/>
              <c:layout>
                <c:manualLayout>
                  <c:x val="1.6138493178119151E-3"/>
                  <c:y val="-2.4946218310445668E-2"/>
                </c:manualLayout>
              </c:layout>
              <c:numFmt formatCode="0.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bestFit"/>
              <c:showLegendKey val="0"/>
              <c:showVal val="0"/>
              <c:showCatName val="1"/>
              <c:showSerName val="0"/>
              <c:showPercent val="1"/>
              <c:showBubbleSize val="0"/>
              <c:extLst>
                <c:ext xmlns:c15="http://schemas.microsoft.com/office/drawing/2012/chart" uri="{CE6537A1-D6FC-4f65-9D91-7224C49458BB}">
                  <c15:layout>
                    <c:manualLayout>
                      <c:w val="0.27800168348628052"/>
                      <c:h val="0.22701058662505558"/>
                    </c:manualLayout>
                  </c15:layout>
                </c:ext>
                <c:ext xmlns:c16="http://schemas.microsoft.com/office/drawing/2014/chart" uri="{C3380CC4-5D6E-409C-BE32-E72D297353CC}">
                  <c16:uniqueId val="{00000001-34F2-4281-B85C-689BA7824BCF}"/>
                </c:ext>
              </c:extLst>
            </c:dLbl>
            <c:dLbl>
              <c:idx val="1"/>
              <c:layout>
                <c:manualLayout>
                  <c:x val="1.6866218220567691E-3"/>
                  <c:y val="3.7696395493441587E-2"/>
                </c:manualLayout>
              </c:layout>
              <c:numFmt formatCode="0.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bestFit"/>
              <c:showLegendKey val="0"/>
              <c:showVal val="0"/>
              <c:showCatName val="1"/>
              <c:showSerName val="0"/>
              <c:showPercent val="1"/>
              <c:showBubbleSize val="0"/>
              <c:extLst>
                <c:ext xmlns:c15="http://schemas.microsoft.com/office/drawing/2012/chart" uri="{CE6537A1-D6FC-4f65-9D91-7224C49458BB}">
                  <c15:layout>
                    <c:manualLayout>
                      <c:w val="0.27488725287279014"/>
                      <c:h val="0.20511312620120065"/>
                    </c:manualLayout>
                  </c15:layout>
                </c:ext>
                <c:ext xmlns:c16="http://schemas.microsoft.com/office/drawing/2014/chart" uri="{C3380CC4-5D6E-409C-BE32-E72D297353CC}">
                  <c16:uniqueId val="{00000003-34F2-4281-B85C-689BA7824BCF}"/>
                </c:ext>
              </c:extLst>
            </c:dLbl>
            <c:dLbl>
              <c:idx val="2"/>
              <c:numFmt formatCode="0.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outEnd"/>
              <c:showLegendKey val="0"/>
              <c:showVal val="0"/>
              <c:showCatName val="1"/>
              <c:showSerName val="0"/>
              <c:showPercent val="1"/>
              <c:showBubbleSize val="0"/>
              <c:extLst>
                <c:ext xmlns:c16="http://schemas.microsoft.com/office/drawing/2014/chart" uri="{C3380CC4-5D6E-409C-BE32-E72D297353CC}">
                  <c16:uniqueId val="{00000005-34F2-4281-B85C-689BA7824BCF}"/>
                </c:ext>
              </c:extLst>
            </c:dLbl>
            <c:dLbl>
              <c:idx val="3"/>
              <c:numFmt formatCode="0.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outEnd"/>
              <c:showLegendKey val="0"/>
              <c:showVal val="0"/>
              <c:showCatName val="1"/>
              <c:showSerName val="0"/>
              <c:showPercent val="1"/>
              <c:showBubbleSize val="0"/>
              <c:extLst>
                <c:ext xmlns:c16="http://schemas.microsoft.com/office/drawing/2014/chart" uri="{C3380CC4-5D6E-409C-BE32-E72D297353CC}">
                  <c16:uniqueId val="{00000007-34F2-4281-B85C-689BA7824BCF}"/>
                </c:ext>
              </c:extLst>
            </c:dLbl>
            <c:dLbl>
              <c:idx val="4"/>
              <c:numFmt formatCode="0.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outEnd"/>
              <c:showLegendKey val="0"/>
              <c:showVal val="0"/>
              <c:showCatName val="1"/>
              <c:showSerName val="0"/>
              <c:showPercent val="1"/>
              <c:showBubbleSize val="0"/>
              <c:extLst>
                <c:ext xmlns:c16="http://schemas.microsoft.com/office/drawing/2014/chart" uri="{C3380CC4-5D6E-409C-BE32-E72D297353CC}">
                  <c16:uniqueId val="{00000009-34F2-4281-B85C-689BA7824BCF}"/>
                </c:ext>
              </c:extLst>
            </c:dLbl>
            <c:dLbl>
              <c:idx val="5"/>
              <c:numFmt formatCode="0.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outEnd"/>
              <c:showLegendKey val="0"/>
              <c:showVal val="0"/>
              <c:showCatName val="1"/>
              <c:showSerName val="0"/>
              <c:showPercent val="1"/>
              <c:showBubbleSize val="0"/>
              <c:extLst>
                <c:ext xmlns:c16="http://schemas.microsoft.com/office/drawing/2014/chart" uri="{C3380CC4-5D6E-409C-BE32-E72D297353CC}">
                  <c16:uniqueId val="{0000000B-34F2-4281-B85C-689BA7824BCF}"/>
                </c:ext>
              </c:extLst>
            </c:dLbl>
            <c:numFmt formatCode="0.0%" sourceLinked="0"/>
            <c:spPr>
              <a:noFill/>
              <a:ln w="25400">
                <a:noFill/>
              </a:ln>
            </c:spPr>
            <c:txPr>
              <a:bodyPr wrap="square" lIns="38100" tIns="19050" rIns="38100" bIns="19050" anchor="ctr">
                <a:spAutoFit/>
              </a:bodyPr>
              <a:lstStyle/>
              <a:p>
                <a:pPr>
                  <a:defRPr sz="1100" b="0" i="0" u="none" strike="noStrike" baseline="0">
                    <a:solidFill>
                      <a:srgbClr val="000000"/>
                    </a:solidFill>
                    <a:latin typeface="Arial"/>
                    <a:ea typeface="Arial"/>
                    <a:cs typeface="Arial"/>
                  </a:defRPr>
                </a:pPr>
                <a:endParaRPr lang="lv-LV"/>
              </a:p>
            </c:txPr>
            <c:dLblPos val="outEnd"/>
            <c:showLegendKey val="0"/>
            <c:showVal val="0"/>
            <c:showCatName val="1"/>
            <c:showSerName val="0"/>
            <c:showPercent val="1"/>
            <c:showBubbleSize val="0"/>
            <c:showLeaderLines val="0"/>
            <c:extLst>
              <c:ext xmlns:c15="http://schemas.microsoft.com/office/drawing/2012/chart" uri="{CE6537A1-D6FC-4f65-9D91-7224C49458BB}"/>
            </c:extLst>
          </c:dLbls>
          <c:cat>
            <c:strRef>
              <c:f>dati_3!$E$4:$E$5</c:f>
              <c:strCache>
                <c:ptCount val="2"/>
                <c:pt idx="0">
                  <c:v>Ir nosaukts cilvēks</c:v>
                </c:pt>
                <c:pt idx="1">
                  <c:v>Nezina</c:v>
                </c:pt>
              </c:strCache>
            </c:strRef>
          </c:cat>
          <c:val>
            <c:numRef>
              <c:f>dati_3!$F$4:$F$5</c:f>
              <c:numCache>
                <c:formatCode>0.0</c:formatCode>
                <c:ptCount val="2"/>
                <c:pt idx="0">
                  <c:v>20</c:v>
                </c:pt>
                <c:pt idx="1">
                  <c:v>80</c:v>
                </c:pt>
              </c:numCache>
            </c:numRef>
          </c:val>
          <c:extLst>
            <c:ext xmlns:c16="http://schemas.microsoft.com/office/drawing/2014/chart" uri="{C3380CC4-5D6E-409C-BE32-E72D297353CC}">
              <c16:uniqueId val="{0000000C-34F2-4281-B85C-689BA7824BCF}"/>
            </c:ext>
          </c:extLst>
        </c:ser>
        <c:dLbls>
          <c:showLegendKey val="0"/>
          <c:showVal val="0"/>
          <c:showCatName val="0"/>
          <c:showSerName val="0"/>
          <c:showPercent val="0"/>
          <c:showBubbleSize val="0"/>
          <c:showLeaderLines val="0"/>
        </c:dLbls>
        <c:firstSliceAng val="250"/>
      </c:pieChart>
      <c:spPr>
        <a:noFill/>
        <a:ln w="25400">
          <a:noFill/>
        </a:ln>
      </c:spPr>
    </c:plotArea>
    <c:plotVisOnly val="1"/>
    <c:dispBlanksAs val="zero"/>
    <c:showDLblsOverMax val="0"/>
  </c:chart>
  <c:spPr>
    <a:noFill/>
    <a:ln w="6350">
      <a:noFill/>
    </a:ln>
  </c:spPr>
  <c:txPr>
    <a:bodyPr/>
    <a:lstStyle/>
    <a:p>
      <a:pPr>
        <a:defRPr sz="1000" b="0" i="0" u="none" strike="noStrike" baseline="0">
          <a:solidFill>
            <a:srgbClr val="000000"/>
          </a:solidFill>
          <a:latin typeface="Arial"/>
          <a:ea typeface="Arial"/>
          <a:cs typeface="Arial"/>
        </a:defRPr>
      </a:pPr>
      <a:endParaRPr lang="lv-LV"/>
    </a:p>
  </c:txPr>
  <c:externalData r:id="rId2">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37620195855713634"/>
          <c:y val="0.16270421966484958"/>
          <c:w val="0.26931941422970052"/>
          <c:h val="0.67785624873813854"/>
        </c:manualLayout>
      </c:layout>
      <c:pieChart>
        <c:varyColors val="1"/>
        <c:ser>
          <c:idx val="0"/>
          <c:order val="0"/>
          <c:spPr>
            <a:ln w="12700">
              <a:solidFill>
                <a:srgbClr val="000000"/>
              </a:solidFill>
              <a:prstDash val="solid"/>
            </a:ln>
          </c:spPr>
          <c:explosion val="3"/>
          <c:dPt>
            <c:idx val="0"/>
            <c:bubble3D val="0"/>
            <c:spPr>
              <a:solidFill>
                <a:srgbClr val="5A8BD4"/>
              </a:solidFill>
              <a:ln w="25400">
                <a:noFill/>
              </a:ln>
            </c:spPr>
            <c:extLst>
              <c:ext xmlns:c16="http://schemas.microsoft.com/office/drawing/2014/chart" uri="{C3380CC4-5D6E-409C-BE32-E72D297353CC}">
                <c16:uniqueId val="{00000001-D2C7-419A-82A8-E7BF6172453D}"/>
              </c:ext>
            </c:extLst>
          </c:dPt>
          <c:dPt>
            <c:idx val="1"/>
            <c:bubble3D val="0"/>
            <c:spPr>
              <a:solidFill>
                <a:srgbClr val="A3BCE5"/>
              </a:solidFill>
              <a:ln w="25400">
                <a:noFill/>
              </a:ln>
            </c:spPr>
            <c:extLst>
              <c:ext xmlns:c16="http://schemas.microsoft.com/office/drawing/2014/chart" uri="{C3380CC4-5D6E-409C-BE32-E72D297353CC}">
                <c16:uniqueId val="{00000003-D2C7-419A-82A8-E7BF6172453D}"/>
              </c:ext>
            </c:extLst>
          </c:dPt>
          <c:dPt>
            <c:idx val="2"/>
            <c:bubble3D val="0"/>
            <c:spPr>
              <a:solidFill>
                <a:srgbClr val="F1CA3D"/>
              </a:solidFill>
              <a:ln w="25400">
                <a:noFill/>
              </a:ln>
            </c:spPr>
            <c:extLst>
              <c:ext xmlns:c16="http://schemas.microsoft.com/office/drawing/2014/chart" uri="{C3380CC4-5D6E-409C-BE32-E72D297353CC}">
                <c16:uniqueId val="{00000005-D2C7-419A-82A8-E7BF6172453D}"/>
              </c:ext>
            </c:extLst>
          </c:dPt>
          <c:dPt>
            <c:idx val="3"/>
            <c:bubble3D val="0"/>
            <c:spPr>
              <a:solidFill>
                <a:srgbClr val="F2A36E"/>
              </a:solidFill>
              <a:ln w="25400">
                <a:noFill/>
              </a:ln>
            </c:spPr>
            <c:extLst>
              <c:ext xmlns:c16="http://schemas.microsoft.com/office/drawing/2014/chart" uri="{C3380CC4-5D6E-409C-BE32-E72D297353CC}">
                <c16:uniqueId val="{00000007-D2C7-419A-82A8-E7BF6172453D}"/>
              </c:ext>
            </c:extLst>
          </c:dPt>
          <c:dPt>
            <c:idx val="4"/>
            <c:bubble3D val="0"/>
            <c:spPr>
              <a:solidFill>
                <a:srgbClr val="E96E09"/>
              </a:solidFill>
              <a:ln w="25400">
                <a:noFill/>
              </a:ln>
            </c:spPr>
            <c:extLst>
              <c:ext xmlns:c16="http://schemas.microsoft.com/office/drawing/2014/chart" uri="{C3380CC4-5D6E-409C-BE32-E72D297353CC}">
                <c16:uniqueId val="{00000009-D2C7-419A-82A8-E7BF6172453D}"/>
              </c:ext>
            </c:extLst>
          </c:dPt>
          <c:dPt>
            <c:idx val="5"/>
            <c:bubble3D val="0"/>
            <c:spPr>
              <a:solidFill>
                <a:srgbClr val="D9D9D9"/>
              </a:solidFill>
              <a:ln w="12700">
                <a:noFill/>
                <a:prstDash val="solid"/>
              </a:ln>
            </c:spPr>
            <c:extLst>
              <c:ext xmlns:c16="http://schemas.microsoft.com/office/drawing/2014/chart" uri="{C3380CC4-5D6E-409C-BE32-E72D297353CC}">
                <c16:uniqueId val="{0000000B-D2C7-419A-82A8-E7BF6172453D}"/>
              </c:ext>
            </c:extLst>
          </c:dPt>
          <c:dLbls>
            <c:dLbl>
              <c:idx val="0"/>
              <c:layout>
                <c:manualLayout>
                  <c:x val="-1.2913865672484478E-2"/>
                  <c:y val="4.4452339503321843E-3"/>
                </c:manualLayout>
              </c:layout>
              <c:numFmt formatCode="0.0%" sourceLinked="0"/>
              <c:spPr>
                <a:noFill/>
                <a:ln w="25400">
                  <a:noFill/>
                </a:ln>
              </c:spPr>
              <c:txPr>
                <a:bodyPr/>
                <a:lstStyle/>
                <a:p>
                  <a:pPr>
                    <a:defRPr sz="1400" b="0" i="0" u="none" strike="noStrike" baseline="0">
                      <a:solidFill>
                        <a:srgbClr val="000000"/>
                      </a:solidFill>
                      <a:latin typeface="Arial"/>
                      <a:ea typeface="Arial"/>
                      <a:cs typeface="Arial"/>
                    </a:defRPr>
                  </a:pPr>
                  <a:endParaRPr lang="lv-LV"/>
                </a:p>
              </c:txPr>
              <c:dLblPos val="bestFit"/>
              <c:showLegendKey val="0"/>
              <c:showVal val="0"/>
              <c:showCatName val="1"/>
              <c:showSerName val="0"/>
              <c:showPercent val="1"/>
              <c:showBubbleSize val="0"/>
              <c:extLst>
                <c:ext xmlns:c15="http://schemas.microsoft.com/office/drawing/2012/chart" uri="{CE6537A1-D6FC-4f65-9D91-7224C49458BB}">
                  <c15:layout>
                    <c:manualLayout>
                      <c:w val="0.11343732552990779"/>
                      <c:h val="0.14015567765567766"/>
                    </c:manualLayout>
                  </c15:layout>
                </c:ext>
                <c:ext xmlns:c16="http://schemas.microsoft.com/office/drawing/2014/chart" uri="{C3380CC4-5D6E-409C-BE32-E72D297353CC}">
                  <c16:uniqueId val="{00000001-D2C7-419A-82A8-E7BF6172453D}"/>
                </c:ext>
              </c:extLst>
            </c:dLbl>
            <c:dLbl>
              <c:idx val="1"/>
              <c:layout>
                <c:manualLayout>
                  <c:x val="-3.1610217261834293E-2"/>
                  <c:y val="-2.4197487002759324E-2"/>
                </c:manualLayout>
              </c:layout>
              <c:numFmt formatCode="0.0%" sourceLinked="0"/>
              <c:spPr>
                <a:noFill/>
                <a:ln w="25400">
                  <a:noFill/>
                </a:ln>
              </c:spPr>
              <c:txPr>
                <a:bodyPr/>
                <a:lstStyle/>
                <a:p>
                  <a:pPr>
                    <a:defRPr sz="1400" b="0" i="0" u="none" strike="noStrike" baseline="0">
                      <a:solidFill>
                        <a:srgbClr val="000000"/>
                      </a:solidFill>
                      <a:latin typeface="Arial"/>
                      <a:ea typeface="Arial"/>
                      <a:cs typeface="Arial"/>
                    </a:defRPr>
                  </a:pPr>
                  <a:endParaRPr lang="lv-LV"/>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D2C7-419A-82A8-E7BF6172453D}"/>
                </c:ext>
              </c:extLst>
            </c:dLbl>
            <c:dLbl>
              <c:idx val="2"/>
              <c:layout>
                <c:manualLayout>
                  <c:x val="2.8389092924101383E-2"/>
                  <c:y val="1.1842588316102367E-7"/>
                </c:manualLayout>
              </c:layout>
              <c:numFmt formatCode="0.0%" sourceLinked="0"/>
              <c:spPr>
                <a:noFill/>
                <a:ln w="25400">
                  <a:noFill/>
                </a:ln>
              </c:spPr>
              <c:txPr>
                <a:bodyPr/>
                <a:lstStyle/>
                <a:p>
                  <a:pPr>
                    <a:defRPr sz="1400" b="0" i="0" u="none" strike="noStrike" baseline="0">
                      <a:solidFill>
                        <a:srgbClr val="000000"/>
                      </a:solidFill>
                      <a:latin typeface="Arial"/>
                      <a:ea typeface="Arial"/>
                      <a:cs typeface="Arial"/>
                    </a:defRPr>
                  </a:pPr>
                  <a:endParaRPr lang="lv-LV"/>
                </a:p>
              </c:txPr>
              <c:dLblPos val="bestFit"/>
              <c:showLegendKey val="0"/>
              <c:showVal val="0"/>
              <c:showCatName val="1"/>
              <c:showSerName val="0"/>
              <c:showPercent val="1"/>
              <c:showBubbleSize val="0"/>
              <c:extLst>
                <c:ext xmlns:c15="http://schemas.microsoft.com/office/drawing/2012/chart" uri="{CE6537A1-D6FC-4f65-9D91-7224C49458BB}">
                  <c15:layout>
                    <c:manualLayout>
                      <c:w val="0.14834963325183373"/>
                      <c:h val="0.15697435897435896"/>
                    </c:manualLayout>
                  </c15:layout>
                </c:ext>
                <c:ext xmlns:c16="http://schemas.microsoft.com/office/drawing/2014/chart" uri="{C3380CC4-5D6E-409C-BE32-E72D297353CC}">
                  <c16:uniqueId val="{00000005-D2C7-419A-82A8-E7BF6172453D}"/>
                </c:ext>
              </c:extLst>
            </c:dLbl>
            <c:dLbl>
              <c:idx val="3"/>
              <c:layout>
                <c:manualLayout>
                  <c:x val="2.1752592152784481E-2"/>
                  <c:y val="-1.6610888075697824E-2"/>
                </c:manualLayout>
              </c:layout>
              <c:numFmt formatCode="0.0%" sourceLinked="0"/>
              <c:spPr>
                <a:noFill/>
                <a:ln w="25400">
                  <a:noFill/>
                </a:ln>
              </c:spPr>
              <c:txPr>
                <a:bodyPr/>
                <a:lstStyle/>
                <a:p>
                  <a:pPr>
                    <a:defRPr sz="1400" b="0" i="0" u="none" strike="noStrike" baseline="0">
                      <a:solidFill>
                        <a:srgbClr val="000000"/>
                      </a:solidFill>
                      <a:latin typeface="Arial"/>
                      <a:ea typeface="Arial"/>
                      <a:cs typeface="Arial"/>
                    </a:defRPr>
                  </a:pPr>
                  <a:endParaRPr lang="lv-LV"/>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D2C7-419A-82A8-E7BF6172453D}"/>
                </c:ext>
              </c:extLst>
            </c:dLbl>
            <c:dLbl>
              <c:idx val="4"/>
              <c:layout>
                <c:manualLayout>
                  <c:x val="3.7722698388703624E-2"/>
                  <c:y val="4.5788183465378194E-3"/>
                </c:manualLayout>
              </c:layout>
              <c:numFmt formatCode="0.0%" sourceLinked="0"/>
              <c:spPr>
                <a:noFill/>
                <a:ln w="25400">
                  <a:noFill/>
                </a:ln>
              </c:spPr>
              <c:txPr>
                <a:bodyPr/>
                <a:lstStyle/>
                <a:p>
                  <a:pPr>
                    <a:defRPr sz="1400" b="0" i="0" u="none" strike="noStrike" baseline="0">
                      <a:solidFill>
                        <a:srgbClr val="000000"/>
                      </a:solidFill>
                      <a:latin typeface="Arial"/>
                      <a:ea typeface="Arial"/>
                      <a:cs typeface="Arial"/>
                    </a:defRPr>
                  </a:pPr>
                  <a:endParaRPr lang="lv-LV"/>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D2C7-419A-82A8-E7BF6172453D}"/>
                </c:ext>
              </c:extLst>
            </c:dLbl>
            <c:dLbl>
              <c:idx val="5"/>
              <c:layout>
                <c:manualLayout>
                  <c:x val="-4.3369498106767736E-3"/>
                  <c:y val="1.2032069729160004E-2"/>
                </c:manualLayout>
              </c:layout>
              <c:numFmt formatCode="0.0%" sourceLinked="0"/>
              <c:spPr>
                <a:noFill/>
                <a:ln w="25400">
                  <a:noFill/>
                </a:ln>
              </c:spPr>
              <c:txPr>
                <a:bodyPr/>
                <a:lstStyle/>
                <a:p>
                  <a:pPr>
                    <a:defRPr sz="1400" b="0" i="0" u="none" strike="noStrike" baseline="0">
                      <a:solidFill>
                        <a:srgbClr val="000000"/>
                      </a:solidFill>
                      <a:latin typeface="Arial"/>
                      <a:ea typeface="Arial"/>
                      <a:cs typeface="Arial"/>
                    </a:defRPr>
                  </a:pPr>
                  <a:endParaRPr lang="lv-LV"/>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D2C7-419A-82A8-E7BF6172453D}"/>
                </c:ext>
              </c:extLst>
            </c:dLbl>
            <c:dLbl>
              <c:idx val="6"/>
              <c:numFmt formatCode="0.0%" sourceLinked="0"/>
              <c:spPr>
                <a:noFill/>
                <a:ln w="25400">
                  <a:noFill/>
                </a:ln>
              </c:spPr>
              <c:txPr>
                <a:bodyPr/>
                <a:lstStyle/>
                <a:p>
                  <a:pPr>
                    <a:defRPr sz="1400" b="0" i="0" u="none" strike="noStrike" baseline="0">
                      <a:solidFill>
                        <a:srgbClr val="000000"/>
                      </a:solidFill>
                      <a:latin typeface="Arial"/>
                      <a:ea typeface="Arial"/>
                      <a:cs typeface="Arial"/>
                    </a:defRPr>
                  </a:pPr>
                  <a:endParaRPr lang="lv-LV"/>
                </a:p>
              </c:txPr>
              <c:dLblPos val="outEnd"/>
              <c:showLegendKey val="0"/>
              <c:showVal val="0"/>
              <c:showCatName val="1"/>
              <c:showSerName val="0"/>
              <c:showPercent val="1"/>
              <c:showBubbleSize val="0"/>
              <c:extLst>
                <c:ext xmlns:c16="http://schemas.microsoft.com/office/drawing/2014/chart" uri="{C3380CC4-5D6E-409C-BE32-E72D297353CC}">
                  <c16:uniqueId val="{0000000C-D2C7-419A-82A8-E7BF6172453D}"/>
                </c:ext>
              </c:extLst>
            </c:dLbl>
            <c:dLbl>
              <c:idx val="7"/>
              <c:numFmt formatCode="0.0%" sourceLinked="0"/>
              <c:spPr>
                <a:noFill/>
                <a:ln w="25400">
                  <a:noFill/>
                </a:ln>
              </c:spPr>
              <c:txPr>
                <a:bodyPr/>
                <a:lstStyle/>
                <a:p>
                  <a:pPr>
                    <a:defRPr sz="1400" b="0" i="0" u="none" strike="noStrike" baseline="0">
                      <a:solidFill>
                        <a:srgbClr val="000000"/>
                      </a:solidFill>
                      <a:latin typeface="Arial"/>
                      <a:ea typeface="Arial"/>
                      <a:cs typeface="Arial"/>
                    </a:defRPr>
                  </a:pPr>
                  <a:endParaRPr lang="lv-LV"/>
                </a:p>
              </c:txPr>
              <c:dLblPos val="outEnd"/>
              <c:showLegendKey val="0"/>
              <c:showVal val="0"/>
              <c:showCatName val="1"/>
              <c:showSerName val="0"/>
              <c:showPercent val="1"/>
              <c:showBubbleSize val="0"/>
              <c:extLst>
                <c:ext xmlns:c16="http://schemas.microsoft.com/office/drawing/2014/chart" uri="{C3380CC4-5D6E-409C-BE32-E72D297353CC}">
                  <c16:uniqueId val="{0000000D-D2C7-419A-82A8-E7BF6172453D}"/>
                </c:ext>
              </c:extLst>
            </c:dLbl>
            <c:numFmt formatCode="0.0%" sourceLinked="0"/>
            <c:spPr>
              <a:noFill/>
              <a:ln w="25400">
                <a:noFill/>
              </a:ln>
            </c:spPr>
            <c:txPr>
              <a:bodyPr wrap="square" lIns="38100" tIns="19050" rIns="38100" bIns="19050" anchor="ctr">
                <a:spAutoFit/>
              </a:bodyPr>
              <a:lstStyle/>
              <a:p>
                <a:pPr>
                  <a:defRPr sz="1400" b="0" i="0" u="none" strike="noStrike" baseline="0">
                    <a:solidFill>
                      <a:srgbClr val="000000"/>
                    </a:solidFill>
                    <a:latin typeface="Arial"/>
                    <a:ea typeface="Arial"/>
                    <a:cs typeface="Arial"/>
                  </a:defRPr>
                </a:pPr>
                <a:endParaRPr lang="lv-LV"/>
              </a:p>
            </c:txPr>
            <c:dLblPos val="outEnd"/>
            <c:showLegendKey val="0"/>
            <c:showVal val="0"/>
            <c:showCatName val="1"/>
            <c:showSerName val="0"/>
            <c:showPercent val="1"/>
            <c:showBubbleSize val="0"/>
            <c:showLeaderLines val="0"/>
            <c:extLst>
              <c:ext xmlns:c15="http://schemas.microsoft.com/office/drawing/2012/chart" uri="{CE6537A1-D6FC-4f65-9D91-7224C49458BB}"/>
            </c:extLst>
          </c:dLbls>
          <c:cat>
            <c:strRef>
              <c:f>dati_4!$B$4:$B$9</c:f>
              <c:strCache>
                <c:ptCount val="6"/>
                <c:pt idx="0">
                  <c:v>Teicami</c:v>
                </c:pt>
                <c:pt idx="1">
                  <c:v>Labi</c:v>
                </c:pt>
                <c:pt idx="2">
                  <c:v>Viduvēji</c:v>
                </c:pt>
                <c:pt idx="3">
                  <c:v>Drīzāk slikti</c:v>
                </c:pt>
                <c:pt idx="4">
                  <c:v>Ļoti slikti</c:v>
                </c:pt>
                <c:pt idx="5">
                  <c:v>Grūti pateikt</c:v>
                </c:pt>
              </c:strCache>
            </c:strRef>
          </c:cat>
          <c:val>
            <c:numRef>
              <c:f>dati_4!$C$4:$C$9</c:f>
              <c:numCache>
                <c:formatCode>0.0</c:formatCode>
                <c:ptCount val="6"/>
                <c:pt idx="0">
                  <c:v>2.2999999999999998</c:v>
                </c:pt>
                <c:pt idx="1">
                  <c:v>13.6</c:v>
                </c:pt>
                <c:pt idx="2">
                  <c:v>30.7</c:v>
                </c:pt>
                <c:pt idx="3">
                  <c:v>14.5</c:v>
                </c:pt>
                <c:pt idx="4">
                  <c:v>5.7</c:v>
                </c:pt>
                <c:pt idx="5">
                  <c:v>33.200000000000003</c:v>
                </c:pt>
              </c:numCache>
            </c:numRef>
          </c:val>
          <c:extLst>
            <c:ext xmlns:c16="http://schemas.microsoft.com/office/drawing/2014/chart" uri="{C3380CC4-5D6E-409C-BE32-E72D297353CC}">
              <c16:uniqueId val="{0000000E-D2C7-419A-82A8-E7BF6172453D}"/>
            </c:ext>
          </c:extLst>
        </c:ser>
        <c:dLbls>
          <c:showLegendKey val="0"/>
          <c:showVal val="0"/>
          <c:showCatName val="0"/>
          <c:showSerName val="0"/>
          <c:showPercent val="0"/>
          <c:showBubbleSize val="0"/>
          <c:showLeaderLines val="0"/>
        </c:dLbls>
        <c:firstSliceAng val="242"/>
      </c:pieChart>
      <c:spPr>
        <a:noFill/>
        <a:ln w="25400">
          <a:noFill/>
        </a:ln>
      </c:spPr>
    </c:plotArea>
    <c:plotVisOnly val="1"/>
    <c:dispBlanksAs val="zero"/>
    <c:showDLblsOverMax val="0"/>
  </c:chart>
  <c:spPr>
    <a:noFill/>
    <a:ln w="6350">
      <a:noFill/>
    </a:ln>
  </c:spPr>
  <c:txPr>
    <a:bodyPr/>
    <a:lstStyle/>
    <a:p>
      <a:pPr>
        <a:defRPr sz="8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6388887369186983"/>
          <c:y val="0.12434177753319475"/>
          <c:w val="0.83611112630813023"/>
          <c:h val="0.80642528872533137"/>
        </c:manualLayout>
      </c:layout>
      <c:barChart>
        <c:barDir val="bar"/>
        <c:grouping val="stacked"/>
        <c:varyColors val="0"/>
        <c:ser>
          <c:idx val="0"/>
          <c:order val="0"/>
          <c:tx>
            <c:strRef>
              <c:f>dati_4!$C$64</c:f>
              <c:strCache>
                <c:ptCount val="1"/>
              </c:strCache>
            </c:strRef>
          </c:tx>
          <c:spPr>
            <a:noFill/>
            <a:ln w="25400">
              <a:noFill/>
            </a:ln>
          </c:spPr>
          <c:invertIfNegative val="0"/>
          <c:cat>
            <c:strRef>
              <c:f>dati_4!$B$65:$B$68</c:f>
              <c:strCache>
                <c:ptCount val="4"/>
                <c:pt idx="0">
                  <c:v>visi respondenti (n=1010)</c:v>
                </c:pt>
                <c:pt idx="2">
                  <c:v>uzticas (n=474)</c:v>
                </c:pt>
                <c:pt idx="3">
                  <c:v>neuzticas (n=362)</c:v>
                </c:pt>
              </c:strCache>
            </c:strRef>
          </c:cat>
          <c:val>
            <c:numRef>
              <c:f>dati_4!$C$65:$C$68</c:f>
              <c:numCache>
                <c:formatCode>General</c:formatCode>
                <c:ptCount val="4"/>
                <c:pt idx="0" formatCode="0.0">
                  <c:v>18.600000000000001</c:v>
                </c:pt>
                <c:pt idx="2" formatCode="0.0">
                  <c:v>3</c:v>
                </c:pt>
                <c:pt idx="3" formatCode="0.0">
                  <c:v>33.4</c:v>
                </c:pt>
              </c:numCache>
            </c:numRef>
          </c:val>
          <c:extLst>
            <c:ext xmlns:c16="http://schemas.microsoft.com/office/drawing/2014/chart" uri="{C3380CC4-5D6E-409C-BE32-E72D297353CC}">
              <c16:uniqueId val="{00000000-AA1E-48F4-B7DF-2D43856CDBA5}"/>
            </c:ext>
          </c:extLst>
        </c:ser>
        <c:ser>
          <c:idx val="1"/>
          <c:order val="1"/>
          <c:tx>
            <c:strRef>
              <c:f>dati_4!$D$64</c:f>
              <c:strCache>
                <c:ptCount val="1"/>
                <c:pt idx="0">
                  <c:v>Teicami</c:v>
                </c:pt>
              </c:strCache>
            </c:strRef>
          </c:tx>
          <c:spPr>
            <a:solidFill>
              <a:srgbClr val="5A8BD4"/>
            </a:solidFill>
            <a:ln w="25400">
              <a:noFill/>
            </a:ln>
          </c:spPr>
          <c:invertIfNegative val="0"/>
          <c:dLbls>
            <c:dLbl>
              <c:idx val="0"/>
              <c:layout>
                <c:manualLayout>
                  <c:x val="-1.548529972059944E-2"/>
                  <c:y val="0"/>
                </c:manualLayout>
              </c:layout>
              <c:numFmt formatCode="0" sourceLinked="0"/>
              <c:spPr>
                <a:noFill/>
                <a:ln w="25400">
                  <a:noFill/>
                </a:ln>
              </c:spPr>
              <c:txPr>
                <a:bodyPr/>
                <a:lstStyle/>
                <a:p>
                  <a:pPr algn="r">
                    <a:defRPr sz="11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A1E-48F4-B7DF-2D43856CDBA5}"/>
                </c:ext>
              </c:extLst>
            </c:dLbl>
            <c:dLbl>
              <c:idx val="1"/>
              <c:numFmt formatCode="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2-AA1E-48F4-B7DF-2D43856CDBA5}"/>
                </c:ext>
              </c:extLst>
            </c:dLbl>
            <c:dLbl>
              <c:idx val="2"/>
              <c:numFmt formatCode="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3-AA1E-48F4-B7DF-2D43856CDBA5}"/>
                </c:ext>
              </c:extLst>
            </c:dLbl>
            <c:dLbl>
              <c:idx val="3"/>
              <c:numFmt formatCode="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4-AA1E-48F4-B7DF-2D43856CDBA5}"/>
                </c:ext>
              </c:extLst>
            </c:dLbl>
            <c:dLbl>
              <c:idx val="4"/>
              <c:numFmt formatCode="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5-AA1E-48F4-B7DF-2D43856CDBA5}"/>
                </c:ext>
              </c:extLst>
            </c:dLbl>
            <c:dLbl>
              <c:idx val="5"/>
              <c:numFmt formatCode="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6-AA1E-48F4-B7DF-2D43856CDBA5}"/>
                </c:ext>
              </c:extLst>
            </c:dLbl>
            <c:dLbl>
              <c:idx val="6"/>
              <c:numFmt formatCode="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7-AA1E-48F4-B7DF-2D43856CDBA5}"/>
                </c:ext>
              </c:extLst>
            </c:dLbl>
            <c:dLbl>
              <c:idx val="7"/>
              <c:numFmt formatCode="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8-AA1E-48F4-B7DF-2D43856CDBA5}"/>
                </c:ext>
              </c:extLst>
            </c:dLbl>
            <c:dLbl>
              <c:idx val="8"/>
              <c:numFmt formatCode="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9-AA1E-48F4-B7DF-2D43856CDBA5}"/>
                </c:ext>
              </c:extLst>
            </c:dLbl>
            <c:dLbl>
              <c:idx val="9"/>
              <c:numFmt formatCode="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A-AA1E-48F4-B7DF-2D43856CDBA5}"/>
                </c:ext>
              </c:extLst>
            </c:dLbl>
            <c:dLbl>
              <c:idx val="10"/>
              <c:numFmt formatCode="0" sourceLinked="0"/>
              <c:spPr>
                <a:noFill/>
                <a:ln w="25400">
                  <a:noFill/>
                </a:ln>
              </c:spPr>
              <c:txPr>
                <a:bodyPr/>
                <a:lstStyle/>
                <a:p>
                  <a:pPr algn="r">
                    <a:defRPr sz="1100" b="0" i="0" u="none" strike="noStrike" baseline="0">
                      <a:solidFill>
                        <a:sysClr val="windowText" lastClr="000000"/>
                      </a:solidFill>
                      <a:latin typeface="Arial"/>
                      <a:ea typeface="Arial"/>
                      <a:cs typeface="Arial"/>
                    </a:defRPr>
                  </a:pPr>
                  <a:endParaRPr lang="lv-LV"/>
                </a:p>
              </c:txPr>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AA1E-48F4-B7DF-2D43856CDBA5}"/>
                </c:ext>
              </c:extLst>
            </c:dLbl>
            <c:dLbl>
              <c:idx val="11"/>
              <c:numFmt formatCode="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C-AA1E-48F4-B7DF-2D43856CDBA5}"/>
                </c:ext>
              </c:extLst>
            </c:dLbl>
            <c:dLbl>
              <c:idx val="12"/>
              <c:numFmt formatCode="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D-AA1E-48F4-B7DF-2D43856CDBA5}"/>
                </c:ext>
              </c:extLst>
            </c:dLbl>
            <c:dLbl>
              <c:idx val="13"/>
              <c:numFmt formatCode="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E-AA1E-48F4-B7DF-2D43856CDBA5}"/>
                </c:ext>
              </c:extLst>
            </c:dLbl>
            <c:dLbl>
              <c:idx val="14"/>
              <c:numFmt formatCode="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F-AA1E-48F4-B7DF-2D43856CDBA5}"/>
                </c:ext>
              </c:extLst>
            </c:dLbl>
            <c:dLbl>
              <c:idx val="15"/>
              <c:numFmt formatCode="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0-AA1E-48F4-B7DF-2D43856CDBA5}"/>
                </c:ext>
              </c:extLst>
            </c:dLbl>
            <c:dLbl>
              <c:idx val="16"/>
              <c:numFmt formatCode="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1-AA1E-48F4-B7DF-2D43856CDBA5}"/>
                </c:ext>
              </c:extLst>
            </c:dLbl>
            <c:dLbl>
              <c:idx val="18"/>
              <c:numFmt formatCode="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2-AA1E-48F4-B7DF-2D43856CDBA5}"/>
                </c:ext>
              </c:extLst>
            </c:dLbl>
            <c:dLbl>
              <c:idx val="19"/>
              <c:numFmt formatCode="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3-AA1E-48F4-B7DF-2D43856CDBA5}"/>
                </c:ext>
              </c:extLst>
            </c:dLbl>
            <c:dLbl>
              <c:idx val="22"/>
              <c:numFmt formatCode="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4-AA1E-48F4-B7DF-2D43856CDBA5}"/>
                </c:ext>
              </c:extLst>
            </c:dLbl>
            <c:dLbl>
              <c:idx val="23"/>
              <c:numFmt formatCode="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5-AA1E-48F4-B7DF-2D43856CDBA5}"/>
                </c:ext>
              </c:extLst>
            </c:dLbl>
            <c:dLbl>
              <c:idx val="25"/>
              <c:numFmt formatCode="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6-AA1E-48F4-B7DF-2D43856CDBA5}"/>
                </c:ext>
              </c:extLst>
            </c:dLbl>
            <c:dLbl>
              <c:idx val="26"/>
              <c:numFmt formatCode="0" sourceLinked="0"/>
              <c:spPr>
                <a:noFill/>
                <a:ln w="25400">
                  <a:noFill/>
                </a:ln>
              </c:spPr>
              <c:txPr>
                <a:bodyPr/>
                <a:lstStyle/>
                <a:p>
                  <a:pPr algn="r">
                    <a:defRPr sz="1100" b="0" i="0" u="none" strike="noStrike" baseline="0">
                      <a:solidFill>
                        <a:sysClr val="windowText" lastClr="000000"/>
                      </a:solidFill>
                      <a:latin typeface="Arial"/>
                      <a:ea typeface="Arial"/>
                      <a:cs typeface="Arial"/>
                    </a:defRPr>
                  </a:pPr>
                  <a:endParaRPr lang="lv-LV"/>
                </a:p>
              </c:txPr>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AA1E-48F4-B7DF-2D43856CDBA5}"/>
                </c:ext>
              </c:extLst>
            </c:dLbl>
            <c:dLbl>
              <c:idx val="27"/>
              <c:numFmt formatCode="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8-AA1E-48F4-B7DF-2D43856CDBA5}"/>
                </c:ext>
              </c:extLst>
            </c:dLbl>
            <c:dLbl>
              <c:idx val="28"/>
              <c:numFmt formatCode="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9-AA1E-48F4-B7DF-2D43856CDBA5}"/>
                </c:ext>
              </c:extLst>
            </c:dLbl>
            <c:dLbl>
              <c:idx val="29"/>
              <c:numFmt formatCode="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A-AA1E-48F4-B7DF-2D43856CDBA5}"/>
                </c:ext>
              </c:extLst>
            </c:dLbl>
            <c:dLbl>
              <c:idx val="30"/>
              <c:numFmt formatCode="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B-AA1E-48F4-B7DF-2D43856CDBA5}"/>
                </c:ext>
              </c:extLst>
            </c:dLbl>
            <c:dLbl>
              <c:idx val="31"/>
              <c:numFmt formatCode="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C-AA1E-48F4-B7DF-2D43856CDBA5}"/>
                </c:ext>
              </c:extLst>
            </c:dLbl>
            <c:dLbl>
              <c:idx val="32"/>
              <c:numFmt formatCode="0" sourceLinked="0"/>
              <c:spPr>
                <a:noFill/>
                <a:ln w="25400">
                  <a:noFill/>
                </a:ln>
              </c:spPr>
              <c:txPr>
                <a:bodyPr/>
                <a:lstStyle/>
                <a:p>
                  <a:pPr algn="r">
                    <a:defRPr sz="1100" b="0" i="0" u="none" strike="noStrike" baseline="0">
                      <a:solidFill>
                        <a:sysClr val="windowText" lastClr="000000"/>
                      </a:solidFill>
                      <a:latin typeface="Arial"/>
                      <a:ea typeface="Arial"/>
                      <a:cs typeface="Arial"/>
                    </a:defRPr>
                  </a:pPr>
                  <a:endParaRPr lang="lv-LV"/>
                </a:p>
              </c:txPr>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AA1E-48F4-B7DF-2D43856CDBA5}"/>
                </c:ext>
              </c:extLst>
            </c:dLbl>
            <c:dLbl>
              <c:idx val="33"/>
              <c:numFmt formatCode="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E-AA1E-48F4-B7DF-2D43856CDBA5}"/>
                </c:ext>
              </c:extLst>
            </c:dLbl>
            <c:dLbl>
              <c:idx val="34"/>
              <c:numFmt formatCode="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F-AA1E-48F4-B7DF-2D43856CDBA5}"/>
                </c:ext>
              </c:extLst>
            </c:dLbl>
            <c:dLbl>
              <c:idx val="35"/>
              <c:numFmt formatCode="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0-AA1E-48F4-B7DF-2D43856CDBA5}"/>
                </c:ext>
              </c:extLst>
            </c:dLbl>
            <c:dLbl>
              <c:idx val="37"/>
              <c:numFmt formatCode="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1-AA1E-48F4-B7DF-2D43856CDBA5}"/>
                </c:ext>
              </c:extLst>
            </c:dLbl>
            <c:dLbl>
              <c:idx val="38"/>
              <c:numFmt formatCode="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2-AA1E-48F4-B7DF-2D43856CDBA5}"/>
                </c:ext>
              </c:extLst>
            </c:dLbl>
            <c:dLbl>
              <c:idx val="39"/>
              <c:numFmt formatCode="0" sourceLinked="0"/>
              <c:spPr>
                <a:noFill/>
                <a:ln w="25400">
                  <a:noFill/>
                </a:ln>
              </c:spPr>
              <c:txPr>
                <a:bodyPr wrap="square" lIns="38100" tIns="19050" rIns="38100" bIns="19050" anchor="ctr">
                  <a:spAutoFit/>
                </a:bodyPr>
                <a:lstStyle/>
                <a:p>
                  <a:pPr algn="r">
                    <a:defRPr sz="1100" b="0" i="0" u="none" strike="noStrike" baseline="0">
                      <a:solidFill>
                        <a:sysClr val="windowText" lastClr="000000"/>
                      </a:solidFill>
                      <a:latin typeface="Arial"/>
                      <a:ea typeface="Arial"/>
                      <a:cs typeface="Arial"/>
                    </a:defRPr>
                  </a:pPr>
                  <a:endParaRPr lang="lv-LV"/>
                </a:p>
              </c:txPr>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3-AA1E-48F4-B7DF-2D43856CDBA5}"/>
                </c:ext>
              </c:extLst>
            </c:dLbl>
            <c:dLbl>
              <c:idx val="41"/>
              <c:numFmt formatCode="0" sourceLinked="0"/>
              <c:spPr>
                <a:noFill/>
                <a:ln w="25400">
                  <a:noFill/>
                </a:ln>
              </c:spPr>
              <c:txPr>
                <a:bodyPr wrap="square" lIns="38100" tIns="19050" rIns="38100" bIns="19050" anchor="ctr">
                  <a:spAutoFit/>
                </a:bodyPr>
                <a:lstStyle/>
                <a:p>
                  <a:pPr algn="r">
                    <a:defRPr sz="1100" b="0" i="0" u="none" strike="noStrike" baseline="0">
                      <a:solidFill>
                        <a:sysClr val="windowText" lastClr="000000"/>
                      </a:solidFill>
                      <a:latin typeface="Arial"/>
                      <a:ea typeface="Arial"/>
                      <a:cs typeface="Arial"/>
                    </a:defRPr>
                  </a:pPr>
                  <a:endParaRPr lang="lv-LV"/>
                </a:p>
              </c:txPr>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4-AA1E-48F4-B7DF-2D43856CDBA5}"/>
                </c:ext>
              </c:extLst>
            </c:dLbl>
            <c:numFmt formatCode="0" sourceLinked="0"/>
            <c:spPr>
              <a:noFill/>
              <a:ln w="25400">
                <a:noFill/>
              </a:ln>
            </c:spPr>
            <c:txPr>
              <a:bodyPr wrap="square" lIns="38100" tIns="19050" rIns="38100" bIns="19050" anchor="ctr">
                <a:spAutoFit/>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dati_4!$B$65:$B$68</c:f>
              <c:strCache>
                <c:ptCount val="4"/>
                <c:pt idx="0">
                  <c:v>visi respondenti (n=1010)</c:v>
                </c:pt>
                <c:pt idx="2">
                  <c:v>uzticas (n=474)</c:v>
                </c:pt>
                <c:pt idx="3">
                  <c:v>neuzticas (n=362)</c:v>
                </c:pt>
              </c:strCache>
            </c:strRef>
          </c:cat>
          <c:val>
            <c:numRef>
              <c:f>dati_4!$D$65:$D$68</c:f>
              <c:numCache>
                <c:formatCode>General</c:formatCode>
                <c:ptCount val="4"/>
                <c:pt idx="0" formatCode="0">
                  <c:v>2.2999999999999998</c:v>
                </c:pt>
                <c:pt idx="2" formatCode="0">
                  <c:v>4.8</c:v>
                </c:pt>
              </c:numCache>
            </c:numRef>
          </c:val>
          <c:extLst>
            <c:ext xmlns:c16="http://schemas.microsoft.com/office/drawing/2014/chart" uri="{C3380CC4-5D6E-409C-BE32-E72D297353CC}">
              <c16:uniqueId val="{00000025-AA1E-48F4-B7DF-2D43856CDBA5}"/>
            </c:ext>
          </c:extLst>
        </c:ser>
        <c:ser>
          <c:idx val="2"/>
          <c:order val="2"/>
          <c:tx>
            <c:strRef>
              <c:f>dati_4!$E$64</c:f>
              <c:strCache>
                <c:ptCount val="1"/>
                <c:pt idx="0">
                  <c:v>Labi</c:v>
                </c:pt>
              </c:strCache>
            </c:strRef>
          </c:tx>
          <c:spPr>
            <a:solidFill>
              <a:srgbClr val="A3BCE5"/>
            </a:solidFill>
            <a:ln w="25400">
              <a:noFill/>
            </a:ln>
          </c:spPr>
          <c:invertIfNegative val="0"/>
          <c:dLbls>
            <c:dLbl>
              <c:idx val="0"/>
              <c:numFmt formatCode="0" sourceLinked="0"/>
              <c:spPr>
                <a:noFill/>
                <a:ln w="25400">
                  <a:noFill/>
                </a:ln>
              </c:spPr>
              <c:txPr>
                <a:bodyPr/>
                <a:lstStyle/>
                <a:p>
                  <a:pPr>
                    <a:defRPr sz="11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6-AA1E-48F4-B7DF-2D43856CDBA5}"/>
                </c:ext>
              </c:extLst>
            </c:dLbl>
            <c:dLbl>
              <c:idx val="1"/>
              <c:numFmt formatCode="0" sourceLinked="0"/>
              <c:spPr>
                <a:noFill/>
                <a:ln w="25400">
                  <a:noFill/>
                </a:ln>
              </c:spPr>
              <c:txPr>
                <a:bodyPr/>
                <a:lstStyle/>
                <a:p>
                  <a:pPr>
                    <a:defRPr sz="11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7-AA1E-48F4-B7DF-2D43856CDBA5}"/>
                </c:ext>
              </c:extLst>
            </c:dLbl>
            <c:dLbl>
              <c:idx val="2"/>
              <c:numFmt formatCode="0" sourceLinked="0"/>
              <c:spPr>
                <a:noFill/>
                <a:ln w="25400">
                  <a:noFill/>
                </a:ln>
              </c:spPr>
              <c:txPr>
                <a:bodyPr/>
                <a:lstStyle/>
                <a:p>
                  <a:pPr>
                    <a:defRPr sz="11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8-AA1E-48F4-B7DF-2D43856CDBA5}"/>
                </c:ext>
              </c:extLst>
            </c:dLbl>
            <c:dLbl>
              <c:idx val="3"/>
              <c:numFmt formatCode="0" sourceLinked="0"/>
              <c:spPr>
                <a:noFill/>
                <a:ln w="25400">
                  <a:noFill/>
                </a:ln>
              </c:spPr>
              <c:txPr>
                <a:bodyPr/>
                <a:lstStyle/>
                <a:p>
                  <a:pPr>
                    <a:defRPr sz="1100" b="0" i="0" u="none" strike="noStrike" baseline="0">
                      <a:solidFill>
                        <a:sysClr val="windowText" lastClr="000000"/>
                      </a:solidFill>
                      <a:latin typeface="Arial"/>
                      <a:ea typeface="Arial"/>
                      <a:cs typeface="Arial"/>
                    </a:defRPr>
                  </a:pPr>
                  <a:endParaRPr lang="lv-LV"/>
                </a:p>
              </c:txPr>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9-AA1E-48F4-B7DF-2D43856CDBA5}"/>
                </c:ext>
              </c:extLst>
            </c:dLbl>
            <c:dLbl>
              <c:idx val="4"/>
              <c:numFmt formatCode="0" sourceLinked="0"/>
              <c:spPr>
                <a:noFill/>
                <a:ln w="25400">
                  <a:noFill/>
                </a:ln>
              </c:spPr>
              <c:txPr>
                <a:bodyPr/>
                <a:lstStyle/>
                <a:p>
                  <a:pPr>
                    <a:defRPr sz="11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A-AA1E-48F4-B7DF-2D43856CDBA5}"/>
                </c:ext>
              </c:extLst>
            </c:dLbl>
            <c:dLbl>
              <c:idx val="5"/>
              <c:numFmt formatCode="0" sourceLinked="0"/>
              <c:spPr>
                <a:noFill/>
                <a:ln w="25400">
                  <a:noFill/>
                </a:ln>
              </c:spPr>
              <c:txPr>
                <a:bodyPr/>
                <a:lstStyle/>
                <a:p>
                  <a:pPr>
                    <a:defRPr sz="11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B-AA1E-48F4-B7DF-2D43856CDBA5}"/>
                </c:ext>
              </c:extLst>
            </c:dLbl>
            <c:dLbl>
              <c:idx val="6"/>
              <c:numFmt formatCode="0" sourceLinked="0"/>
              <c:spPr>
                <a:noFill/>
                <a:ln w="25400">
                  <a:noFill/>
                </a:ln>
              </c:spPr>
              <c:txPr>
                <a:bodyPr/>
                <a:lstStyle/>
                <a:p>
                  <a:pPr>
                    <a:defRPr sz="11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C-AA1E-48F4-B7DF-2D43856CDBA5}"/>
                </c:ext>
              </c:extLst>
            </c:dLbl>
            <c:dLbl>
              <c:idx val="7"/>
              <c:numFmt formatCode="0" sourceLinked="0"/>
              <c:spPr>
                <a:noFill/>
                <a:ln w="25400">
                  <a:noFill/>
                </a:ln>
              </c:spPr>
              <c:txPr>
                <a:bodyPr/>
                <a:lstStyle/>
                <a:p>
                  <a:pPr>
                    <a:defRPr sz="11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D-AA1E-48F4-B7DF-2D43856CDBA5}"/>
                </c:ext>
              </c:extLst>
            </c:dLbl>
            <c:dLbl>
              <c:idx val="8"/>
              <c:numFmt formatCode="0" sourceLinked="0"/>
              <c:spPr>
                <a:noFill/>
                <a:ln w="25400">
                  <a:noFill/>
                </a:ln>
              </c:spPr>
              <c:txPr>
                <a:bodyPr/>
                <a:lstStyle/>
                <a:p>
                  <a:pPr>
                    <a:defRPr sz="11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E-AA1E-48F4-B7DF-2D43856CDBA5}"/>
                </c:ext>
              </c:extLst>
            </c:dLbl>
            <c:numFmt formatCode="0" sourceLinked="0"/>
            <c:spPr>
              <a:noFill/>
              <a:ln w="25400">
                <a:noFill/>
              </a:ln>
            </c:spPr>
            <c:txPr>
              <a:bodyPr wrap="square" lIns="38100" tIns="19050" rIns="38100" bIns="19050" anchor="ctr">
                <a:spAutoFit/>
              </a:bodyPr>
              <a:lstStyle/>
              <a:p>
                <a:pPr>
                  <a:defRPr sz="11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dati_4!$B$65:$B$68</c:f>
              <c:strCache>
                <c:ptCount val="4"/>
                <c:pt idx="0">
                  <c:v>visi respondenti (n=1010)</c:v>
                </c:pt>
                <c:pt idx="2">
                  <c:v>uzticas (n=474)</c:v>
                </c:pt>
                <c:pt idx="3">
                  <c:v>neuzticas (n=362)</c:v>
                </c:pt>
              </c:strCache>
            </c:strRef>
          </c:cat>
          <c:val>
            <c:numRef>
              <c:f>dati_4!$E$65:$E$68</c:f>
              <c:numCache>
                <c:formatCode>General</c:formatCode>
                <c:ptCount val="4"/>
                <c:pt idx="0" formatCode="0">
                  <c:v>13.6</c:v>
                </c:pt>
                <c:pt idx="2" formatCode="0">
                  <c:v>26.7</c:v>
                </c:pt>
                <c:pt idx="3" formatCode="0">
                  <c:v>1.1000000000000001</c:v>
                </c:pt>
              </c:numCache>
            </c:numRef>
          </c:val>
          <c:extLst>
            <c:ext xmlns:c16="http://schemas.microsoft.com/office/drawing/2014/chart" uri="{C3380CC4-5D6E-409C-BE32-E72D297353CC}">
              <c16:uniqueId val="{0000002F-AA1E-48F4-B7DF-2D43856CDBA5}"/>
            </c:ext>
          </c:extLst>
        </c:ser>
        <c:ser>
          <c:idx val="3"/>
          <c:order val="3"/>
          <c:tx>
            <c:strRef>
              <c:f>dati_4!$F$64</c:f>
              <c:strCache>
                <c:ptCount val="1"/>
                <c:pt idx="0">
                  <c:v>Drīzāk slikti</c:v>
                </c:pt>
              </c:strCache>
            </c:strRef>
          </c:tx>
          <c:spPr>
            <a:solidFill>
              <a:srgbClr val="F2A36E"/>
            </a:solidFill>
            <a:ln w="25400">
              <a:noFill/>
            </a:ln>
          </c:spPr>
          <c:invertIfNegative val="0"/>
          <c:dLbls>
            <c:dLbl>
              <c:idx val="0"/>
              <c:numFmt formatCode="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0-AA1E-48F4-B7DF-2D43856CDBA5}"/>
                </c:ext>
              </c:extLst>
            </c:dLbl>
            <c:dLbl>
              <c:idx val="1"/>
              <c:numFmt formatCode="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1-AA1E-48F4-B7DF-2D43856CDBA5}"/>
                </c:ext>
              </c:extLst>
            </c:dLbl>
            <c:dLbl>
              <c:idx val="2"/>
              <c:numFmt formatCode="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2-AA1E-48F4-B7DF-2D43856CDBA5}"/>
                </c:ext>
              </c:extLst>
            </c:dLbl>
            <c:dLbl>
              <c:idx val="3"/>
              <c:numFmt formatCode="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3-AA1E-48F4-B7DF-2D43856CDBA5}"/>
                </c:ext>
              </c:extLst>
            </c:dLbl>
            <c:dLbl>
              <c:idx val="4"/>
              <c:numFmt formatCode="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4-AA1E-48F4-B7DF-2D43856CDBA5}"/>
                </c:ext>
              </c:extLst>
            </c:dLbl>
            <c:dLbl>
              <c:idx val="5"/>
              <c:numFmt formatCode="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5-AA1E-48F4-B7DF-2D43856CDBA5}"/>
                </c:ext>
              </c:extLst>
            </c:dLbl>
            <c:dLbl>
              <c:idx val="6"/>
              <c:numFmt formatCode="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6-AA1E-48F4-B7DF-2D43856CDBA5}"/>
                </c:ext>
              </c:extLst>
            </c:dLbl>
            <c:dLbl>
              <c:idx val="7"/>
              <c:numFmt formatCode="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7-AA1E-48F4-B7DF-2D43856CDBA5}"/>
                </c:ext>
              </c:extLst>
            </c:dLbl>
            <c:dLbl>
              <c:idx val="8"/>
              <c:numFmt formatCode="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8-AA1E-48F4-B7DF-2D43856CDBA5}"/>
                </c:ext>
              </c:extLst>
            </c:dLbl>
            <c:dLbl>
              <c:idx val="9"/>
              <c:numFmt formatCode="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9-AA1E-48F4-B7DF-2D43856CDBA5}"/>
                </c:ext>
              </c:extLst>
            </c:dLbl>
            <c:dLbl>
              <c:idx val="10"/>
              <c:numFmt formatCode="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A-AA1E-48F4-B7DF-2D43856CDBA5}"/>
                </c:ext>
              </c:extLst>
            </c:dLbl>
            <c:dLbl>
              <c:idx val="11"/>
              <c:numFmt formatCode="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B-AA1E-48F4-B7DF-2D43856CDBA5}"/>
                </c:ext>
              </c:extLst>
            </c:dLbl>
            <c:dLbl>
              <c:idx val="12"/>
              <c:numFmt formatCode="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C-AA1E-48F4-B7DF-2D43856CDBA5}"/>
                </c:ext>
              </c:extLst>
            </c:dLbl>
            <c:dLbl>
              <c:idx val="13"/>
              <c:numFmt formatCode="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D-AA1E-48F4-B7DF-2D43856CDBA5}"/>
                </c:ext>
              </c:extLst>
            </c:dLbl>
            <c:dLbl>
              <c:idx val="14"/>
              <c:numFmt formatCode="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E-AA1E-48F4-B7DF-2D43856CDBA5}"/>
                </c:ext>
              </c:extLst>
            </c:dLbl>
            <c:dLbl>
              <c:idx val="15"/>
              <c:numFmt formatCode="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F-AA1E-48F4-B7DF-2D43856CDBA5}"/>
                </c:ext>
              </c:extLst>
            </c:dLbl>
            <c:dLbl>
              <c:idx val="16"/>
              <c:numFmt formatCode="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0-AA1E-48F4-B7DF-2D43856CDBA5}"/>
                </c:ext>
              </c:extLst>
            </c:dLbl>
            <c:dLbl>
              <c:idx val="17"/>
              <c:numFmt formatCode="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1-AA1E-48F4-B7DF-2D43856CDBA5}"/>
                </c:ext>
              </c:extLst>
            </c:dLbl>
            <c:numFmt formatCode="0" sourceLinked="0"/>
            <c:spPr>
              <a:noFill/>
              <a:ln w="25400">
                <a:noFill/>
              </a:ln>
            </c:spPr>
            <c:txPr>
              <a:bodyPr wrap="square" lIns="38100" tIns="19050" rIns="38100" bIns="19050" anchor="ctr">
                <a:spAutoFit/>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dati_4!$B$65:$B$68</c:f>
              <c:strCache>
                <c:ptCount val="4"/>
                <c:pt idx="0">
                  <c:v>visi respondenti (n=1010)</c:v>
                </c:pt>
                <c:pt idx="2">
                  <c:v>uzticas (n=474)</c:v>
                </c:pt>
                <c:pt idx="3">
                  <c:v>neuzticas (n=362)</c:v>
                </c:pt>
              </c:strCache>
            </c:strRef>
          </c:cat>
          <c:val>
            <c:numRef>
              <c:f>dati_4!$F$65:$F$68</c:f>
              <c:numCache>
                <c:formatCode>General</c:formatCode>
                <c:ptCount val="4"/>
                <c:pt idx="0" formatCode="0">
                  <c:v>14.5</c:v>
                </c:pt>
                <c:pt idx="2" formatCode="0">
                  <c:v>3.8</c:v>
                </c:pt>
                <c:pt idx="3" formatCode="0">
                  <c:v>32.9</c:v>
                </c:pt>
              </c:numCache>
            </c:numRef>
          </c:val>
          <c:extLst>
            <c:ext xmlns:c16="http://schemas.microsoft.com/office/drawing/2014/chart" uri="{C3380CC4-5D6E-409C-BE32-E72D297353CC}">
              <c16:uniqueId val="{00000042-AA1E-48F4-B7DF-2D43856CDBA5}"/>
            </c:ext>
          </c:extLst>
        </c:ser>
        <c:ser>
          <c:idx val="4"/>
          <c:order val="4"/>
          <c:tx>
            <c:strRef>
              <c:f>dati_4!$G$64</c:f>
              <c:strCache>
                <c:ptCount val="1"/>
                <c:pt idx="0">
                  <c:v>Ļoti slikti</c:v>
                </c:pt>
              </c:strCache>
            </c:strRef>
          </c:tx>
          <c:spPr>
            <a:solidFill>
              <a:srgbClr val="E96E09"/>
            </a:solidFill>
            <a:ln w="25400">
              <a:noFill/>
            </a:ln>
          </c:spPr>
          <c:invertIfNegative val="0"/>
          <c:dLbls>
            <c:dLbl>
              <c:idx val="0"/>
              <c:numFmt formatCode="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3-AA1E-48F4-B7DF-2D43856CDBA5}"/>
                </c:ext>
              </c:extLst>
            </c:dLbl>
            <c:dLbl>
              <c:idx val="1"/>
              <c:numFmt formatCode="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4-AA1E-48F4-B7DF-2D43856CDBA5}"/>
                </c:ext>
              </c:extLst>
            </c:dLbl>
            <c:dLbl>
              <c:idx val="2"/>
              <c:numFmt formatCode="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5-AA1E-48F4-B7DF-2D43856CDBA5}"/>
                </c:ext>
              </c:extLst>
            </c:dLbl>
            <c:dLbl>
              <c:idx val="3"/>
              <c:numFmt formatCode="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6-AA1E-48F4-B7DF-2D43856CDBA5}"/>
                </c:ext>
              </c:extLst>
            </c:dLbl>
            <c:dLbl>
              <c:idx val="4"/>
              <c:numFmt formatCode="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7-AA1E-48F4-B7DF-2D43856CDBA5}"/>
                </c:ext>
              </c:extLst>
            </c:dLbl>
            <c:dLbl>
              <c:idx val="5"/>
              <c:numFmt formatCode="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8-AA1E-48F4-B7DF-2D43856CDBA5}"/>
                </c:ext>
              </c:extLst>
            </c:dLbl>
            <c:dLbl>
              <c:idx val="6"/>
              <c:numFmt formatCode="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9-AA1E-48F4-B7DF-2D43856CDBA5}"/>
                </c:ext>
              </c:extLst>
            </c:dLbl>
            <c:dLbl>
              <c:idx val="7"/>
              <c:numFmt formatCode="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A-AA1E-48F4-B7DF-2D43856CDBA5}"/>
                </c:ext>
              </c:extLst>
            </c:dLbl>
            <c:dLbl>
              <c:idx val="8"/>
              <c:numFmt formatCode="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B-AA1E-48F4-B7DF-2D43856CDBA5}"/>
                </c:ext>
              </c:extLst>
            </c:dLbl>
            <c:dLbl>
              <c:idx val="9"/>
              <c:numFmt formatCode="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C-AA1E-48F4-B7DF-2D43856CDBA5}"/>
                </c:ext>
              </c:extLst>
            </c:dLbl>
            <c:dLbl>
              <c:idx val="10"/>
              <c:numFmt formatCode="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D-AA1E-48F4-B7DF-2D43856CDBA5}"/>
                </c:ext>
              </c:extLst>
            </c:dLbl>
            <c:dLbl>
              <c:idx val="11"/>
              <c:numFmt formatCode="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E-AA1E-48F4-B7DF-2D43856CDBA5}"/>
                </c:ext>
              </c:extLst>
            </c:dLbl>
            <c:dLbl>
              <c:idx val="12"/>
              <c:numFmt formatCode="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F-AA1E-48F4-B7DF-2D43856CDBA5}"/>
                </c:ext>
              </c:extLst>
            </c:dLbl>
            <c:dLbl>
              <c:idx val="13"/>
              <c:numFmt formatCode="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50-AA1E-48F4-B7DF-2D43856CDBA5}"/>
                </c:ext>
              </c:extLst>
            </c:dLbl>
            <c:dLbl>
              <c:idx val="14"/>
              <c:numFmt formatCode="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51-AA1E-48F4-B7DF-2D43856CDBA5}"/>
                </c:ext>
              </c:extLst>
            </c:dLbl>
            <c:dLbl>
              <c:idx val="15"/>
              <c:numFmt formatCode="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52-AA1E-48F4-B7DF-2D43856CDBA5}"/>
                </c:ext>
              </c:extLst>
            </c:dLbl>
            <c:dLbl>
              <c:idx val="16"/>
              <c:numFmt formatCode="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53-AA1E-48F4-B7DF-2D43856CDBA5}"/>
                </c:ext>
              </c:extLst>
            </c:dLbl>
            <c:dLbl>
              <c:idx val="17"/>
              <c:numFmt formatCode="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54-AA1E-48F4-B7DF-2D43856CDBA5}"/>
                </c:ext>
              </c:extLst>
            </c:dLbl>
            <c:numFmt formatCode="0" sourceLinked="0"/>
            <c:spPr>
              <a:noFill/>
              <a:ln w="25400">
                <a:noFill/>
              </a:ln>
            </c:spPr>
            <c:txPr>
              <a:bodyPr wrap="square" lIns="38100" tIns="19050" rIns="38100" bIns="19050" anchor="ctr">
                <a:spAutoFit/>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dati_4!$B$65:$B$68</c:f>
              <c:strCache>
                <c:ptCount val="4"/>
                <c:pt idx="0">
                  <c:v>visi respondenti (n=1010)</c:v>
                </c:pt>
                <c:pt idx="2">
                  <c:v>uzticas (n=474)</c:v>
                </c:pt>
                <c:pt idx="3">
                  <c:v>neuzticas (n=362)</c:v>
                </c:pt>
              </c:strCache>
            </c:strRef>
          </c:cat>
          <c:val>
            <c:numRef>
              <c:f>dati_4!$G$65:$G$68</c:f>
              <c:numCache>
                <c:formatCode>General</c:formatCode>
                <c:ptCount val="4"/>
                <c:pt idx="0" formatCode="0">
                  <c:v>5.7</c:v>
                </c:pt>
                <c:pt idx="2" formatCode="0">
                  <c:v>3.2</c:v>
                </c:pt>
                <c:pt idx="3" formatCode="0">
                  <c:v>11.2</c:v>
                </c:pt>
              </c:numCache>
            </c:numRef>
          </c:val>
          <c:extLst>
            <c:ext xmlns:c16="http://schemas.microsoft.com/office/drawing/2014/chart" uri="{C3380CC4-5D6E-409C-BE32-E72D297353CC}">
              <c16:uniqueId val="{00000055-AA1E-48F4-B7DF-2D43856CDBA5}"/>
            </c:ext>
          </c:extLst>
        </c:ser>
        <c:ser>
          <c:idx val="5"/>
          <c:order val="5"/>
          <c:tx>
            <c:strRef>
              <c:f>dati_4!$H$64</c:f>
              <c:strCache>
                <c:ptCount val="1"/>
              </c:strCache>
            </c:strRef>
          </c:tx>
          <c:spPr>
            <a:noFill/>
            <a:ln w="25400">
              <a:noFill/>
            </a:ln>
          </c:spPr>
          <c:invertIfNegative val="0"/>
          <c:cat>
            <c:strRef>
              <c:f>dati_4!$B$65:$B$68</c:f>
              <c:strCache>
                <c:ptCount val="4"/>
                <c:pt idx="0">
                  <c:v>visi respondenti (n=1010)</c:v>
                </c:pt>
                <c:pt idx="2">
                  <c:v>uzticas (n=474)</c:v>
                </c:pt>
                <c:pt idx="3">
                  <c:v>neuzticas (n=362)</c:v>
                </c:pt>
              </c:strCache>
            </c:strRef>
          </c:cat>
          <c:val>
            <c:numRef>
              <c:f>dati_4!$H$65:$H$68</c:f>
              <c:numCache>
                <c:formatCode>General</c:formatCode>
                <c:ptCount val="4"/>
                <c:pt idx="0" formatCode="0.0">
                  <c:v>29.899999999999991</c:v>
                </c:pt>
                <c:pt idx="2" formatCode="0.0">
                  <c:v>43.099999999999994</c:v>
                </c:pt>
                <c:pt idx="3" formatCode="0.0">
                  <c:v>5.9999999999999929</c:v>
                </c:pt>
              </c:numCache>
            </c:numRef>
          </c:val>
          <c:extLst>
            <c:ext xmlns:c16="http://schemas.microsoft.com/office/drawing/2014/chart" uri="{C3380CC4-5D6E-409C-BE32-E72D297353CC}">
              <c16:uniqueId val="{00000056-AA1E-48F4-B7DF-2D43856CDBA5}"/>
            </c:ext>
          </c:extLst>
        </c:ser>
        <c:ser>
          <c:idx val="6"/>
          <c:order val="6"/>
          <c:tx>
            <c:strRef>
              <c:f>dati_4!$I$64</c:f>
              <c:strCache>
                <c:ptCount val="1"/>
                <c:pt idx="0">
                  <c:v>Viduvēji</c:v>
                </c:pt>
              </c:strCache>
            </c:strRef>
          </c:tx>
          <c:spPr>
            <a:solidFill>
              <a:srgbClr val="F1CA3D"/>
            </a:solidFill>
            <a:ln w="25400">
              <a:noFill/>
            </a:ln>
          </c:spPr>
          <c:invertIfNegative val="0"/>
          <c:dLbls>
            <c:numFmt formatCode="#,##0" sourceLinked="0"/>
            <c:spPr>
              <a:noFill/>
              <a:ln w="25400">
                <a:noFill/>
              </a:ln>
            </c:spPr>
            <c:txPr>
              <a:bodyPr wrap="square" lIns="38100" tIns="19050" rIns="38100" bIns="19050" anchor="ctr">
                <a:spAutoFit/>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dati_4!$B$65:$B$68</c:f>
              <c:strCache>
                <c:ptCount val="4"/>
                <c:pt idx="0">
                  <c:v>visi respondenti (n=1010)</c:v>
                </c:pt>
                <c:pt idx="2">
                  <c:v>uzticas (n=474)</c:v>
                </c:pt>
                <c:pt idx="3">
                  <c:v>neuzticas (n=362)</c:v>
                </c:pt>
              </c:strCache>
            </c:strRef>
          </c:cat>
          <c:val>
            <c:numRef>
              <c:f>dati_4!$I$65:$I$68</c:f>
              <c:numCache>
                <c:formatCode>General</c:formatCode>
                <c:ptCount val="4"/>
                <c:pt idx="0" formatCode="0">
                  <c:v>30.7</c:v>
                </c:pt>
                <c:pt idx="2" formatCode="0">
                  <c:v>37.200000000000003</c:v>
                </c:pt>
                <c:pt idx="3" formatCode="0">
                  <c:v>26.5</c:v>
                </c:pt>
              </c:numCache>
            </c:numRef>
          </c:val>
          <c:extLst>
            <c:ext xmlns:c16="http://schemas.microsoft.com/office/drawing/2014/chart" uri="{C3380CC4-5D6E-409C-BE32-E72D297353CC}">
              <c16:uniqueId val="{00000057-AA1E-48F4-B7DF-2D43856CDBA5}"/>
            </c:ext>
          </c:extLst>
        </c:ser>
        <c:ser>
          <c:idx val="7"/>
          <c:order val="7"/>
          <c:tx>
            <c:strRef>
              <c:f>dati_4!$J$64</c:f>
              <c:strCache>
                <c:ptCount val="1"/>
              </c:strCache>
            </c:strRef>
          </c:tx>
          <c:spPr>
            <a:noFill/>
          </c:spPr>
          <c:invertIfNegative val="0"/>
          <c:cat>
            <c:strRef>
              <c:f>dati_4!$B$65:$B$68</c:f>
              <c:strCache>
                <c:ptCount val="4"/>
                <c:pt idx="0">
                  <c:v>visi respondenti (n=1010)</c:v>
                </c:pt>
                <c:pt idx="2">
                  <c:v>uzticas (n=474)</c:v>
                </c:pt>
                <c:pt idx="3">
                  <c:v>neuzticas (n=362)</c:v>
                </c:pt>
              </c:strCache>
            </c:strRef>
          </c:cat>
          <c:val>
            <c:numRef>
              <c:f>dati_4!$J$65:$J$68</c:f>
              <c:numCache>
                <c:formatCode>General</c:formatCode>
                <c:ptCount val="4"/>
                <c:pt idx="0" formatCode="0.0">
                  <c:v>11.500000000000004</c:v>
                </c:pt>
                <c:pt idx="2" formatCode="0.0">
                  <c:v>5</c:v>
                </c:pt>
                <c:pt idx="3" formatCode="0.0">
                  <c:v>15.700000000000003</c:v>
                </c:pt>
              </c:numCache>
            </c:numRef>
          </c:val>
          <c:extLst>
            <c:ext xmlns:c16="http://schemas.microsoft.com/office/drawing/2014/chart" uri="{C3380CC4-5D6E-409C-BE32-E72D297353CC}">
              <c16:uniqueId val="{00000058-AA1E-48F4-B7DF-2D43856CDBA5}"/>
            </c:ext>
          </c:extLst>
        </c:ser>
        <c:ser>
          <c:idx val="8"/>
          <c:order val="8"/>
          <c:tx>
            <c:strRef>
              <c:f>dati_4!$K$64</c:f>
              <c:strCache>
                <c:ptCount val="1"/>
                <c:pt idx="0">
                  <c:v>Grūti pateikt</c:v>
                </c:pt>
              </c:strCache>
            </c:strRef>
          </c:tx>
          <c:spPr>
            <a:solidFill>
              <a:srgbClr val="D9D9D9"/>
            </a:solidFill>
          </c:spPr>
          <c:invertIfNegative val="0"/>
          <c:dLbls>
            <c:spPr>
              <a:noFill/>
              <a:ln w="25400">
                <a:noFill/>
              </a:ln>
            </c:spPr>
            <c:txPr>
              <a:bodyPr wrap="square" lIns="38100" tIns="19050" rIns="38100" bIns="19050" anchor="ctr">
                <a:spAutoFit/>
              </a:bodyPr>
              <a:lstStyle/>
              <a:p>
                <a:pPr>
                  <a:defRPr sz="1100"/>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dati_4!$B$65:$B$68</c:f>
              <c:strCache>
                <c:ptCount val="4"/>
                <c:pt idx="0">
                  <c:v>visi respondenti (n=1010)</c:v>
                </c:pt>
                <c:pt idx="2">
                  <c:v>uzticas (n=474)</c:v>
                </c:pt>
                <c:pt idx="3">
                  <c:v>neuzticas (n=362)</c:v>
                </c:pt>
              </c:strCache>
            </c:strRef>
          </c:cat>
          <c:val>
            <c:numRef>
              <c:f>dati_4!$K$65:$K$68</c:f>
              <c:numCache>
                <c:formatCode>General</c:formatCode>
                <c:ptCount val="4"/>
                <c:pt idx="0" formatCode="0">
                  <c:v>33.200000000000003</c:v>
                </c:pt>
                <c:pt idx="2" formatCode="0">
                  <c:v>24.2</c:v>
                </c:pt>
                <c:pt idx="3" formatCode="0">
                  <c:v>28.3</c:v>
                </c:pt>
              </c:numCache>
            </c:numRef>
          </c:val>
          <c:extLst>
            <c:ext xmlns:c16="http://schemas.microsoft.com/office/drawing/2014/chart" uri="{C3380CC4-5D6E-409C-BE32-E72D297353CC}">
              <c16:uniqueId val="{00000059-AA1E-48F4-B7DF-2D43856CDBA5}"/>
            </c:ext>
          </c:extLst>
        </c:ser>
        <c:dLbls>
          <c:showLegendKey val="0"/>
          <c:showVal val="0"/>
          <c:showCatName val="0"/>
          <c:showSerName val="0"/>
          <c:showPercent val="0"/>
          <c:showBubbleSize val="0"/>
        </c:dLbls>
        <c:gapWidth val="27"/>
        <c:overlap val="100"/>
        <c:axId val="436059240"/>
        <c:axId val="1"/>
      </c:barChart>
      <c:catAx>
        <c:axId val="436059240"/>
        <c:scaling>
          <c:orientation val="maxMin"/>
        </c:scaling>
        <c:delete val="0"/>
        <c:axPos val="l"/>
        <c:title>
          <c:tx>
            <c:rich>
              <a:bodyPr rot="0" vert="horz"/>
              <a:lstStyle/>
              <a:p>
                <a:pPr algn="just">
                  <a:defRPr sz="800" b="0" i="0" u="none" strike="noStrike" baseline="0">
                    <a:solidFill>
                      <a:srgbClr val="000000"/>
                    </a:solidFill>
                    <a:latin typeface="Arial"/>
                    <a:ea typeface="Arial"/>
                    <a:cs typeface="Arial"/>
                  </a:defRPr>
                </a:pPr>
                <a:r>
                  <a:rPr lang="en-US"/>
                  <a:t>%</a:t>
                </a:r>
              </a:p>
            </c:rich>
          </c:tx>
          <c:layout>
            <c:manualLayout>
              <c:xMode val="edge"/>
              <c:yMode val="edge"/>
              <c:x val="2.6164168995004653E-2"/>
              <c:y val="2.723430266580916E-2"/>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General" sourceLinked="1"/>
        <c:majorTickMark val="out"/>
        <c:minorTickMark val="none"/>
        <c:tickLblPos val="low"/>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lv-LV"/>
          </a:p>
        </c:txPr>
        <c:crossAx val="1"/>
        <c:crossesAt val="34.5"/>
        <c:auto val="1"/>
        <c:lblAlgn val="ctr"/>
        <c:lblOffset val="100"/>
        <c:tickLblSkip val="1"/>
        <c:tickMarkSkip val="1"/>
        <c:noMultiLvlLbl val="0"/>
      </c:catAx>
      <c:valAx>
        <c:axId val="1"/>
        <c:scaling>
          <c:orientation val="minMax"/>
          <c:max val="162"/>
          <c:min val="0"/>
        </c:scaling>
        <c:delete val="1"/>
        <c:axPos val="b"/>
        <c:numFmt formatCode="0.0" sourceLinked="1"/>
        <c:majorTickMark val="out"/>
        <c:minorTickMark val="none"/>
        <c:tickLblPos val="nextTo"/>
        <c:crossAx val="436059240"/>
        <c:crosses val="max"/>
        <c:crossBetween val="between"/>
        <c:majorUnit val="74.5"/>
        <c:minorUnit val="4"/>
      </c:valAx>
      <c:spPr>
        <a:noFill/>
        <a:ln w="25400">
          <a:noFill/>
        </a:ln>
      </c:spPr>
    </c:plotArea>
    <c:legend>
      <c:legendPos val="r"/>
      <c:legendEntry>
        <c:idx val="0"/>
        <c:delete val="1"/>
      </c:legendEntry>
      <c:legendEntry>
        <c:idx val="5"/>
        <c:delete val="1"/>
      </c:legendEntry>
      <c:layout>
        <c:manualLayout>
          <c:xMode val="edge"/>
          <c:yMode val="edge"/>
          <c:x val="0.14819928418038655"/>
          <c:y val="1.6341914214365587E-3"/>
          <c:w val="0.85180071581961359"/>
          <c:h val="0.14248438972044219"/>
        </c:manualLayout>
      </c:layout>
      <c:overlay val="0"/>
      <c:spPr>
        <a:noFill/>
        <a:ln w="25400">
          <a:noFill/>
        </a:ln>
      </c:spPr>
      <c:txPr>
        <a:bodyPr/>
        <a:lstStyle/>
        <a:p>
          <a:pPr>
            <a:defRPr sz="1050" b="0" i="0" u="none" strike="noStrike" baseline="0">
              <a:solidFill>
                <a:srgbClr val="000000"/>
              </a:solidFill>
              <a:latin typeface="Arial"/>
              <a:ea typeface="Arial"/>
              <a:cs typeface="Arial"/>
            </a:defRPr>
          </a:pPr>
          <a:endParaRPr lang="lv-LV"/>
        </a:p>
      </c:txPr>
    </c:legend>
    <c:plotVisOnly val="1"/>
    <c:dispBlanksAs val="gap"/>
    <c:showDLblsOverMax val="0"/>
  </c:chart>
  <c:spPr>
    <a:noFill/>
    <a:ln w="6350">
      <a:noFill/>
    </a:ln>
  </c:spPr>
  <c:txPr>
    <a:bodyPr/>
    <a:lstStyle/>
    <a:p>
      <a:pPr>
        <a:defRPr sz="8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9878462409286233"/>
          <c:y val="6.1776040324714517E-2"/>
          <c:w val="0.70121537590713767"/>
          <c:h val="0.8814469094073315"/>
        </c:manualLayout>
      </c:layout>
      <c:barChart>
        <c:barDir val="bar"/>
        <c:grouping val="stacked"/>
        <c:varyColors val="0"/>
        <c:ser>
          <c:idx val="0"/>
          <c:order val="0"/>
          <c:tx>
            <c:strRef>
              <c:f>dati_4!$B$14</c:f>
              <c:strCache>
                <c:ptCount val="1"/>
              </c:strCache>
            </c:strRef>
          </c:tx>
          <c:spPr>
            <a:noFill/>
            <a:ln w="25400">
              <a:noFill/>
            </a:ln>
          </c:spPr>
          <c:invertIfNegative val="0"/>
          <c:cat>
            <c:strRef>
              <c:f>dati_4!$A$15:$A$56</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dati_4!$B$15:$B$56</c:f>
              <c:numCache>
                <c:formatCode>General</c:formatCode>
                <c:ptCount val="42"/>
                <c:pt idx="0" formatCode="0.0">
                  <c:v>11.000000000000002</c:v>
                </c:pt>
                <c:pt idx="2" formatCode="0.0">
                  <c:v>12.400000000000002</c:v>
                </c:pt>
                <c:pt idx="3" formatCode="0.0">
                  <c:v>9.8000000000000025</c:v>
                </c:pt>
                <c:pt idx="5" formatCode="0.0">
                  <c:v>15.100000000000001</c:v>
                </c:pt>
                <c:pt idx="6" formatCode="0.0">
                  <c:v>7.6999999999999993</c:v>
                </c:pt>
                <c:pt idx="7" formatCode="0.0">
                  <c:v>11.000000000000002</c:v>
                </c:pt>
                <c:pt idx="8" formatCode="0.0">
                  <c:v>12.4</c:v>
                </c:pt>
                <c:pt idx="9" formatCode="0.0">
                  <c:v>12.400000000000002</c:v>
                </c:pt>
                <c:pt idx="10" formatCode="0.0">
                  <c:v>9.5</c:v>
                </c:pt>
                <c:pt idx="12" formatCode="0.0">
                  <c:v>14.200000000000003</c:v>
                </c:pt>
                <c:pt idx="13" formatCode="0.0">
                  <c:v>13.600000000000001</c:v>
                </c:pt>
                <c:pt idx="14" formatCode="0.0">
                  <c:v>3.5</c:v>
                </c:pt>
                <c:pt idx="16" formatCode="0.0">
                  <c:v>11.100000000000003</c:v>
                </c:pt>
                <c:pt idx="17" formatCode="0.0">
                  <c:v>10.8</c:v>
                </c:pt>
                <c:pt idx="19" formatCode="0.0">
                  <c:v>10.800000000000002</c:v>
                </c:pt>
                <c:pt idx="20" formatCode="0.0">
                  <c:v>12.4</c:v>
                </c:pt>
                <c:pt idx="22" formatCode="0.0">
                  <c:v>10.8</c:v>
                </c:pt>
                <c:pt idx="23" formatCode="0.0">
                  <c:v>9.5000000000000018</c:v>
                </c:pt>
                <c:pt idx="24" formatCode="0.0">
                  <c:v>13.200000000000003</c:v>
                </c:pt>
                <c:pt idx="26" formatCode="0.0">
                  <c:v>15</c:v>
                </c:pt>
                <c:pt idx="27" formatCode="0.0">
                  <c:v>13.100000000000001</c:v>
                </c:pt>
                <c:pt idx="28" formatCode="0.0">
                  <c:v>9.5000000000000018</c:v>
                </c:pt>
                <c:pt idx="29" formatCode="0.0">
                  <c:v>9.1000000000000014</c:v>
                </c:pt>
                <c:pt idx="30" formatCode="0.0">
                  <c:v>3.2000000000000028</c:v>
                </c:pt>
                <c:pt idx="32" formatCode="0.0">
                  <c:v>5.0000000000000036</c:v>
                </c:pt>
                <c:pt idx="33" formatCode="0.0">
                  <c:v>18.800000000000004</c:v>
                </c:pt>
                <c:pt idx="34" formatCode="0.0">
                  <c:v>10.100000000000001</c:v>
                </c:pt>
                <c:pt idx="35" formatCode="0.0">
                  <c:v>12.900000000000004</c:v>
                </c:pt>
                <c:pt idx="36" formatCode="0.0">
                  <c:v>16.3</c:v>
                </c:pt>
                <c:pt idx="37" formatCode="0.0">
                  <c:v>8.7000000000000028</c:v>
                </c:pt>
                <c:pt idx="39" formatCode="0.0">
                  <c:v>5.0000000000000036</c:v>
                </c:pt>
                <c:pt idx="40" formatCode="0.0">
                  <c:v>11.3</c:v>
                </c:pt>
                <c:pt idx="41" formatCode="0.0">
                  <c:v>16.900000000000002</c:v>
                </c:pt>
              </c:numCache>
            </c:numRef>
          </c:val>
          <c:extLst>
            <c:ext xmlns:c16="http://schemas.microsoft.com/office/drawing/2014/chart" uri="{C3380CC4-5D6E-409C-BE32-E72D297353CC}">
              <c16:uniqueId val="{00000000-B9A5-4BC9-80B8-E74B34FFEC42}"/>
            </c:ext>
          </c:extLst>
        </c:ser>
        <c:ser>
          <c:idx val="1"/>
          <c:order val="1"/>
          <c:tx>
            <c:strRef>
              <c:f>dati_4!$C$14</c:f>
              <c:strCache>
                <c:ptCount val="1"/>
                <c:pt idx="0">
                  <c:v>Teicami</c:v>
                </c:pt>
              </c:strCache>
            </c:strRef>
          </c:tx>
          <c:spPr>
            <a:solidFill>
              <a:srgbClr val="5A8BD4"/>
            </a:solidFill>
            <a:ln w="25400">
              <a:noFill/>
            </a:ln>
          </c:spPr>
          <c:invertIfNegative val="0"/>
          <c:dLbls>
            <c:dLbl>
              <c:idx val="0"/>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1-B9A5-4BC9-80B8-E74B34FFEC42}"/>
                </c:ext>
              </c:extLst>
            </c:dLbl>
            <c:dLbl>
              <c:idx val="1"/>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2-B9A5-4BC9-80B8-E74B34FFEC42}"/>
                </c:ext>
              </c:extLst>
            </c:dLbl>
            <c:dLbl>
              <c:idx val="2"/>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3-B9A5-4BC9-80B8-E74B34FFEC42}"/>
                </c:ext>
              </c:extLst>
            </c:dLbl>
            <c:dLbl>
              <c:idx val="3"/>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4-B9A5-4BC9-80B8-E74B34FFEC42}"/>
                </c:ext>
              </c:extLst>
            </c:dLbl>
            <c:dLbl>
              <c:idx val="4"/>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5-B9A5-4BC9-80B8-E74B34FFEC42}"/>
                </c:ext>
              </c:extLst>
            </c:dLbl>
            <c:dLbl>
              <c:idx val="5"/>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6-B9A5-4BC9-80B8-E74B34FFEC42}"/>
                </c:ext>
              </c:extLst>
            </c:dLbl>
            <c:dLbl>
              <c:idx val="6"/>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7-B9A5-4BC9-80B8-E74B34FFEC42}"/>
                </c:ext>
              </c:extLst>
            </c:dLbl>
            <c:dLbl>
              <c:idx val="7"/>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8-B9A5-4BC9-80B8-E74B34FFEC42}"/>
                </c:ext>
              </c:extLst>
            </c:dLbl>
            <c:dLbl>
              <c:idx val="8"/>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9-B9A5-4BC9-80B8-E74B34FFEC42}"/>
                </c:ext>
              </c:extLst>
            </c:dLbl>
            <c:dLbl>
              <c:idx val="9"/>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A-B9A5-4BC9-80B8-E74B34FFEC42}"/>
                </c:ext>
              </c:extLst>
            </c:dLbl>
            <c:dLbl>
              <c:idx val="10"/>
              <c:numFmt formatCode="0" sourceLinked="0"/>
              <c:spPr>
                <a:noFill/>
                <a:ln w="25400">
                  <a:noFill/>
                </a:ln>
              </c:spPr>
              <c:txPr>
                <a:bodyPr/>
                <a:lstStyle/>
                <a:p>
                  <a:pPr algn="r">
                    <a:defRPr sz="950" b="0" i="0" u="none" strike="noStrike" baseline="0">
                      <a:solidFill>
                        <a:sysClr val="windowText" lastClr="000000"/>
                      </a:solidFill>
                      <a:latin typeface="Arial"/>
                      <a:ea typeface="Arial"/>
                      <a:cs typeface="Arial"/>
                    </a:defRPr>
                  </a:pPr>
                  <a:endParaRPr lang="lv-LV"/>
                </a:p>
              </c:txPr>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B9A5-4BC9-80B8-E74B34FFEC42}"/>
                </c:ext>
              </c:extLst>
            </c:dLbl>
            <c:dLbl>
              <c:idx val="11"/>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C-B9A5-4BC9-80B8-E74B34FFEC42}"/>
                </c:ext>
              </c:extLst>
            </c:dLbl>
            <c:dLbl>
              <c:idx val="12"/>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D-B9A5-4BC9-80B8-E74B34FFEC42}"/>
                </c:ext>
              </c:extLst>
            </c:dLbl>
            <c:dLbl>
              <c:idx val="13"/>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E-B9A5-4BC9-80B8-E74B34FFEC42}"/>
                </c:ext>
              </c:extLst>
            </c:dLbl>
            <c:dLbl>
              <c:idx val="14"/>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F-B9A5-4BC9-80B8-E74B34FFEC42}"/>
                </c:ext>
              </c:extLst>
            </c:dLbl>
            <c:dLbl>
              <c:idx val="15"/>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0-B9A5-4BC9-80B8-E74B34FFEC42}"/>
                </c:ext>
              </c:extLst>
            </c:dLbl>
            <c:dLbl>
              <c:idx val="16"/>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1-B9A5-4BC9-80B8-E74B34FFEC42}"/>
                </c:ext>
              </c:extLst>
            </c:dLbl>
            <c:dLbl>
              <c:idx val="18"/>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2-B9A5-4BC9-80B8-E74B34FFEC42}"/>
                </c:ext>
              </c:extLst>
            </c:dLbl>
            <c:dLbl>
              <c:idx val="19"/>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3-B9A5-4BC9-80B8-E74B34FFEC42}"/>
                </c:ext>
              </c:extLst>
            </c:dLbl>
            <c:dLbl>
              <c:idx val="22"/>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4-B9A5-4BC9-80B8-E74B34FFEC42}"/>
                </c:ext>
              </c:extLst>
            </c:dLbl>
            <c:dLbl>
              <c:idx val="23"/>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5-B9A5-4BC9-80B8-E74B34FFEC42}"/>
                </c:ext>
              </c:extLst>
            </c:dLbl>
            <c:dLbl>
              <c:idx val="25"/>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6-B9A5-4BC9-80B8-E74B34FFEC42}"/>
                </c:ext>
              </c:extLst>
            </c:dLbl>
            <c:dLbl>
              <c:idx val="26"/>
              <c:numFmt formatCode="0" sourceLinked="0"/>
              <c:spPr>
                <a:noFill/>
                <a:ln w="25400">
                  <a:noFill/>
                </a:ln>
              </c:spPr>
              <c:txPr>
                <a:bodyPr/>
                <a:lstStyle/>
                <a:p>
                  <a:pPr algn="r">
                    <a:defRPr sz="950" b="0" i="0" u="none" strike="noStrike" baseline="0">
                      <a:solidFill>
                        <a:sysClr val="windowText" lastClr="000000"/>
                      </a:solidFill>
                      <a:latin typeface="Arial"/>
                      <a:ea typeface="Arial"/>
                      <a:cs typeface="Arial"/>
                    </a:defRPr>
                  </a:pPr>
                  <a:endParaRPr lang="lv-LV"/>
                </a:p>
              </c:txPr>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B9A5-4BC9-80B8-E74B34FFEC42}"/>
                </c:ext>
              </c:extLst>
            </c:dLbl>
            <c:dLbl>
              <c:idx val="27"/>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8-B9A5-4BC9-80B8-E74B34FFEC42}"/>
                </c:ext>
              </c:extLst>
            </c:dLbl>
            <c:dLbl>
              <c:idx val="28"/>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9-B9A5-4BC9-80B8-E74B34FFEC42}"/>
                </c:ext>
              </c:extLst>
            </c:dLbl>
            <c:dLbl>
              <c:idx val="29"/>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A-B9A5-4BC9-80B8-E74B34FFEC42}"/>
                </c:ext>
              </c:extLst>
            </c:dLbl>
            <c:dLbl>
              <c:idx val="30"/>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B-B9A5-4BC9-80B8-E74B34FFEC42}"/>
                </c:ext>
              </c:extLst>
            </c:dLbl>
            <c:dLbl>
              <c:idx val="31"/>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C-B9A5-4BC9-80B8-E74B34FFEC42}"/>
                </c:ext>
              </c:extLst>
            </c:dLbl>
            <c:dLbl>
              <c:idx val="32"/>
              <c:numFmt formatCode="0" sourceLinked="0"/>
              <c:spPr>
                <a:noFill/>
                <a:ln w="25400">
                  <a:noFill/>
                </a:ln>
              </c:spPr>
              <c:txPr>
                <a:bodyPr/>
                <a:lstStyle/>
                <a:p>
                  <a:pPr algn="r">
                    <a:defRPr sz="950" b="0" i="0" u="none" strike="noStrike" baseline="0">
                      <a:solidFill>
                        <a:sysClr val="windowText" lastClr="000000"/>
                      </a:solidFill>
                      <a:latin typeface="Arial"/>
                      <a:ea typeface="Arial"/>
                      <a:cs typeface="Arial"/>
                    </a:defRPr>
                  </a:pPr>
                  <a:endParaRPr lang="lv-LV"/>
                </a:p>
              </c:txPr>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B9A5-4BC9-80B8-E74B34FFEC42}"/>
                </c:ext>
              </c:extLst>
            </c:dLbl>
            <c:dLbl>
              <c:idx val="33"/>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E-B9A5-4BC9-80B8-E74B34FFEC42}"/>
                </c:ext>
              </c:extLst>
            </c:dLbl>
            <c:dLbl>
              <c:idx val="34"/>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F-B9A5-4BC9-80B8-E74B34FFEC42}"/>
                </c:ext>
              </c:extLst>
            </c:dLbl>
            <c:dLbl>
              <c:idx val="35"/>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0-B9A5-4BC9-80B8-E74B34FFEC42}"/>
                </c:ext>
              </c:extLst>
            </c:dLbl>
            <c:dLbl>
              <c:idx val="37"/>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1-B9A5-4BC9-80B8-E74B34FFEC42}"/>
                </c:ext>
              </c:extLst>
            </c:dLbl>
            <c:dLbl>
              <c:idx val="38"/>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2-B9A5-4BC9-80B8-E74B34FFEC42}"/>
                </c:ext>
              </c:extLst>
            </c:dLbl>
            <c:dLbl>
              <c:idx val="39"/>
              <c:numFmt formatCode="0" sourceLinked="0"/>
              <c:spPr>
                <a:noFill/>
                <a:ln w="25400">
                  <a:noFill/>
                </a:ln>
              </c:spPr>
              <c:txPr>
                <a:bodyPr wrap="square" lIns="38100" tIns="19050" rIns="38100" bIns="19050" anchor="ctr">
                  <a:spAutoFit/>
                </a:bodyPr>
                <a:lstStyle/>
                <a:p>
                  <a:pPr algn="r">
                    <a:defRPr sz="950" b="0" i="0" u="none" strike="noStrike" baseline="0">
                      <a:solidFill>
                        <a:sysClr val="windowText" lastClr="000000"/>
                      </a:solidFill>
                      <a:latin typeface="Arial"/>
                      <a:ea typeface="Arial"/>
                      <a:cs typeface="Arial"/>
                    </a:defRPr>
                  </a:pPr>
                  <a:endParaRPr lang="lv-LV"/>
                </a:p>
              </c:txPr>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3-B9A5-4BC9-80B8-E74B34FFEC42}"/>
                </c:ext>
              </c:extLst>
            </c:dLbl>
            <c:dLbl>
              <c:idx val="41"/>
              <c:numFmt formatCode="0" sourceLinked="0"/>
              <c:spPr>
                <a:noFill/>
                <a:ln w="25400">
                  <a:noFill/>
                </a:ln>
              </c:spPr>
              <c:txPr>
                <a:bodyPr wrap="square" lIns="38100" tIns="19050" rIns="38100" bIns="19050" anchor="ctr">
                  <a:spAutoFit/>
                </a:bodyPr>
                <a:lstStyle/>
                <a:p>
                  <a:pPr algn="r">
                    <a:defRPr sz="950" b="0" i="0" u="none" strike="noStrike" baseline="0">
                      <a:solidFill>
                        <a:sysClr val="windowText" lastClr="000000"/>
                      </a:solidFill>
                      <a:latin typeface="Arial"/>
                      <a:ea typeface="Arial"/>
                      <a:cs typeface="Arial"/>
                    </a:defRPr>
                  </a:pPr>
                  <a:endParaRPr lang="lv-LV"/>
                </a:p>
              </c:txPr>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4-B9A5-4BC9-80B8-E74B34FFEC42}"/>
                </c:ext>
              </c:extLst>
            </c:dLbl>
            <c:numFmt formatCode="0" sourceLinked="0"/>
            <c:spPr>
              <a:noFill/>
              <a:ln w="25400">
                <a:noFill/>
              </a:ln>
            </c:spPr>
            <c:txPr>
              <a:bodyPr wrap="square" lIns="38100" tIns="19050" rIns="38100" bIns="19050" anchor="ctr">
                <a:spAutoFit/>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dati_4!$A$15:$A$56</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dati_4!$C$15:$C$56</c:f>
              <c:numCache>
                <c:formatCode>General</c:formatCode>
                <c:ptCount val="42"/>
                <c:pt idx="0" formatCode="0">
                  <c:v>2.2999999999999998</c:v>
                </c:pt>
                <c:pt idx="2" formatCode="0">
                  <c:v>1.7</c:v>
                </c:pt>
                <c:pt idx="3" formatCode="0">
                  <c:v>2.7</c:v>
                </c:pt>
                <c:pt idx="6" formatCode="0">
                  <c:v>2.6</c:v>
                </c:pt>
                <c:pt idx="7" formatCode="0">
                  <c:v>2.2999999999999998</c:v>
                </c:pt>
                <c:pt idx="8" formatCode="0">
                  <c:v>2.1</c:v>
                </c:pt>
                <c:pt idx="9" formatCode="0">
                  <c:v>4.3</c:v>
                </c:pt>
                <c:pt idx="10" formatCode="0">
                  <c:v>1.1000000000000001</c:v>
                </c:pt>
                <c:pt idx="12" formatCode="0">
                  <c:v>3.2</c:v>
                </c:pt>
                <c:pt idx="13" formatCode="0">
                  <c:v>2.1</c:v>
                </c:pt>
                <c:pt idx="14" formatCode="0">
                  <c:v>2.2999999999999998</c:v>
                </c:pt>
                <c:pt idx="16" formatCode="0">
                  <c:v>2.4</c:v>
                </c:pt>
                <c:pt idx="17" formatCode="0">
                  <c:v>2.1</c:v>
                </c:pt>
                <c:pt idx="19" formatCode="0">
                  <c:v>2.2000000000000002</c:v>
                </c:pt>
                <c:pt idx="20" formatCode="0">
                  <c:v>2.6</c:v>
                </c:pt>
                <c:pt idx="22" formatCode="0">
                  <c:v>4.3</c:v>
                </c:pt>
                <c:pt idx="23" formatCode="0">
                  <c:v>2</c:v>
                </c:pt>
                <c:pt idx="24" formatCode="0">
                  <c:v>1.7</c:v>
                </c:pt>
                <c:pt idx="26" formatCode="0">
                  <c:v>0.6</c:v>
                </c:pt>
                <c:pt idx="28" formatCode="0">
                  <c:v>2.5</c:v>
                </c:pt>
                <c:pt idx="29" formatCode="0">
                  <c:v>2</c:v>
                </c:pt>
                <c:pt idx="30" formatCode="0">
                  <c:v>6.3</c:v>
                </c:pt>
                <c:pt idx="32" formatCode="0">
                  <c:v>1</c:v>
                </c:pt>
                <c:pt idx="33" formatCode="0">
                  <c:v>1.5</c:v>
                </c:pt>
                <c:pt idx="35" formatCode="0">
                  <c:v>4.5999999999999996</c:v>
                </c:pt>
                <c:pt idx="36" formatCode="0">
                  <c:v>7.3</c:v>
                </c:pt>
                <c:pt idx="37" formatCode="0">
                  <c:v>1.5</c:v>
                </c:pt>
                <c:pt idx="39" formatCode="0">
                  <c:v>1</c:v>
                </c:pt>
                <c:pt idx="40" formatCode="0">
                  <c:v>4.4000000000000004</c:v>
                </c:pt>
                <c:pt idx="41" formatCode="0">
                  <c:v>1.2</c:v>
                </c:pt>
              </c:numCache>
            </c:numRef>
          </c:val>
          <c:extLst>
            <c:ext xmlns:c16="http://schemas.microsoft.com/office/drawing/2014/chart" uri="{C3380CC4-5D6E-409C-BE32-E72D297353CC}">
              <c16:uniqueId val="{00000025-B9A5-4BC9-80B8-E74B34FFEC42}"/>
            </c:ext>
          </c:extLst>
        </c:ser>
        <c:ser>
          <c:idx val="2"/>
          <c:order val="2"/>
          <c:tx>
            <c:strRef>
              <c:f>dati_4!$D$14</c:f>
              <c:strCache>
                <c:ptCount val="1"/>
                <c:pt idx="0">
                  <c:v>Labi</c:v>
                </c:pt>
              </c:strCache>
            </c:strRef>
          </c:tx>
          <c:spPr>
            <a:solidFill>
              <a:srgbClr val="A3BCE5"/>
            </a:solidFill>
            <a:ln w="25400">
              <a:noFill/>
            </a:ln>
          </c:spPr>
          <c:invertIfNegative val="0"/>
          <c:dLbls>
            <c:dLbl>
              <c:idx val="0"/>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6-B9A5-4BC9-80B8-E74B34FFEC42}"/>
                </c:ext>
              </c:extLst>
            </c:dLbl>
            <c:dLbl>
              <c:idx val="1"/>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7-B9A5-4BC9-80B8-E74B34FFEC42}"/>
                </c:ext>
              </c:extLst>
            </c:dLbl>
            <c:dLbl>
              <c:idx val="2"/>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8-B9A5-4BC9-80B8-E74B34FFEC42}"/>
                </c:ext>
              </c:extLst>
            </c:dLbl>
            <c:dLbl>
              <c:idx val="3"/>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9-B9A5-4BC9-80B8-E74B34FFEC42}"/>
                </c:ext>
              </c:extLst>
            </c:dLbl>
            <c:dLbl>
              <c:idx val="4"/>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A-B9A5-4BC9-80B8-E74B34FFEC42}"/>
                </c:ext>
              </c:extLst>
            </c:dLbl>
            <c:dLbl>
              <c:idx val="5"/>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B-B9A5-4BC9-80B8-E74B34FFEC42}"/>
                </c:ext>
              </c:extLst>
            </c:dLbl>
            <c:dLbl>
              <c:idx val="6"/>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C-B9A5-4BC9-80B8-E74B34FFEC42}"/>
                </c:ext>
              </c:extLst>
            </c:dLbl>
            <c:dLbl>
              <c:idx val="7"/>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D-B9A5-4BC9-80B8-E74B34FFEC42}"/>
                </c:ext>
              </c:extLst>
            </c:dLbl>
            <c:dLbl>
              <c:idx val="8"/>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E-B9A5-4BC9-80B8-E74B34FFEC42}"/>
                </c:ext>
              </c:extLst>
            </c:dLbl>
            <c:numFmt formatCode="0" sourceLinked="0"/>
            <c:spPr>
              <a:noFill/>
              <a:ln w="25400">
                <a:noFill/>
              </a:ln>
            </c:spPr>
            <c:txPr>
              <a:bodyPr wrap="square" lIns="38100" tIns="19050" rIns="38100" bIns="19050" anchor="ctr">
                <a:spAutoFit/>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dati_4!$A$15:$A$56</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dati_4!$D$15:$D$56</c:f>
              <c:numCache>
                <c:formatCode>General</c:formatCode>
                <c:ptCount val="42"/>
                <c:pt idx="0" formatCode="0">
                  <c:v>13.6</c:v>
                </c:pt>
                <c:pt idx="2" formatCode="0">
                  <c:v>12.8</c:v>
                </c:pt>
                <c:pt idx="3" formatCode="0">
                  <c:v>14.4</c:v>
                </c:pt>
                <c:pt idx="5" formatCode="0">
                  <c:v>11.8</c:v>
                </c:pt>
                <c:pt idx="6" formatCode="0">
                  <c:v>16.600000000000001</c:v>
                </c:pt>
                <c:pt idx="7" formatCode="0">
                  <c:v>13.6</c:v>
                </c:pt>
                <c:pt idx="8" formatCode="0">
                  <c:v>12.4</c:v>
                </c:pt>
                <c:pt idx="9" formatCode="0">
                  <c:v>10.199999999999999</c:v>
                </c:pt>
                <c:pt idx="10" formatCode="0">
                  <c:v>16.3</c:v>
                </c:pt>
                <c:pt idx="12" formatCode="0">
                  <c:v>9.5</c:v>
                </c:pt>
                <c:pt idx="13" formatCode="0">
                  <c:v>11.2</c:v>
                </c:pt>
                <c:pt idx="14" formatCode="0">
                  <c:v>21.1</c:v>
                </c:pt>
                <c:pt idx="16" formatCode="0">
                  <c:v>13.4</c:v>
                </c:pt>
                <c:pt idx="17" formatCode="0">
                  <c:v>14</c:v>
                </c:pt>
                <c:pt idx="19" formatCode="0">
                  <c:v>13.9</c:v>
                </c:pt>
                <c:pt idx="20" formatCode="0">
                  <c:v>11.9</c:v>
                </c:pt>
                <c:pt idx="22" formatCode="0">
                  <c:v>11.8</c:v>
                </c:pt>
                <c:pt idx="23" formatCode="0">
                  <c:v>15.4</c:v>
                </c:pt>
                <c:pt idx="24" formatCode="0">
                  <c:v>12</c:v>
                </c:pt>
                <c:pt idx="26" formatCode="0">
                  <c:v>11.3</c:v>
                </c:pt>
                <c:pt idx="27" formatCode="0">
                  <c:v>13.8</c:v>
                </c:pt>
                <c:pt idx="28" formatCode="0">
                  <c:v>14.9</c:v>
                </c:pt>
                <c:pt idx="29" formatCode="0">
                  <c:v>15.8</c:v>
                </c:pt>
                <c:pt idx="30" formatCode="0">
                  <c:v>17.399999999999999</c:v>
                </c:pt>
                <c:pt idx="32" formatCode="0">
                  <c:v>20.9</c:v>
                </c:pt>
                <c:pt idx="33" formatCode="0">
                  <c:v>6.6</c:v>
                </c:pt>
                <c:pt idx="34" formatCode="0">
                  <c:v>16.8</c:v>
                </c:pt>
                <c:pt idx="35" formatCode="0">
                  <c:v>9.4</c:v>
                </c:pt>
                <c:pt idx="36" formatCode="0">
                  <c:v>3.3</c:v>
                </c:pt>
                <c:pt idx="37" formatCode="0">
                  <c:v>16.7</c:v>
                </c:pt>
                <c:pt idx="39" formatCode="0">
                  <c:v>20.9</c:v>
                </c:pt>
                <c:pt idx="40" formatCode="0">
                  <c:v>11.2</c:v>
                </c:pt>
                <c:pt idx="41" formatCode="0">
                  <c:v>8.8000000000000007</c:v>
                </c:pt>
              </c:numCache>
            </c:numRef>
          </c:val>
          <c:extLst>
            <c:ext xmlns:c16="http://schemas.microsoft.com/office/drawing/2014/chart" uri="{C3380CC4-5D6E-409C-BE32-E72D297353CC}">
              <c16:uniqueId val="{0000002F-B9A5-4BC9-80B8-E74B34FFEC42}"/>
            </c:ext>
          </c:extLst>
        </c:ser>
        <c:ser>
          <c:idx val="3"/>
          <c:order val="3"/>
          <c:tx>
            <c:strRef>
              <c:f>dati_4!$E$14</c:f>
              <c:strCache>
                <c:ptCount val="1"/>
                <c:pt idx="0">
                  <c:v>Drīzāk slikti</c:v>
                </c:pt>
              </c:strCache>
            </c:strRef>
          </c:tx>
          <c:spPr>
            <a:solidFill>
              <a:srgbClr val="F2A36E"/>
            </a:solidFill>
            <a:ln w="25400">
              <a:noFill/>
            </a:ln>
          </c:spPr>
          <c:invertIfNegative val="0"/>
          <c:dLbls>
            <c:dLbl>
              <c:idx val="0"/>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0-B9A5-4BC9-80B8-E74B34FFEC42}"/>
                </c:ext>
              </c:extLst>
            </c:dLbl>
            <c:dLbl>
              <c:idx val="1"/>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1-B9A5-4BC9-80B8-E74B34FFEC42}"/>
                </c:ext>
              </c:extLst>
            </c:dLbl>
            <c:dLbl>
              <c:idx val="2"/>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2-B9A5-4BC9-80B8-E74B34FFEC42}"/>
                </c:ext>
              </c:extLst>
            </c:dLbl>
            <c:dLbl>
              <c:idx val="3"/>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3-B9A5-4BC9-80B8-E74B34FFEC42}"/>
                </c:ext>
              </c:extLst>
            </c:dLbl>
            <c:dLbl>
              <c:idx val="4"/>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4-B9A5-4BC9-80B8-E74B34FFEC42}"/>
                </c:ext>
              </c:extLst>
            </c:dLbl>
            <c:dLbl>
              <c:idx val="5"/>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5-B9A5-4BC9-80B8-E74B34FFEC42}"/>
                </c:ext>
              </c:extLst>
            </c:dLbl>
            <c:dLbl>
              <c:idx val="6"/>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6-B9A5-4BC9-80B8-E74B34FFEC42}"/>
                </c:ext>
              </c:extLst>
            </c:dLbl>
            <c:dLbl>
              <c:idx val="7"/>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7-B9A5-4BC9-80B8-E74B34FFEC42}"/>
                </c:ext>
              </c:extLst>
            </c:dLbl>
            <c:dLbl>
              <c:idx val="8"/>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8-B9A5-4BC9-80B8-E74B34FFEC42}"/>
                </c:ext>
              </c:extLst>
            </c:dLbl>
            <c:dLbl>
              <c:idx val="9"/>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9-B9A5-4BC9-80B8-E74B34FFEC42}"/>
                </c:ext>
              </c:extLst>
            </c:dLbl>
            <c:dLbl>
              <c:idx val="10"/>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A-B9A5-4BC9-80B8-E74B34FFEC42}"/>
                </c:ext>
              </c:extLst>
            </c:dLbl>
            <c:dLbl>
              <c:idx val="11"/>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B-B9A5-4BC9-80B8-E74B34FFEC42}"/>
                </c:ext>
              </c:extLst>
            </c:dLbl>
            <c:dLbl>
              <c:idx val="12"/>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C-B9A5-4BC9-80B8-E74B34FFEC42}"/>
                </c:ext>
              </c:extLst>
            </c:dLbl>
            <c:dLbl>
              <c:idx val="13"/>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D-B9A5-4BC9-80B8-E74B34FFEC42}"/>
                </c:ext>
              </c:extLst>
            </c:dLbl>
            <c:dLbl>
              <c:idx val="14"/>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E-B9A5-4BC9-80B8-E74B34FFEC42}"/>
                </c:ext>
              </c:extLst>
            </c:dLbl>
            <c:dLbl>
              <c:idx val="15"/>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F-B9A5-4BC9-80B8-E74B34FFEC42}"/>
                </c:ext>
              </c:extLst>
            </c:dLbl>
            <c:dLbl>
              <c:idx val="16"/>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0-B9A5-4BC9-80B8-E74B34FFEC42}"/>
                </c:ext>
              </c:extLst>
            </c:dLbl>
            <c:dLbl>
              <c:idx val="17"/>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1-B9A5-4BC9-80B8-E74B34FFEC42}"/>
                </c:ext>
              </c:extLst>
            </c:dLbl>
            <c:numFmt formatCode="0" sourceLinked="0"/>
            <c:spPr>
              <a:noFill/>
              <a:ln w="25400">
                <a:noFill/>
              </a:ln>
            </c:spPr>
            <c:txPr>
              <a:bodyPr wrap="square" lIns="38100" tIns="19050" rIns="38100" bIns="19050" anchor="ctr">
                <a:spAutoFit/>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dati_4!$A$15:$A$56</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dati_4!$E$15:$E$56</c:f>
              <c:numCache>
                <c:formatCode>General</c:formatCode>
                <c:ptCount val="42"/>
                <c:pt idx="0" formatCode="0">
                  <c:v>14.5</c:v>
                </c:pt>
                <c:pt idx="2" formatCode="0">
                  <c:v>18.100000000000001</c:v>
                </c:pt>
                <c:pt idx="3" formatCode="0">
                  <c:v>11.2</c:v>
                </c:pt>
                <c:pt idx="5" formatCode="0">
                  <c:v>15.1</c:v>
                </c:pt>
                <c:pt idx="6" formatCode="0">
                  <c:v>12.4</c:v>
                </c:pt>
                <c:pt idx="7" formatCode="0">
                  <c:v>13.8</c:v>
                </c:pt>
                <c:pt idx="8" formatCode="0">
                  <c:v>15.5</c:v>
                </c:pt>
                <c:pt idx="9" formatCode="0">
                  <c:v>17.100000000000001</c:v>
                </c:pt>
                <c:pt idx="10" formatCode="0">
                  <c:v>13.5</c:v>
                </c:pt>
                <c:pt idx="12" formatCode="0">
                  <c:v>17.3</c:v>
                </c:pt>
                <c:pt idx="13" formatCode="0">
                  <c:v>14.6</c:v>
                </c:pt>
                <c:pt idx="14" formatCode="0">
                  <c:v>13.3</c:v>
                </c:pt>
                <c:pt idx="16" formatCode="0">
                  <c:v>13.1</c:v>
                </c:pt>
                <c:pt idx="17" formatCode="0">
                  <c:v>17.3</c:v>
                </c:pt>
                <c:pt idx="19" formatCode="0">
                  <c:v>14</c:v>
                </c:pt>
                <c:pt idx="20" formatCode="0">
                  <c:v>17.600000000000001</c:v>
                </c:pt>
                <c:pt idx="22" formatCode="0">
                  <c:v>11.4</c:v>
                </c:pt>
                <c:pt idx="23" formatCode="0">
                  <c:v>16.5</c:v>
                </c:pt>
                <c:pt idx="24" formatCode="0">
                  <c:v>13.1</c:v>
                </c:pt>
                <c:pt idx="26" formatCode="0">
                  <c:v>13.1</c:v>
                </c:pt>
                <c:pt idx="27" formatCode="0">
                  <c:v>17</c:v>
                </c:pt>
                <c:pt idx="28" formatCode="0">
                  <c:v>16.3</c:v>
                </c:pt>
                <c:pt idx="29" formatCode="0">
                  <c:v>11.4</c:v>
                </c:pt>
                <c:pt idx="30" formatCode="0">
                  <c:v>15.9</c:v>
                </c:pt>
                <c:pt idx="32" formatCode="0">
                  <c:v>15.7</c:v>
                </c:pt>
                <c:pt idx="33" formatCode="0">
                  <c:v>14.3</c:v>
                </c:pt>
                <c:pt idx="34" formatCode="0">
                  <c:v>13.1</c:v>
                </c:pt>
                <c:pt idx="35" formatCode="0">
                  <c:v>11</c:v>
                </c:pt>
                <c:pt idx="36" formatCode="0">
                  <c:v>16.3</c:v>
                </c:pt>
                <c:pt idx="37" formatCode="0">
                  <c:v>14.6</c:v>
                </c:pt>
                <c:pt idx="39" formatCode="0">
                  <c:v>15.7</c:v>
                </c:pt>
                <c:pt idx="40" formatCode="0">
                  <c:v>14.3</c:v>
                </c:pt>
                <c:pt idx="41" formatCode="0">
                  <c:v>13.5</c:v>
                </c:pt>
              </c:numCache>
            </c:numRef>
          </c:val>
          <c:extLst>
            <c:ext xmlns:c16="http://schemas.microsoft.com/office/drawing/2014/chart" uri="{C3380CC4-5D6E-409C-BE32-E72D297353CC}">
              <c16:uniqueId val="{00000042-B9A5-4BC9-80B8-E74B34FFEC42}"/>
            </c:ext>
          </c:extLst>
        </c:ser>
        <c:ser>
          <c:idx val="4"/>
          <c:order val="4"/>
          <c:tx>
            <c:strRef>
              <c:f>dati_4!$F$14</c:f>
              <c:strCache>
                <c:ptCount val="1"/>
                <c:pt idx="0">
                  <c:v>Ļoti slikti</c:v>
                </c:pt>
              </c:strCache>
            </c:strRef>
          </c:tx>
          <c:spPr>
            <a:solidFill>
              <a:srgbClr val="E96E09"/>
            </a:solidFill>
            <a:ln w="25400">
              <a:noFill/>
            </a:ln>
          </c:spPr>
          <c:invertIfNegative val="0"/>
          <c:dLbls>
            <c:dLbl>
              <c:idx val="0"/>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3-B9A5-4BC9-80B8-E74B34FFEC42}"/>
                </c:ext>
              </c:extLst>
            </c:dLbl>
            <c:dLbl>
              <c:idx val="1"/>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4-B9A5-4BC9-80B8-E74B34FFEC42}"/>
                </c:ext>
              </c:extLst>
            </c:dLbl>
            <c:dLbl>
              <c:idx val="2"/>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5-B9A5-4BC9-80B8-E74B34FFEC42}"/>
                </c:ext>
              </c:extLst>
            </c:dLbl>
            <c:dLbl>
              <c:idx val="3"/>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6-B9A5-4BC9-80B8-E74B34FFEC42}"/>
                </c:ext>
              </c:extLst>
            </c:dLbl>
            <c:dLbl>
              <c:idx val="4"/>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7-B9A5-4BC9-80B8-E74B34FFEC42}"/>
                </c:ext>
              </c:extLst>
            </c:dLbl>
            <c:dLbl>
              <c:idx val="5"/>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8-B9A5-4BC9-80B8-E74B34FFEC42}"/>
                </c:ext>
              </c:extLst>
            </c:dLbl>
            <c:dLbl>
              <c:idx val="6"/>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9-B9A5-4BC9-80B8-E74B34FFEC42}"/>
                </c:ext>
              </c:extLst>
            </c:dLbl>
            <c:dLbl>
              <c:idx val="7"/>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A-B9A5-4BC9-80B8-E74B34FFEC42}"/>
                </c:ext>
              </c:extLst>
            </c:dLbl>
            <c:dLbl>
              <c:idx val="8"/>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B-B9A5-4BC9-80B8-E74B34FFEC42}"/>
                </c:ext>
              </c:extLst>
            </c:dLbl>
            <c:dLbl>
              <c:idx val="9"/>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C-B9A5-4BC9-80B8-E74B34FFEC42}"/>
                </c:ext>
              </c:extLst>
            </c:dLbl>
            <c:dLbl>
              <c:idx val="10"/>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D-B9A5-4BC9-80B8-E74B34FFEC42}"/>
                </c:ext>
              </c:extLst>
            </c:dLbl>
            <c:dLbl>
              <c:idx val="11"/>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E-B9A5-4BC9-80B8-E74B34FFEC42}"/>
                </c:ext>
              </c:extLst>
            </c:dLbl>
            <c:dLbl>
              <c:idx val="12"/>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F-B9A5-4BC9-80B8-E74B34FFEC42}"/>
                </c:ext>
              </c:extLst>
            </c:dLbl>
            <c:dLbl>
              <c:idx val="13"/>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50-B9A5-4BC9-80B8-E74B34FFEC42}"/>
                </c:ext>
              </c:extLst>
            </c:dLbl>
            <c:dLbl>
              <c:idx val="14"/>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51-B9A5-4BC9-80B8-E74B34FFEC42}"/>
                </c:ext>
              </c:extLst>
            </c:dLbl>
            <c:dLbl>
              <c:idx val="15"/>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52-B9A5-4BC9-80B8-E74B34FFEC42}"/>
                </c:ext>
              </c:extLst>
            </c:dLbl>
            <c:dLbl>
              <c:idx val="16"/>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53-B9A5-4BC9-80B8-E74B34FFEC42}"/>
                </c:ext>
              </c:extLst>
            </c:dLbl>
            <c:dLbl>
              <c:idx val="17"/>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54-B9A5-4BC9-80B8-E74B34FFEC42}"/>
                </c:ext>
              </c:extLst>
            </c:dLbl>
            <c:numFmt formatCode="0" sourceLinked="0"/>
            <c:spPr>
              <a:noFill/>
              <a:ln w="25400">
                <a:noFill/>
              </a:ln>
            </c:spPr>
            <c:txPr>
              <a:bodyPr wrap="square" lIns="38100" tIns="19050" rIns="38100" bIns="19050" anchor="ctr">
                <a:spAutoFit/>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dati_4!$A$15:$A$56</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dati_4!$F$15:$F$56</c:f>
              <c:numCache>
                <c:formatCode>General</c:formatCode>
                <c:ptCount val="42"/>
                <c:pt idx="0" formatCode="0">
                  <c:v>5.7</c:v>
                </c:pt>
                <c:pt idx="2" formatCode="0">
                  <c:v>7.7</c:v>
                </c:pt>
                <c:pt idx="3" formatCode="0">
                  <c:v>3.8</c:v>
                </c:pt>
                <c:pt idx="5" formatCode="0">
                  <c:v>5</c:v>
                </c:pt>
                <c:pt idx="6" formatCode="0">
                  <c:v>3.7</c:v>
                </c:pt>
                <c:pt idx="7" formatCode="0">
                  <c:v>9.8000000000000007</c:v>
                </c:pt>
                <c:pt idx="8" formatCode="0">
                  <c:v>5.8</c:v>
                </c:pt>
                <c:pt idx="9" formatCode="0">
                  <c:v>3</c:v>
                </c:pt>
                <c:pt idx="10" formatCode="0">
                  <c:v>5.9</c:v>
                </c:pt>
                <c:pt idx="12" formatCode="0">
                  <c:v>10.8</c:v>
                </c:pt>
                <c:pt idx="13" formatCode="0">
                  <c:v>5.8</c:v>
                </c:pt>
                <c:pt idx="14" formatCode="0">
                  <c:v>3.6</c:v>
                </c:pt>
                <c:pt idx="16" formatCode="0">
                  <c:v>4.2</c:v>
                </c:pt>
                <c:pt idx="17" formatCode="0">
                  <c:v>8.5</c:v>
                </c:pt>
                <c:pt idx="19" formatCode="0">
                  <c:v>4.7</c:v>
                </c:pt>
                <c:pt idx="20" formatCode="0">
                  <c:v>12.8</c:v>
                </c:pt>
                <c:pt idx="22" formatCode="0">
                  <c:v>4.0999999999999996</c:v>
                </c:pt>
                <c:pt idx="23" formatCode="0">
                  <c:v>6.9</c:v>
                </c:pt>
                <c:pt idx="24" formatCode="0">
                  <c:v>4.9000000000000004</c:v>
                </c:pt>
                <c:pt idx="26" formatCode="0">
                  <c:v>9.1999999999999993</c:v>
                </c:pt>
                <c:pt idx="27" formatCode="0">
                  <c:v>4.2</c:v>
                </c:pt>
                <c:pt idx="28" formatCode="0">
                  <c:v>3.8</c:v>
                </c:pt>
                <c:pt idx="29" formatCode="0">
                  <c:v>6.9</c:v>
                </c:pt>
                <c:pt idx="30" formatCode="0">
                  <c:v>2.2999999999999998</c:v>
                </c:pt>
                <c:pt idx="32" formatCode="0">
                  <c:v>3.4</c:v>
                </c:pt>
                <c:pt idx="33" formatCode="0">
                  <c:v>8.6999999999999993</c:v>
                </c:pt>
                <c:pt idx="34" formatCode="0">
                  <c:v>5.0999999999999996</c:v>
                </c:pt>
                <c:pt idx="35" formatCode="0">
                  <c:v>4</c:v>
                </c:pt>
                <c:pt idx="36" formatCode="0">
                  <c:v>10.5</c:v>
                </c:pt>
                <c:pt idx="37" formatCode="0">
                  <c:v>4.8</c:v>
                </c:pt>
                <c:pt idx="39" formatCode="0">
                  <c:v>3.4</c:v>
                </c:pt>
                <c:pt idx="40" formatCode="0">
                  <c:v>9.1999999999999993</c:v>
                </c:pt>
                <c:pt idx="41" formatCode="0">
                  <c:v>4.2</c:v>
                </c:pt>
              </c:numCache>
            </c:numRef>
          </c:val>
          <c:extLst>
            <c:ext xmlns:c16="http://schemas.microsoft.com/office/drawing/2014/chart" uri="{C3380CC4-5D6E-409C-BE32-E72D297353CC}">
              <c16:uniqueId val="{00000055-B9A5-4BC9-80B8-E74B34FFEC42}"/>
            </c:ext>
          </c:extLst>
        </c:ser>
        <c:ser>
          <c:idx val="5"/>
          <c:order val="5"/>
          <c:tx>
            <c:strRef>
              <c:f>dati_4!$G$14</c:f>
              <c:strCache>
                <c:ptCount val="1"/>
              </c:strCache>
            </c:strRef>
          </c:tx>
          <c:spPr>
            <a:noFill/>
            <a:ln w="25400">
              <a:noFill/>
            </a:ln>
          </c:spPr>
          <c:invertIfNegative val="0"/>
          <c:cat>
            <c:strRef>
              <c:f>dati_4!$A$15:$A$56</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dati_4!$G$15:$G$56</c:f>
              <c:numCache>
                <c:formatCode>General</c:formatCode>
                <c:ptCount val="42"/>
                <c:pt idx="0" formatCode="0.0">
                  <c:v>16.200000000000006</c:v>
                </c:pt>
                <c:pt idx="2" formatCode="0.0">
                  <c:v>10.600000000000005</c:v>
                </c:pt>
                <c:pt idx="3" formatCode="0.0">
                  <c:v>21.400000000000009</c:v>
                </c:pt>
                <c:pt idx="5" formatCode="0.0">
                  <c:v>16.300000000000004</c:v>
                </c:pt>
                <c:pt idx="6" formatCode="0.0">
                  <c:v>20.300000000000004</c:v>
                </c:pt>
                <c:pt idx="7" formatCode="0.0">
                  <c:v>12.800000000000004</c:v>
                </c:pt>
                <c:pt idx="8" formatCode="0.0">
                  <c:v>15.100000000000005</c:v>
                </c:pt>
                <c:pt idx="9" formatCode="0.0">
                  <c:v>16.300000000000004</c:v>
                </c:pt>
                <c:pt idx="10" formatCode="0.0">
                  <c:v>17.000000000000007</c:v>
                </c:pt>
                <c:pt idx="12" formatCode="0.0">
                  <c:v>8.3000000000000043</c:v>
                </c:pt>
                <c:pt idx="13" formatCode="0.0">
                  <c:v>16.000000000000007</c:v>
                </c:pt>
                <c:pt idx="14" formatCode="0.0">
                  <c:v>19.500000000000004</c:v>
                </c:pt>
                <c:pt idx="16" formatCode="0.0">
                  <c:v>19.100000000000001</c:v>
                </c:pt>
                <c:pt idx="17" formatCode="0.0">
                  <c:v>10.600000000000005</c:v>
                </c:pt>
                <c:pt idx="19" formatCode="0.0">
                  <c:v>17.700000000000006</c:v>
                </c:pt>
                <c:pt idx="20" formatCode="0.0">
                  <c:v>6.0000000000000036</c:v>
                </c:pt>
                <c:pt idx="22" formatCode="0.0">
                  <c:v>20.900000000000006</c:v>
                </c:pt>
                <c:pt idx="23" formatCode="0.0">
                  <c:v>13.000000000000007</c:v>
                </c:pt>
                <c:pt idx="24" formatCode="0.0">
                  <c:v>18.400000000000006</c:v>
                </c:pt>
                <c:pt idx="26" formatCode="0.0">
                  <c:v>14.100000000000007</c:v>
                </c:pt>
                <c:pt idx="27" formatCode="0.0">
                  <c:v>15.200000000000003</c:v>
                </c:pt>
                <c:pt idx="28" formatCode="0.0">
                  <c:v>16.300000000000008</c:v>
                </c:pt>
                <c:pt idx="29" formatCode="0.0">
                  <c:v>18.100000000000009</c:v>
                </c:pt>
                <c:pt idx="30" formatCode="0.0">
                  <c:v>18.20000000000001</c:v>
                </c:pt>
                <c:pt idx="32" formatCode="0.0">
                  <c:v>17.300000000000008</c:v>
                </c:pt>
                <c:pt idx="33" formatCode="0.0">
                  <c:v>13.400000000000006</c:v>
                </c:pt>
                <c:pt idx="34" formatCode="0.0">
                  <c:v>18.200000000000003</c:v>
                </c:pt>
                <c:pt idx="35" formatCode="0.0">
                  <c:v>21.400000000000006</c:v>
                </c:pt>
                <c:pt idx="36" formatCode="0.0">
                  <c:v>9.600000000000005</c:v>
                </c:pt>
                <c:pt idx="37" formatCode="0.0">
                  <c:v>17.000000000000007</c:v>
                </c:pt>
                <c:pt idx="39" formatCode="0.0">
                  <c:v>17.300000000000008</c:v>
                </c:pt>
                <c:pt idx="40" formatCode="0.0">
                  <c:v>12.900000000000006</c:v>
                </c:pt>
                <c:pt idx="41" formatCode="0.0">
                  <c:v>18.700000000000003</c:v>
                </c:pt>
              </c:numCache>
            </c:numRef>
          </c:val>
          <c:extLst>
            <c:ext xmlns:c16="http://schemas.microsoft.com/office/drawing/2014/chart" uri="{C3380CC4-5D6E-409C-BE32-E72D297353CC}">
              <c16:uniqueId val="{00000056-B9A5-4BC9-80B8-E74B34FFEC42}"/>
            </c:ext>
          </c:extLst>
        </c:ser>
        <c:ser>
          <c:idx val="6"/>
          <c:order val="6"/>
          <c:tx>
            <c:strRef>
              <c:f>dati_4!$H$14</c:f>
              <c:strCache>
                <c:ptCount val="1"/>
                <c:pt idx="0">
                  <c:v>Viduvēji</c:v>
                </c:pt>
              </c:strCache>
            </c:strRef>
          </c:tx>
          <c:spPr>
            <a:solidFill>
              <a:srgbClr val="F1CA3D"/>
            </a:solidFill>
            <a:ln w="25400">
              <a:noFill/>
            </a:ln>
          </c:spPr>
          <c:invertIfNegative val="0"/>
          <c:dLbls>
            <c:numFmt formatCode="#,##0" sourceLinked="0"/>
            <c:spPr>
              <a:noFill/>
              <a:ln w="25400">
                <a:noFill/>
              </a:ln>
            </c:spPr>
            <c:txPr>
              <a:bodyPr wrap="square" lIns="38100" tIns="19050" rIns="38100" bIns="19050" anchor="ctr">
                <a:spAutoFit/>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dati_4!$A$15:$A$56</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dati_4!$H$15:$H$56</c:f>
              <c:numCache>
                <c:formatCode>General</c:formatCode>
                <c:ptCount val="42"/>
                <c:pt idx="0" formatCode="0">
                  <c:v>30.7</c:v>
                </c:pt>
                <c:pt idx="2" formatCode="0">
                  <c:v>29.6</c:v>
                </c:pt>
                <c:pt idx="3" formatCode="0">
                  <c:v>31.7</c:v>
                </c:pt>
                <c:pt idx="5" formatCode="0">
                  <c:v>30.2</c:v>
                </c:pt>
                <c:pt idx="6" formatCode="0">
                  <c:v>33.700000000000003</c:v>
                </c:pt>
                <c:pt idx="7" formatCode="0">
                  <c:v>24.8</c:v>
                </c:pt>
                <c:pt idx="8" formatCode="0">
                  <c:v>31.4</c:v>
                </c:pt>
                <c:pt idx="9" formatCode="0">
                  <c:v>32.700000000000003</c:v>
                </c:pt>
                <c:pt idx="10" formatCode="0">
                  <c:v>31.8</c:v>
                </c:pt>
                <c:pt idx="12" formatCode="0">
                  <c:v>22.9</c:v>
                </c:pt>
                <c:pt idx="13" formatCode="0">
                  <c:v>31.9</c:v>
                </c:pt>
                <c:pt idx="14" formatCode="0">
                  <c:v>30.4</c:v>
                </c:pt>
                <c:pt idx="16" formatCode="0">
                  <c:v>33.6</c:v>
                </c:pt>
                <c:pt idx="17" formatCode="0">
                  <c:v>26</c:v>
                </c:pt>
                <c:pt idx="19" formatCode="0">
                  <c:v>32.9</c:v>
                </c:pt>
                <c:pt idx="20" formatCode="0">
                  <c:v>15.8</c:v>
                </c:pt>
                <c:pt idx="22" formatCode="0">
                  <c:v>37.4</c:v>
                </c:pt>
                <c:pt idx="23" formatCode="0">
                  <c:v>27.5</c:v>
                </c:pt>
                <c:pt idx="24" formatCode="0">
                  <c:v>31.9</c:v>
                </c:pt>
                <c:pt idx="26" formatCode="0">
                  <c:v>33.700000000000003</c:v>
                </c:pt>
                <c:pt idx="27" formatCode="0">
                  <c:v>29.1</c:v>
                </c:pt>
                <c:pt idx="28" formatCode="0">
                  <c:v>32.200000000000003</c:v>
                </c:pt>
                <c:pt idx="29" formatCode="0">
                  <c:v>31.7</c:v>
                </c:pt>
                <c:pt idx="30" formatCode="0">
                  <c:v>31.5</c:v>
                </c:pt>
                <c:pt idx="32" formatCode="0">
                  <c:v>29.1</c:v>
                </c:pt>
                <c:pt idx="33" formatCode="0">
                  <c:v>30</c:v>
                </c:pt>
                <c:pt idx="34" formatCode="0">
                  <c:v>42.2</c:v>
                </c:pt>
                <c:pt idx="35" formatCode="0">
                  <c:v>31.6</c:v>
                </c:pt>
                <c:pt idx="36" formatCode="0">
                  <c:v>26.1</c:v>
                </c:pt>
                <c:pt idx="37" formatCode="0">
                  <c:v>30.5</c:v>
                </c:pt>
                <c:pt idx="39" formatCode="0">
                  <c:v>29.1</c:v>
                </c:pt>
                <c:pt idx="40" formatCode="0">
                  <c:v>26.8</c:v>
                </c:pt>
                <c:pt idx="41" formatCode="0">
                  <c:v>36.6</c:v>
                </c:pt>
              </c:numCache>
            </c:numRef>
          </c:val>
          <c:extLst>
            <c:ext xmlns:c16="http://schemas.microsoft.com/office/drawing/2014/chart" uri="{C3380CC4-5D6E-409C-BE32-E72D297353CC}">
              <c16:uniqueId val="{00000057-B9A5-4BC9-80B8-E74B34FFEC42}"/>
            </c:ext>
          </c:extLst>
        </c:ser>
        <c:ser>
          <c:idx val="7"/>
          <c:order val="7"/>
          <c:tx>
            <c:strRef>
              <c:f>dati_4!$I$14</c:f>
              <c:strCache>
                <c:ptCount val="1"/>
              </c:strCache>
            </c:strRef>
          </c:tx>
          <c:spPr>
            <a:noFill/>
          </c:spPr>
          <c:invertIfNegative val="0"/>
          <c:cat>
            <c:strRef>
              <c:f>dati_4!$A$15:$A$56</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dati_4!$I$15:$I$56</c:f>
              <c:numCache>
                <c:formatCode>General</c:formatCode>
                <c:ptCount val="42"/>
                <c:pt idx="0" formatCode="0.0">
                  <c:v>16.500000000000004</c:v>
                </c:pt>
                <c:pt idx="2" formatCode="0.0">
                  <c:v>17.600000000000001</c:v>
                </c:pt>
                <c:pt idx="3" formatCode="0.0">
                  <c:v>15.500000000000004</c:v>
                </c:pt>
                <c:pt idx="5" formatCode="0.0">
                  <c:v>17.000000000000004</c:v>
                </c:pt>
                <c:pt idx="6" formatCode="0.0">
                  <c:v>13.5</c:v>
                </c:pt>
                <c:pt idx="7" formatCode="0.0">
                  <c:v>22.400000000000002</c:v>
                </c:pt>
                <c:pt idx="8" formatCode="0.0">
                  <c:v>15.800000000000004</c:v>
                </c:pt>
                <c:pt idx="9" formatCode="0.0">
                  <c:v>14.5</c:v>
                </c:pt>
                <c:pt idx="10" formatCode="0.0">
                  <c:v>15.400000000000002</c:v>
                </c:pt>
                <c:pt idx="12" formatCode="0.0">
                  <c:v>24.300000000000004</c:v>
                </c:pt>
                <c:pt idx="13" formatCode="0.0">
                  <c:v>15.300000000000004</c:v>
                </c:pt>
                <c:pt idx="14" formatCode="0.0">
                  <c:v>16.800000000000004</c:v>
                </c:pt>
                <c:pt idx="16" formatCode="0.0">
                  <c:v>13.600000000000001</c:v>
                </c:pt>
                <c:pt idx="17" formatCode="0.0">
                  <c:v>21.200000000000003</c:v>
                </c:pt>
                <c:pt idx="19" formatCode="0.0">
                  <c:v>14.300000000000004</c:v>
                </c:pt>
                <c:pt idx="20" formatCode="0.0">
                  <c:v>31.400000000000002</c:v>
                </c:pt>
                <c:pt idx="22" formatCode="0.0">
                  <c:v>9.8000000000000043</c:v>
                </c:pt>
                <c:pt idx="23" formatCode="0.0">
                  <c:v>19.700000000000003</c:v>
                </c:pt>
                <c:pt idx="24" formatCode="0.0">
                  <c:v>15.300000000000004</c:v>
                </c:pt>
                <c:pt idx="26" formatCode="0.0">
                  <c:v>13.5</c:v>
                </c:pt>
                <c:pt idx="27" formatCode="0.0">
                  <c:v>18.100000000000001</c:v>
                </c:pt>
                <c:pt idx="28" formatCode="0.0">
                  <c:v>15</c:v>
                </c:pt>
                <c:pt idx="29" formatCode="0.0">
                  <c:v>15.500000000000004</c:v>
                </c:pt>
                <c:pt idx="30" formatCode="0.0">
                  <c:v>15.700000000000003</c:v>
                </c:pt>
                <c:pt idx="32" formatCode="0.0">
                  <c:v>18.100000000000001</c:v>
                </c:pt>
                <c:pt idx="33" formatCode="0.0">
                  <c:v>17.200000000000003</c:v>
                </c:pt>
                <c:pt idx="34" formatCode="0.0">
                  <c:v>5</c:v>
                </c:pt>
                <c:pt idx="35" formatCode="0.0">
                  <c:v>15.600000000000001</c:v>
                </c:pt>
                <c:pt idx="36" formatCode="0.0">
                  <c:v>21.1</c:v>
                </c:pt>
                <c:pt idx="37" formatCode="0.0">
                  <c:v>16.700000000000003</c:v>
                </c:pt>
                <c:pt idx="39" formatCode="0.0">
                  <c:v>18.100000000000001</c:v>
                </c:pt>
                <c:pt idx="40" formatCode="0.0">
                  <c:v>20.400000000000002</c:v>
                </c:pt>
                <c:pt idx="41" formatCode="0.0">
                  <c:v>10.600000000000001</c:v>
                </c:pt>
              </c:numCache>
            </c:numRef>
          </c:val>
          <c:extLst>
            <c:ext xmlns:c16="http://schemas.microsoft.com/office/drawing/2014/chart" uri="{C3380CC4-5D6E-409C-BE32-E72D297353CC}">
              <c16:uniqueId val="{00000058-B9A5-4BC9-80B8-E74B34FFEC42}"/>
            </c:ext>
          </c:extLst>
        </c:ser>
        <c:ser>
          <c:idx val="8"/>
          <c:order val="8"/>
          <c:tx>
            <c:strRef>
              <c:f>dati_4!$J$14</c:f>
              <c:strCache>
                <c:ptCount val="1"/>
                <c:pt idx="0">
                  <c:v>Grūti pateikt</c:v>
                </c:pt>
              </c:strCache>
            </c:strRef>
          </c:tx>
          <c:spPr>
            <a:solidFill>
              <a:srgbClr val="D9D9D9"/>
            </a:solidFill>
          </c:spPr>
          <c:invertIfNegative val="0"/>
          <c:dLbls>
            <c:spPr>
              <a:noFill/>
              <a:ln>
                <a:noFill/>
              </a:ln>
              <a:effectLst/>
            </c:spPr>
            <c:txPr>
              <a:bodyPr wrap="square" lIns="38100" tIns="19050" rIns="38100" bIns="19050" anchor="ctr">
                <a:spAutoFit/>
              </a:bodyPr>
              <a:lstStyle/>
              <a:p>
                <a:pPr>
                  <a:defRPr sz="950"/>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dati_4!$A$15:$A$56</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dati_4!$J$15:$J$56</c:f>
              <c:numCache>
                <c:formatCode>General</c:formatCode>
                <c:ptCount val="42"/>
                <c:pt idx="0" formatCode="0">
                  <c:v>33.200000000000003</c:v>
                </c:pt>
                <c:pt idx="2" formatCode="0">
                  <c:v>30.1</c:v>
                </c:pt>
                <c:pt idx="3" formatCode="0">
                  <c:v>36.200000000000003</c:v>
                </c:pt>
                <c:pt idx="5" formatCode="0">
                  <c:v>37.9</c:v>
                </c:pt>
                <c:pt idx="6" formatCode="0">
                  <c:v>30.9</c:v>
                </c:pt>
                <c:pt idx="7" formatCode="0">
                  <c:v>35.6</c:v>
                </c:pt>
                <c:pt idx="8" formatCode="0">
                  <c:v>32.799999999999997</c:v>
                </c:pt>
                <c:pt idx="9" formatCode="0">
                  <c:v>32.700000000000003</c:v>
                </c:pt>
                <c:pt idx="10" formatCode="0">
                  <c:v>31.4</c:v>
                </c:pt>
                <c:pt idx="12" formatCode="0">
                  <c:v>36.200000000000003</c:v>
                </c:pt>
                <c:pt idx="13" formatCode="0">
                  <c:v>34.4</c:v>
                </c:pt>
                <c:pt idx="14" formatCode="0">
                  <c:v>29.2</c:v>
                </c:pt>
                <c:pt idx="16" formatCode="0">
                  <c:v>33.4</c:v>
                </c:pt>
                <c:pt idx="17" formatCode="0">
                  <c:v>32.1</c:v>
                </c:pt>
                <c:pt idx="19" formatCode="0">
                  <c:v>32.299999999999997</c:v>
                </c:pt>
                <c:pt idx="20" formatCode="0">
                  <c:v>39.200000000000003</c:v>
                </c:pt>
                <c:pt idx="22" formatCode="0">
                  <c:v>31</c:v>
                </c:pt>
                <c:pt idx="23" formatCode="0">
                  <c:v>31.7</c:v>
                </c:pt>
                <c:pt idx="24" formatCode="0">
                  <c:v>36.299999999999997</c:v>
                </c:pt>
                <c:pt idx="26" formatCode="0">
                  <c:v>32</c:v>
                </c:pt>
                <c:pt idx="27" formatCode="0">
                  <c:v>35.9</c:v>
                </c:pt>
                <c:pt idx="28" formatCode="0">
                  <c:v>30.3</c:v>
                </c:pt>
                <c:pt idx="29" formatCode="0">
                  <c:v>32.200000000000003</c:v>
                </c:pt>
                <c:pt idx="30" formatCode="0">
                  <c:v>26.6</c:v>
                </c:pt>
                <c:pt idx="32" formatCode="0">
                  <c:v>29.9</c:v>
                </c:pt>
                <c:pt idx="33" formatCode="0">
                  <c:v>38.9</c:v>
                </c:pt>
                <c:pt idx="34" formatCode="0">
                  <c:v>22.9</c:v>
                </c:pt>
                <c:pt idx="35" formatCode="0">
                  <c:v>39.4</c:v>
                </c:pt>
                <c:pt idx="36" formatCode="0">
                  <c:v>36.4</c:v>
                </c:pt>
                <c:pt idx="37" formatCode="0">
                  <c:v>31.7</c:v>
                </c:pt>
                <c:pt idx="39" formatCode="0">
                  <c:v>29.9</c:v>
                </c:pt>
                <c:pt idx="40" formatCode="0">
                  <c:v>34.200000000000003</c:v>
                </c:pt>
                <c:pt idx="41" formatCode="0">
                  <c:v>35.5</c:v>
                </c:pt>
              </c:numCache>
            </c:numRef>
          </c:val>
          <c:extLst>
            <c:ext xmlns:c16="http://schemas.microsoft.com/office/drawing/2014/chart" uri="{C3380CC4-5D6E-409C-BE32-E72D297353CC}">
              <c16:uniqueId val="{00000059-B9A5-4BC9-80B8-E74B34FFEC42}"/>
            </c:ext>
          </c:extLst>
        </c:ser>
        <c:dLbls>
          <c:showLegendKey val="0"/>
          <c:showVal val="0"/>
          <c:showCatName val="0"/>
          <c:showSerName val="0"/>
          <c:showPercent val="0"/>
          <c:showBubbleSize val="0"/>
        </c:dLbls>
        <c:gapWidth val="27"/>
        <c:overlap val="100"/>
        <c:axId val="443319824"/>
        <c:axId val="1"/>
      </c:barChart>
      <c:catAx>
        <c:axId val="443319824"/>
        <c:scaling>
          <c:orientation val="maxMin"/>
        </c:scaling>
        <c:delete val="0"/>
        <c:axPos val="l"/>
        <c:title>
          <c:tx>
            <c:rich>
              <a:bodyPr rot="0" vert="horz"/>
              <a:lstStyle/>
              <a:p>
                <a:pPr algn="just">
                  <a:defRPr sz="800" b="0" i="0" u="none" strike="noStrike" baseline="0">
                    <a:solidFill>
                      <a:srgbClr val="000000"/>
                    </a:solidFill>
                    <a:latin typeface="Arial"/>
                    <a:ea typeface="Arial"/>
                    <a:cs typeface="Arial"/>
                  </a:defRPr>
                </a:pPr>
                <a:r>
                  <a:rPr lang="en-US"/>
                  <a:t>%</a:t>
                </a:r>
              </a:p>
            </c:rich>
          </c:tx>
          <c:layout>
            <c:manualLayout>
              <c:xMode val="edge"/>
              <c:yMode val="edge"/>
              <c:x val="2.8941666149080548E-2"/>
              <c:y val="6.7153838376271258E-2"/>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General" sourceLinked="1"/>
        <c:majorTickMark val="out"/>
        <c:minorTickMark val="none"/>
        <c:tickLblPos val="low"/>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lv-LV"/>
          </a:p>
        </c:txPr>
        <c:crossAx val="1"/>
        <c:crossesAt val="26.9"/>
        <c:auto val="1"/>
        <c:lblAlgn val="ctr"/>
        <c:lblOffset val="100"/>
        <c:tickLblSkip val="1"/>
        <c:tickMarkSkip val="1"/>
        <c:noMultiLvlLbl val="0"/>
      </c:catAx>
      <c:valAx>
        <c:axId val="1"/>
        <c:scaling>
          <c:orientation val="minMax"/>
          <c:max val="151"/>
          <c:min val="0"/>
        </c:scaling>
        <c:delete val="1"/>
        <c:axPos val="b"/>
        <c:numFmt formatCode="0.0" sourceLinked="1"/>
        <c:majorTickMark val="out"/>
        <c:minorTickMark val="none"/>
        <c:tickLblPos val="nextTo"/>
        <c:crossAx val="443319824"/>
        <c:crosses val="max"/>
        <c:crossBetween val="between"/>
        <c:majorUnit val="74.5"/>
        <c:minorUnit val="4"/>
      </c:valAx>
      <c:spPr>
        <a:noFill/>
        <a:ln w="25400">
          <a:noFill/>
        </a:ln>
      </c:spPr>
    </c:plotArea>
    <c:legend>
      <c:legendPos val="r"/>
      <c:legendEntry>
        <c:idx val="0"/>
        <c:delete val="1"/>
      </c:legendEntry>
      <c:legendEntry>
        <c:idx val="5"/>
        <c:delete val="1"/>
      </c:legendEntry>
      <c:layout>
        <c:manualLayout>
          <c:xMode val="edge"/>
          <c:yMode val="edge"/>
          <c:x val="0.25319909490359982"/>
          <c:y val="1.6341504260089412E-3"/>
          <c:w val="0.74166715509300352"/>
          <c:h val="5.6930403278117929E-2"/>
        </c:manualLayout>
      </c:layout>
      <c:overlay val="0"/>
      <c:spPr>
        <a:noFill/>
        <a:ln w="25400">
          <a:noFill/>
        </a:ln>
      </c:spPr>
      <c:txPr>
        <a:bodyPr/>
        <a:lstStyle/>
        <a:p>
          <a:pPr>
            <a:defRPr sz="1100" b="0" i="0" u="none" strike="noStrike" baseline="0">
              <a:solidFill>
                <a:srgbClr val="000000"/>
              </a:solidFill>
              <a:latin typeface="Arial"/>
              <a:ea typeface="Arial"/>
              <a:cs typeface="Arial"/>
            </a:defRPr>
          </a:pPr>
          <a:endParaRPr lang="lv-LV"/>
        </a:p>
      </c:txPr>
    </c:legend>
    <c:plotVisOnly val="1"/>
    <c:dispBlanksAs val="gap"/>
    <c:showDLblsOverMax val="0"/>
  </c:chart>
  <c:spPr>
    <a:noFill/>
    <a:ln w="6350">
      <a:noFill/>
    </a:ln>
  </c:spPr>
  <c:txPr>
    <a:bodyPr/>
    <a:lstStyle/>
    <a:p>
      <a:pPr>
        <a:defRPr sz="8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40980149917157793"/>
          <c:y val="8.9901316920537766E-2"/>
          <c:w val="0.59019850082842207"/>
          <c:h val="0.83437002143291039"/>
        </c:manualLayout>
      </c:layout>
      <c:barChart>
        <c:barDir val="bar"/>
        <c:grouping val="stacked"/>
        <c:varyColors val="0"/>
        <c:ser>
          <c:idx val="0"/>
          <c:order val="0"/>
          <c:tx>
            <c:strRef>
              <c:f>dati_4!$B$67</c:f>
              <c:strCache>
                <c:ptCount val="1"/>
              </c:strCache>
            </c:strRef>
          </c:tx>
          <c:spPr>
            <a:noFill/>
            <a:ln w="25400">
              <a:noFill/>
            </a:ln>
          </c:spPr>
          <c:invertIfNegative val="0"/>
          <c:cat>
            <c:strRef>
              <c:f>dati_4!$A$68:$A$72</c:f>
              <c:strCache>
                <c:ptCount val="5"/>
                <c:pt idx="0">
                  <c:v>Prokurori ir zinoši un kompetenti</c:v>
                </c:pt>
                <c:pt idx="1">
                  <c:v>Latvijas prokurori ir neuzpērkami, objektīvi un neietekmējami</c:v>
                </c:pt>
                <c:pt idx="2">
                  <c:v>Prokuroru pieprasītie sodi krimināllietās vienmēr ir taisnīgi</c:v>
                </c:pt>
                <c:pt idx="3">
                  <c:v>Kriminālvajāšanu termiņi Latvijā ir samērīgi</c:v>
                </c:pt>
                <c:pt idx="4">
                  <c:v>Prokuratūras darbs ir organizēts caurskatāmi (darbības ir saprotamas, nekas netiek slēpts)</c:v>
                </c:pt>
              </c:strCache>
            </c:strRef>
          </c:cat>
          <c:val>
            <c:numRef>
              <c:f>dati_4!$B$68:$B$72</c:f>
              <c:numCache>
                <c:formatCode>0.0</c:formatCode>
                <c:ptCount val="5"/>
                <c:pt idx="0">
                  <c:v>3</c:v>
                </c:pt>
                <c:pt idx="1">
                  <c:v>36.300000000000004</c:v>
                </c:pt>
                <c:pt idx="2">
                  <c:v>37.799999999999997</c:v>
                </c:pt>
                <c:pt idx="3">
                  <c:v>39</c:v>
                </c:pt>
                <c:pt idx="4">
                  <c:v>42.8</c:v>
                </c:pt>
              </c:numCache>
            </c:numRef>
          </c:val>
          <c:extLst>
            <c:ext xmlns:c16="http://schemas.microsoft.com/office/drawing/2014/chart" uri="{C3380CC4-5D6E-409C-BE32-E72D297353CC}">
              <c16:uniqueId val="{00000000-CEDC-4E35-87B9-C4F7FF239FA3}"/>
            </c:ext>
          </c:extLst>
        </c:ser>
        <c:ser>
          <c:idx val="1"/>
          <c:order val="1"/>
          <c:tx>
            <c:strRef>
              <c:f>dati_4!$C$67</c:f>
              <c:strCache>
                <c:ptCount val="1"/>
                <c:pt idx="0">
                  <c:v>Pilnībā piekrītu</c:v>
                </c:pt>
              </c:strCache>
            </c:strRef>
          </c:tx>
          <c:spPr>
            <a:solidFill>
              <a:srgbClr val="79B2BD"/>
            </a:solidFill>
            <a:ln w="25400">
              <a:noFill/>
            </a:ln>
          </c:spPr>
          <c:invertIfNegative val="0"/>
          <c:dLbls>
            <c:dLbl>
              <c:idx val="0"/>
              <c:numFmt formatCode="0.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EDC-4E35-87B9-C4F7FF239FA3}"/>
                </c:ext>
              </c:extLst>
            </c:dLbl>
            <c:dLbl>
              <c:idx val="1"/>
              <c:layout>
                <c:manualLayout>
                  <c:x val="-2.6383641308949286E-2"/>
                  <c:y val="0"/>
                </c:manualLayout>
              </c:layout>
              <c:numFmt formatCode="0.0" sourceLinked="0"/>
              <c:spPr>
                <a:noFill/>
                <a:ln w="25400">
                  <a:noFill/>
                </a:ln>
              </c:spPr>
              <c:txPr>
                <a:bodyPr/>
                <a:lstStyle/>
                <a:p>
                  <a:pPr algn="r">
                    <a:defRPr sz="11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EDC-4E35-87B9-C4F7FF239FA3}"/>
                </c:ext>
              </c:extLst>
            </c:dLbl>
            <c:dLbl>
              <c:idx val="2"/>
              <c:layout>
                <c:manualLayout>
                  <c:x val="-2.7893753704174074E-2"/>
                  <c:y val="3.5997120230382229E-3"/>
                </c:manualLayout>
              </c:layout>
              <c:numFmt formatCode="0.0" sourceLinked="0"/>
              <c:spPr>
                <a:noFill/>
                <a:ln w="25400">
                  <a:noFill/>
                </a:ln>
              </c:spPr>
              <c:txPr>
                <a:bodyPr/>
                <a:lstStyle/>
                <a:p>
                  <a:pPr algn="r">
                    <a:defRPr sz="11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EDC-4E35-87B9-C4F7FF239FA3}"/>
                </c:ext>
              </c:extLst>
            </c:dLbl>
            <c:dLbl>
              <c:idx val="3"/>
              <c:layout>
                <c:manualLayout>
                  <c:x val="-2.3193289094911522E-2"/>
                  <c:y val="0"/>
                </c:manualLayout>
              </c:layout>
              <c:numFmt formatCode="0.0" sourceLinked="0"/>
              <c:spPr>
                <a:noFill/>
                <a:ln w="25400">
                  <a:noFill/>
                </a:ln>
              </c:spPr>
              <c:txPr>
                <a:bodyPr/>
                <a:lstStyle/>
                <a:p>
                  <a:pPr algn="r">
                    <a:defRPr sz="11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EDC-4E35-87B9-C4F7FF239FA3}"/>
                </c:ext>
              </c:extLst>
            </c:dLbl>
            <c:dLbl>
              <c:idx val="4"/>
              <c:layout>
                <c:manualLayout>
                  <c:x val="-3.0253577173821138E-2"/>
                  <c:y val="3.599712023038157E-3"/>
                </c:manualLayout>
              </c:layout>
              <c:numFmt formatCode="0.0" sourceLinked="0"/>
              <c:spPr>
                <a:noFill/>
                <a:ln w="25400">
                  <a:noFill/>
                </a:ln>
              </c:spPr>
              <c:txPr>
                <a:bodyPr/>
                <a:lstStyle/>
                <a:p>
                  <a:pPr algn="r">
                    <a:defRPr sz="11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EDC-4E35-87B9-C4F7FF239FA3}"/>
                </c:ext>
              </c:extLst>
            </c:dLbl>
            <c:dLbl>
              <c:idx val="5"/>
              <c:numFmt formatCode="0.0" sourceLinked="0"/>
              <c:spPr>
                <a:noFill/>
                <a:ln w="25400">
                  <a:noFill/>
                </a:ln>
              </c:spPr>
              <c:txPr>
                <a:bodyPr/>
                <a:lstStyle/>
                <a:p>
                  <a:pPr algn="r">
                    <a:defRPr sz="1100" b="0" i="0" u="none" strike="noStrike" baseline="0">
                      <a:solidFill>
                        <a:sysClr val="windowText" lastClr="000000"/>
                      </a:solidFill>
                      <a:latin typeface="Arial"/>
                      <a:ea typeface="Arial"/>
                      <a:cs typeface="Arial"/>
                    </a:defRPr>
                  </a:pPr>
                  <a:endParaRPr lang="lv-LV"/>
                </a:p>
              </c:txPr>
              <c:dLblPos val="inEnd"/>
              <c:showLegendKey val="0"/>
              <c:showVal val="1"/>
              <c:showCatName val="0"/>
              <c:showSerName val="0"/>
              <c:showPercent val="0"/>
              <c:showBubbleSize val="0"/>
              <c:extLst>
                <c:ext xmlns:c16="http://schemas.microsoft.com/office/drawing/2014/chart" uri="{C3380CC4-5D6E-409C-BE32-E72D297353CC}">
                  <c16:uniqueId val="{00000006-CEDC-4E35-87B9-C4F7FF239FA3}"/>
                </c:ext>
              </c:extLst>
            </c:dLbl>
            <c:dLbl>
              <c:idx val="6"/>
              <c:numFmt formatCode="0.0" sourceLinked="0"/>
              <c:spPr>
                <a:noFill/>
                <a:ln w="25400">
                  <a:noFill/>
                </a:ln>
              </c:spPr>
              <c:txPr>
                <a:bodyPr/>
                <a:lstStyle/>
                <a:p>
                  <a:pPr algn="r">
                    <a:defRPr sz="1100" b="0" i="0" u="none" strike="noStrike" baseline="0">
                      <a:solidFill>
                        <a:sysClr val="windowText" lastClr="000000"/>
                      </a:solidFill>
                      <a:latin typeface="Arial"/>
                      <a:ea typeface="Arial"/>
                      <a:cs typeface="Arial"/>
                    </a:defRPr>
                  </a:pPr>
                  <a:endParaRPr lang="lv-LV"/>
                </a:p>
              </c:txPr>
              <c:dLblPos val="inEnd"/>
              <c:showLegendKey val="0"/>
              <c:showVal val="1"/>
              <c:showCatName val="0"/>
              <c:showSerName val="0"/>
              <c:showPercent val="0"/>
              <c:showBubbleSize val="0"/>
              <c:extLst>
                <c:ext xmlns:c16="http://schemas.microsoft.com/office/drawing/2014/chart" uri="{C3380CC4-5D6E-409C-BE32-E72D297353CC}">
                  <c16:uniqueId val="{00000007-CEDC-4E35-87B9-C4F7FF239FA3}"/>
                </c:ext>
              </c:extLst>
            </c:dLbl>
            <c:dLbl>
              <c:idx val="7"/>
              <c:numFmt formatCode="0.0" sourceLinked="0"/>
              <c:spPr>
                <a:noFill/>
                <a:ln w="25400">
                  <a:noFill/>
                </a:ln>
              </c:spPr>
              <c:txPr>
                <a:bodyPr/>
                <a:lstStyle/>
                <a:p>
                  <a:pPr algn="r">
                    <a:defRPr sz="1100" b="0" i="0" u="none" strike="noStrike" baseline="0">
                      <a:solidFill>
                        <a:sysClr val="windowText" lastClr="000000"/>
                      </a:solidFill>
                      <a:latin typeface="Arial"/>
                      <a:ea typeface="Arial"/>
                      <a:cs typeface="Arial"/>
                    </a:defRPr>
                  </a:pPr>
                  <a:endParaRPr lang="lv-LV"/>
                </a:p>
              </c:txPr>
              <c:dLblPos val="inEnd"/>
              <c:showLegendKey val="0"/>
              <c:showVal val="1"/>
              <c:showCatName val="0"/>
              <c:showSerName val="0"/>
              <c:showPercent val="0"/>
              <c:showBubbleSize val="0"/>
              <c:extLst>
                <c:ext xmlns:c16="http://schemas.microsoft.com/office/drawing/2014/chart" uri="{C3380CC4-5D6E-409C-BE32-E72D297353CC}">
                  <c16:uniqueId val="{00000008-CEDC-4E35-87B9-C4F7FF239FA3}"/>
                </c:ext>
              </c:extLst>
            </c:dLbl>
            <c:dLbl>
              <c:idx val="8"/>
              <c:numFmt formatCode="0.0" sourceLinked="0"/>
              <c:spPr>
                <a:noFill/>
                <a:ln w="25400">
                  <a:noFill/>
                </a:ln>
              </c:spPr>
              <c:txPr>
                <a:bodyPr/>
                <a:lstStyle/>
                <a:p>
                  <a:pPr algn="r">
                    <a:defRPr sz="1100" b="0" i="0" u="none" strike="noStrike" baseline="0">
                      <a:solidFill>
                        <a:sysClr val="windowText" lastClr="000000"/>
                      </a:solidFill>
                      <a:latin typeface="Arial"/>
                      <a:ea typeface="Arial"/>
                      <a:cs typeface="Arial"/>
                    </a:defRPr>
                  </a:pPr>
                  <a:endParaRPr lang="lv-LV"/>
                </a:p>
              </c:txPr>
              <c:dLblPos val="inEnd"/>
              <c:showLegendKey val="0"/>
              <c:showVal val="1"/>
              <c:showCatName val="0"/>
              <c:showSerName val="0"/>
              <c:showPercent val="0"/>
              <c:showBubbleSize val="0"/>
              <c:extLst>
                <c:ext xmlns:c16="http://schemas.microsoft.com/office/drawing/2014/chart" uri="{C3380CC4-5D6E-409C-BE32-E72D297353CC}">
                  <c16:uniqueId val="{00000009-CEDC-4E35-87B9-C4F7FF239FA3}"/>
                </c:ext>
              </c:extLst>
            </c:dLbl>
            <c:dLbl>
              <c:idx val="9"/>
              <c:numFmt formatCode="0.0" sourceLinked="0"/>
              <c:spPr>
                <a:noFill/>
                <a:ln w="25400">
                  <a:noFill/>
                </a:ln>
              </c:spPr>
              <c:txPr>
                <a:bodyPr/>
                <a:lstStyle/>
                <a:p>
                  <a:pPr algn="r">
                    <a:defRPr sz="1100" b="0" i="0" u="none" strike="noStrike" baseline="0">
                      <a:solidFill>
                        <a:sysClr val="windowText" lastClr="000000"/>
                      </a:solidFill>
                      <a:latin typeface="Arial"/>
                      <a:ea typeface="Arial"/>
                      <a:cs typeface="Arial"/>
                    </a:defRPr>
                  </a:pPr>
                  <a:endParaRPr lang="lv-LV"/>
                </a:p>
              </c:txPr>
              <c:dLblPos val="inEnd"/>
              <c:showLegendKey val="0"/>
              <c:showVal val="1"/>
              <c:showCatName val="0"/>
              <c:showSerName val="0"/>
              <c:showPercent val="0"/>
              <c:showBubbleSize val="0"/>
              <c:extLst>
                <c:ext xmlns:c16="http://schemas.microsoft.com/office/drawing/2014/chart" uri="{C3380CC4-5D6E-409C-BE32-E72D297353CC}">
                  <c16:uniqueId val="{0000000A-CEDC-4E35-87B9-C4F7FF239FA3}"/>
                </c:ext>
              </c:extLst>
            </c:dLbl>
            <c:dLbl>
              <c:idx val="10"/>
              <c:numFmt formatCode="0.0" sourceLinked="0"/>
              <c:spPr>
                <a:noFill/>
                <a:ln w="25400">
                  <a:noFill/>
                </a:ln>
              </c:spPr>
              <c:txPr>
                <a:bodyPr/>
                <a:lstStyle/>
                <a:p>
                  <a:pPr algn="r">
                    <a:defRPr sz="1100" b="0" i="0" u="none" strike="noStrike" baseline="0">
                      <a:solidFill>
                        <a:sysClr val="windowText" lastClr="000000"/>
                      </a:solidFill>
                      <a:latin typeface="Arial"/>
                      <a:ea typeface="Arial"/>
                      <a:cs typeface="Arial"/>
                    </a:defRPr>
                  </a:pPr>
                  <a:endParaRPr lang="lv-LV"/>
                </a:p>
              </c:txPr>
              <c:dLblPos val="inEnd"/>
              <c:showLegendKey val="0"/>
              <c:showVal val="1"/>
              <c:showCatName val="0"/>
              <c:showSerName val="0"/>
              <c:showPercent val="0"/>
              <c:showBubbleSize val="0"/>
              <c:extLst>
                <c:ext xmlns:c16="http://schemas.microsoft.com/office/drawing/2014/chart" uri="{C3380CC4-5D6E-409C-BE32-E72D297353CC}">
                  <c16:uniqueId val="{0000000B-CEDC-4E35-87B9-C4F7FF239FA3}"/>
                </c:ext>
              </c:extLst>
            </c:dLbl>
            <c:dLbl>
              <c:idx val="11"/>
              <c:numFmt formatCode="0.0" sourceLinked="0"/>
              <c:spPr>
                <a:noFill/>
                <a:ln w="25400">
                  <a:noFill/>
                </a:ln>
              </c:spPr>
              <c:txPr>
                <a:bodyPr/>
                <a:lstStyle/>
                <a:p>
                  <a:pPr algn="r">
                    <a:defRPr sz="1100" b="0" i="0" u="none" strike="noStrike" baseline="0">
                      <a:solidFill>
                        <a:sysClr val="windowText" lastClr="000000"/>
                      </a:solidFill>
                      <a:latin typeface="Arial"/>
                      <a:ea typeface="Arial"/>
                      <a:cs typeface="Arial"/>
                    </a:defRPr>
                  </a:pPr>
                  <a:endParaRPr lang="lv-LV"/>
                </a:p>
              </c:txPr>
              <c:dLblPos val="inEnd"/>
              <c:showLegendKey val="0"/>
              <c:showVal val="1"/>
              <c:showCatName val="0"/>
              <c:showSerName val="0"/>
              <c:showPercent val="0"/>
              <c:showBubbleSize val="0"/>
              <c:extLst>
                <c:ext xmlns:c16="http://schemas.microsoft.com/office/drawing/2014/chart" uri="{C3380CC4-5D6E-409C-BE32-E72D297353CC}">
                  <c16:uniqueId val="{0000000C-CEDC-4E35-87B9-C4F7FF239FA3}"/>
                </c:ext>
              </c:extLst>
            </c:dLbl>
            <c:dLbl>
              <c:idx val="12"/>
              <c:numFmt formatCode="0.0" sourceLinked="0"/>
              <c:spPr>
                <a:noFill/>
                <a:ln w="25400">
                  <a:noFill/>
                </a:ln>
              </c:spPr>
              <c:txPr>
                <a:bodyPr/>
                <a:lstStyle/>
                <a:p>
                  <a:pPr algn="r">
                    <a:defRPr sz="1100" b="0" i="0" u="none" strike="noStrike" baseline="0">
                      <a:solidFill>
                        <a:sysClr val="windowText" lastClr="000000"/>
                      </a:solidFill>
                      <a:latin typeface="Arial"/>
                      <a:ea typeface="Arial"/>
                      <a:cs typeface="Arial"/>
                    </a:defRPr>
                  </a:pPr>
                  <a:endParaRPr lang="lv-LV"/>
                </a:p>
              </c:txPr>
              <c:dLblPos val="inEnd"/>
              <c:showLegendKey val="0"/>
              <c:showVal val="1"/>
              <c:showCatName val="0"/>
              <c:showSerName val="0"/>
              <c:showPercent val="0"/>
              <c:showBubbleSize val="0"/>
              <c:extLst>
                <c:ext xmlns:c16="http://schemas.microsoft.com/office/drawing/2014/chart" uri="{C3380CC4-5D6E-409C-BE32-E72D297353CC}">
                  <c16:uniqueId val="{0000000D-CEDC-4E35-87B9-C4F7FF239FA3}"/>
                </c:ext>
              </c:extLst>
            </c:dLbl>
            <c:dLbl>
              <c:idx val="13"/>
              <c:numFmt formatCode="0.0" sourceLinked="0"/>
              <c:spPr>
                <a:noFill/>
                <a:ln w="25400">
                  <a:noFill/>
                </a:ln>
              </c:spPr>
              <c:txPr>
                <a:bodyPr/>
                <a:lstStyle/>
                <a:p>
                  <a:pPr algn="r">
                    <a:defRPr sz="1100" b="0" i="0" u="none" strike="noStrike" baseline="0">
                      <a:solidFill>
                        <a:sysClr val="windowText" lastClr="000000"/>
                      </a:solidFill>
                      <a:latin typeface="Arial"/>
                      <a:ea typeface="Arial"/>
                      <a:cs typeface="Arial"/>
                    </a:defRPr>
                  </a:pPr>
                  <a:endParaRPr lang="lv-LV"/>
                </a:p>
              </c:txPr>
              <c:dLblPos val="inEnd"/>
              <c:showLegendKey val="0"/>
              <c:showVal val="1"/>
              <c:showCatName val="0"/>
              <c:showSerName val="0"/>
              <c:showPercent val="0"/>
              <c:showBubbleSize val="0"/>
              <c:extLst>
                <c:ext xmlns:c16="http://schemas.microsoft.com/office/drawing/2014/chart" uri="{C3380CC4-5D6E-409C-BE32-E72D297353CC}">
                  <c16:uniqueId val="{0000000E-CEDC-4E35-87B9-C4F7FF239FA3}"/>
                </c:ext>
              </c:extLst>
            </c:dLbl>
            <c:dLbl>
              <c:idx val="14"/>
              <c:numFmt formatCode="0.0" sourceLinked="0"/>
              <c:spPr>
                <a:noFill/>
                <a:ln w="25400">
                  <a:noFill/>
                </a:ln>
              </c:spPr>
              <c:txPr>
                <a:bodyPr/>
                <a:lstStyle/>
                <a:p>
                  <a:pPr algn="r">
                    <a:defRPr sz="1100" b="0" i="0" u="none" strike="noStrike" baseline="0">
                      <a:solidFill>
                        <a:sysClr val="windowText" lastClr="000000"/>
                      </a:solidFill>
                      <a:latin typeface="Arial"/>
                      <a:ea typeface="Arial"/>
                      <a:cs typeface="Arial"/>
                    </a:defRPr>
                  </a:pPr>
                  <a:endParaRPr lang="lv-LV"/>
                </a:p>
              </c:txPr>
              <c:dLblPos val="inEnd"/>
              <c:showLegendKey val="0"/>
              <c:showVal val="1"/>
              <c:showCatName val="0"/>
              <c:showSerName val="0"/>
              <c:showPercent val="0"/>
              <c:showBubbleSize val="0"/>
              <c:extLst>
                <c:ext xmlns:c16="http://schemas.microsoft.com/office/drawing/2014/chart" uri="{C3380CC4-5D6E-409C-BE32-E72D297353CC}">
                  <c16:uniqueId val="{0000000F-CEDC-4E35-87B9-C4F7FF239FA3}"/>
                </c:ext>
              </c:extLst>
            </c:dLbl>
            <c:dLbl>
              <c:idx val="15"/>
              <c:numFmt formatCode="0.0" sourceLinked="0"/>
              <c:spPr>
                <a:noFill/>
                <a:ln w="25400">
                  <a:noFill/>
                </a:ln>
              </c:spPr>
              <c:txPr>
                <a:bodyPr/>
                <a:lstStyle/>
                <a:p>
                  <a:pPr algn="r">
                    <a:defRPr sz="1100" b="0" i="0" u="none" strike="noStrike" baseline="0">
                      <a:solidFill>
                        <a:sysClr val="windowText" lastClr="000000"/>
                      </a:solidFill>
                      <a:latin typeface="Arial"/>
                      <a:ea typeface="Arial"/>
                      <a:cs typeface="Arial"/>
                    </a:defRPr>
                  </a:pPr>
                  <a:endParaRPr lang="lv-LV"/>
                </a:p>
              </c:txPr>
              <c:dLblPos val="inEnd"/>
              <c:showLegendKey val="0"/>
              <c:showVal val="1"/>
              <c:showCatName val="0"/>
              <c:showSerName val="0"/>
              <c:showPercent val="0"/>
              <c:showBubbleSize val="0"/>
              <c:extLst>
                <c:ext xmlns:c16="http://schemas.microsoft.com/office/drawing/2014/chart" uri="{C3380CC4-5D6E-409C-BE32-E72D297353CC}">
                  <c16:uniqueId val="{00000010-CEDC-4E35-87B9-C4F7FF239FA3}"/>
                </c:ext>
              </c:extLst>
            </c:dLbl>
            <c:dLbl>
              <c:idx val="16"/>
              <c:numFmt formatCode="0.0" sourceLinked="0"/>
              <c:spPr>
                <a:noFill/>
                <a:ln w="25400">
                  <a:noFill/>
                </a:ln>
              </c:spPr>
              <c:txPr>
                <a:bodyPr/>
                <a:lstStyle/>
                <a:p>
                  <a:pPr algn="r">
                    <a:defRPr sz="1100" b="0" i="0" u="none" strike="noStrike" baseline="0">
                      <a:solidFill>
                        <a:sysClr val="windowText" lastClr="000000"/>
                      </a:solidFill>
                      <a:latin typeface="Arial"/>
                      <a:ea typeface="Arial"/>
                      <a:cs typeface="Arial"/>
                    </a:defRPr>
                  </a:pPr>
                  <a:endParaRPr lang="lv-LV"/>
                </a:p>
              </c:txPr>
              <c:dLblPos val="inEnd"/>
              <c:showLegendKey val="0"/>
              <c:showVal val="1"/>
              <c:showCatName val="0"/>
              <c:showSerName val="0"/>
              <c:showPercent val="0"/>
              <c:showBubbleSize val="0"/>
              <c:extLst>
                <c:ext xmlns:c16="http://schemas.microsoft.com/office/drawing/2014/chart" uri="{C3380CC4-5D6E-409C-BE32-E72D297353CC}">
                  <c16:uniqueId val="{00000011-CEDC-4E35-87B9-C4F7FF239FA3}"/>
                </c:ext>
              </c:extLst>
            </c:dLbl>
            <c:dLbl>
              <c:idx val="18"/>
              <c:numFmt formatCode="0.0" sourceLinked="0"/>
              <c:spPr>
                <a:noFill/>
                <a:ln w="25400">
                  <a:noFill/>
                </a:ln>
              </c:spPr>
              <c:txPr>
                <a:bodyPr/>
                <a:lstStyle/>
                <a:p>
                  <a:pPr algn="r">
                    <a:defRPr sz="1100" b="0" i="0" u="none" strike="noStrike" baseline="0">
                      <a:solidFill>
                        <a:sysClr val="windowText" lastClr="000000"/>
                      </a:solidFill>
                      <a:latin typeface="Arial"/>
                      <a:ea typeface="Arial"/>
                      <a:cs typeface="Arial"/>
                    </a:defRPr>
                  </a:pPr>
                  <a:endParaRPr lang="lv-LV"/>
                </a:p>
              </c:txPr>
              <c:dLblPos val="inEnd"/>
              <c:showLegendKey val="0"/>
              <c:showVal val="1"/>
              <c:showCatName val="0"/>
              <c:showSerName val="0"/>
              <c:showPercent val="0"/>
              <c:showBubbleSize val="0"/>
              <c:extLst>
                <c:ext xmlns:c16="http://schemas.microsoft.com/office/drawing/2014/chart" uri="{C3380CC4-5D6E-409C-BE32-E72D297353CC}">
                  <c16:uniqueId val="{00000012-CEDC-4E35-87B9-C4F7FF239FA3}"/>
                </c:ext>
              </c:extLst>
            </c:dLbl>
            <c:dLbl>
              <c:idx val="19"/>
              <c:numFmt formatCode="0.0" sourceLinked="0"/>
              <c:spPr>
                <a:noFill/>
                <a:ln w="25400">
                  <a:noFill/>
                </a:ln>
              </c:spPr>
              <c:txPr>
                <a:bodyPr/>
                <a:lstStyle/>
                <a:p>
                  <a:pPr algn="r">
                    <a:defRPr sz="1100" b="0" i="0" u="none" strike="noStrike" baseline="0">
                      <a:solidFill>
                        <a:sysClr val="windowText" lastClr="000000"/>
                      </a:solidFill>
                      <a:latin typeface="Arial"/>
                      <a:ea typeface="Arial"/>
                      <a:cs typeface="Arial"/>
                    </a:defRPr>
                  </a:pPr>
                  <a:endParaRPr lang="lv-LV"/>
                </a:p>
              </c:txPr>
              <c:dLblPos val="inEnd"/>
              <c:showLegendKey val="0"/>
              <c:showVal val="1"/>
              <c:showCatName val="0"/>
              <c:showSerName val="0"/>
              <c:showPercent val="0"/>
              <c:showBubbleSize val="0"/>
              <c:extLst>
                <c:ext xmlns:c16="http://schemas.microsoft.com/office/drawing/2014/chart" uri="{C3380CC4-5D6E-409C-BE32-E72D297353CC}">
                  <c16:uniqueId val="{00000013-CEDC-4E35-87B9-C4F7FF239FA3}"/>
                </c:ext>
              </c:extLst>
            </c:dLbl>
            <c:dLbl>
              <c:idx val="22"/>
              <c:numFmt formatCode="0.0" sourceLinked="0"/>
              <c:spPr>
                <a:noFill/>
                <a:ln w="25400">
                  <a:noFill/>
                </a:ln>
              </c:spPr>
              <c:txPr>
                <a:bodyPr/>
                <a:lstStyle/>
                <a:p>
                  <a:pPr algn="r">
                    <a:defRPr sz="1100" b="0" i="0" u="none" strike="noStrike" baseline="0">
                      <a:solidFill>
                        <a:sysClr val="windowText" lastClr="000000"/>
                      </a:solidFill>
                      <a:latin typeface="Arial"/>
                      <a:ea typeface="Arial"/>
                      <a:cs typeface="Arial"/>
                    </a:defRPr>
                  </a:pPr>
                  <a:endParaRPr lang="lv-LV"/>
                </a:p>
              </c:txPr>
              <c:dLblPos val="inEnd"/>
              <c:showLegendKey val="0"/>
              <c:showVal val="1"/>
              <c:showCatName val="0"/>
              <c:showSerName val="0"/>
              <c:showPercent val="0"/>
              <c:showBubbleSize val="0"/>
              <c:extLst>
                <c:ext xmlns:c16="http://schemas.microsoft.com/office/drawing/2014/chart" uri="{C3380CC4-5D6E-409C-BE32-E72D297353CC}">
                  <c16:uniqueId val="{00000014-CEDC-4E35-87B9-C4F7FF239FA3}"/>
                </c:ext>
              </c:extLst>
            </c:dLbl>
            <c:dLbl>
              <c:idx val="23"/>
              <c:numFmt formatCode="0.0" sourceLinked="0"/>
              <c:spPr>
                <a:noFill/>
                <a:ln w="25400">
                  <a:noFill/>
                </a:ln>
              </c:spPr>
              <c:txPr>
                <a:bodyPr/>
                <a:lstStyle/>
                <a:p>
                  <a:pPr algn="r">
                    <a:defRPr sz="1100" b="0" i="0" u="none" strike="noStrike" baseline="0">
                      <a:solidFill>
                        <a:sysClr val="windowText" lastClr="000000"/>
                      </a:solidFill>
                      <a:latin typeface="Arial"/>
                      <a:ea typeface="Arial"/>
                      <a:cs typeface="Arial"/>
                    </a:defRPr>
                  </a:pPr>
                  <a:endParaRPr lang="lv-LV"/>
                </a:p>
              </c:txPr>
              <c:dLblPos val="inEnd"/>
              <c:showLegendKey val="0"/>
              <c:showVal val="1"/>
              <c:showCatName val="0"/>
              <c:showSerName val="0"/>
              <c:showPercent val="0"/>
              <c:showBubbleSize val="0"/>
              <c:extLst>
                <c:ext xmlns:c16="http://schemas.microsoft.com/office/drawing/2014/chart" uri="{C3380CC4-5D6E-409C-BE32-E72D297353CC}">
                  <c16:uniqueId val="{00000015-CEDC-4E35-87B9-C4F7FF239FA3}"/>
                </c:ext>
              </c:extLst>
            </c:dLbl>
            <c:dLbl>
              <c:idx val="25"/>
              <c:numFmt formatCode="0.0" sourceLinked="0"/>
              <c:spPr>
                <a:noFill/>
                <a:ln w="25400">
                  <a:noFill/>
                </a:ln>
              </c:spPr>
              <c:txPr>
                <a:bodyPr/>
                <a:lstStyle/>
                <a:p>
                  <a:pPr algn="r">
                    <a:defRPr sz="1100" b="0" i="0" u="none" strike="noStrike" baseline="0">
                      <a:solidFill>
                        <a:sysClr val="windowText" lastClr="000000"/>
                      </a:solidFill>
                      <a:latin typeface="Arial"/>
                      <a:ea typeface="Arial"/>
                      <a:cs typeface="Arial"/>
                    </a:defRPr>
                  </a:pPr>
                  <a:endParaRPr lang="lv-LV"/>
                </a:p>
              </c:txPr>
              <c:dLblPos val="inEnd"/>
              <c:showLegendKey val="0"/>
              <c:showVal val="1"/>
              <c:showCatName val="0"/>
              <c:showSerName val="0"/>
              <c:showPercent val="0"/>
              <c:showBubbleSize val="0"/>
              <c:extLst>
                <c:ext xmlns:c16="http://schemas.microsoft.com/office/drawing/2014/chart" uri="{C3380CC4-5D6E-409C-BE32-E72D297353CC}">
                  <c16:uniqueId val="{00000016-CEDC-4E35-87B9-C4F7FF239FA3}"/>
                </c:ext>
              </c:extLst>
            </c:dLbl>
            <c:dLbl>
              <c:idx val="26"/>
              <c:numFmt formatCode="0.0" sourceLinked="0"/>
              <c:spPr>
                <a:noFill/>
                <a:ln w="25400">
                  <a:noFill/>
                </a:ln>
              </c:spPr>
              <c:txPr>
                <a:bodyPr/>
                <a:lstStyle/>
                <a:p>
                  <a:pPr algn="r">
                    <a:defRPr sz="1100" b="0" i="0" u="none" strike="noStrike" baseline="0">
                      <a:solidFill>
                        <a:sysClr val="windowText" lastClr="000000"/>
                      </a:solidFill>
                      <a:latin typeface="Arial"/>
                      <a:ea typeface="Arial"/>
                      <a:cs typeface="Arial"/>
                    </a:defRPr>
                  </a:pPr>
                  <a:endParaRPr lang="lv-LV"/>
                </a:p>
              </c:txPr>
              <c:dLblPos val="inEnd"/>
              <c:showLegendKey val="0"/>
              <c:showVal val="1"/>
              <c:showCatName val="0"/>
              <c:showSerName val="0"/>
              <c:showPercent val="0"/>
              <c:showBubbleSize val="0"/>
              <c:extLst>
                <c:ext xmlns:c16="http://schemas.microsoft.com/office/drawing/2014/chart" uri="{C3380CC4-5D6E-409C-BE32-E72D297353CC}">
                  <c16:uniqueId val="{00000017-CEDC-4E35-87B9-C4F7FF239FA3}"/>
                </c:ext>
              </c:extLst>
            </c:dLbl>
            <c:dLbl>
              <c:idx val="27"/>
              <c:numFmt formatCode="0.0" sourceLinked="0"/>
              <c:spPr>
                <a:noFill/>
                <a:ln w="25400">
                  <a:noFill/>
                </a:ln>
              </c:spPr>
              <c:txPr>
                <a:bodyPr/>
                <a:lstStyle/>
                <a:p>
                  <a:pPr algn="r">
                    <a:defRPr sz="1100" b="0" i="0" u="none" strike="noStrike" baseline="0">
                      <a:solidFill>
                        <a:sysClr val="windowText" lastClr="000000"/>
                      </a:solidFill>
                      <a:latin typeface="Arial"/>
                      <a:ea typeface="Arial"/>
                      <a:cs typeface="Arial"/>
                    </a:defRPr>
                  </a:pPr>
                  <a:endParaRPr lang="lv-LV"/>
                </a:p>
              </c:txPr>
              <c:dLblPos val="inEnd"/>
              <c:showLegendKey val="0"/>
              <c:showVal val="1"/>
              <c:showCatName val="0"/>
              <c:showSerName val="0"/>
              <c:showPercent val="0"/>
              <c:showBubbleSize val="0"/>
              <c:extLst>
                <c:ext xmlns:c16="http://schemas.microsoft.com/office/drawing/2014/chart" uri="{C3380CC4-5D6E-409C-BE32-E72D297353CC}">
                  <c16:uniqueId val="{00000018-CEDC-4E35-87B9-C4F7FF239FA3}"/>
                </c:ext>
              </c:extLst>
            </c:dLbl>
            <c:dLbl>
              <c:idx val="28"/>
              <c:numFmt formatCode="0.0" sourceLinked="0"/>
              <c:spPr>
                <a:noFill/>
                <a:ln w="25400">
                  <a:noFill/>
                </a:ln>
              </c:spPr>
              <c:txPr>
                <a:bodyPr/>
                <a:lstStyle/>
                <a:p>
                  <a:pPr algn="r">
                    <a:defRPr sz="1100" b="0" i="0" u="none" strike="noStrike" baseline="0">
                      <a:solidFill>
                        <a:sysClr val="windowText" lastClr="000000"/>
                      </a:solidFill>
                      <a:latin typeface="Arial"/>
                      <a:ea typeface="Arial"/>
                      <a:cs typeface="Arial"/>
                    </a:defRPr>
                  </a:pPr>
                  <a:endParaRPr lang="lv-LV"/>
                </a:p>
              </c:txPr>
              <c:dLblPos val="inEnd"/>
              <c:showLegendKey val="0"/>
              <c:showVal val="1"/>
              <c:showCatName val="0"/>
              <c:showSerName val="0"/>
              <c:showPercent val="0"/>
              <c:showBubbleSize val="0"/>
              <c:extLst>
                <c:ext xmlns:c16="http://schemas.microsoft.com/office/drawing/2014/chart" uri="{C3380CC4-5D6E-409C-BE32-E72D297353CC}">
                  <c16:uniqueId val="{00000019-CEDC-4E35-87B9-C4F7FF239FA3}"/>
                </c:ext>
              </c:extLst>
            </c:dLbl>
            <c:dLbl>
              <c:idx val="29"/>
              <c:numFmt formatCode="0.0" sourceLinked="0"/>
              <c:spPr>
                <a:noFill/>
                <a:ln w="25400">
                  <a:noFill/>
                </a:ln>
              </c:spPr>
              <c:txPr>
                <a:bodyPr/>
                <a:lstStyle/>
                <a:p>
                  <a:pPr algn="r">
                    <a:defRPr sz="1100" b="0" i="0" u="none" strike="noStrike" baseline="0">
                      <a:solidFill>
                        <a:sysClr val="windowText" lastClr="000000"/>
                      </a:solidFill>
                      <a:latin typeface="Arial"/>
                      <a:ea typeface="Arial"/>
                      <a:cs typeface="Arial"/>
                    </a:defRPr>
                  </a:pPr>
                  <a:endParaRPr lang="lv-LV"/>
                </a:p>
              </c:txPr>
              <c:dLblPos val="inEnd"/>
              <c:showLegendKey val="0"/>
              <c:showVal val="1"/>
              <c:showCatName val="0"/>
              <c:showSerName val="0"/>
              <c:showPercent val="0"/>
              <c:showBubbleSize val="0"/>
              <c:extLst>
                <c:ext xmlns:c16="http://schemas.microsoft.com/office/drawing/2014/chart" uri="{C3380CC4-5D6E-409C-BE32-E72D297353CC}">
                  <c16:uniqueId val="{0000001A-CEDC-4E35-87B9-C4F7FF239FA3}"/>
                </c:ext>
              </c:extLst>
            </c:dLbl>
            <c:dLbl>
              <c:idx val="30"/>
              <c:numFmt formatCode="0.0" sourceLinked="0"/>
              <c:spPr>
                <a:noFill/>
                <a:ln w="25400">
                  <a:noFill/>
                </a:ln>
              </c:spPr>
              <c:txPr>
                <a:bodyPr/>
                <a:lstStyle/>
                <a:p>
                  <a:pPr algn="r">
                    <a:defRPr sz="1100" b="0" i="0" u="none" strike="noStrike" baseline="0">
                      <a:solidFill>
                        <a:sysClr val="windowText" lastClr="000000"/>
                      </a:solidFill>
                      <a:latin typeface="Arial"/>
                      <a:ea typeface="Arial"/>
                      <a:cs typeface="Arial"/>
                    </a:defRPr>
                  </a:pPr>
                  <a:endParaRPr lang="lv-LV"/>
                </a:p>
              </c:txPr>
              <c:dLblPos val="inEnd"/>
              <c:showLegendKey val="0"/>
              <c:showVal val="1"/>
              <c:showCatName val="0"/>
              <c:showSerName val="0"/>
              <c:showPercent val="0"/>
              <c:showBubbleSize val="0"/>
              <c:extLst>
                <c:ext xmlns:c16="http://schemas.microsoft.com/office/drawing/2014/chart" uri="{C3380CC4-5D6E-409C-BE32-E72D297353CC}">
                  <c16:uniqueId val="{0000001B-CEDC-4E35-87B9-C4F7FF239FA3}"/>
                </c:ext>
              </c:extLst>
            </c:dLbl>
            <c:dLbl>
              <c:idx val="31"/>
              <c:numFmt formatCode="0.0" sourceLinked="0"/>
              <c:spPr>
                <a:noFill/>
                <a:ln w="25400">
                  <a:noFill/>
                </a:ln>
              </c:spPr>
              <c:txPr>
                <a:bodyPr/>
                <a:lstStyle/>
                <a:p>
                  <a:pPr algn="r">
                    <a:defRPr sz="1100" b="0" i="0" u="none" strike="noStrike" baseline="0">
                      <a:solidFill>
                        <a:sysClr val="windowText" lastClr="000000"/>
                      </a:solidFill>
                      <a:latin typeface="Arial"/>
                      <a:ea typeface="Arial"/>
                      <a:cs typeface="Arial"/>
                    </a:defRPr>
                  </a:pPr>
                  <a:endParaRPr lang="lv-LV"/>
                </a:p>
              </c:txPr>
              <c:dLblPos val="inEnd"/>
              <c:showLegendKey val="0"/>
              <c:showVal val="1"/>
              <c:showCatName val="0"/>
              <c:showSerName val="0"/>
              <c:showPercent val="0"/>
              <c:showBubbleSize val="0"/>
              <c:extLst>
                <c:ext xmlns:c16="http://schemas.microsoft.com/office/drawing/2014/chart" uri="{C3380CC4-5D6E-409C-BE32-E72D297353CC}">
                  <c16:uniqueId val="{0000001C-CEDC-4E35-87B9-C4F7FF239FA3}"/>
                </c:ext>
              </c:extLst>
            </c:dLbl>
            <c:dLbl>
              <c:idx val="32"/>
              <c:numFmt formatCode="0.0" sourceLinked="0"/>
              <c:spPr>
                <a:noFill/>
                <a:ln w="25400">
                  <a:noFill/>
                </a:ln>
              </c:spPr>
              <c:txPr>
                <a:bodyPr/>
                <a:lstStyle/>
                <a:p>
                  <a:pPr algn="r">
                    <a:defRPr sz="1100" b="0" i="0" u="none" strike="noStrike" baseline="0">
                      <a:solidFill>
                        <a:sysClr val="windowText" lastClr="000000"/>
                      </a:solidFill>
                      <a:latin typeface="Arial"/>
                      <a:ea typeface="Arial"/>
                      <a:cs typeface="Arial"/>
                    </a:defRPr>
                  </a:pPr>
                  <a:endParaRPr lang="lv-LV"/>
                </a:p>
              </c:txPr>
              <c:dLblPos val="inEnd"/>
              <c:showLegendKey val="0"/>
              <c:showVal val="1"/>
              <c:showCatName val="0"/>
              <c:showSerName val="0"/>
              <c:showPercent val="0"/>
              <c:showBubbleSize val="0"/>
              <c:extLst>
                <c:ext xmlns:c16="http://schemas.microsoft.com/office/drawing/2014/chart" uri="{C3380CC4-5D6E-409C-BE32-E72D297353CC}">
                  <c16:uniqueId val="{0000001D-CEDC-4E35-87B9-C4F7FF239FA3}"/>
                </c:ext>
              </c:extLst>
            </c:dLbl>
            <c:dLbl>
              <c:idx val="33"/>
              <c:numFmt formatCode="0.0" sourceLinked="0"/>
              <c:spPr>
                <a:noFill/>
                <a:ln w="25400">
                  <a:noFill/>
                </a:ln>
              </c:spPr>
              <c:txPr>
                <a:bodyPr/>
                <a:lstStyle/>
                <a:p>
                  <a:pPr algn="r">
                    <a:defRPr sz="1100" b="0" i="0" u="none" strike="noStrike" baseline="0">
                      <a:solidFill>
                        <a:sysClr val="windowText" lastClr="000000"/>
                      </a:solidFill>
                      <a:latin typeface="Arial"/>
                      <a:ea typeface="Arial"/>
                      <a:cs typeface="Arial"/>
                    </a:defRPr>
                  </a:pPr>
                  <a:endParaRPr lang="lv-LV"/>
                </a:p>
              </c:txPr>
              <c:dLblPos val="inEnd"/>
              <c:showLegendKey val="0"/>
              <c:showVal val="1"/>
              <c:showCatName val="0"/>
              <c:showSerName val="0"/>
              <c:showPercent val="0"/>
              <c:showBubbleSize val="0"/>
              <c:extLst>
                <c:ext xmlns:c16="http://schemas.microsoft.com/office/drawing/2014/chart" uri="{C3380CC4-5D6E-409C-BE32-E72D297353CC}">
                  <c16:uniqueId val="{0000001E-CEDC-4E35-87B9-C4F7FF239FA3}"/>
                </c:ext>
              </c:extLst>
            </c:dLbl>
            <c:dLbl>
              <c:idx val="34"/>
              <c:numFmt formatCode="0.0" sourceLinked="0"/>
              <c:spPr>
                <a:noFill/>
                <a:ln w="25400">
                  <a:noFill/>
                </a:ln>
              </c:spPr>
              <c:txPr>
                <a:bodyPr/>
                <a:lstStyle/>
                <a:p>
                  <a:pPr algn="r">
                    <a:defRPr sz="1100" b="0" i="0" u="none" strike="noStrike" baseline="0">
                      <a:solidFill>
                        <a:sysClr val="windowText" lastClr="000000"/>
                      </a:solidFill>
                      <a:latin typeface="Arial"/>
                      <a:ea typeface="Arial"/>
                      <a:cs typeface="Arial"/>
                    </a:defRPr>
                  </a:pPr>
                  <a:endParaRPr lang="lv-LV"/>
                </a:p>
              </c:txPr>
              <c:dLblPos val="inEnd"/>
              <c:showLegendKey val="0"/>
              <c:showVal val="1"/>
              <c:showCatName val="0"/>
              <c:showSerName val="0"/>
              <c:showPercent val="0"/>
              <c:showBubbleSize val="0"/>
              <c:extLst>
                <c:ext xmlns:c16="http://schemas.microsoft.com/office/drawing/2014/chart" uri="{C3380CC4-5D6E-409C-BE32-E72D297353CC}">
                  <c16:uniqueId val="{0000001F-CEDC-4E35-87B9-C4F7FF239FA3}"/>
                </c:ext>
              </c:extLst>
            </c:dLbl>
            <c:dLbl>
              <c:idx val="35"/>
              <c:numFmt formatCode="0.0" sourceLinked="0"/>
              <c:spPr>
                <a:noFill/>
                <a:ln w="25400">
                  <a:noFill/>
                </a:ln>
              </c:spPr>
              <c:txPr>
                <a:bodyPr/>
                <a:lstStyle/>
                <a:p>
                  <a:pPr algn="r">
                    <a:defRPr sz="1100" b="0" i="0" u="none" strike="noStrike" baseline="0">
                      <a:solidFill>
                        <a:sysClr val="windowText" lastClr="000000"/>
                      </a:solidFill>
                      <a:latin typeface="Arial"/>
                      <a:ea typeface="Arial"/>
                      <a:cs typeface="Arial"/>
                    </a:defRPr>
                  </a:pPr>
                  <a:endParaRPr lang="lv-LV"/>
                </a:p>
              </c:txPr>
              <c:dLblPos val="inEnd"/>
              <c:showLegendKey val="0"/>
              <c:showVal val="1"/>
              <c:showCatName val="0"/>
              <c:showSerName val="0"/>
              <c:showPercent val="0"/>
              <c:showBubbleSize val="0"/>
              <c:extLst>
                <c:ext xmlns:c16="http://schemas.microsoft.com/office/drawing/2014/chart" uri="{C3380CC4-5D6E-409C-BE32-E72D297353CC}">
                  <c16:uniqueId val="{00000020-CEDC-4E35-87B9-C4F7FF239FA3}"/>
                </c:ext>
              </c:extLst>
            </c:dLbl>
            <c:dLbl>
              <c:idx val="37"/>
              <c:numFmt formatCode="0.0" sourceLinked="0"/>
              <c:spPr>
                <a:noFill/>
                <a:ln w="25400">
                  <a:noFill/>
                </a:ln>
              </c:spPr>
              <c:txPr>
                <a:bodyPr/>
                <a:lstStyle/>
                <a:p>
                  <a:pPr algn="r">
                    <a:defRPr sz="1100" b="0" i="0" u="none" strike="noStrike" baseline="0">
                      <a:solidFill>
                        <a:sysClr val="windowText" lastClr="000000"/>
                      </a:solidFill>
                      <a:latin typeface="Arial"/>
                      <a:ea typeface="Arial"/>
                      <a:cs typeface="Arial"/>
                    </a:defRPr>
                  </a:pPr>
                  <a:endParaRPr lang="lv-LV"/>
                </a:p>
              </c:txPr>
              <c:dLblPos val="inEnd"/>
              <c:showLegendKey val="0"/>
              <c:showVal val="1"/>
              <c:showCatName val="0"/>
              <c:showSerName val="0"/>
              <c:showPercent val="0"/>
              <c:showBubbleSize val="0"/>
              <c:extLst>
                <c:ext xmlns:c16="http://schemas.microsoft.com/office/drawing/2014/chart" uri="{C3380CC4-5D6E-409C-BE32-E72D297353CC}">
                  <c16:uniqueId val="{00000021-CEDC-4E35-87B9-C4F7FF239FA3}"/>
                </c:ext>
              </c:extLst>
            </c:dLbl>
            <c:dLbl>
              <c:idx val="38"/>
              <c:numFmt formatCode="0.0" sourceLinked="0"/>
              <c:spPr>
                <a:noFill/>
                <a:ln w="25400">
                  <a:noFill/>
                </a:ln>
              </c:spPr>
              <c:txPr>
                <a:bodyPr/>
                <a:lstStyle/>
                <a:p>
                  <a:pPr algn="r">
                    <a:defRPr sz="1100" b="0" i="0" u="none" strike="noStrike" baseline="0">
                      <a:solidFill>
                        <a:sysClr val="windowText" lastClr="000000"/>
                      </a:solidFill>
                      <a:latin typeface="Arial"/>
                      <a:ea typeface="Arial"/>
                      <a:cs typeface="Arial"/>
                    </a:defRPr>
                  </a:pPr>
                  <a:endParaRPr lang="lv-LV"/>
                </a:p>
              </c:txPr>
              <c:dLblPos val="inEnd"/>
              <c:showLegendKey val="0"/>
              <c:showVal val="1"/>
              <c:showCatName val="0"/>
              <c:showSerName val="0"/>
              <c:showPercent val="0"/>
              <c:showBubbleSize val="0"/>
              <c:extLst>
                <c:ext xmlns:c16="http://schemas.microsoft.com/office/drawing/2014/chart" uri="{C3380CC4-5D6E-409C-BE32-E72D297353CC}">
                  <c16:uniqueId val="{00000022-CEDC-4E35-87B9-C4F7FF239FA3}"/>
                </c:ext>
              </c:extLst>
            </c:dLbl>
            <c:numFmt formatCode="0.0" sourceLinked="0"/>
            <c:spPr>
              <a:noFill/>
              <a:ln w="25400">
                <a:noFill/>
              </a:ln>
            </c:spPr>
            <c:txPr>
              <a:bodyPr wrap="square" lIns="38100" tIns="19050" rIns="38100" bIns="19050" anchor="ctr">
                <a:spAutoFit/>
              </a:bodyPr>
              <a:lstStyle/>
              <a:p>
                <a:pPr algn="r">
                  <a:defRPr sz="1100" b="0" i="0" u="none" strike="noStrike" baseline="0">
                    <a:solidFill>
                      <a:sysClr val="windowText" lastClr="000000"/>
                    </a:solidFill>
                    <a:latin typeface="Arial"/>
                    <a:ea typeface="Arial"/>
                    <a:cs typeface="Arial"/>
                  </a:defRPr>
                </a:pPr>
                <a:endParaRPr lang="lv-LV"/>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dati_4!$A$68:$A$72</c:f>
              <c:strCache>
                <c:ptCount val="5"/>
                <c:pt idx="0">
                  <c:v>Prokurori ir zinoši un kompetenti</c:v>
                </c:pt>
                <c:pt idx="1">
                  <c:v>Latvijas prokurori ir neuzpērkami, objektīvi un neietekmējami</c:v>
                </c:pt>
                <c:pt idx="2">
                  <c:v>Prokuroru pieprasītie sodi krimināllietās vienmēr ir taisnīgi</c:v>
                </c:pt>
                <c:pt idx="3">
                  <c:v>Kriminālvajāšanu termiņi Latvijā ir samērīgi</c:v>
                </c:pt>
                <c:pt idx="4">
                  <c:v>Prokuratūras darbs ir organizēts caurskatāmi (darbības ir saprotamas, nekas netiek slēpts)</c:v>
                </c:pt>
              </c:strCache>
            </c:strRef>
          </c:cat>
          <c:val>
            <c:numRef>
              <c:f>dati_4!$C$68:$C$72</c:f>
              <c:numCache>
                <c:formatCode>0.0</c:formatCode>
                <c:ptCount val="5"/>
                <c:pt idx="0">
                  <c:v>10.9</c:v>
                </c:pt>
                <c:pt idx="1">
                  <c:v>3.9</c:v>
                </c:pt>
                <c:pt idx="2">
                  <c:v>4</c:v>
                </c:pt>
                <c:pt idx="3">
                  <c:v>3.8</c:v>
                </c:pt>
                <c:pt idx="4">
                  <c:v>3.6</c:v>
                </c:pt>
              </c:numCache>
            </c:numRef>
          </c:val>
          <c:extLst>
            <c:ext xmlns:c16="http://schemas.microsoft.com/office/drawing/2014/chart" uri="{C3380CC4-5D6E-409C-BE32-E72D297353CC}">
              <c16:uniqueId val="{00000023-CEDC-4E35-87B9-C4F7FF239FA3}"/>
            </c:ext>
          </c:extLst>
        </c:ser>
        <c:ser>
          <c:idx val="2"/>
          <c:order val="2"/>
          <c:tx>
            <c:strRef>
              <c:f>dati_4!$D$67</c:f>
              <c:strCache>
                <c:ptCount val="1"/>
                <c:pt idx="0">
                  <c:v>Drīzāk piekrītu</c:v>
                </c:pt>
              </c:strCache>
            </c:strRef>
          </c:tx>
          <c:spPr>
            <a:solidFill>
              <a:srgbClr val="B7D5DB"/>
            </a:solidFill>
            <a:ln w="25400">
              <a:noFill/>
            </a:ln>
          </c:spPr>
          <c:invertIfNegative val="0"/>
          <c:dLbls>
            <c:dLbl>
              <c:idx val="0"/>
              <c:numFmt formatCode="0.0" sourceLinked="0"/>
              <c:spPr>
                <a:noFill/>
                <a:ln w="25400">
                  <a:noFill/>
                </a:ln>
              </c:spPr>
              <c:txPr>
                <a:bodyPr/>
                <a:lstStyle/>
                <a:p>
                  <a:pPr>
                    <a:defRPr sz="11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4-CEDC-4E35-87B9-C4F7FF239FA3}"/>
                </c:ext>
              </c:extLst>
            </c:dLbl>
            <c:dLbl>
              <c:idx val="1"/>
              <c:numFmt formatCode="0.0" sourceLinked="0"/>
              <c:spPr>
                <a:noFill/>
                <a:ln w="25400">
                  <a:noFill/>
                </a:ln>
              </c:spPr>
              <c:txPr>
                <a:bodyPr/>
                <a:lstStyle/>
                <a:p>
                  <a:pPr>
                    <a:defRPr sz="11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5-CEDC-4E35-87B9-C4F7FF239FA3}"/>
                </c:ext>
              </c:extLst>
            </c:dLbl>
            <c:dLbl>
              <c:idx val="2"/>
              <c:numFmt formatCode="0.0" sourceLinked="0"/>
              <c:spPr>
                <a:noFill/>
                <a:ln w="25400">
                  <a:noFill/>
                </a:ln>
              </c:spPr>
              <c:txPr>
                <a:bodyPr/>
                <a:lstStyle/>
                <a:p>
                  <a:pPr>
                    <a:defRPr sz="11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6-CEDC-4E35-87B9-C4F7FF239FA3}"/>
                </c:ext>
              </c:extLst>
            </c:dLbl>
            <c:dLbl>
              <c:idx val="3"/>
              <c:numFmt formatCode="0.0" sourceLinked="0"/>
              <c:spPr>
                <a:noFill/>
                <a:ln w="25400">
                  <a:noFill/>
                </a:ln>
              </c:spPr>
              <c:txPr>
                <a:bodyPr/>
                <a:lstStyle/>
                <a:p>
                  <a:pPr>
                    <a:defRPr sz="11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7-CEDC-4E35-87B9-C4F7FF239FA3}"/>
                </c:ext>
              </c:extLst>
            </c:dLbl>
            <c:dLbl>
              <c:idx val="4"/>
              <c:numFmt formatCode="0.0" sourceLinked="0"/>
              <c:spPr>
                <a:noFill/>
                <a:ln w="25400">
                  <a:noFill/>
                </a:ln>
              </c:spPr>
              <c:txPr>
                <a:bodyPr/>
                <a:lstStyle/>
                <a:p>
                  <a:pPr>
                    <a:defRPr sz="11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8-CEDC-4E35-87B9-C4F7FF239FA3}"/>
                </c:ext>
              </c:extLst>
            </c:dLbl>
            <c:dLbl>
              <c:idx val="5"/>
              <c:numFmt formatCode="0.0" sourceLinked="0"/>
              <c:spPr>
                <a:noFill/>
                <a:ln w="25400">
                  <a:noFill/>
                </a:ln>
              </c:spPr>
              <c:txPr>
                <a:bodyPr/>
                <a:lstStyle/>
                <a:p>
                  <a:pPr>
                    <a:defRPr sz="11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9-CEDC-4E35-87B9-C4F7FF239FA3}"/>
                </c:ext>
              </c:extLst>
            </c:dLbl>
            <c:dLbl>
              <c:idx val="6"/>
              <c:numFmt formatCode="0.0" sourceLinked="0"/>
              <c:spPr>
                <a:noFill/>
                <a:ln w="25400">
                  <a:noFill/>
                </a:ln>
              </c:spPr>
              <c:txPr>
                <a:bodyPr/>
                <a:lstStyle/>
                <a:p>
                  <a:pPr>
                    <a:defRPr sz="11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A-CEDC-4E35-87B9-C4F7FF239FA3}"/>
                </c:ext>
              </c:extLst>
            </c:dLbl>
            <c:dLbl>
              <c:idx val="7"/>
              <c:numFmt formatCode="0.0" sourceLinked="0"/>
              <c:spPr>
                <a:noFill/>
                <a:ln w="25400">
                  <a:noFill/>
                </a:ln>
              </c:spPr>
              <c:txPr>
                <a:bodyPr/>
                <a:lstStyle/>
                <a:p>
                  <a:pPr>
                    <a:defRPr sz="11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B-CEDC-4E35-87B9-C4F7FF239FA3}"/>
                </c:ext>
              </c:extLst>
            </c:dLbl>
            <c:dLbl>
              <c:idx val="8"/>
              <c:numFmt formatCode="0.0" sourceLinked="0"/>
              <c:spPr>
                <a:noFill/>
                <a:ln w="25400">
                  <a:noFill/>
                </a:ln>
              </c:spPr>
              <c:txPr>
                <a:bodyPr/>
                <a:lstStyle/>
                <a:p>
                  <a:pPr>
                    <a:defRPr sz="11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C-CEDC-4E35-87B9-C4F7FF239FA3}"/>
                </c:ext>
              </c:extLst>
            </c:dLbl>
            <c:numFmt formatCode="0.0" sourceLinked="0"/>
            <c:spPr>
              <a:noFill/>
              <a:ln w="25400">
                <a:noFill/>
              </a:ln>
            </c:spPr>
            <c:txPr>
              <a:bodyPr wrap="square" lIns="38100" tIns="19050" rIns="38100" bIns="19050" anchor="ctr">
                <a:spAutoFit/>
              </a:bodyPr>
              <a:lstStyle/>
              <a:p>
                <a:pPr>
                  <a:defRPr sz="11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dati_4!$A$68:$A$72</c:f>
              <c:strCache>
                <c:ptCount val="5"/>
                <c:pt idx="0">
                  <c:v>Prokurori ir zinoši un kompetenti</c:v>
                </c:pt>
                <c:pt idx="1">
                  <c:v>Latvijas prokurori ir neuzpērkami, objektīvi un neietekmējami</c:v>
                </c:pt>
                <c:pt idx="2">
                  <c:v>Prokuroru pieprasītie sodi krimināllietās vienmēr ir taisnīgi</c:v>
                </c:pt>
                <c:pt idx="3">
                  <c:v>Kriminālvajāšanu termiņi Latvijā ir samērīgi</c:v>
                </c:pt>
                <c:pt idx="4">
                  <c:v>Prokuratūras darbs ir organizēts caurskatāmi (darbības ir saprotamas, nekas netiek slēpts)</c:v>
                </c:pt>
              </c:strCache>
            </c:strRef>
          </c:cat>
          <c:val>
            <c:numRef>
              <c:f>dati_4!$D$68:$D$72</c:f>
              <c:numCache>
                <c:formatCode>0.0</c:formatCode>
                <c:ptCount val="5"/>
                <c:pt idx="0">
                  <c:v>48.2</c:v>
                </c:pt>
                <c:pt idx="1">
                  <c:v>21.9</c:v>
                </c:pt>
                <c:pt idx="2">
                  <c:v>20.3</c:v>
                </c:pt>
                <c:pt idx="3">
                  <c:v>19.3</c:v>
                </c:pt>
                <c:pt idx="4">
                  <c:v>15.7</c:v>
                </c:pt>
              </c:numCache>
            </c:numRef>
          </c:val>
          <c:extLst>
            <c:ext xmlns:c16="http://schemas.microsoft.com/office/drawing/2014/chart" uri="{C3380CC4-5D6E-409C-BE32-E72D297353CC}">
              <c16:uniqueId val="{0000002D-CEDC-4E35-87B9-C4F7FF239FA3}"/>
            </c:ext>
          </c:extLst>
        </c:ser>
        <c:ser>
          <c:idx val="3"/>
          <c:order val="3"/>
          <c:tx>
            <c:strRef>
              <c:f>dati_4!$E$67</c:f>
              <c:strCache>
                <c:ptCount val="1"/>
                <c:pt idx="0">
                  <c:v>Drīzāk nepiekrītu</c:v>
                </c:pt>
              </c:strCache>
            </c:strRef>
          </c:tx>
          <c:spPr>
            <a:solidFill>
              <a:srgbClr val="D5BAEC"/>
            </a:solidFill>
            <a:ln w="25400">
              <a:noFill/>
            </a:ln>
          </c:spPr>
          <c:invertIfNegative val="0"/>
          <c:dLbls>
            <c:dLbl>
              <c:idx val="0"/>
              <c:numFmt formatCode="0.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E-CEDC-4E35-87B9-C4F7FF239FA3}"/>
                </c:ext>
              </c:extLst>
            </c:dLbl>
            <c:dLbl>
              <c:idx val="1"/>
              <c:numFmt formatCode="0.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F-CEDC-4E35-87B9-C4F7FF239FA3}"/>
                </c:ext>
              </c:extLst>
            </c:dLbl>
            <c:dLbl>
              <c:idx val="2"/>
              <c:numFmt formatCode="0.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0-CEDC-4E35-87B9-C4F7FF239FA3}"/>
                </c:ext>
              </c:extLst>
            </c:dLbl>
            <c:dLbl>
              <c:idx val="3"/>
              <c:numFmt formatCode="0.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1-CEDC-4E35-87B9-C4F7FF239FA3}"/>
                </c:ext>
              </c:extLst>
            </c:dLbl>
            <c:dLbl>
              <c:idx val="4"/>
              <c:numFmt formatCode="0.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2-CEDC-4E35-87B9-C4F7FF239FA3}"/>
                </c:ext>
              </c:extLst>
            </c:dLbl>
            <c:dLbl>
              <c:idx val="5"/>
              <c:numFmt formatCode="0.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3-CEDC-4E35-87B9-C4F7FF239FA3}"/>
                </c:ext>
              </c:extLst>
            </c:dLbl>
            <c:dLbl>
              <c:idx val="6"/>
              <c:numFmt formatCode="0.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4-CEDC-4E35-87B9-C4F7FF239FA3}"/>
                </c:ext>
              </c:extLst>
            </c:dLbl>
            <c:dLbl>
              <c:idx val="7"/>
              <c:numFmt formatCode="0.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5-CEDC-4E35-87B9-C4F7FF239FA3}"/>
                </c:ext>
              </c:extLst>
            </c:dLbl>
            <c:dLbl>
              <c:idx val="8"/>
              <c:numFmt formatCode="0.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6-CEDC-4E35-87B9-C4F7FF239FA3}"/>
                </c:ext>
              </c:extLst>
            </c:dLbl>
            <c:dLbl>
              <c:idx val="9"/>
              <c:numFmt formatCode="0.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7-CEDC-4E35-87B9-C4F7FF239FA3}"/>
                </c:ext>
              </c:extLst>
            </c:dLbl>
            <c:dLbl>
              <c:idx val="10"/>
              <c:numFmt formatCode="0.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8-CEDC-4E35-87B9-C4F7FF239FA3}"/>
                </c:ext>
              </c:extLst>
            </c:dLbl>
            <c:dLbl>
              <c:idx val="11"/>
              <c:numFmt formatCode="0.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9-CEDC-4E35-87B9-C4F7FF239FA3}"/>
                </c:ext>
              </c:extLst>
            </c:dLbl>
            <c:dLbl>
              <c:idx val="12"/>
              <c:numFmt formatCode="0.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A-CEDC-4E35-87B9-C4F7FF239FA3}"/>
                </c:ext>
              </c:extLst>
            </c:dLbl>
            <c:dLbl>
              <c:idx val="13"/>
              <c:numFmt formatCode="0.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B-CEDC-4E35-87B9-C4F7FF239FA3}"/>
                </c:ext>
              </c:extLst>
            </c:dLbl>
            <c:dLbl>
              <c:idx val="14"/>
              <c:numFmt formatCode="0.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C-CEDC-4E35-87B9-C4F7FF239FA3}"/>
                </c:ext>
              </c:extLst>
            </c:dLbl>
            <c:dLbl>
              <c:idx val="15"/>
              <c:numFmt formatCode="0.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D-CEDC-4E35-87B9-C4F7FF239FA3}"/>
                </c:ext>
              </c:extLst>
            </c:dLbl>
            <c:dLbl>
              <c:idx val="16"/>
              <c:numFmt formatCode="0.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E-CEDC-4E35-87B9-C4F7FF239FA3}"/>
                </c:ext>
              </c:extLst>
            </c:dLbl>
            <c:dLbl>
              <c:idx val="17"/>
              <c:numFmt formatCode="0.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F-CEDC-4E35-87B9-C4F7FF239FA3}"/>
                </c:ext>
              </c:extLst>
            </c:dLbl>
            <c:numFmt formatCode="0.0" sourceLinked="0"/>
            <c:spPr>
              <a:noFill/>
              <a:ln w="25400">
                <a:noFill/>
              </a:ln>
            </c:spPr>
            <c:txPr>
              <a:bodyPr wrap="square" lIns="38100" tIns="19050" rIns="38100" bIns="19050" anchor="ctr">
                <a:spAutoFit/>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dati_4!$A$68:$A$72</c:f>
              <c:strCache>
                <c:ptCount val="5"/>
                <c:pt idx="0">
                  <c:v>Prokurori ir zinoši un kompetenti</c:v>
                </c:pt>
                <c:pt idx="1">
                  <c:v>Latvijas prokurori ir neuzpērkami, objektīvi un neietekmējami</c:v>
                </c:pt>
                <c:pt idx="2">
                  <c:v>Prokuroru pieprasītie sodi krimināllietās vienmēr ir taisnīgi</c:v>
                </c:pt>
                <c:pt idx="3">
                  <c:v>Kriminālvajāšanu termiņi Latvijā ir samērīgi</c:v>
                </c:pt>
                <c:pt idx="4">
                  <c:v>Prokuratūras darbs ir organizēts caurskatāmi (darbības ir saprotamas, nekas netiek slēpts)</c:v>
                </c:pt>
              </c:strCache>
            </c:strRef>
          </c:cat>
          <c:val>
            <c:numRef>
              <c:f>dati_4!$E$68:$E$72</c:f>
              <c:numCache>
                <c:formatCode>0.0</c:formatCode>
                <c:ptCount val="5"/>
                <c:pt idx="0">
                  <c:v>13.6</c:v>
                </c:pt>
                <c:pt idx="1">
                  <c:v>32.200000000000003</c:v>
                </c:pt>
                <c:pt idx="2">
                  <c:v>32.1</c:v>
                </c:pt>
                <c:pt idx="3">
                  <c:v>27.6</c:v>
                </c:pt>
                <c:pt idx="4">
                  <c:v>29.2</c:v>
                </c:pt>
              </c:numCache>
            </c:numRef>
          </c:val>
          <c:extLst>
            <c:ext xmlns:c16="http://schemas.microsoft.com/office/drawing/2014/chart" uri="{C3380CC4-5D6E-409C-BE32-E72D297353CC}">
              <c16:uniqueId val="{00000040-CEDC-4E35-87B9-C4F7FF239FA3}"/>
            </c:ext>
          </c:extLst>
        </c:ser>
        <c:ser>
          <c:idx val="4"/>
          <c:order val="4"/>
          <c:tx>
            <c:strRef>
              <c:f>dati_4!$F$67</c:f>
              <c:strCache>
                <c:ptCount val="1"/>
                <c:pt idx="0">
                  <c:v>Nemaz nepiekrītu</c:v>
                </c:pt>
              </c:strCache>
            </c:strRef>
          </c:tx>
          <c:spPr>
            <a:solidFill>
              <a:srgbClr val="A37EDE"/>
            </a:solidFill>
            <a:ln w="25400">
              <a:noFill/>
            </a:ln>
          </c:spPr>
          <c:invertIfNegative val="0"/>
          <c:dLbls>
            <c:dLbl>
              <c:idx val="0"/>
              <c:layout>
                <c:manualLayout>
                  <c:x val="2.1022510795021591E-2"/>
                  <c:y val="1.649848951363282E-17"/>
                </c:manualLayout>
              </c:layout>
              <c:numFmt formatCode="0.0" sourceLinked="0"/>
              <c:spPr>
                <a:noFill/>
                <a:ln w="25400">
                  <a:noFill/>
                </a:ln>
              </c:spPr>
              <c:txPr>
                <a:bodyPr/>
                <a:lstStyle/>
                <a:p>
                  <a:pPr>
                    <a:defRPr sz="11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1-CEDC-4E35-87B9-C4F7FF239FA3}"/>
                </c:ext>
              </c:extLst>
            </c:dLbl>
            <c:dLbl>
              <c:idx val="1"/>
              <c:numFmt formatCode="0.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2-CEDC-4E35-87B9-C4F7FF239FA3}"/>
                </c:ext>
              </c:extLst>
            </c:dLbl>
            <c:dLbl>
              <c:idx val="2"/>
              <c:numFmt formatCode="0.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3-CEDC-4E35-87B9-C4F7FF239FA3}"/>
                </c:ext>
              </c:extLst>
            </c:dLbl>
            <c:dLbl>
              <c:idx val="3"/>
              <c:numFmt formatCode="0.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4-CEDC-4E35-87B9-C4F7FF239FA3}"/>
                </c:ext>
              </c:extLst>
            </c:dLbl>
            <c:dLbl>
              <c:idx val="4"/>
              <c:numFmt formatCode="0.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5-CEDC-4E35-87B9-C4F7FF239FA3}"/>
                </c:ext>
              </c:extLst>
            </c:dLbl>
            <c:dLbl>
              <c:idx val="5"/>
              <c:numFmt formatCode="0.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6-CEDC-4E35-87B9-C4F7FF239FA3}"/>
                </c:ext>
              </c:extLst>
            </c:dLbl>
            <c:dLbl>
              <c:idx val="6"/>
              <c:numFmt formatCode="0.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7-CEDC-4E35-87B9-C4F7FF239FA3}"/>
                </c:ext>
              </c:extLst>
            </c:dLbl>
            <c:dLbl>
              <c:idx val="7"/>
              <c:numFmt formatCode="0.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8-CEDC-4E35-87B9-C4F7FF239FA3}"/>
                </c:ext>
              </c:extLst>
            </c:dLbl>
            <c:dLbl>
              <c:idx val="8"/>
              <c:numFmt formatCode="0.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9-CEDC-4E35-87B9-C4F7FF239FA3}"/>
                </c:ext>
              </c:extLst>
            </c:dLbl>
            <c:dLbl>
              <c:idx val="9"/>
              <c:numFmt formatCode="0.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A-CEDC-4E35-87B9-C4F7FF239FA3}"/>
                </c:ext>
              </c:extLst>
            </c:dLbl>
            <c:dLbl>
              <c:idx val="10"/>
              <c:numFmt formatCode="0.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B-CEDC-4E35-87B9-C4F7FF239FA3}"/>
                </c:ext>
              </c:extLst>
            </c:dLbl>
            <c:dLbl>
              <c:idx val="11"/>
              <c:numFmt formatCode="0.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C-CEDC-4E35-87B9-C4F7FF239FA3}"/>
                </c:ext>
              </c:extLst>
            </c:dLbl>
            <c:dLbl>
              <c:idx val="12"/>
              <c:numFmt formatCode="0.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D-CEDC-4E35-87B9-C4F7FF239FA3}"/>
                </c:ext>
              </c:extLst>
            </c:dLbl>
            <c:dLbl>
              <c:idx val="13"/>
              <c:numFmt formatCode="0.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E-CEDC-4E35-87B9-C4F7FF239FA3}"/>
                </c:ext>
              </c:extLst>
            </c:dLbl>
            <c:dLbl>
              <c:idx val="14"/>
              <c:numFmt formatCode="0.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F-CEDC-4E35-87B9-C4F7FF239FA3}"/>
                </c:ext>
              </c:extLst>
            </c:dLbl>
            <c:dLbl>
              <c:idx val="15"/>
              <c:numFmt formatCode="0.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50-CEDC-4E35-87B9-C4F7FF239FA3}"/>
                </c:ext>
              </c:extLst>
            </c:dLbl>
            <c:dLbl>
              <c:idx val="16"/>
              <c:numFmt formatCode="0.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51-CEDC-4E35-87B9-C4F7FF239FA3}"/>
                </c:ext>
              </c:extLst>
            </c:dLbl>
            <c:dLbl>
              <c:idx val="17"/>
              <c:numFmt formatCode="0.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52-CEDC-4E35-87B9-C4F7FF239FA3}"/>
                </c:ext>
              </c:extLst>
            </c:dLbl>
            <c:numFmt formatCode="0.0" sourceLinked="0"/>
            <c:spPr>
              <a:noFill/>
              <a:ln w="25400">
                <a:noFill/>
              </a:ln>
            </c:spPr>
            <c:txPr>
              <a:bodyPr wrap="square" lIns="38100" tIns="19050" rIns="38100" bIns="19050" anchor="ctr">
                <a:spAutoFit/>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dati_4!$A$68:$A$72</c:f>
              <c:strCache>
                <c:ptCount val="5"/>
                <c:pt idx="0">
                  <c:v>Prokurori ir zinoši un kompetenti</c:v>
                </c:pt>
                <c:pt idx="1">
                  <c:v>Latvijas prokurori ir neuzpērkami, objektīvi un neietekmējami</c:v>
                </c:pt>
                <c:pt idx="2">
                  <c:v>Prokuroru pieprasītie sodi krimināllietās vienmēr ir taisnīgi</c:v>
                </c:pt>
                <c:pt idx="3">
                  <c:v>Kriminālvajāšanu termiņi Latvijā ir samērīgi</c:v>
                </c:pt>
                <c:pt idx="4">
                  <c:v>Prokuratūras darbs ir organizēts caurskatāmi (darbības ir saprotamas, nekas netiek slēpts)</c:v>
                </c:pt>
              </c:strCache>
            </c:strRef>
          </c:cat>
          <c:val>
            <c:numRef>
              <c:f>dati_4!$F$68:$F$72</c:f>
              <c:numCache>
                <c:formatCode>0.0</c:formatCode>
                <c:ptCount val="5"/>
                <c:pt idx="0">
                  <c:v>3.1</c:v>
                </c:pt>
                <c:pt idx="1">
                  <c:v>13.9</c:v>
                </c:pt>
                <c:pt idx="2">
                  <c:v>10.8</c:v>
                </c:pt>
                <c:pt idx="3">
                  <c:v>16</c:v>
                </c:pt>
                <c:pt idx="4">
                  <c:v>18.100000000000001</c:v>
                </c:pt>
              </c:numCache>
            </c:numRef>
          </c:val>
          <c:extLst>
            <c:ext xmlns:c16="http://schemas.microsoft.com/office/drawing/2014/chart" uri="{C3380CC4-5D6E-409C-BE32-E72D297353CC}">
              <c16:uniqueId val="{00000053-CEDC-4E35-87B9-C4F7FF239FA3}"/>
            </c:ext>
          </c:extLst>
        </c:ser>
        <c:ser>
          <c:idx val="5"/>
          <c:order val="5"/>
          <c:tx>
            <c:strRef>
              <c:f>dati_4!$G$67</c:f>
              <c:strCache>
                <c:ptCount val="1"/>
              </c:strCache>
            </c:strRef>
          </c:tx>
          <c:spPr>
            <a:noFill/>
            <a:ln w="25400">
              <a:noFill/>
            </a:ln>
          </c:spPr>
          <c:invertIfNegative val="0"/>
          <c:cat>
            <c:strRef>
              <c:f>dati_4!$A$68:$A$72</c:f>
              <c:strCache>
                <c:ptCount val="5"/>
                <c:pt idx="0">
                  <c:v>Prokurori ir zinoši un kompetenti</c:v>
                </c:pt>
                <c:pt idx="1">
                  <c:v>Latvijas prokurori ir neuzpērkami, objektīvi un neietekmējami</c:v>
                </c:pt>
                <c:pt idx="2">
                  <c:v>Prokuroru pieprasītie sodi krimināllietās vienmēr ir taisnīgi</c:v>
                </c:pt>
                <c:pt idx="3">
                  <c:v>Kriminālvajāšanu termiņi Latvijā ir samērīgi</c:v>
                </c:pt>
                <c:pt idx="4">
                  <c:v>Prokuratūras darbs ir organizēts caurskatāmi (darbības ir saprotamas, nekas netiek slēpts)</c:v>
                </c:pt>
              </c:strCache>
            </c:strRef>
          </c:cat>
          <c:val>
            <c:numRef>
              <c:f>dati_4!$G$68:$G$72</c:f>
              <c:numCache>
                <c:formatCode>0.0</c:formatCode>
                <c:ptCount val="5"/>
                <c:pt idx="0">
                  <c:v>41.6</c:v>
                </c:pt>
                <c:pt idx="1">
                  <c:v>12.200000000000003</c:v>
                </c:pt>
                <c:pt idx="2">
                  <c:v>15.399999999999999</c:v>
                </c:pt>
                <c:pt idx="3">
                  <c:v>14.700000000000003</c:v>
                </c:pt>
                <c:pt idx="4">
                  <c:v>11.000000000000004</c:v>
                </c:pt>
              </c:numCache>
            </c:numRef>
          </c:val>
          <c:extLst>
            <c:ext xmlns:c16="http://schemas.microsoft.com/office/drawing/2014/chart" uri="{C3380CC4-5D6E-409C-BE32-E72D297353CC}">
              <c16:uniqueId val="{00000054-CEDC-4E35-87B9-C4F7FF239FA3}"/>
            </c:ext>
          </c:extLst>
        </c:ser>
        <c:ser>
          <c:idx val="6"/>
          <c:order val="6"/>
          <c:tx>
            <c:strRef>
              <c:f>dati_4!$H$67</c:f>
              <c:strCache>
                <c:ptCount val="1"/>
                <c:pt idx="0">
                  <c:v>Grūti pateikt</c:v>
                </c:pt>
              </c:strCache>
            </c:strRef>
          </c:tx>
          <c:spPr>
            <a:solidFill>
              <a:srgbClr val="D7D7D7"/>
            </a:solidFill>
            <a:ln w="25400">
              <a:noFill/>
            </a:ln>
          </c:spPr>
          <c:invertIfNegative val="0"/>
          <c:dLbls>
            <c:numFmt formatCode="#,##0.0" sourceLinked="0"/>
            <c:spPr>
              <a:noFill/>
              <a:ln w="25400">
                <a:noFill/>
              </a:ln>
            </c:spPr>
            <c:txPr>
              <a:bodyPr wrap="square" lIns="38100" tIns="19050" rIns="38100" bIns="19050" anchor="ctr">
                <a:spAutoFit/>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dati_4!$A$68:$A$72</c:f>
              <c:strCache>
                <c:ptCount val="5"/>
                <c:pt idx="0">
                  <c:v>Prokurori ir zinoši un kompetenti</c:v>
                </c:pt>
                <c:pt idx="1">
                  <c:v>Latvijas prokurori ir neuzpērkami, objektīvi un neietekmējami</c:v>
                </c:pt>
                <c:pt idx="2">
                  <c:v>Prokuroru pieprasītie sodi krimināllietās vienmēr ir taisnīgi</c:v>
                </c:pt>
                <c:pt idx="3">
                  <c:v>Kriminālvajāšanu termiņi Latvijā ir samērīgi</c:v>
                </c:pt>
                <c:pt idx="4">
                  <c:v>Prokuratūras darbs ir organizēts caurskatāmi (darbības ir saprotamas, nekas netiek slēpts)</c:v>
                </c:pt>
              </c:strCache>
            </c:strRef>
          </c:cat>
          <c:val>
            <c:numRef>
              <c:f>dati_4!$H$68:$H$72</c:f>
              <c:numCache>
                <c:formatCode>0.0</c:formatCode>
                <c:ptCount val="5"/>
                <c:pt idx="0">
                  <c:v>24.3</c:v>
                </c:pt>
                <c:pt idx="1">
                  <c:v>28</c:v>
                </c:pt>
                <c:pt idx="2">
                  <c:v>32.799999999999997</c:v>
                </c:pt>
                <c:pt idx="3">
                  <c:v>33.4</c:v>
                </c:pt>
                <c:pt idx="4">
                  <c:v>33.299999999999997</c:v>
                </c:pt>
              </c:numCache>
            </c:numRef>
          </c:val>
          <c:extLst>
            <c:ext xmlns:c16="http://schemas.microsoft.com/office/drawing/2014/chart" uri="{C3380CC4-5D6E-409C-BE32-E72D297353CC}">
              <c16:uniqueId val="{00000055-CEDC-4E35-87B9-C4F7FF239FA3}"/>
            </c:ext>
          </c:extLst>
        </c:ser>
        <c:dLbls>
          <c:showLegendKey val="0"/>
          <c:showVal val="0"/>
          <c:showCatName val="0"/>
          <c:showSerName val="0"/>
          <c:showPercent val="0"/>
          <c:showBubbleSize val="0"/>
        </c:dLbls>
        <c:gapWidth val="35"/>
        <c:overlap val="100"/>
        <c:axId val="443319824"/>
        <c:axId val="1"/>
      </c:barChart>
      <c:catAx>
        <c:axId val="443319824"/>
        <c:scaling>
          <c:orientation val="maxMin"/>
        </c:scaling>
        <c:delete val="0"/>
        <c:axPos val="l"/>
        <c:title>
          <c:tx>
            <c:rich>
              <a:bodyPr rot="0" vert="horz"/>
              <a:lstStyle/>
              <a:p>
                <a:pPr algn="just">
                  <a:defRPr sz="800" b="0" i="0" u="none" strike="noStrike" baseline="0">
                    <a:solidFill>
                      <a:srgbClr val="000000"/>
                    </a:solidFill>
                    <a:latin typeface="Arial"/>
                    <a:ea typeface="Arial"/>
                    <a:cs typeface="Arial"/>
                  </a:defRPr>
                </a:pPr>
                <a:r>
                  <a:rPr lang="en-US"/>
                  <a:t>%</a:t>
                </a:r>
              </a:p>
            </c:rich>
          </c:tx>
          <c:layout>
            <c:manualLayout>
              <c:xMode val="edge"/>
              <c:yMode val="edge"/>
              <c:x val="2.6164197424039946E-2"/>
              <c:y val="2.7234288021689597E-2"/>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General" sourceLinked="1"/>
        <c:majorTickMark val="out"/>
        <c:minorTickMark val="none"/>
        <c:tickLblPos val="low"/>
        <c:spPr>
          <a:ln w="3175">
            <a:solidFill>
              <a:srgbClr val="000000"/>
            </a:solidFill>
            <a:prstDash val="solid"/>
          </a:ln>
        </c:spPr>
        <c:txPr>
          <a:bodyPr rot="0" vert="horz"/>
          <a:lstStyle/>
          <a:p>
            <a:pPr>
              <a:defRPr sz="1050" b="0" i="0" u="none" strike="noStrike" baseline="0">
                <a:solidFill>
                  <a:srgbClr val="000000"/>
                </a:solidFill>
                <a:latin typeface="Arial"/>
                <a:ea typeface="Arial"/>
                <a:cs typeface="Arial"/>
              </a:defRPr>
            </a:pPr>
            <a:endParaRPr lang="lv-LV"/>
          </a:p>
        </c:txPr>
        <c:crossAx val="1"/>
        <c:crossesAt val="62.1"/>
        <c:auto val="1"/>
        <c:lblAlgn val="ctr"/>
        <c:lblOffset val="100"/>
        <c:tickLblSkip val="1"/>
        <c:tickMarkSkip val="1"/>
        <c:noMultiLvlLbl val="0"/>
      </c:catAx>
      <c:valAx>
        <c:axId val="1"/>
        <c:scaling>
          <c:orientation val="minMax"/>
          <c:max val="154"/>
          <c:min val="0"/>
        </c:scaling>
        <c:delete val="1"/>
        <c:axPos val="b"/>
        <c:numFmt formatCode="0.0" sourceLinked="1"/>
        <c:majorTickMark val="out"/>
        <c:minorTickMark val="none"/>
        <c:tickLblPos val="nextTo"/>
        <c:crossAx val="443319824"/>
        <c:crosses val="max"/>
        <c:crossBetween val="between"/>
        <c:majorUnit val="74.5"/>
        <c:minorUnit val="4"/>
      </c:valAx>
      <c:spPr>
        <a:noFill/>
        <a:ln w="25400">
          <a:noFill/>
        </a:ln>
      </c:spPr>
    </c:plotArea>
    <c:legend>
      <c:legendPos val="r"/>
      <c:legendEntry>
        <c:idx val="0"/>
        <c:delete val="1"/>
      </c:legendEntry>
      <c:legendEntry>
        <c:idx val="5"/>
        <c:delete val="1"/>
      </c:legendEntry>
      <c:layout>
        <c:manualLayout>
          <c:xMode val="edge"/>
          <c:yMode val="edge"/>
          <c:x val="0.3079251873465213"/>
          <c:y val="1.6342187995731301E-3"/>
          <c:w val="0.6920748126534787"/>
          <c:h val="8.8320498399238556E-2"/>
        </c:manualLayout>
      </c:layout>
      <c:overlay val="0"/>
      <c:spPr>
        <a:noFill/>
        <a:ln w="25400">
          <a:noFill/>
        </a:ln>
      </c:spPr>
      <c:txPr>
        <a:bodyPr/>
        <a:lstStyle/>
        <a:p>
          <a:pPr>
            <a:defRPr sz="1050" b="0" i="0" u="none" strike="noStrike" baseline="0">
              <a:solidFill>
                <a:srgbClr val="000000"/>
              </a:solidFill>
              <a:latin typeface="Arial"/>
              <a:ea typeface="Arial"/>
              <a:cs typeface="Arial"/>
            </a:defRPr>
          </a:pPr>
          <a:endParaRPr lang="lv-LV"/>
        </a:p>
      </c:txPr>
    </c:legend>
    <c:plotVisOnly val="1"/>
    <c:dispBlanksAs val="gap"/>
    <c:showDLblsOverMax val="0"/>
  </c:chart>
  <c:spPr>
    <a:noFill/>
    <a:ln w="6350">
      <a:noFill/>
    </a:ln>
  </c:spPr>
  <c:txPr>
    <a:bodyPr/>
    <a:lstStyle/>
    <a:p>
      <a:pPr>
        <a:defRPr sz="8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50" b="0" i="0" u="none" strike="noStrike" baseline="0">
                <a:solidFill>
                  <a:srgbClr val="000000"/>
                </a:solidFill>
                <a:latin typeface="Arial"/>
                <a:ea typeface="Arial"/>
                <a:cs typeface="Arial"/>
              </a:defRPr>
            </a:pPr>
            <a:r>
              <a:rPr lang="lv-LV" sz="1050"/>
              <a:t>Indekss*</a:t>
            </a:r>
          </a:p>
        </c:rich>
      </c:tx>
      <c:layout>
        <c:manualLayout>
          <c:xMode val="edge"/>
          <c:yMode val="edge"/>
          <c:x val="0.3477720198931098"/>
          <c:y val="2.8922511642497295E-3"/>
        </c:manualLayout>
      </c:layout>
      <c:overlay val="0"/>
      <c:spPr>
        <a:solidFill>
          <a:srgbClr val="FFFFFF"/>
        </a:solidFill>
        <a:ln w="3175">
          <a:solidFill>
            <a:srgbClr val="000000"/>
          </a:solidFill>
          <a:prstDash val="solid"/>
        </a:ln>
        <a:effectLst>
          <a:outerShdw dist="35921" dir="2700000" algn="br">
            <a:srgbClr val="000000"/>
          </a:outerShdw>
        </a:effectLst>
      </c:spPr>
    </c:title>
    <c:autoTitleDeleted val="0"/>
    <c:plotArea>
      <c:layout>
        <c:manualLayout>
          <c:layoutTarget val="inner"/>
          <c:xMode val="edge"/>
          <c:yMode val="edge"/>
          <c:x val="0.24444621271855266"/>
          <c:y val="8.6578073785513077E-2"/>
          <c:w val="0.42222527651386366"/>
          <c:h val="0.89014796896107573"/>
        </c:manualLayout>
      </c:layout>
      <c:barChart>
        <c:barDir val="bar"/>
        <c:grouping val="clustered"/>
        <c:varyColors val="0"/>
        <c:ser>
          <c:idx val="0"/>
          <c:order val="0"/>
          <c:spPr>
            <a:pattFill prst="dkUpDiag">
              <a:fgClr>
                <a:srgbClr val="E3A50B"/>
              </a:fgClr>
              <a:bgClr>
                <a:schemeClr val="bg1"/>
              </a:bgClr>
            </a:pattFill>
            <a:ln>
              <a:solidFill>
                <a:srgbClr val="E3A50B"/>
              </a:solidFill>
            </a:ln>
          </c:spPr>
          <c:invertIfNegative val="1"/>
          <c:dLbls>
            <c:numFmt formatCode="#,##0.0" sourceLinked="0"/>
            <c:spPr>
              <a:noFill/>
              <a:ln>
                <a:noFill/>
              </a:ln>
              <a:effectLst/>
            </c:spPr>
            <c:txPr>
              <a:bodyPr wrap="square" lIns="38100" tIns="19050" rIns="38100" bIns="19050" anchor="ctr">
                <a:spAutoFit/>
              </a:bodyPr>
              <a:lstStyle/>
              <a:p>
                <a:pPr>
                  <a:defRPr sz="1100" b="0"/>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dati_4!$K$68:$K$72</c:f>
              <c:numCache>
                <c:formatCode>0.0</c:formatCode>
                <c:ptCount val="5"/>
                <c:pt idx="0">
                  <c:v>25.099999999999998</c:v>
                </c:pt>
                <c:pt idx="1">
                  <c:v>-15.150000000000002</c:v>
                </c:pt>
                <c:pt idx="2">
                  <c:v>-12.700000000000001</c:v>
                </c:pt>
                <c:pt idx="3">
                  <c:v>-16.350000000000001</c:v>
                </c:pt>
                <c:pt idx="4">
                  <c:v>-21.25</c:v>
                </c:pt>
              </c:numCache>
            </c:numRef>
          </c:val>
          <c:extLst>
            <c:ext xmlns:c16="http://schemas.microsoft.com/office/drawing/2014/chart" uri="{C3380CC4-5D6E-409C-BE32-E72D297353CC}">
              <c16:uniqueId val="{00000000-1F32-4C1F-8711-8C6E7324D575}"/>
            </c:ext>
          </c:extLst>
        </c:ser>
        <c:dLbls>
          <c:showLegendKey val="0"/>
          <c:showVal val="0"/>
          <c:showCatName val="0"/>
          <c:showSerName val="0"/>
          <c:showPercent val="0"/>
          <c:showBubbleSize val="0"/>
        </c:dLbls>
        <c:gapWidth val="29"/>
        <c:overlap val="100"/>
        <c:axId val="114556288"/>
        <c:axId val="114558080"/>
      </c:barChart>
      <c:catAx>
        <c:axId val="114556288"/>
        <c:scaling>
          <c:orientation val="maxMin"/>
        </c:scaling>
        <c:delete val="0"/>
        <c:axPos val="l"/>
        <c:majorTickMark val="out"/>
        <c:minorTickMark val="none"/>
        <c:tickLblPos val="none"/>
        <c:spPr>
          <a:ln w="3175">
            <a:solidFill>
              <a:srgbClr val="000000"/>
            </a:solidFill>
            <a:prstDash val="solid"/>
          </a:ln>
        </c:spPr>
        <c:crossAx val="114558080"/>
        <c:crosses val="autoZero"/>
        <c:auto val="1"/>
        <c:lblAlgn val="ctr"/>
        <c:lblOffset val="100"/>
        <c:tickLblSkip val="1"/>
        <c:tickMarkSkip val="1"/>
        <c:noMultiLvlLbl val="0"/>
      </c:catAx>
      <c:valAx>
        <c:axId val="114558080"/>
        <c:scaling>
          <c:orientation val="minMax"/>
          <c:max val="30"/>
          <c:min val="-30"/>
        </c:scaling>
        <c:delete val="1"/>
        <c:axPos val="b"/>
        <c:numFmt formatCode="0.0" sourceLinked="1"/>
        <c:majorTickMark val="out"/>
        <c:minorTickMark val="none"/>
        <c:tickLblPos val="nextTo"/>
        <c:crossAx val="114556288"/>
        <c:crosses val="max"/>
        <c:crossBetween val="between"/>
        <c:majorUnit val="1"/>
      </c:valAx>
      <c:spPr>
        <a:noFill/>
        <a:ln w="25400">
          <a:noFill/>
        </a:ln>
      </c:spPr>
    </c:plotArea>
    <c:plotVisOnly val="1"/>
    <c:dispBlanksAs val="gap"/>
    <c:showDLblsOverMax val="0"/>
  </c:chart>
  <c:spPr>
    <a:noFill/>
    <a:ln w="6350">
      <a:noFill/>
    </a:ln>
  </c:spPr>
  <c:txPr>
    <a:bodyPr/>
    <a:lstStyle/>
    <a:p>
      <a:pPr>
        <a:defRPr sz="150" b="0" i="0" u="none" strike="noStrike" baseline="0">
          <a:solidFill>
            <a:srgbClr val="000000"/>
          </a:solidFill>
          <a:latin typeface="Arial"/>
          <a:ea typeface="Arial"/>
          <a:cs typeface="Arial"/>
        </a:defRPr>
      </a:pPr>
      <a:endParaRPr lang="lv-LV"/>
    </a:p>
  </c:txPr>
  <c:externalData r:id="rId2">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43836333714334097"/>
          <c:y val="8.9901316920537766E-2"/>
          <c:w val="0.56163666285665903"/>
          <c:h val="0.83437002143291039"/>
        </c:manualLayout>
      </c:layout>
      <c:barChart>
        <c:barDir val="bar"/>
        <c:grouping val="stacked"/>
        <c:varyColors val="0"/>
        <c:ser>
          <c:idx val="0"/>
          <c:order val="0"/>
          <c:tx>
            <c:strRef>
              <c:f>dati_4!$C$90</c:f>
              <c:strCache>
                <c:ptCount val="1"/>
              </c:strCache>
            </c:strRef>
          </c:tx>
          <c:spPr>
            <a:noFill/>
            <a:ln w="25400">
              <a:noFill/>
            </a:ln>
          </c:spPr>
          <c:invertIfNegative val="0"/>
          <c:cat>
            <c:strRef>
              <c:f>dati_4!$B$91:$B$109</c:f>
              <c:strCache>
                <c:ptCount val="19"/>
                <c:pt idx="0">
                  <c:v>teicami + labi (n=161)</c:v>
                </c:pt>
                <c:pt idx="1">
                  <c:v>viduvēji (n=313)</c:v>
                </c:pt>
                <c:pt idx="2">
                  <c:v>slikti (n=201)</c:v>
                </c:pt>
                <c:pt idx="4">
                  <c:v>teicami + labi (n=161)</c:v>
                </c:pt>
                <c:pt idx="5">
                  <c:v>viduvēji (n=313)</c:v>
                </c:pt>
                <c:pt idx="6">
                  <c:v>slikti (n=201)</c:v>
                </c:pt>
                <c:pt idx="8">
                  <c:v>teicami + labi (n=161)</c:v>
                </c:pt>
                <c:pt idx="9">
                  <c:v>viduvēji (n=313)</c:v>
                </c:pt>
                <c:pt idx="10">
                  <c:v>slikti (n=201)</c:v>
                </c:pt>
                <c:pt idx="12">
                  <c:v>teicami + labi (n=161)</c:v>
                </c:pt>
                <c:pt idx="13">
                  <c:v>viduvēji (n=313)</c:v>
                </c:pt>
                <c:pt idx="14">
                  <c:v>slikti (n=201)</c:v>
                </c:pt>
                <c:pt idx="16">
                  <c:v>teicami + labi (n=161)</c:v>
                </c:pt>
                <c:pt idx="17">
                  <c:v>viduvēji (n=313)</c:v>
                </c:pt>
                <c:pt idx="18">
                  <c:v>slikti (n=201)</c:v>
                </c:pt>
              </c:strCache>
            </c:strRef>
          </c:cat>
          <c:val>
            <c:numRef>
              <c:f>dati_4!$C$91:$C$109</c:f>
              <c:numCache>
                <c:formatCode>0.0</c:formatCode>
                <c:ptCount val="19"/>
                <c:pt idx="0">
                  <c:v>2.9999999999999929</c:v>
                </c:pt>
                <c:pt idx="1">
                  <c:v>22.299999999999997</c:v>
                </c:pt>
                <c:pt idx="2">
                  <c:v>59.499999999999986</c:v>
                </c:pt>
                <c:pt idx="4">
                  <c:v>24.899999999999991</c:v>
                </c:pt>
                <c:pt idx="5">
                  <c:v>71.399999999999991</c:v>
                </c:pt>
                <c:pt idx="6">
                  <c:v>89.5</c:v>
                </c:pt>
                <c:pt idx="8">
                  <c:v>26.399999999999984</c:v>
                </c:pt>
                <c:pt idx="9">
                  <c:v>74.5</c:v>
                </c:pt>
                <c:pt idx="10">
                  <c:v>88.5</c:v>
                </c:pt>
                <c:pt idx="12">
                  <c:v>36.699999999999989</c:v>
                </c:pt>
                <c:pt idx="13">
                  <c:v>72.599999999999994</c:v>
                </c:pt>
                <c:pt idx="14">
                  <c:v>85.5</c:v>
                </c:pt>
                <c:pt idx="16">
                  <c:v>35.699999999999989</c:v>
                </c:pt>
                <c:pt idx="17">
                  <c:v>79.099999999999994</c:v>
                </c:pt>
                <c:pt idx="18">
                  <c:v>88.499999999999986</c:v>
                </c:pt>
              </c:numCache>
            </c:numRef>
          </c:val>
          <c:extLst>
            <c:ext xmlns:c16="http://schemas.microsoft.com/office/drawing/2014/chart" uri="{C3380CC4-5D6E-409C-BE32-E72D297353CC}">
              <c16:uniqueId val="{00000000-96E9-4D27-840E-2DBC8BEC92E9}"/>
            </c:ext>
          </c:extLst>
        </c:ser>
        <c:ser>
          <c:idx val="1"/>
          <c:order val="1"/>
          <c:tx>
            <c:strRef>
              <c:f>dati_4!$D$90</c:f>
              <c:strCache>
                <c:ptCount val="1"/>
                <c:pt idx="0">
                  <c:v>Pilnībā piekrītu</c:v>
                </c:pt>
              </c:strCache>
            </c:strRef>
          </c:tx>
          <c:spPr>
            <a:solidFill>
              <a:srgbClr val="79B2BD"/>
            </a:solidFill>
            <a:ln w="25400">
              <a:noFill/>
            </a:ln>
          </c:spPr>
          <c:invertIfNegative val="0"/>
          <c:dLbls>
            <c:dLbl>
              <c:idx val="0"/>
              <c:numFmt formatCode="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1-96E9-4D27-840E-2DBC8BEC92E9}"/>
                </c:ext>
              </c:extLst>
            </c:dLbl>
            <c:dLbl>
              <c:idx val="1"/>
              <c:numFmt formatCode="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2-96E9-4D27-840E-2DBC8BEC92E9}"/>
                </c:ext>
              </c:extLst>
            </c:dLbl>
            <c:dLbl>
              <c:idx val="2"/>
              <c:numFmt formatCode="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3-96E9-4D27-840E-2DBC8BEC92E9}"/>
                </c:ext>
              </c:extLst>
            </c:dLbl>
            <c:dLbl>
              <c:idx val="3"/>
              <c:numFmt formatCode="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4-96E9-4D27-840E-2DBC8BEC92E9}"/>
                </c:ext>
              </c:extLst>
            </c:dLbl>
            <c:dLbl>
              <c:idx val="4"/>
              <c:numFmt formatCode="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5-96E9-4D27-840E-2DBC8BEC92E9}"/>
                </c:ext>
              </c:extLst>
            </c:dLbl>
            <c:dLbl>
              <c:idx val="5"/>
              <c:numFmt formatCode="0" sourceLinked="0"/>
              <c:spPr>
                <a:noFill/>
                <a:ln w="25400">
                  <a:noFill/>
                </a:ln>
              </c:spPr>
              <c:txPr>
                <a:bodyPr/>
                <a:lstStyle/>
                <a:p>
                  <a:pPr algn="r">
                    <a:defRPr sz="1100" b="0" i="0" u="none" strike="noStrike" baseline="0">
                      <a:solidFill>
                        <a:sysClr val="windowText" lastClr="000000"/>
                      </a:solidFill>
                      <a:latin typeface="Arial"/>
                      <a:ea typeface="Arial"/>
                      <a:cs typeface="Arial"/>
                    </a:defRPr>
                  </a:pPr>
                  <a:endParaRPr lang="lv-LV"/>
                </a:p>
              </c:txPr>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6E9-4D27-840E-2DBC8BEC92E9}"/>
                </c:ext>
              </c:extLst>
            </c:dLbl>
            <c:dLbl>
              <c:idx val="6"/>
              <c:numFmt formatCode="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7-96E9-4D27-840E-2DBC8BEC92E9}"/>
                </c:ext>
              </c:extLst>
            </c:dLbl>
            <c:dLbl>
              <c:idx val="7"/>
              <c:numFmt formatCode="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8-96E9-4D27-840E-2DBC8BEC92E9}"/>
                </c:ext>
              </c:extLst>
            </c:dLbl>
            <c:dLbl>
              <c:idx val="8"/>
              <c:numFmt formatCode="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9-96E9-4D27-840E-2DBC8BEC92E9}"/>
                </c:ext>
              </c:extLst>
            </c:dLbl>
            <c:dLbl>
              <c:idx val="9"/>
              <c:numFmt formatCode="0" sourceLinked="0"/>
              <c:spPr>
                <a:noFill/>
                <a:ln w="25400">
                  <a:noFill/>
                </a:ln>
              </c:spPr>
              <c:txPr>
                <a:bodyPr/>
                <a:lstStyle/>
                <a:p>
                  <a:pPr algn="r">
                    <a:defRPr sz="1100" b="0" i="0" u="none" strike="noStrike" baseline="0">
                      <a:solidFill>
                        <a:sysClr val="windowText" lastClr="000000"/>
                      </a:solidFill>
                      <a:latin typeface="Arial"/>
                      <a:ea typeface="Arial"/>
                      <a:cs typeface="Arial"/>
                    </a:defRPr>
                  </a:pPr>
                  <a:endParaRPr lang="lv-LV"/>
                </a:p>
              </c:txPr>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96E9-4D27-840E-2DBC8BEC92E9}"/>
                </c:ext>
              </c:extLst>
            </c:dLbl>
            <c:dLbl>
              <c:idx val="10"/>
              <c:numFmt formatCode="0" sourceLinked="0"/>
              <c:spPr>
                <a:noFill/>
                <a:ln w="25400">
                  <a:noFill/>
                </a:ln>
              </c:spPr>
              <c:txPr>
                <a:bodyPr/>
                <a:lstStyle/>
                <a:p>
                  <a:pPr algn="r">
                    <a:defRPr sz="1100" b="0" i="0" u="none" strike="noStrike" baseline="0">
                      <a:solidFill>
                        <a:sysClr val="windowText" lastClr="000000"/>
                      </a:solidFill>
                      <a:latin typeface="Arial"/>
                      <a:ea typeface="Arial"/>
                      <a:cs typeface="Arial"/>
                    </a:defRPr>
                  </a:pPr>
                  <a:endParaRPr lang="lv-LV"/>
                </a:p>
              </c:txPr>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96E9-4D27-840E-2DBC8BEC92E9}"/>
                </c:ext>
              </c:extLst>
            </c:dLbl>
            <c:dLbl>
              <c:idx val="11"/>
              <c:numFmt formatCode="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C-96E9-4D27-840E-2DBC8BEC92E9}"/>
                </c:ext>
              </c:extLst>
            </c:dLbl>
            <c:dLbl>
              <c:idx val="12"/>
              <c:numFmt formatCode="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D-96E9-4D27-840E-2DBC8BEC92E9}"/>
                </c:ext>
              </c:extLst>
            </c:dLbl>
            <c:dLbl>
              <c:idx val="13"/>
              <c:numFmt formatCode="0" sourceLinked="0"/>
              <c:spPr>
                <a:noFill/>
                <a:ln w="25400">
                  <a:noFill/>
                </a:ln>
              </c:spPr>
              <c:txPr>
                <a:bodyPr/>
                <a:lstStyle/>
                <a:p>
                  <a:pPr algn="r">
                    <a:defRPr sz="1100" b="0" i="0" u="none" strike="noStrike" baseline="0">
                      <a:solidFill>
                        <a:sysClr val="windowText" lastClr="000000"/>
                      </a:solidFill>
                      <a:latin typeface="Arial"/>
                      <a:ea typeface="Arial"/>
                      <a:cs typeface="Arial"/>
                    </a:defRPr>
                  </a:pPr>
                  <a:endParaRPr lang="lv-LV"/>
                </a:p>
              </c:txPr>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96E9-4D27-840E-2DBC8BEC92E9}"/>
                </c:ext>
              </c:extLst>
            </c:dLbl>
            <c:dLbl>
              <c:idx val="14"/>
              <c:layout>
                <c:manualLayout>
                  <c:x val="-1.4875433917534502E-2"/>
                  <c:y val="0"/>
                </c:manualLayout>
              </c:layout>
              <c:numFmt formatCode="0" sourceLinked="0"/>
              <c:spPr>
                <a:noFill/>
                <a:ln w="25400">
                  <a:noFill/>
                </a:ln>
              </c:spPr>
              <c:txPr>
                <a:bodyPr/>
                <a:lstStyle/>
                <a:p>
                  <a:pPr algn="r">
                    <a:defRPr sz="11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96E9-4D27-840E-2DBC8BEC92E9}"/>
                </c:ext>
              </c:extLst>
            </c:dLbl>
            <c:dLbl>
              <c:idx val="15"/>
              <c:numFmt formatCode="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0-96E9-4D27-840E-2DBC8BEC92E9}"/>
                </c:ext>
              </c:extLst>
            </c:dLbl>
            <c:dLbl>
              <c:idx val="16"/>
              <c:numFmt formatCode="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1-96E9-4D27-840E-2DBC8BEC92E9}"/>
                </c:ext>
              </c:extLst>
            </c:dLbl>
            <c:dLbl>
              <c:idx val="17"/>
              <c:numFmt formatCode="0" sourceLinked="0"/>
              <c:spPr>
                <a:noFill/>
                <a:ln w="25400">
                  <a:noFill/>
                </a:ln>
              </c:spPr>
              <c:txPr>
                <a:bodyPr wrap="square" lIns="38100" tIns="19050" rIns="38100" bIns="19050" anchor="ctr">
                  <a:spAutoFit/>
                </a:bodyPr>
                <a:lstStyle/>
                <a:p>
                  <a:pPr algn="r">
                    <a:defRPr sz="1100" b="0" i="0" u="none" strike="noStrike" baseline="0">
                      <a:solidFill>
                        <a:sysClr val="windowText" lastClr="000000"/>
                      </a:solidFill>
                      <a:latin typeface="Arial"/>
                      <a:ea typeface="Arial"/>
                      <a:cs typeface="Arial"/>
                    </a:defRPr>
                  </a:pPr>
                  <a:endParaRPr lang="lv-LV"/>
                </a:p>
              </c:txPr>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96E9-4D27-840E-2DBC8BEC92E9}"/>
                </c:ext>
              </c:extLst>
            </c:dLbl>
            <c:dLbl>
              <c:idx val="18"/>
              <c:numFmt formatCode="0" sourceLinked="0"/>
              <c:spPr>
                <a:noFill/>
                <a:ln w="25400">
                  <a:noFill/>
                </a:ln>
              </c:spPr>
              <c:txPr>
                <a:bodyPr/>
                <a:lstStyle/>
                <a:p>
                  <a:pPr algn="r">
                    <a:defRPr sz="1100" b="0" i="0" u="none" strike="noStrike" baseline="0">
                      <a:solidFill>
                        <a:sysClr val="windowText" lastClr="000000"/>
                      </a:solidFill>
                      <a:latin typeface="Arial"/>
                      <a:ea typeface="Arial"/>
                      <a:cs typeface="Arial"/>
                    </a:defRPr>
                  </a:pPr>
                  <a:endParaRPr lang="lv-LV"/>
                </a:p>
              </c:txPr>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96E9-4D27-840E-2DBC8BEC92E9}"/>
                </c:ext>
              </c:extLst>
            </c:dLbl>
            <c:dLbl>
              <c:idx val="19"/>
              <c:numFmt formatCode="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4-96E9-4D27-840E-2DBC8BEC92E9}"/>
                </c:ext>
              </c:extLst>
            </c:dLbl>
            <c:dLbl>
              <c:idx val="22"/>
              <c:numFmt formatCode="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5-96E9-4D27-840E-2DBC8BEC92E9}"/>
                </c:ext>
              </c:extLst>
            </c:dLbl>
            <c:dLbl>
              <c:idx val="23"/>
              <c:numFmt formatCode="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6-96E9-4D27-840E-2DBC8BEC92E9}"/>
                </c:ext>
              </c:extLst>
            </c:dLbl>
            <c:dLbl>
              <c:idx val="25"/>
              <c:numFmt formatCode="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7-96E9-4D27-840E-2DBC8BEC92E9}"/>
                </c:ext>
              </c:extLst>
            </c:dLbl>
            <c:dLbl>
              <c:idx val="26"/>
              <c:numFmt formatCode="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8-96E9-4D27-840E-2DBC8BEC92E9}"/>
                </c:ext>
              </c:extLst>
            </c:dLbl>
            <c:dLbl>
              <c:idx val="27"/>
              <c:numFmt formatCode="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9-96E9-4D27-840E-2DBC8BEC92E9}"/>
                </c:ext>
              </c:extLst>
            </c:dLbl>
            <c:dLbl>
              <c:idx val="28"/>
              <c:numFmt formatCode="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A-96E9-4D27-840E-2DBC8BEC92E9}"/>
                </c:ext>
              </c:extLst>
            </c:dLbl>
            <c:dLbl>
              <c:idx val="29"/>
              <c:numFmt formatCode="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B-96E9-4D27-840E-2DBC8BEC92E9}"/>
                </c:ext>
              </c:extLst>
            </c:dLbl>
            <c:dLbl>
              <c:idx val="30"/>
              <c:numFmt formatCode="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C-96E9-4D27-840E-2DBC8BEC92E9}"/>
                </c:ext>
              </c:extLst>
            </c:dLbl>
            <c:dLbl>
              <c:idx val="31"/>
              <c:numFmt formatCode="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D-96E9-4D27-840E-2DBC8BEC92E9}"/>
                </c:ext>
              </c:extLst>
            </c:dLbl>
            <c:dLbl>
              <c:idx val="32"/>
              <c:numFmt formatCode="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E-96E9-4D27-840E-2DBC8BEC92E9}"/>
                </c:ext>
              </c:extLst>
            </c:dLbl>
            <c:dLbl>
              <c:idx val="33"/>
              <c:numFmt formatCode="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F-96E9-4D27-840E-2DBC8BEC92E9}"/>
                </c:ext>
              </c:extLst>
            </c:dLbl>
            <c:dLbl>
              <c:idx val="34"/>
              <c:numFmt formatCode="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0-96E9-4D27-840E-2DBC8BEC92E9}"/>
                </c:ext>
              </c:extLst>
            </c:dLbl>
            <c:dLbl>
              <c:idx val="35"/>
              <c:numFmt formatCode="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1-96E9-4D27-840E-2DBC8BEC92E9}"/>
                </c:ext>
              </c:extLst>
            </c:dLbl>
            <c:dLbl>
              <c:idx val="37"/>
              <c:numFmt formatCode="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2-96E9-4D27-840E-2DBC8BEC92E9}"/>
                </c:ext>
              </c:extLst>
            </c:dLbl>
            <c:dLbl>
              <c:idx val="38"/>
              <c:numFmt formatCode="0" sourceLinked="0"/>
              <c:spPr>
                <a:noFill/>
                <a:ln w="25400">
                  <a:noFill/>
                </a:ln>
              </c:spPr>
              <c:txPr>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3-96E9-4D27-840E-2DBC8BEC92E9}"/>
                </c:ext>
              </c:extLst>
            </c:dLbl>
            <c:numFmt formatCode="0" sourceLinked="0"/>
            <c:spPr>
              <a:noFill/>
              <a:ln w="25400">
                <a:noFill/>
              </a:ln>
            </c:spPr>
            <c:txPr>
              <a:bodyPr wrap="square" lIns="38100" tIns="19050" rIns="38100" bIns="19050" anchor="ctr">
                <a:spAutoFit/>
              </a:bodyPr>
              <a:lstStyle/>
              <a:p>
                <a:pPr algn="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dati_4!$B$91:$B$109</c:f>
              <c:strCache>
                <c:ptCount val="19"/>
                <c:pt idx="0">
                  <c:v>teicami + labi (n=161)</c:v>
                </c:pt>
                <c:pt idx="1">
                  <c:v>viduvēji (n=313)</c:v>
                </c:pt>
                <c:pt idx="2">
                  <c:v>slikti (n=201)</c:v>
                </c:pt>
                <c:pt idx="4">
                  <c:v>teicami + labi (n=161)</c:v>
                </c:pt>
                <c:pt idx="5">
                  <c:v>viduvēji (n=313)</c:v>
                </c:pt>
                <c:pt idx="6">
                  <c:v>slikti (n=201)</c:v>
                </c:pt>
                <c:pt idx="8">
                  <c:v>teicami + labi (n=161)</c:v>
                </c:pt>
                <c:pt idx="9">
                  <c:v>viduvēji (n=313)</c:v>
                </c:pt>
                <c:pt idx="10">
                  <c:v>slikti (n=201)</c:v>
                </c:pt>
                <c:pt idx="12">
                  <c:v>teicami + labi (n=161)</c:v>
                </c:pt>
                <c:pt idx="13">
                  <c:v>viduvēji (n=313)</c:v>
                </c:pt>
                <c:pt idx="14">
                  <c:v>slikti (n=201)</c:v>
                </c:pt>
                <c:pt idx="16">
                  <c:v>teicami + labi (n=161)</c:v>
                </c:pt>
                <c:pt idx="17">
                  <c:v>viduvēji (n=313)</c:v>
                </c:pt>
                <c:pt idx="18">
                  <c:v>slikti (n=201)</c:v>
                </c:pt>
              </c:strCache>
            </c:strRef>
          </c:cat>
          <c:val>
            <c:numRef>
              <c:f>dati_4!$D$91:$D$109</c:f>
              <c:numCache>
                <c:formatCode>0</c:formatCode>
                <c:ptCount val="19"/>
                <c:pt idx="0">
                  <c:v>31.1</c:v>
                </c:pt>
                <c:pt idx="1">
                  <c:v>10.3</c:v>
                </c:pt>
                <c:pt idx="2">
                  <c:v>6.9</c:v>
                </c:pt>
                <c:pt idx="4">
                  <c:v>18.100000000000001</c:v>
                </c:pt>
                <c:pt idx="5">
                  <c:v>1</c:v>
                </c:pt>
                <c:pt idx="6">
                  <c:v>3.1</c:v>
                </c:pt>
                <c:pt idx="8">
                  <c:v>20.7</c:v>
                </c:pt>
                <c:pt idx="9">
                  <c:v>0.6</c:v>
                </c:pt>
                <c:pt idx="10">
                  <c:v>1.6</c:v>
                </c:pt>
                <c:pt idx="12">
                  <c:v>18</c:v>
                </c:pt>
                <c:pt idx="13">
                  <c:v>0.6</c:v>
                </c:pt>
                <c:pt idx="14">
                  <c:v>2.6</c:v>
                </c:pt>
                <c:pt idx="16">
                  <c:v>17.7</c:v>
                </c:pt>
                <c:pt idx="17">
                  <c:v>1.2</c:v>
                </c:pt>
                <c:pt idx="18">
                  <c:v>2.2000000000000002</c:v>
                </c:pt>
              </c:numCache>
            </c:numRef>
          </c:val>
          <c:extLst>
            <c:ext xmlns:c16="http://schemas.microsoft.com/office/drawing/2014/chart" uri="{C3380CC4-5D6E-409C-BE32-E72D297353CC}">
              <c16:uniqueId val="{00000024-96E9-4D27-840E-2DBC8BEC92E9}"/>
            </c:ext>
          </c:extLst>
        </c:ser>
        <c:ser>
          <c:idx val="2"/>
          <c:order val="2"/>
          <c:tx>
            <c:strRef>
              <c:f>dati_4!$E$90</c:f>
              <c:strCache>
                <c:ptCount val="1"/>
                <c:pt idx="0">
                  <c:v>Drīzāk piekrītu</c:v>
                </c:pt>
              </c:strCache>
            </c:strRef>
          </c:tx>
          <c:spPr>
            <a:solidFill>
              <a:srgbClr val="B7D5DB"/>
            </a:solidFill>
            <a:ln w="25400">
              <a:noFill/>
            </a:ln>
          </c:spPr>
          <c:invertIfNegative val="0"/>
          <c:dLbls>
            <c:dLbl>
              <c:idx val="0"/>
              <c:numFmt formatCode="0" sourceLinked="0"/>
              <c:spPr>
                <a:noFill/>
                <a:ln w="25400">
                  <a:noFill/>
                </a:ln>
              </c:spPr>
              <c:txPr>
                <a:bodyPr/>
                <a:lstStyle/>
                <a:p>
                  <a:pPr>
                    <a:defRPr sz="11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5-96E9-4D27-840E-2DBC8BEC92E9}"/>
                </c:ext>
              </c:extLst>
            </c:dLbl>
            <c:dLbl>
              <c:idx val="1"/>
              <c:numFmt formatCode="0" sourceLinked="0"/>
              <c:spPr>
                <a:noFill/>
                <a:ln w="25400">
                  <a:noFill/>
                </a:ln>
              </c:spPr>
              <c:txPr>
                <a:bodyPr/>
                <a:lstStyle/>
                <a:p>
                  <a:pPr>
                    <a:defRPr sz="11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6-96E9-4D27-840E-2DBC8BEC92E9}"/>
                </c:ext>
              </c:extLst>
            </c:dLbl>
            <c:dLbl>
              <c:idx val="2"/>
              <c:numFmt formatCode="0" sourceLinked="0"/>
              <c:spPr>
                <a:noFill/>
                <a:ln w="25400">
                  <a:noFill/>
                </a:ln>
              </c:spPr>
              <c:txPr>
                <a:bodyPr/>
                <a:lstStyle/>
                <a:p>
                  <a:pPr>
                    <a:defRPr sz="11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7-96E9-4D27-840E-2DBC8BEC92E9}"/>
                </c:ext>
              </c:extLst>
            </c:dLbl>
            <c:dLbl>
              <c:idx val="3"/>
              <c:numFmt formatCode="0" sourceLinked="0"/>
              <c:spPr>
                <a:noFill/>
                <a:ln w="25400">
                  <a:noFill/>
                </a:ln>
              </c:spPr>
              <c:txPr>
                <a:bodyPr/>
                <a:lstStyle/>
                <a:p>
                  <a:pPr>
                    <a:defRPr sz="11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8-96E9-4D27-840E-2DBC8BEC92E9}"/>
                </c:ext>
              </c:extLst>
            </c:dLbl>
            <c:dLbl>
              <c:idx val="4"/>
              <c:numFmt formatCode="0" sourceLinked="0"/>
              <c:spPr>
                <a:noFill/>
                <a:ln w="25400">
                  <a:noFill/>
                </a:ln>
              </c:spPr>
              <c:txPr>
                <a:bodyPr/>
                <a:lstStyle/>
                <a:p>
                  <a:pPr>
                    <a:defRPr sz="11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9-96E9-4D27-840E-2DBC8BEC92E9}"/>
                </c:ext>
              </c:extLst>
            </c:dLbl>
            <c:dLbl>
              <c:idx val="5"/>
              <c:numFmt formatCode="0" sourceLinked="0"/>
              <c:spPr>
                <a:noFill/>
                <a:ln w="25400">
                  <a:noFill/>
                </a:ln>
              </c:spPr>
              <c:txPr>
                <a:bodyPr/>
                <a:lstStyle/>
                <a:p>
                  <a:pPr>
                    <a:defRPr sz="11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A-96E9-4D27-840E-2DBC8BEC92E9}"/>
                </c:ext>
              </c:extLst>
            </c:dLbl>
            <c:dLbl>
              <c:idx val="6"/>
              <c:numFmt formatCode="0" sourceLinked="0"/>
              <c:spPr>
                <a:noFill/>
                <a:ln w="25400">
                  <a:noFill/>
                </a:ln>
              </c:spPr>
              <c:txPr>
                <a:bodyPr/>
                <a:lstStyle/>
                <a:p>
                  <a:pPr>
                    <a:defRPr sz="11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B-96E9-4D27-840E-2DBC8BEC92E9}"/>
                </c:ext>
              </c:extLst>
            </c:dLbl>
            <c:dLbl>
              <c:idx val="7"/>
              <c:numFmt formatCode="0" sourceLinked="0"/>
              <c:spPr>
                <a:noFill/>
                <a:ln w="25400">
                  <a:noFill/>
                </a:ln>
              </c:spPr>
              <c:txPr>
                <a:bodyPr/>
                <a:lstStyle/>
                <a:p>
                  <a:pPr>
                    <a:defRPr sz="11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C-96E9-4D27-840E-2DBC8BEC92E9}"/>
                </c:ext>
              </c:extLst>
            </c:dLbl>
            <c:dLbl>
              <c:idx val="8"/>
              <c:numFmt formatCode="0" sourceLinked="0"/>
              <c:spPr>
                <a:noFill/>
                <a:ln w="25400">
                  <a:noFill/>
                </a:ln>
              </c:spPr>
              <c:txPr>
                <a:bodyPr/>
                <a:lstStyle/>
                <a:p>
                  <a:pPr>
                    <a:defRPr sz="11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D-96E9-4D27-840E-2DBC8BEC92E9}"/>
                </c:ext>
              </c:extLst>
            </c:dLbl>
            <c:numFmt formatCode="0" sourceLinked="0"/>
            <c:spPr>
              <a:noFill/>
              <a:ln w="25400">
                <a:noFill/>
              </a:ln>
            </c:spPr>
            <c:txPr>
              <a:bodyPr wrap="square" lIns="38100" tIns="19050" rIns="38100" bIns="19050" anchor="ctr">
                <a:spAutoFit/>
              </a:bodyPr>
              <a:lstStyle/>
              <a:p>
                <a:pPr>
                  <a:defRPr sz="11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dati_4!$B$91:$B$109</c:f>
              <c:strCache>
                <c:ptCount val="19"/>
                <c:pt idx="0">
                  <c:v>teicami + labi (n=161)</c:v>
                </c:pt>
                <c:pt idx="1">
                  <c:v>viduvēji (n=313)</c:v>
                </c:pt>
                <c:pt idx="2">
                  <c:v>slikti (n=201)</c:v>
                </c:pt>
                <c:pt idx="4">
                  <c:v>teicami + labi (n=161)</c:v>
                </c:pt>
                <c:pt idx="5">
                  <c:v>viduvēji (n=313)</c:v>
                </c:pt>
                <c:pt idx="6">
                  <c:v>slikti (n=201)</c:v>
                </c:pt>
                <c:pt idx="8">
                  <c:v>teicami + labi (n=161)</c:v>
                </c:pt>
                <c:pt idx="9">
                  <c:v>viduvēji (n=313)</c:v>
                </c:pt>
                <c:pt idx="10">
                  <c:v>slikti (n=201)</c:v>
                </c:pt>
                <c:pt idx="12">
                  <c:v>teicami + labi (n=161)</c:v>
                </c:pt>
                <c:pt idx="13">
                  <c:v>viduvēji (n=313)</c:v>
                </c:pt>
                <c:pt idx="14">
                  <c:v>slikti (n=201)</c:v>
                </c:pt>
                <c:pt idx="16">
                  <c:v>teicami + labi (n=161)</c:v>
                </c:pt>
                <c:pt idx="17">
                  <c:v>viduvēji (n=313)</c:v>
                </c:pt>
                <c:pt idx="18">
                  <c:v>slikti (n=201)</c:v>
                </c:pt>
              </c:strCache>
            </c:strRef>
          </c:cat>
          <c:val>
            <c:numRef>
              <c:f>dati_4!$E$91:$E$109</c:f>
              <c:numCache>
                <c:formatCode>0</c:formatCode>
                <c:ptCount val="19"/>
                <c:pt idx="0">
                  <c:v>63.6</c:v>
                </c:pt>
                <c:pt idx="1">
                  <c:v>65.099999999999994</c:v>
                </c:pt>
                <c:pt idx="2">
                  <c:v>31.3</c:v>
                </c:pt>
                <c:pt idx="4">
                  <c:v>54.7</c:v>
                </c:pt>
                <c:pt idx="5">
                  <c:v>25.3</c:v>
                </c:pt>
                <c:pt idx="6">
                  <c:v>5.0999999999999996</c:v>
                </c:pt>
                <c:pt idx="8">
                  <c:v>50.6</c:v>
                </c:pt>
                <c:pt idx="9">
                  <c:v>22.6</c:v>
                </c:pt>
                <c:pt idx="10">
                  <c:v>7.6</c:v>
                </c:pt>
                <c:pt idx="12">
                  <c:v>43</c:v>
                </c:pt>
                <c:pt idx="13">
                  <c:v>24.5</c:v>
                </c:pt>
                <c:pt idx="14">
                  <c:v>9.6</c:v>
                </c:pt>
                <c:pt idx="16">
                  <c:v>44.3</c:v>
                </c:pt>
                <c:pt idx="17">
                  <c:v>17.399999999999999</c:v>
                </c:pt>
                <c:pt idx="18">
                  <c:v>7</c:v>
                </c:pt>
              </c:numCache>
            </c:numRef>
          </c:val>
          <c:extLst>
            <c:ext xmlns:c16="http://schemas.microsoft.com/office/drawing/2014/chart" uri="{C3380CC4-5D6E-409C-BE32-E72D297353CC}">
              <c16:uniqueId val="{0000002E-96E9-4D27-840E-2DBC8BEC92E9}"/>
            </c:ext>
          </c:extLst>
        </c:ser>
        <c:ser>
          <c:idx val="3"/>
          <c:order val="3"/>
          <c:tx>
            <c:strRef>
              <c:f>dati_4!$F$90</c:f>
              <c:strCache>
                <c:ptCount val="1"/>
                <c:pt idx="0">
                  <c:v>Drīzāk nepiekrītu</c:v>
                </c:pt>
              </c:strCache>
            </c:strRef>
          </c:tx>
          <c:spPr>
            <a:solidFill>
              <a:srgbClr val="D5BAEC"/>
            </a:solidFill>
            <a:ln w="25400">
              <a:noFill/>
            </a:ln>
          </c:spPr>
          <c:invertIfNegative val="0"/>
          <c:dLbls>
            <c:dLbl>
              <c:idx val="0"/>
              <c:numFmt formatCode="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inBase"/>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F-96E9-4D27-840E-2DBC8BEC92E9}"/>
                </c:ext>
              </c:extLst>
            </c:dLbl>
            <c:dLbl>
              <c:idx val="1"/>
              <c:numFmt formatCode="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0-96E9-4D27-840E-2DBC8BEC92E9}"/>
                </c:ext>
              </c:extLst>
            </c:dLbl>
            <c:dLbl>
              <c:idx val="2"/>
              <c:numFmt formatCode="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1-96E9-4D27-840E-2DBC8BEC92E9}"/>
                </c:ext>
              </c:extLst>
            </c:dLbl>
            <c:dLbl>
              <c:idx val="3"/>
              <c:numFmt formatCode="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2-96E9-4D27-840E-2DBC8BEC92E9}"/>
                </c:ext>
              </c:extLst>
            </c:dLbl>
            <c:dLbl>
              <c:idx val="4"/>
              <c:numFmt formatCode="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3-96E9-4D27-840E-2DBC8BEC92E9}"/>
                </c:ext>
              </c:extLst>
            </c:dLbl>
            <c:dLbl>
              <c:idx val="5"/>
              <c:numFmt formatCode="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4-96E9-4D27-840E-2DBC8BEC92E9}"/>
                </c:ext>
              </c:extLst>
            </c:dLbl>
            <c:dLbl>
              <c:idx val="6"/>
              <c:numFmt formatCode="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5-96E9-4D27-840E-2DBC8BEC92E9}"/>
                </c:ext>
              </c:extLst>
            </c:dLbl>
            <c:dLbl>
              <c:idx val="7"/>
              <c:numFmt formatCode="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6-96E9-4D27-840E-2DBC8BEC92E9}"/>
                </c:ext>
              </c:extLst>
            </c:dLbl>
            <c:dLbl>
              <c:idx val="8"/>
              <c:numFmt formatCode="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7-96E9-4D27-840E-2DBC8BEC92E9}"/>
                </c:ext>
              </c:extLst>
            </c:dLbl>
            <c:dLbl>
              <c:idx val="9"/>
              <c:numFmt formatCode="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8-96E9-4D27-840E-2DBC8BEC92E9}"/>
                </c:ext>
              </c:extLst>
            </c:dLbl>
            <c:dLbl>
              <c:idx val="10"/>
              <c:numFmt formatCode="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9-96E9-4D27-840E-2DBC8BEC92E9}"/>
                </c:ext>
              </c:extLst>
            </c:dLbl>
            <c:dLbl>
              <c:idx val="11"/>
              <c:numFmt formatCode="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A-96E9-4D27-840E-2DBC8BEC92E9}"/>
                </c:ext>
              </c:extLst>
            </c:dLbl>
            <c:dLbl>
              <c:idx val="12"/>
              <c:numFmt formatCode="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B-96E9-4D27-840E-2DBC8BEC92E9}"/>
                </c:ext>
              </c:extLst>
            </c:dLbl>
            <c:dLbl>
              <c:idx val="13"/>
              <c:numFmt formatCode="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C-96E9-4D27-840E-2DBC8BEC92E9}"/>
                </c:ext>
              </c:extLst>
            </c:dLbl>
            <c:dLbl>
              <c:idx val="14"/>
              <c:numFmt formatCode="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D-96E9-4D27-840E-2DBC8BEC92E9}"/>
                </c:ext>
              </c:extLst>
            </c:dLbl>
            <c:dLbl>
              <c:idx val="15"/>
              <c:numFmt formatCode="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E-96E9-4D27-840E-2DBC8BEC92E9}"/>
                </c:ext>
              </c:extLst>
            </c:dLbl>
            <c:dLbl>
              <c:idx val="16"/>
              <c:numFmt formatCode="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F-96E9-4D27-840E-2DBC8BEC92E9}"/>
                </c:ext>
              </c:extLst>
            </c:dLbl>
            <c:dLbl>
              <c:idx val="17"/>
              <c:numFmt formatCode="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0-96E9-4D27-840E-2DBC8BEC92E9}"/>
                </c:ext>
              </c:extLst>
            </c:dLbl>
            <c:numFmt formatCode="0" sourceLinked="0"/>
            <c:spPr>
              <a:noFill/>
              <a:ln w="25400">
                <a:noFill/>
              </a:ln>
            </c:spPr>
            <c:txPr>
              <a:bodyPr wrap="square" lIns="38100" tIns="19050" rIns="38100" bIns="19050" anchor="ctr">
                <a:spAutoFit/>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dati_4!$B$91:$B$109</c:f>
              <c:strCache>
                <c:ptCount val="19"/>
                <c:pt idx="0">
                  <c:v>teicami + labi (n=161)</c:v>
                </c:pt>
                <c:pt idx="1">
                  <c:v>viduvēji (n=313)</c:v>
                </c:pt>
                <c:pt idx="2">
                  <c:v>slikti (n=201)</c:v>
                </c:pt>
                <c:pt idx="4">
                  <c:v>teicami + labi (n=161)</c:v>
                </c:pt>
                <c:pt idx="5">
                  <c:v>viduvēji (n=313)</c:v>
                </c:pt>
                <c:pt idx="6">
                  <c:v>slikti (n=201)</c:v>
                </c:pt>
                <c:pt idx="8">
                  <c:v>teicami + labi (n=161)</c:v>
                </c:pt>
                <c:pt idx="9">
                  <c:v>viduvēji (n=313)</c:v>
                </c:pt>
                <c:pt idx="10">
                  <c:v>slikti (n=201)</c:v>
                </c:pt>
                <c:pt idx="12">
                  <c:v>teicami + labi (n=161)</c:v>
                </c:pt>
                <c:pt idx="13">
                  <c:v>viduvēji (n=313)</c:v>
                </c:pt>
                <c:pt idx="14">
                  <c:v>slikti (n=201)</c:v>
                </c:pt>
                <c:pt idx="16">
                  <c:v>teicami + labi (n=161)</c:v>
                </c:pt>
                <c:pt idx="17">
                  <c:v>viduvēji (n=313)</c:v>
                </c:pt>
                <c:pt idx="18">
                  <c:v>slikti (n=201)</c:v>
                </c:pt>
              </c:strCache>
            </c:strRef>
          </c:cat>
          <c:val>
            <c:numRef>
              <c:f>dati_4!$F$91:$F$109</c:f>
              <c:numCache>
                <c:formatCode>0</c:formatCode>
                <c:ptCount val="19"/>
                <c:pt idx="0">
                  <c:v>1.9</c:v>
                </c:pt>
                <c:pt idx="1">
                  <c:v>12</c:v>
                </c:pt>
                <c:pt idx="2">
                  <c:v>33.9</c:v>
                </c:pt>
                <c:pt idx="4">
                  <c:v>11.6</c:v>
                </c:pt>
                <c:pt idx="5">
                  <c:v>46.6</c:v>
                </c:pt>
                <c:pt idx="6">
                  <c:v>38.5</c:v>
                </c:pt>
                <c:pt idx="8">
                  <c:v>11.3</c:v>
                </c:pt>
                <c:pt idx="9">
                  <c:v>47.1</c:v>
                </c:pt>
                <c:pt idx="10">
                  <c:v>42.7</c:v>
                </c:pt>
                <c:pt idx="12">
                  <c:v>14.5</c:v>
                </c:pt>
                <c:pt idx="13">
                  <c:v>40.200000000000003</c:v>
                </c:pt>
                <c:pt idx="14">
                  <c:v>34.299999999999997</c:v>
                </c:pt>
                <c:pt idx="16">
                  <c:v>16.3</c:v>
                </c:pt>
                <c:pt idx="17">
                  <c:v>46.6</c:v>
                </c:pt>
                <c:pt idx="18">
                  <c:v>29.5</c:v>
                </c:pt>
              </c:numCache>
            </c:numRef>
          </c:val>
          <c:extLst>
            <c:ext xmlns:c16="http://schemas.microsoft.com/office/drawing/2014/chart" uri="{C3380CC4-5D6E-409C-BE32-E72D297353CC}">
              <c16:uniqueId val="{00000041-96E9-4D27-840E-2DBC8BEC92E9}"/>
            </c:ext>
          </c:extLst>
        </c:ser>
        <c:ser>
          <c:idx val="4"/>
          <c:order val="4"/>
          <c:tx>
            <c:strRef>
              <c:f>dati_4!$G$90</c:f>
              <c:strCache>
                <c:ptCount val="1"/>
                <c:pt idx="0">
                  <c:v>Nemaz nepiekrītu</c:v>
                </c:pt>
              </c:strCache>
            </c:strRef>
          </c:tx>
          <c:spPr>
            <a:solidFill>
              <a:srgbClr val="A37EDE"/>
            </a:solidFill>
            <a:ln w="25400">
              <a:noFill/>
            </a:ln>
          </c:spPr>
          <c:invertIfNegative val="0"/>
          <c:dLbls>
            <c:dLbl>
              <c:idx val="0"/>
              <c:layout>
                <c:manualLayout>
                  <c:x val="2.1022510795021591E-2"/>
                  <c:y val="1.649848951363282E-17"/>
                </c:manualLayout>
              </c:layout>
              <c:numFmt formatCode="0" sourceLinked="0"/>
              <c:spPr>
                <a:noFill/>
                <a:ln w="25400">
                  <a:noFill/>
                </a:ln>
              </c:spPr>
              <c:txPr>
                <a:bodyPr/>
                <a:lstStyle/>
                <a:p>
                  <a:pPr>
                    <a:defRPr sz="11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2-96E9-4D27-840E-2DBC8BEC92E9}"/>
                </c:ext>
              </c:extLst>
            </c:dLbl>
            <c:dLbl>
              <c:idx val="1"/>
              <c:numFmt formatCode="0.0" sourceLinked="0"/>
              <c:spPr>
                <a:noFill/>
                <a:ln w="25400">
                  <a:noFill/>
                </a:ln>
              </c:spPr>
              <c:txPr>
                <a:bodyPr/>
                <a:lstStyle/>
                <a:p>
                  <a:pPr>
                    <a:defRPr sz="1100" b="0" i="0" u="none" strike="noStrike" baseline="0">
                      <a:solidFill>
                        <a:sysClr val="windowText" lastClr="000000"/>
                      </a:solidFill>
                      <a:latin typeface="Arial"/>
                      <a:ea typeface="Arial"/>
                      <a:cs typeface="Arial"/>
                    </a:defRPr>
                  </a:pPr>
                  <a:endParaRPr lang="lv-LV"/>
                </a:p>
              </c:txPr>
              <c:dLblPos val="inBase"/>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3-96E9-4D27-840E-2DBC8BEC92E9}"/>
                </c:ext>
              </c:extLst>
            </c:dLbl>
            <c:dLbl>
              <c:idx val="2"/>
              <c:numFmt formatCode="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4-96E9-4D27-840E-2DBC8BEC92E9}"/>
                </c:ext>
              </c:extLst>
            </c:dLbl>
            <c:dLbl>
              <c:idx val="3"/>
              <c:numFmt formatCode="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5-96E9-4D27-840E-2DBC8BEC92E9}"/>
                </c:ext>
              </c:extLst>
            </c:dLbl>
            <c:dLbl>
              <c:idx val="4"/>
              <c:numFmt formatCode="0" sourceLinked="0"/>
              <c:spPr>
                <a:noFill/>
                <a:ln w="25400">
                  <a:noFill/>
                </a:ln>
              </c:spPr>
              <c:txPr>
                <a:bodyPr/>
                <a:lstStyle/>
                <a:p>
                  <a:pPr>
                    <a:defRPr sz="1100" b="0" i="0" u="none" strike="noStrike" baseline="0">
                      <a:solidFill>
                        <a:sysClr val="windowText" lastClr="000000"/>
                      </a:solidFill>
                      <a:latin typeface="Arial"/>
                      <a:ea typeface="Arial"/>
                      <a:cs typeface="Arial"/>
                    </a:defRPr>
                  </a:pPr>
                  <a:endParaRPr lang="lv-LV"/>
                </a:p>
              </c:txPr>
              <c:dLblPos val="inBase"/>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6-96E9-4D27-840E-2DBC8BEC92E9}"/>
                </c:ext>
              </c:extLst>
            </c:dLbl>
            <c:dLbl>
              <c:idx val="5"/>
              <c:numFmt formatCode="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7-96E9-4D27-840E-2DBC8BEC92E9}"/>
                </c:ext>
              </c:extLst>
            </c:dLbl>
            <c:dLbl>
              <c:idx val="6"/>
              <c:numFmt formatCode="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8-96E9-4D27-840E-2DBC8BEC92E9}"/>
                </c:ext>
              </c:extLst>
            </c:dLbl>
            <c:dLbl>
              <c:idx val="7"/>
              <c:numFmt formatCode="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9-96E9-4D27-840E-2DBC8BEC92E9}"/>
                </c:ext>
              </c:extLst>
            </c:dLbl>
            <c:dLbl>
              <c:idx val="8"/>
              <c:numFmt formatCode="0" sourceLinked="0"/>
              <c:spPr>
                <a:noFill/>
                <a:ln w="25400">
                  <a:noFill/>
                </a:ln>
              </c:spPr>
              <c:txPr>
                <a:bodyPr/>
                <a:lstStyle/>
                <a:p>
                  <a:pPr>
                    <a:defRPr sz="1100" b="0" i="0" u="none" strike="noStrike" baseline="0">
                      <a:solidFill>
                        <a:sysClr val="windowText" lastClr="000000"/>
                      </a:solidFill>
                      <a:latin typeface="Arial"/>
                      <a:ea typeface="Arial"/>
                      <a:cs typeface="Arial"/>
                    </a:defRPr>
                  </a:pPr>
                  <a:endParaRPr lang="lv-LV"/>
                </a:p>
              </c:txPr>
              <c:dLblPos val="inBase"/>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A-96E9-4D27-840E-2DBC8BEC92E9}"/>
                </c:ext>
              </c:extLst>
            </c:dLbl>
            <c:dLbl>
              <c:idx val="9"/>
              <c:numFmt formatCode="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B-96E9-4D27-840E-2DBC8BEC92E9}"/>
                </c:ext>
              </c:extLst>
            </c:dLbl>
            <c:dLbl>
              <c:idx val="10"/>
              <c:numFmt formatCode="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C-96E9-4D27-840E-2DBC8BEC92E9}"/>
                </c:ext>
              </c:extLst>
            </c:dLbl>
            <c:dLbl>
              <c:idx val="11"/>
              <c:numFmt formatCode="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D-96E9-4D27-840E-2DBC8BEC92E9}"/>
                </c:ext>
              </c:extLst>
            </c:dLbl>
            <c:dLbl>
              <c:idx val="12"/>
              <c:numFmt formatCode="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E-96E9-4D27-840E-2DBC8BEC92E9}"/>
                </c:ext>
              </c:extLst>
            </c:dLbl>
            <c:dLbl>
              <c:idx val="13"/>
              <c:numFmt formatCode="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F-96E9-4D27-840E-2DBC8BEC92E9}"/>
                </c:ext>
              </c:extLst>
            </c:dLbl>
            <c:dLbl>
              <c:idx val="14"/>
              <c:numFmt formatCode="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50-96E9-4D27-840E-2DBC8BEC92E9}"/>
                </c:ext>
              </c:extLst>
            </c:dLbl>
            <c:dLbl>
              <c:idx val="15"/>
              <c:numFmt formatCode="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51-96E9-4D27-840E-2DBC8BEC92E9}"/>
                </c:ext>
              </c:extLst>
            </c:dLbl>
            <c:dLbl>
              <c:idx val="16"/>
              <c:numFmt formatCode="0" sourceLinked="0"/>
              <c:spPr>
                <a:noFill/>
                <a:ln w="25400">
                  <a:noFill/>
                </a:ln>
              </c:spPr>
              <c:txPr>
                <a:bodyPr/>
                <a:lstStyle/>
                <a:p>
                  <a:pPr>
                    <a:defRPr sz="1100" b="0" i="0" u="none" strike="noStrike" baseline="0">
                      <a:solidFill>
                        <a:sysClr val="windowText" lastClr="000000"/>
                      </a:solidFill>
                      <a:latin typeface="Arial"/>
                      <a:ea typeface="Arial"/>
                      <a:cs typeface="Arial"/>
                    </a:defRPr>
                  </a:pPr>
                  <a:endParaRPr lang="lv-LV"/>
                </a:p>
              </c:txPr>
              <c:dLblPos val="inBase"/>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52-96E9-4D27-840E-2DBC8BEC92E9}"/>
                </c:ext>
              </c:extLst>
            </c:dLbl>
            <c:dLbl>
              <c:idx val="17"/>
              <c:numFmt formatCode="0" sourceLinked="0"/>
              <c:spPr>
                <a:noFill/>
                <a:ln w="25400">
                  <a:noFill/>
                </a:ln>
              </c:spPr>
              <c:txPr>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53-96E9-4D27-840E-2DBC8BEC92E9}"/>
                </c:ext>
              </c:extLst>
            </c:dLbl>
            <c:numFmt formatCode="0" sourceLinked="0"/>
            <c:spPr>
              <a:noFill/>
              <a:ln w="25400">
                <a:noFill/>
              </a:ln>
            </c:spPr>
            <c:txPr>
              <a:bodyPr wrap="square" lIns="38100" tIns="19050" rIns="38100" bIns="19050" anchor="ctr">
                <a:spAutoFit/>
              </a:bodyPr>
              <a:lstStyle/>
              <a:p>
                <a:pPr>
                  <a:defRPr sz="11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dati_4!$B$91:$B$109</c:f>
              <c:strCache>
                <c:ptCount val="19"/>
                <c:pt idx="0">
                  <c:v>teicami + labi (n=161)</c:v>
                </c:pt>
                <c:pt idx="1">
                  <c:v>viduvēji (n=313)</c:v>
                </c:pt>
                <c:pt idx="2">
                  <c:v>slikti (n=201)</c:v>
                </c:pt>
                <c:pt idx="4">
                  <c:v>teicami + labi (n=161)</c:v>
                </c:pt>
                <c:pt idx="5">
                  <c:v>viduvēji (n=313)</c:v>
                </c:pt>
                <c:pt idx="6">
                  <c:v>slikti (n=201)</c:v>
                </c:pt>
                <c:pt idx="8">
                  <c:v>teicami + labi (n=161)</c:v>
                </c:pt>
                <c:pt idx="9">
                  <c:v>viduvēji (n=313)</c:v>
                </c:pt>
                <c:pt idx="10">
                  <c:v>slikti (n=201)</c:v>
                </c:pt>
                <c:pt idx="12">
                  <c:v>teicami + labi (n=161)</c:v>
                </c:pt>
                <c:pt idx="13">
                  <c:v>viduvēji (n=313)</c:v>
                </c:pt>
                <c:pt idx="14">
                  <c:v>slikti (n=201)</c:v>
                </c:pt>
                <c:pt idx="16">
                  <c:v>teicami + labi (n=161)</c:v>
                </c:pt>
                <c:pt idx="17">
                  <c:v>viduvēji (n=313)</c:v>
                </c:pt>
                <c:pt idx="18">
                  <c:v>slikti (n=201)</c:v>
                </c:pt>
              </c:strCache>
            </c:strRef>
          </c:cat>
          <c:val>
            <c:numRef>
              <c:f>dati_4!$G$91:$G$109</c:f>
              <c:numCache>
                <c:formatCode>0.0</c:formatCode>
                <c:ptCount val="19"/>
                <c:pt idx="1">
                  <c:v>0.3</c:v>
                </c:pt>
                <c:pt idx="2" formatCode="0">
                  <c:v>13.5</c:v>
                </c:pt>
                <c:pt idx="4" formatCode="0">
                  <c:v>0.5</c:v>
                </c:pt>
                <c:pt idx="5" formatCode="0">
                  <c:v>10.199999999999999</c:v>
                </c:pt>
                <c:pt idx="6" formatCode="0">
                  <c:v>41.5</c:v>
                </c:pt>
                <c:pt idx="8" formatCode="0">
                  <c:v>1.2</c:v>
                </c:pt>
                <c:pt idx="9" formatCode="0">
                  <c:v>8.1999999999999993</c:v>
                </c:pt>
                <c:pt idx="10" formatCode="0">
                  <c:v>35.5</c:v>
                </c:pt>
                <c:pt idx="12" formatCode="0">
                  <c:v>5.2</c:v>
                </c:pt>
                <c:pt idx="13" formatCode="0">
                  <c:v>16.7</c:v>
                </c:pt>
                <c:pt idx="14" formatCode="0">
                  <c:v>38.200000000000003</c:v>
                </c:pt>
                <c:pt idx="16" formatCode="0">
                  <c:v>1.7</c:v>
                </c:pt>
                <c:pt idx="17" formatCode="0">
                  <c:v>16.899999999999999</c:v>
                </c:pt>
                <c:pt idx="18" formatCode="0">
                  <c:v>49.2</c:v>
                </c:pt>
              </c:numCache>
            </c:numRef>
          </c:val>
          <c:extLst>
            <c:ext xmlns:c16="http://schemas.microsoft.com/office/drawing/2014/chart" uri="{C3380CC4-5D6E-409C-BE32-E72D297353CC}">
              <c16:uniqueId val="{00000054-96E9-4D27-840E-2DBC8BEC92E9}"/>
            </c:ext>
          </c:extLst>
        </c:ser>
        <c:ser>
          <c:idx val="5"/>
          <c:order val="5"/>
          <c:tx>
            <c:strRef>
              <c:f>dati_4!$H$90</c:f>
              <c:strCache>
                <c:ptCount val="1"/>
              </c:strCache>
            </c:strRef>
          </c:tx>
          <c:spPr>
            <a:noFill/>
            <a:ln w="25400">
              <a:noFill/>
            </a:ln>
          </c:spPr>
          <c:invertIfNegative val="0"/>
          <c:cat>
            <c:strRef>
              <c:f>dati_4!$B$91:$B$109</c:f>
              <c:strCache>
                <c:ptCount val="19"/>
                <c:pt idx="0">
                  <c:v>teicami + labi (n=161)</c:v>
                </c:pt>
                <c:pt idx="1">
                  <c:v>viduvēji (n=313)</c:v>
                </c:pt>
                <c:pt idx="2">
                  <c:v>slikti (n=201)</c:v>
                </c:pt>
                <c:pt idx="4">
                  <c:v>teicami + labi (n=161)</c:v>
                </c:pt>
                <c:pt idx="5">
                  <c:v>viduvēji (n=313)</c:v>
                </c:pt>
                <c:pt idx="6">
                  <c:v>slikti (n=201)</c:v>
                </c:pt>
                <c:pt idx="8">
                  <c:v>teicami + labi (n=161)</c:v>
                </c:pt>
                <c:pt idx="9">
                  <c:v>viduvēji (n=313)</c:v>
                </c:pt>
                <c:pt idx="10">
                  <c:v>slikti (n=201)</c:v>
                </c:pt>
                <c:pt idx="12">
                  <c:v>teicami + labi (n=161)</c:v>
                </c:pt>
                <c:pt idx="13">
                  <c:v>viduvēji (n=313)</c:v>
                </c:pt>
                <c:pt idx="14">
                  <c:v>slikti (n=201)</c:v>
                </c:pt>
                <c:pt idx="16">
                  <c:v>teicami + labi (n=161)</c:v>
                </c:pt>
                <c:pt idx="17">
                  <c:v>viduvēji (n=313)</c:v>
                </c:pt>
                <c:pt idx="18">
                  <c:v>slikti (n=201)</c:v>
                </c:pt>
              </c:strCache>
            </c:strRef>
          </c:cat>
          <c:val>
            <c:numRef>
              <c:f>dati_4!$H$91:$H$109</c:f>
              <c:numCache>
                <c:formatCode>0.0</c:formatCode>
                <c:ptCount val="19"/>
                <c:pt idx="0">
                  <c:v>84.4</c:v>
                </c:pt>
                <c:pt idx="1">
                  <c:v>74.000000000000014</c:v>
                </c:pt>
                <c:pt idx="2">
                  <c:v>38.900000000000013</c:v>
                </c:pt>
                <c:pt idx="4">
                  <c:v>74.200000000000017</c:v>
                </c:pt>
                <c:pt idx="5">
                  <c:v>29.500000000000007</c:v>
                </c:pt>
                <c:pt idx="6">
                  <c:v>6.3000000000000114</c:v>
                </c:pt>
                <c:pt idx="8">
                  <c:v>73.800000000000011</c:v>
                </c:pt>
                <c:pt idx="9">
                  <c:v>31.000000000000007</c:v>
                </c:pt>
                <c:pt idx="10">
                  <c:v>8.1000000000000085</c:v>
                </c:pt>
                <c:pt idx="12">
                  <c:v>66.600000000000009</c:v>
                </c:pt>
                <c:pt idx="13">
                  <c:v>29.400000000000006</c:v>
                </c:pt>
                <c:pt idx="14">
                  <c:v>13.800000000000011</c:v>
                </c:pt>
                <c:pt idx="16">
                  <c:v>68.300000000000011</c:v>
                </c:pt>
                <c:pt idx="17">
                  <c:v>22.800000000000004</c:v>
                </c:pt>
                <c:pt idx="18">
                  <c:v>7.6000000000000085</c:v>
                </c:pt>
              </c:numCache>
            </c:numRef>
          </c:val>
          <c:extLst>
            <c:ext xmlns:c16="http://schemas.microsoft.com/office/drawing/2014/chart" uri="{C3380CC4-5D6E-409C-BE32-E72D297353CC}">
              <c16:uniqueId val="{00000055-96E9-4D27-840E-2DBC8BEC92E9}"/>
            </c:ext>
          </c:extLst>
        </c:ser>
        <c:ser>
          <c:idx val="6"/>
          <c:order val="6"/>
          <c:tx>
            <c:strRef>
              <c:f>dati_4!$I$90</c:f>
              <c:strCache>
                <c:ptCount val="1"/>
                <c:pt idx="0">
                  <c:v>Grūti pateikt</c:v>
                </c:pt>
              </c:strCache>
            </c:strRef>
          </c:tx>
          <c:spPr>
            <a:solidFill>
              <a:srgbClr val="D7D7D7"/>
            </a:solidFill>
            <a:ln w="25400">
              <a:noFill/>
            </a:ln>
          </c:spPr>
          <c:invertIfNegative val="0"/>
          <c:dLbls>
            <c:numFmt formatCode="#,##0" sourceLinked="0"/>
            <c:spPr>
              <a:noFill/>
              <a:ln w="25400">
                <a:noFill/>
              </a:ln>
            </c:spPr>
            <c:txPr>
              <a:bodyPr wrap="square" lIns="38100" tIns="19050" rIns="38100" bIns="19050" anchor="ctr">
                <a:spAutoFit/>
              </a:bodyPr>
              <a:lstStyle/>
              <a:p>
                <a:pPr>
                  <a:defRPr sz="11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dati_4!$B$91:$B$109</c:f>
              <c:strCache>
                <c:ptCount val="19"/>
                <c:pt idx="0">
                  <c:v>teicami + labi (n=161)</c:v>
                </c:pt>
                <c:pt idx="1">
                  <c:v>viduvēji (n=313)</c:v>
                </c:pt>
                <c:pt idx="2">
                  <c:v>slikti (n=201)</c:v>
                </c:pt>
                <c:pt idx="4">
                  <c:v>teicami + labi (n=161)</c:v>
                </c:pt>
                <c:pt idx="5">
                  <c:v>viduvēji (n=313)</c:v>
                </c:pt>
                <c:pt idx="6">
                  <c:v>slikti (n=201)</c:v>
                </c:pt>
                <c:pt idx="8">
                  <c:v>teicami + labi (n=161)</c:v>
                </c:pt>
                <c:pt idx="9">
                  <c:v>viduvēji (n=313)</c:v>
                </c:pt>
                <c:pt idx="10">
                  <c:v>slikti (n=201)</c:v>
                </c:pt>
                <c:pt idx="12">
                  <c:v>teicami + labi (n=161)</c:v>
                </c:pt>
                <c:pt idx="13">
                  <c:v>viduvēji (n=313)</c:v>
                </c:pt>
                <c:pt idx="14">
                  <c:v>slikti (n=201)</c:v>
                </c:pt>
                <c:pt idx="16">
                  <c:v>teicami + labi (n=161)</c:v>
                </c:pt>
                <c:pt idx="17">
                  <c:v>viduvēji (n=313)</c:v>
                </c:pt>
                <c:pt idx="18">
                  <c:v>slikti (n=201)</c:v>
                </c:pt>
              </c:strCache>
            </c:strRef>
          </c:cat>
          <c:val>
            <c:numRef>
              <c:f>dati_4!$I$91:$I$109</c:f>
              <c:numCache>
                <c:formatCode>0</c:formatCode>
                <c:ptCount val="19"/>
                <c:pt idx="0">
                  <c:v>3.5</c:v>
                </c:pt>
                <c:pt idx="1">
                  <c:v>12.3</c:v>
                </c:pt>
                <c:pt idx="2">
                  <c:v>14.4</c:v>
                </c:pt>
                <c:pt idx="4">
                  <c:v>15.1</c:v>
                </c:pt>
                <c:pt idx="5">
                  <c:v>16.899999999999999</c:v>
                </c:pt>
                <c:pt idx="6">
                  <c:v>11.7</c:v>
                </c:pt>
                <c:pt idx="8">
                  <c:v>16.2</c:v>
                </c:pt>
                <c:pt idx="9">
                  <c:v>21.5</c:v>
                </c:pt>
                <c:pt idx="10">
                  <c:v>12.6</c:v>
                </c:pt>
                <c:pt idx="12">
                  <c:v>19.399999999999999</c:v>
                </c:pt>
                <c:pt idx="13">
                  <c:v>18</c:v>
                </c:pt>
                <c:pt idx="14">
                  <c:v>15.2</c:v>
                </c:pt>
                <c:pt idx="16">
                  <c:v>19.8</c:v>
                </c:pt>
                <c:pt idx="17">
                  <c:v>17.899999999999999</c:v>
                </c:pt>
                <c:pt idx="18">
                  <c:v>12.1</c:v>
                </c:pt>
              </c:numCache>
            </c:numRef>
          </c:val>
          <c:extLst>
            <c:ext xmlns:c16="http://schemas.microsoft.com/office/drawing/2014/chart" uri="{C3380CC4-5D6E-409C-BE32-E72D297353CC}">
              <c16:uniqueId val="{00000056-96E9-4D27-840E-2DBC8BEC92E9}"/>
            </c:ext>
          </c:extLst>
        </c:ser>
        <c:dLbls>
          <c:showLegendKey val="0"/>
          <c:showVal val="0"/>
          <c:showCatName val="0"/>
          <c:showSerName val="0"/>
          <c:showPercent val="0"/>
          <c:showBubbleSize val="0"/>
        </c:dLbls>
        <c:gapWidth val="22"/>
        <c:overlap val="100"/>
        <c:axId val="436060880"/>
        <c:axId val="1"/>
      </c:barChart>
      <c:catAx>
        <c:axId val="436060880"/>
        <c:scaling>
          <c:orientation val="maxMin"/>
        </c:scaling>
        <c:delete val="0"/>
        <c:axPos val="l"/>
        <c:title>
          <c:tx>
            <c:rich>
              <a:bodyPr rot="0" vert="horz"/>
              <a:lstStyle/>
              <a:p>
                <a:pPr algn="just">
                  <a:defRPr sz="800" b="0" i="0" u="none" strike="noStrike" baseline="0">
                    <a:solidFill>
                      <a:srgbClr val="000000"/>
                    </a:solidFill>
                    <a:latin typeface="Arial"/>
                    <a:ea typeface="Arial"/>
                    <a:cs typeface="Arial"/>
                  </a:defRPr>
                </a:pPr>
                <a:r>
                  <a:rPr lang="en-US"/>
                  <a:t>%</a:t>
                </a:r>
              </a:p>
            </c:rich>
          </c:tx>
          <c:layout>
            <c:manualLayout>
              <c:xMode val="edge"/>
              <c:yMode val="edge"/>
              <c:x val="2.6164168995004653E-2"/>
              <c:y val="2.723422241138777E-2"/>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General" sourceLinked="1"/>
        <c:majorTickMark val="out"/>
        <c:minorTickMark val="none"/>
        <c:tickLblPos val="low"/>
        <c:spPr>
          <a:ln w="3175">
            <a:solidFill>
              <a:srgbClr val="000000"/>
            </a:solidFill>
            <a:prstDash val="solid"/>
          </a:ln>
        </c:spPr>
        <c:txPr>
          <a:bodyPr rot="0" vert="horz"/>
          <a:lstStyle/>
          <a:p>
            <a:pPr>
              <a:defRPr sz="1050" b="0" i="0" u="none" strike="noStrike" baseline="0">
                <a:solidFill>
                  <a:srgbClr val="000000"/>
                </a:solidFill>
                <a:latin typeface="Arial"/>
                <a:ea typeface="Arial"/>
                <a:cs typeface="Arial"/>
              </a:defRPr>
            </a:pPr>
            <a:endParaRPr lang="lv-LV"/>
          </a:p>
        </c:txPr>
        <c:crossAx val="1"/>
        <c:crossesAt val="97.7"/>
        <c:auto val="1"/>
        <c:lblAlgn val="ctr"/>
        <c:lblOffset val="100"/>
        <c:tickLblSkip val="1"/>
        <c:tickMarkSkip val="1"/>
        <c:noMultiLvlLbl val="0"/>
      </c:catAx>
      <c:valAx>
        <c:axId val="1"/>
        <c:scaling>
          <c:orientation val="minMax"/>
          <c:max val="207"/>
          <c:min val="0"/>
        </c:scaling>
        <c:delete val="1"/>
        <c:axPos val="b"/>
        <c:numFmt formatCode="0.0" sourceLinked="1"/>
        <c:majorTickMark val="out"/>
        <c:minorTickMark val="none"/>
        <c:tickLblPos val="nextTo"/>
        <c:crossAx val="436060880"/>
        <c:crosses val="max"/>
        <c:crossBetween val="between"/>
        <c:majorUnit val="74.5"/>
        <c:minorUnit val="4"/>
      </c:valAx>
      <c:spPr>
        <a:noFill/>
        <a:ln w="25400">
          <a:noFill/>
        </a:ln>
      </c:spPr>
    </c:plotArea>
    <c:legend>
      <c:legendPos val="r"/>
      <c:legendEntry>
        <c:idx val="0"/>
        <c:delete val="1"/>
      </c:legendEntry>
      <c:legendEntry>
        <c:idx val="5"/>
        <c:delete val="1"/>
      </c:legendEntry>
      <c:layout>
        <c:manualLayout>
          <c:xMode val="edge"/>
          <c:yMode val="edge"/>
          <c:x val="0.28995332015450992"/>
          <c:y val="1.634212953110591E-3"/>
          <c:w val="0.71004667984549008"/>
          <c:h val="8.8320505544914996E-2"/>
        </c:manualLayout>
      </c:layout>
      <c:overlay val="0"/>
      <c:spPr>
        <a:noFill/>
        <a:ln w="25400">
          <a:noFill/>
        </a:ln>
      </c:spPr>
      <c:txPr>
        <a:bodyPr/>
        <a:lstStyle/>
        <a:p>
          <a:pPr>
            <a:defRPr sz="1050" b="0" i="0" u="none" strike="noStrike" baseline="0">
              <a:solidFill>
                <a:srgbClr val="000000"/>
              </a:solidFill>
              <a:latin typeface="Arial"/>
              <a:ea typeface="Arial"/>
              <a:cs typeface="Arial"/>
            </a:defRPr>
          </a:pPr>
          <a:endParaRPr lang="lv-LV"/>
        </a:p>
      </c:txPr>
    </c:legend>
    <c:plotVisOnly val="1"/>
    <c:dispBlanksAs val="gap"/>
    <c:showDLblsOverMax val="0"/>
  </c:chart>
  <c:spPr>
    <a:noFill/>
    <a:ln w="6350">
      <a:noFill/>
    </a:ln>
  </c:spPr>
  <c:txPr>
    <a:bodyPr/>
    <a:lstStyle/>
    <a:p>
      <a:pPr>
        <a:defRPr sz="8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50" b="0" i="0" u="none" strike="noStrike" baseline="0">
                <a:solidFill>
                  <a:srgbClr val="000000"/>
                </a:solidFill>
                <a:latin typeface="Arial"/>
                <a:ea typeface="Arial"/>
                <a:cs typeface="Arial"/>
              </a:defRPr>
            </a:pPr>
            <a:r>
              <a:rPr lang="lv-LV" sz="1050"/>
              <a:t>Indekss*</a:t>
            </a:r>
          </a:p>
        </c:rich>
      </c:tx>
      <c:layout>
        <c:manualLayout>
          <c:xMode val="edge"/>
          <c:yMode val="edge"/>
          <c:x val="0.34777215348081492"/>
          <c:y val="2.0390031835959384E-2"/>
        </c:manualLayout>
      </c:layout>
      <c:overlay val="0"/>
      <c:spPr>
        <a:solidFill>
          <a:srgbClr val="FFFFFF"/>
        </a:solidFill>
        <a:ln w="3175">
          <a:solidFill>
            <a:srgbClr val="000000"/>
          </a:solidFill>
          <a:prstDash val="solid"/>
        </a:ln>
        <a:effectLst>
          <a:outerShdw dist="35921" dir="2700000" algn="br">
            <a:srgbClr val="000000"/>
          </a:outerShdw>
        </a:effectLst>
      </c:spPr>
    </c:title>
    <c:autoTitleDeleted val="0"/>
    <c:plotArea>
      <c:layout>
        <c:manualLayout>
          <c:layoutTarget val="inner"/>
          <c:xMode val="edge"/>
          <c:yMode val="edge"/>
          <c:x val="0.24444621271855266"/>
          <c:y val="0.10407584784138235"/>
          <c:w val="0.42222527651386366"/>
          <c:h val="0.87265019206287087"/>
        </c:manualLayout>
      </c:layout>
      <c:barChart>
        <c:barDir val="bar"/>
        <c:grouping val="clustered"/>
        <c:varyColors val="0"/>
        <c:ser>
          <c:idx val="0"/>
          <c:order val="0"/>
          <c:spPr>
            <a:pattFill prst="dkUpDiag">
              <a:fgClr>
                <a:srgbClr val="E3A50B"/>
              </a:fgClr>
              <a:bgClr>
                <a:schemeClr val="bg1"/>
              </a:bgClr>
            </a:pattFill>
            <a:ln>
              <a:solidFill>
                <a:srgbClr val="E3A50B"/>
              </a:solidFill>
            </a:ln>
          </c:spPr>
          <c:invertIfNegative val="1"/>
          <c:dLbls>
            <c:numFmt formatCode="#,##0.0" sourceLinked="0"/>
            <c:spPr>
              <a:noFill/>
              <a:ln w="25400">
                <a:noFill/>
              </a:ln>
            </c:spPr>
            <c:txPr>
              <a:bodyPr wrap="square" lIns="38100" tIns="19050" rIns="38100" bIns="19050" anchor="ctr">
                <a:spAutoFit/>
              </a:bodyPr>
              <a:lstStyle/>
              <a:p>
                <a:pPr>
                  <a:defRPr sz="1100" b="0"/>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dati_4!$K$91:$K$109</c:f>
              <c:numCache>
                <c:formatCode>0.0</c:formatCode>
                <c:ptCount val="19"/>
                <c:pt idx="0">
                  <c:v>61.95</c:v>
                </c:pt>
                <c:pt idx="1">
                  <c:v>36.549999999999997</c:v>
                </c:pt>
                <c:pt idx="2">
                  <c:v>-7.8999999999999986</c:v>
                </c:pt>
                <c:pt idx="4">
                  <c:v>39.150000000000006</c:v>
                </c:pt>
                <c:pt idx="5">
                  <c:v>-19.850000000000001</c:v>
                </c:pt>
                <c:pt idx="6">
                  <c:v>-55.1</c:v>
                </c:pt>
                <c:pt idx="8">
                  <c:v>39.15</c:v>
                </c:pt>
                <c:pt idx="9">
                  <c:v>-19.850000000000001</c:v>
                </c:pt>
                <c:pt idx="10">
                  <c:v>-51.45</c:v>
                </c:pt>
                <c:pt idx="12">
                  <c:v>27.05</c:v>
                </c:pt>
                <c:pt idx="13">
                  <c:v>-23.950000000000003</c:v>
                </c:pt>
                <c:pt idx="14">
                  <c:v>-47.95</c:v>
                </c:pt>
                <c:pt idx="16">
                  <c:v>29.999999999999996</c:v>
                </c:pt>
                <c:pt idx="17">
                  <c:v>-30.3</c:v>
                </c:pt>
                <c:pt idx="18">
                  <c:v>-58.25</c:v>
                </c:pt>
              </c:numCache>
            </c:numRef>
          </c:val>
          <c:extLst>
            <c:ext xmlns:c16="http://schemas.microsoft.com/office/drawing/2014/chart" uri="{C3380CC4-5D6E-409C-BE32-E72D297353CC}">
              <c16:uniqueId val="{00000000-E134-4742-9F4F-B95DA642B5FB}"/>
            </c:ext>
          </c:extLst>
        </c:ser>
        <c:dLbls>
          <c:showLegendKey val="0"/>
          <c:showVal val="0"/>
          <c:showCatName val="0"/>
          <c:showSerName val="0"/>
          <c:showPercent val="0"/>
          <c:showBubbleSize val="0"/>
        </c:dLbls>
        <c:gapWidth val="22"/>
        <c:overlap val="100"/>
        <c:axId val="436056616"/>
        <c:axId val="1"/>
      </c:barChart>
      <c:catAx>
        <c:axId val="436056616"/>
        <c:scaling>
          <c:orientation val="maxMin"/>
        </c:scaling>
        <c:delete val="0"/>
        <c:axPos val="l"/>
        <c:majorTickMark val="out"/>
        <c:minorTickMark val="none"/>
        <c:tickLblPos val="none"/>
        <c:spPr>
          <a:ln w="3175">
            <a:solidFill>
              <a:srgbClr val="000000"/>
            </a:solidFill>
            <a:prstDash val="solid"/>
          </a:ln>
        </c:spPr>
        <c:crossAx val="1"/>
        <c:crosses val="autoZero"/>
        <c:auto val="1"/>
        <c:lblAlgn val="ctr"/>
        <c:lblOffset val="100"/>
        <c:tickLblSkip val="1"/>
        <c:tickMarkSkip val="1"/>
        <c:noMultiLvlLbl val="0"/>
      </c:catAx>
      <c:valAx>
        <c:axId val="1"/>
        <c:scaling>
          <c:orientation val="minMax"/>
          <c:max val="70"/>
          <c:min val="-70"/>
        </c:scaling>
        <c:delete val="1"/>
        <c:axPos val="b"/>
        <c:numFmt formatCode="0.0" sourceLinked="1"/>
        <c:majorTickMark val="out"/>
        <c:minorTickMark val="none"/>
        <c:tickLblPos val="nextTo"/>
        <c:crossAx val="436056616"/>
        <c:crosses val="max"/>
        <c:crossBetween val="between"/>
        <c:majorUnit val="1"/>
      </c:valAx>
      <c:spPr>
        <a:noFill/>
        <a:ln w="25400">
          <a:noFill/>
        </a:ln>
      </c:spPr>
    </c:plotArea>
    <c:plotVisOnly val="1"/>
    <c:dispBlanksAs val="gap"/>
    <c:showDLblsOverMax val="0"/>
  </c:chart>
  <c:spPr>
    <a:noFill/>
    <a:ln w="6350">
      <a:noFill/>
    </a:ln>
  </c:spPr>
  <c:txPr>
    <a:bodyPr/>
    <a:lstStyle/>
    <a:p>
      <a:pPr>
        <a:defRPr sz="150" b="0" i="0" u="none" strike="noStrike" baseline="0">
          <a:solidFill>
            <a:srgbClr val="000000"/>
          </a:solidFill>
          <a:latin typeface="Arial"/>
          <a:ea typeface="Arial"/>
          <a:cs typeface="Arial"/>
        </a:defRPr>
      </a:pPr>
      <a:endParaRPr lang="lv-LV"/>
    </a:p>
  </c:txPr>
  <c:externalData r:id="rId2">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30804035734305613"/>
          <c:y val="5.7643298619930575E-2"/>
          <c:w val="0.69195964265694387"/>
          <c:h val="0.89888620777241568"/>
        </c:manualLayout>
      </c:layout>
      <c:barChart>
        <c:barDir val="bar"/>
        <c:grouping val="stacked"/>
        <c:varyColors val="0"/>
        <c:ser>
          <c:idx val="0"/>
          <c:order val="0"/>
          <c:tx>
            <c:strRef>
              <c:f>dati_4!$B$80</c:f>
              <c:strCache>
                <c:ptCount val="1"/>
              </c:strCache>
            </c:strRef>
          </c:tx>
          <c:spPr>
            <a:noFill/>
            <a:ln w="25400">
              <a:noFill/>
            </a:ln>
          </c:spPr>
          <c:invertIfNegative val="0"/>
          <c:cat>
            <c:strRef>
              <c:f>dati_4!$A$81:$A$122</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dati_4!$B$81:$B$122</c:f>
              <c:numCache>
                <c:formatCode>General</c:formatCode>
                <c:ptCount val="42"/>
                <c:pt idx="0" formatCode="0.0">
                  <c:v>16.200000000000003</c:v>
                </c:pt>
                <c:pt idx="2" formatCode="0.0">
                  <c:v>19.500000000000014</c:v>
                </c:pt>
                <c:pt idx="3" formatCode="0.0">
                  <c:v>13.300000000000011</c:v>
                </c:pt>
                <c:pt idx="5" formatCode="0.0">
                  <c:v>23.500000000000007</c:v>
                </c:pt>
                <c:pt idx="6" formatCode="0.0">
                  <c:v>12.20000000000001</c:v>
                </c:pt>
                <c:pt idx="7" formatCode="0.0">
                  <c:v>15.900000000000006</c:v>
                </c:pt>
                <c:pt idx="8" formatCode="0.0">
                  <c:v>18.600000000000016</c:v>
                </c:pt>
                <c:pt idx="9" formatCode="0.0">
                  <c:v>14.300000000000011</c:v>
                </c:pt>
                <c:pt idx="10" formatCode="0.0">
                  <c:v>16.90000000000002</c:v>
                </c:pt>
                <c:pt idx="12" formatCode="0.0">
                  <c:v>27.70000000000001</c:v>
                </c:pt>
                <c:pt idx="13" formatCode="0.0">
                  <c:v>17.400000000000013</c:v>
                </c:pt>
                <c:pt idx="14" formatCode="0.0">
                  <c:v>9.5000000000000142</c:v>
                </c:pt>
                <c:pt idx="16" formatCode="0.0">
                  <c:v>12.20000000000001</c:v>
                </c:pt>
                <c:pt idx="17" formatCode="0.0">
                  <c:v>22.70000000000001</c:v>
                </c:pt>
                <c:pt idx="19" formatCode="0.0">
                  <c:v>14.100000000000016</c:v>
                </c:pt>
                <c:pt idx="20" formatCode="0.0">
                  <c:v>31.100000000000009</c:v>
                </c:pt>
                <c:pt idx="22" formatCode="0.0">
                  <c:v>9.4000000000000128</c:v>
                </c:pt>
                <c:pt idx="23" formatCode="0.0">
                  <c:v>16.400000000000006</c:v>
                </c:pt>
                <c:pt idx="24" formatCode="0.0">
                  <c:v>19.300000000000011</c:v>
                </c:pt>
                <c:pt idx="26" formatCode="0.0">
                  <c:v>19.400000000000013</c:v>
                </c:pt>
                <c:pt idx="27" formatCode="0.0">
                  <c:v>18.300000000000011</c:v>
                </c:pt>
                <c:pt idx="28" formatCode="0.0">
                  <c:v>12.400000000000013</c:v>
                </c:pt>
                <c:pt idx="29" formatCode="0.0">
                  <c:v>12.000000000000014</c:v>
                </c:pt>
                <c:pt idx="30" formatCode="0.0">
                  <c:v>8.0000000000000071</c:v>
                </c:pt>
                <c:pt idx="32" formatCode="0.0">
                  <c:v>16.70000000000001</c:v>
                </c:pt>
                <c:pt idx="33" formatCode="0.0">
                  <c:v>25.800000000000011</c:v>
                </c:pt>
                <c:pt idx="34" formatCode="0.0">
                  <c:v>3.2000000000000099</c:v>
                </c:pt>
                <c:pt idx="35" formatCode="0.0">
                  <c:v>22.000000000000007</c:v>
                </c:pt>
                <c:pt idx="36" formatCode="0.0">
                  <c:v>7.1000000000000156</c:v>
                </c:pt>
                <c:pt idx="37" formatCode="0.0">
                  <c:v>13.100000000000009</c:v>
                </c:pt>
                <c:pt idx="39" formatCode="0.0">
                  <c:v>16.70000000000001</c:v>
                </c:pt>
                <c:pt idx="40" formatCode="0.0">
                  <c:v>15.000000000000007</c:v>
                </c:pt>
                <c:pt idx="41" formatCode="0.0">
                  <c:v>17.20000000000001</c:v>
                </c:pt>
              </c:numCache>
            </c:numRef>
          </c:val>
          <c:extLst>
            <c:ext xmlns:c16="http://schemas.microsoft.com/office/drawing/2014/chart" uri="{C3380CC4-5D6E-409C-BE32-E72D297353CC}">
              <c16:uniqueId val="{00000000-C5F9-4CF5-B7A5-8F61484D2016}"/>
            </c:ext>
          </c:extLst>
        </c:ser>
        <c:ser>
          <c:idx val="1"/>
          <c:order val="1"/>
          <c:tx>
            <c:strRef>
              <c:f>dati_4!$C$80</c:f>
              <c:strCache>
                <c:ptCount val="1"/>
                <c:pt idx="0">
                  <c:v>Pilnībā piekrītu</c:v>
                </c:pt>
              </c:strCache>
            </c:strRef>
          </c:tx>
          <c:spPr>
            <a:solidFill>
              <a:srgbClr val="79B2BD"/>
            </a:solidFill>
            <a:ln w="25400">
              <a:noFill/>
            </a:ln>
          </c:spPr>
          <c:invertIfNegative val="0"/>
          <c:dLbls>
            <c:dLbl>
              <c:idx val="0"/>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1-C5F9-4CF5-B7A5-8F61484D2016}"/>
                </c:ext>
              </c:extLst>
            </c:dLbl>
            <c:dLbl>
              <c:idx val="1"/>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2-C5F9-4CF5-B7A5-8F61484D2016}"/>
                </c:ext>
              </c:extLst>
            </c:dLbl>
            <c:dLbl>
              <c:idx val="2"/>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3-C5F9-4CF5-B7A5-8F61484D2016}"/>
                </c:ext>
              </c:extLst>
            </c:dLbl>
            <c:dLbl>
              <c:idx val="3"/>
              <c:layout>
                <c:manualLayout>
                  <c:x val="1.7998560115190124E-3"/>
                  <c:y val="5.5256250869811594E-7"/>
                </c:manualLayout>
              </c:layout>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5F9-4CF5-B7A5-8F61484D2016}"/>
                </c:ext>
              </c:extLst>
            </c:dLbl>
            <c:dLbl>
              <c:idx val="4"/>
              <c:layout>
                <c:manualLayout>
                  <c:x val="3.599712023038157E-3"/>
                  <c:y val="2.7628125431689459E-7"/>
                </c:manualLayout>
              </c:layout>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5F9-4CF5-B7A5-8F61484D2016}"/>
                </c:ext>
              </c:extLst>
            </c:dLbl>
            <c:dLbl>
              <c:idx val="5"/>
              <c:layout>
                <c:manualLayout>
                  <c:x val="1.7998560115190785E-3"/>
                  <c:y val="0"/>
                </c:manualLayout>
              </c:layout>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C5F9-4CF5-B7A5-8F61484D2016}"/>
                </c:ext>
              </c:extLst>
            </c:dLbl>
            <c:dLbl>
              <c:idx val="6"/>
              <c:layout>
                <c:manualLayout>
                  <c:x val="5.3995680345572351E-3"/>
                  <c:y val="2.762812544455481E-7"/>
                </c:manualLayout>
              </c:layout>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C5F9-4CF5-B7A5-8F61484D2016}"/>
                </c:ext>
              </c:extLst>
            </c:dLbl>
            <c:dLbl>
              <c:idx val="7"/>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8-C5F9-4CF5-B7A5-8F61484D2016}"/>
                </c:ext>
              </c:extLst>
            </c:dLbl>
            <c:dLbl>
              <c:idx val="8"/>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9-C5F9-4CF5-B7A5-8F61484D2016}"/>
                </c:ext>
              </c:extLst>
            </c:dLbl>
            <c:dLbl>
              <c:idx val="9"/>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A-C5F9-4CF5-B7A5-8F61484D2016}"/>
                </c:ext>
              </c:extLst>
            </c:dLbl>
            <c:dLbl>
              <c:idx val="10"/>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B-C5F9-4CF5-B7A5-8F61484D2016}"/>
                </c:ext>
              </c:extLst>
            </c:dLbl>
            <c:dLbl>
              <c:idx val="11"/>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C-C5F9-4CF5-B7A5-8F61484D2016}"/>
                </c:ext>
              </c:extLst>
            </c:dLbl>
            <c:dLbl>
              <c:idx val="12"/>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D-C5F9-4CF5-B7A5-8F61484D2016}"/>
                </c:ext>
              </c:extLst>
            </c:dLbl>
            <c:dLbl>
              <c:idx val="13"/>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E-C5F9-4CF5-B7A5-8F61484D2016}"/>
                </c:ext>
              </c:extLst>
            </c:dLbl>
            <c:dLbl>
              <c:idx val="14"/>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F-C5F9-4CF5-B7A5-8F61484D2016}"/>
                </c:ext>
              </c:extLst>
            </c:dLbl>
            <c:dLbl>
              <c:idx val="15"/>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0-C5F9-4CF5-B7A5-8F61484D2016}"/>
                </c:ext>
              </c:extLst>
            </c:dLbl>
            <c:dLbl>
              <c:idx val="16"/>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1-C5F9-4CF5-B7A5-8F61484D2016}"/>
                </c:ext>
              </c:extLst>
            </c:dLbl>
            <c:dLbl>
              <c:idx val="18"/>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2-C5F9-4CF5-B7A5-8F61484D2016}"/>
                </c:ext>
              </c:extLst>
            </c:dLbl>
            <c:dLbl>
              <c:idx val="19"/>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3-C5F9-4CF5-B7A5-8F61484D2016}"/>
                </c:ext>
              </c:extLst>
            </c:dLbl>
            <c:dLbl>
              <c:idx val="22"/>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4-C5F9-4CF5-B7A5-8F61484D2016}"/>
                </c:ext>
              </c:extLst>
            </c:dLbl>
            <c:dLbl>
              <c:idx val="23"/>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5-C5F9-4CF5-B7A5-8F61484D2016}"/>
                </c:ext>
              </c:extLst>
            </c:dLbl>
            <c:dLbl>
              <c:idx val="25"/>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6-C5F9-4CF5-B7A5-8F61484D2016}"/>
                </c:ext>
              </c:extLst>
            </c:dLbl>
            <c:dLbl>
              <c:idx val="26"/>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7-C5F9-4CF5-B7A5-8F61484D2016}"/>
                </c:ext>
              </c:extLst>
            </c:dLbl>
            <c:dLbl>
              <c:idx val="27"/>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8-C5F9-4CF5-B7A5-8F61484D2016}"/>
                </c:ext>
              </c:extLst>
            </c:dLbl>
            <c:dLbl>
              <c:idx val="28"/>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9-C5F9-4CF5-B7A5-8F61484D2016}"/>
                </c:ext>
              </c:extLst>
            </c:dLbl>
            <c:dLbl>
              <c:idx val="29"/>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A-C5F9-4CF5-B7A5-8F61484D2016}"/>
                </c:ext>
              </c:extLst>
            </c:dLbl>
            <c:dLbl>
              <c:idx val="30"/>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B-C5F9-4CF5-B7A5-8F61484D2016}"/>
                </c:ext>
              </c:extLst>
            </c:dLbl>
            <c:dLbl>
              <c:idx val="31"/>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C-C5F9-4CF5-B7A5-8F61484D2016}"/>
                </c:ext>
              </c:extLst>
            </c:dLbl>
            <c:dLbl>
              <c:idx val="32"/>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D-C5F9-4CF5-B7A5-8F61484D2016}"/>
                </c:ext>
              </c:extLst>
            </c:dLbl>
            <c:dLbl>
              <c:idx val="33"/>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E-C5F9-4CF5-B7A5-8F61484D2016}"/>
                </c:ext>
              </c:extLst>
            </c:dLbl>
            <c:dLbl>
              <c:idx val="34"/>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F-C5F9-4CF5-B7A5-8F61484D2016}"/>
                </c:ext>
              </c:extLst>
            </c:dLbl>
            <c:dLbl>
              <c:idx val="35"/>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0-C5F9-4CF5-B7A5-8F61484D2016}"/>
                </c:ext>
              </c:extLst>
            </c:dLbl>
            <c:dLbl>
              <c:idx val="37"/>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1-C5F9-4CF5-B7A5-8F61484D2016}"/>
                </c:ext>
              </c:extLst>
            </c:dLbl>
            <c:dLbl>
              <c:idx val="38"/>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2-C5F9-4CF5-B7A5-8F61484D2016}"/>
                </c:ext>
              </c:extLst>
            </c:dLbl>
            <c:numFmt formatCode="0" sourceLinked="0"/>
            <c:spPr>
              <a:noFill/>
              <a:ln w="25400">
                <a:noFill/>
              </a:ln>
            </c:spPr>
            <c:txPr>
              <a:bodyPr wrap="square" lIns="38100" tIns="19050" rIns="38100" bIns="19050" anchor="ctr">
                <a:spAutoFit/>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dati_4!$A$81:$A$122</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dati_4!$C$81:$C$122</c:f>
              <c:numCache>
                <c:formatCode>General</c:formatCode>
                <c:ptCount val="42"/>
                <c:pt idx="0" formatCode="0">
                  <c:v>10.9</c:v>
                </c:pt>
                <c:pt idx="2" formatCode="0">
                  <c:v>9.8000000000000007</c:v>
                </c:pt>
                <c:pt idx="3" formatCode="0">
                  <c:v>11.8</c:v>
                </c:pt>
                <c:pt idx="5" formatCode="0">
                  <c:v>5.9</c:v>
                </c:pt>
                <c:pt idx="6" formatCode="0">
                  <c:v>13.1</c:v>
                </c:pt>
                <c:pt idx="7" formatCode="0">
                  <c:v>10.7</c:v>
                </c:pt>
                <c:pt idx="8" formatCode="0">
                  <c:v>9.8000000000000007</c:v>
                </c:pt>
                <c:pt idx="9" formatCode="0">
                  <c:v>12.6</c:v>
                </c:pt>
                <c:pt idx="10" formatCode="0">
                  <c:v>10.6</c:v>
                </c:pt>
                <c:pt idx="12" formatCode="0">
                  <c:v>18.100000000000001</c:v>
                </c:pt>
                <c:pt idx="13" formatCode="0">
                  <c:v>10</c:v>
                </c:pt>
                <c:pt idx="14" formatCode="0">
                  <c:v>10.3</c:v>
                </c:pt>
                <c:pt idx="16" formatCode="0">
                  <c:v>13.7</c:v>
                </c:pt>
                <c:pt idx="17" formatCode="0">
                  <c:v>6.2</c:v>
                </c:pt>
                <c:pt idx="19" formatCode="0">
                  <c:v>11.4</c:v>
                </c:pt>
                <c:pt idx="20" formatCode="0">
                  <c:v>7.4</c:v>
                </c:pt>
                <c:pt idx="22" formatCode="0">
                  <c:v>10.8</c:v>
                </c:pt>
                <c:pt idx="23" formatCode="0">
                  <c:v>10.4</c:v>
                </c:pt>
                <c:pt idx="24" formatCode="0">
                  <c:v>11.5</c:v>
                </c:pt>
                <c:pt idx="26" formatCode="0">
                  <c:v>13.3</c:v>
                </c:pt>
                <c:pt idx="27" formatCode="0">
                  <c:v>11</c:v>
                </c:pt>
                <c:pt idx="28" formatCode="0">
                  <c:v>8.5</c:v>
                </c:pt>
                <c:pt idx="29" formatCode="0">
                  <c:v>13</c:v>
                </c:pt>
                <c:pt idx="30" formatCode="0">
                  <c:v>9.6999999999999993</c:v>
                </c:pt>
                <c:pt idx="32" formatCode="0">
                  <c:v>7</c:v>
                </c:pt>
                <c:pt idx="33" formatCode="0">
                  <c:v>11.2</c:v>
                </c:pt>
                <c:pt idx="34" formatCode="0">
                  <c:v>13.9</c:v>
                </c:pt>
                <c:pt idx="35" formatCode="0">
                  <c:v>16.2</c:v>
                </c:pt>
                <c:pt idx="36" formatCode="0">
                  <c:v>14.3</c:v>
                </c:pt>
                <c:pt idx="37" formatCode="0">
                  <c:v>9.9</c:v>
                </c:pt>
                <c:pt idx="39" formatCode="0">
                  <c:v>7</c:v>
                </c:pt>
                <c:pt idx="40" formatCode="0">
                  <c:v>12.6</c:v>
                </c:pt>
                <c:pt idx="41" formatCode="0">
                  <c:v>13</c:v>
                </c:pt>
              </c:numCache>
            </c:numRef>
          </c:val>
          <c:extLst>
            <c:ext xmlns:c16="http://schemas.microsoft.com/office/drawing/2014/chart" uri="{C3380CC4-5D6E-409C-BE32-E72D297353CC}">
              <c16:uniqueId val="{00000023-C5F9-4CF5-B7A5-8F61484D2016}"/>
            </c:ext>
          </c:extLst>
        </c:ser>
        <c:ser>
          <c:idx val="2"/>
          <c:order val="2"/>
          <c:tx>
            <c:strRef>
              <c:f>dati_4!$D$80</c:f>
              <c:strCache>
                <c:ptCount val="1"/>
                <c:pt idx="0">
                  <c:v>Drīzāk piekrītu</c:v>
                </c:pt>
              </c:strCache>
            </c:strRef>
          </c:tx>
          <c:spPr>
            <a:solidFill>
              <a:srgbClr val="B7D5DB"/>
            </a:solidFill>
            <a:ln w="25400">
              <a:noFill/>
            </a:ln>
          </c:spPr>
          <c:invertIfNegative val="0"/>
          <c:dLbls>
            <c:dLbl>
              <c:idx val="0"/>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4-C5F9-4CF5-B7A5-8F61484D2016}"/>
                </c:ext>
              </c:extLst>
            </c:dLbl>
            <c:dLbl>
              <c:idx val="1"/>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5-C5F9-4CF5-B7A5-8F61484D2016}"/>
                </c:ext>
              </c:extLst>
            </c:dLbl>
            <c:dLbl>
              <c:idx val="2"/>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6-C5F9-4CF5-B7A5-8F61484D2016}"/>
                </c:ext>
              </c:extLst>
            </c:dLbl>
            <c:dLbl>
              <c:idx val="3"/>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7-C5F9-4CF5-B7A5-8F61484D2016}"/>
                </c:ext>
              </c:extLst>
            </c:dLbl>
            <c:dLbl>
              <c:idx val="4"/>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8-C5F9-4CF5-B7A5-8F61484D2016}"/>
                </c:ext>
              </c:extLst>
            </c:dLbl>
            <c:dLbl>
              <c:idx val="5"/>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9-C5F9-4CF5-B7A5-8F61484D2016}"/>
                </c:ext>
              </c:extLst>
            </c:dLbl>
            <c:dLbl>
              <c:idx val="6"/>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A-C5F9-4CF5-B7A5-8F61484D2016}"/>
                </c:ext>
              </c:extLst>
            </c:dLbl>
            <c:dLbl>
              <c:idx val="7"/>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B-C5F9-4CF5-B7A5-8F61484D2016}"/>
                </c:ext>
              </c:extLst>
            </c:dLbl>
            <c:dLbl>
              <c:idx val="8"/>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C-C5F9-4CF5-B7A5-8F61484D2016}"/>
                </c:ext>
              </c:extLst>
            </c:dLbl>
            <c:numFmt formatCode="0" sourceLinked="0"/>
            <c:spPr>
              <a:noFill/>
              <a:ln w="25400">
                <a:noFill/>
              </a:ln>
            </c:spPr>
            <c:txPr>
              <a:bodyPr wrap="square" lIns="38100" tIns="19050" rIns="38100" bIns="19050" anchor="ctr">
                <a:spAutoFit/>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dati_4!$A$81:$A$122</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dati_4!$D$81:$D$122</c:f>
              <c:numCache>
                <c:formatCode>General</c:formatCode>
                <c:ptCount val="42"/>
                <c:pt idx="0" formatCode="0">
                  <c:v>48.2</c:v>
                </c:pt>
                <c:pt idx="2" formatCode="0">
                  <c:v>46</c:v>
                </c:pt>
                <c:pt idx="3" formatCode="0">
                  <c:v>50.2</c:v>
                </c:pt>
                <c:pt idx="5" formatCode="0">
                  <c:v>45.9</c:v>
                </c:pt>
                <c:pt idx="6" formatCode="0">
                  <c:v>50</c:v>
                </c:pt>
                <c:pt idx="7" formatCode="0">
                  <c:v>48.7</c:v>
                </c:pt>
                <c:pt idx="8" formatCode="0">
                  <c:v>46.9</c:v>
                </c:pt>
                <c:pt idx="9" formatCode="0">
                  <c:v>48.4</c:v>
                </c:pt>
                <c:pt idx="10" formatCode="0">
                  <c:v>47.8</c:v>
                </c:pt>
                <c:pt idx="12" formatCode="0">
                  <c:v>29.5</c:v>
                </c:pt>
                <c:pt idx="13" formatCode="0">
                  <c:v>47.9</c:v>
                </c:pt>
                <c:pt idx="14" formatCode="0">
                  <c:v>55.5</c:v>
                </c:pt>
                <c:pt idx="16" formatCode="0">
                  <c:v>49.4</c:v>
                </c:pt>
                <c:pt idx="17" formatCode="0">
                  <c:v>46.4</c:v>
                </c:pt>
                <c:pt idx="19" formatCode="0">
                  <c:v>49.8</c:v>
                </c:pt>
                <c:pt idx="20" formatCode="0">
                  <c:v>36.799999999999997</c:v>
                </c:pt>
                <c:pt idx="22" formatCode="0">
                  <c:v>55.1</c:v>
                </c:pt>
                <c:pt idx="23" formatCode="0">
                  <c:v>48.5</c:v>
                </c:pt>
                <c:pt idx="24" formatCode="0">
                  <c:v>44.5</c:v>
                </c:pt>
                <c:pt idx="26" formatCode="0">
                  <c:v>42.6</c:v>
                </c:pt>
                <c:pt idx="27" formatCode="0">
                  <c:v>46</c:v>
                </c:pt>
                <c:pt idx="28" formatCode="0">
                  <c:v>54.4</c:v>
                </c:pt>
                <c:pt idx="29" formatCode="0">
                  <c:v>50.3</c:v>
                </c:pt>
                <c:pt idx="30" formatCode="0">
                  <c:v>57.6</c:v>
                </c:pt>
                <c:pt idx="32" formatCode="0">
                  <c:v>51.6</c:v>
                </c:pt>
                <c:pt idx="33" formatCode="0">
                  <c:v>38.299999999999997</c:v>
                </c:pt>
                <c:pt idx="34" formatCode="0">
                  <c:v>58.2</c:v>
                </c:pt>
                <c:pt idx="35" formatCode="0">
                  <c:v>37.1</c:v>
                </c:pt>
                <c:pt idx="36" formatCode="0">
                  <c:v>53.9</c:v>
                </c:pt>
                <c:pt idx="37" formatCode="0">
                  <c:v>52.3</c:v>
                </c:pt>
                <c:pt idx="39" formatCode="0">
                  <c:v>51.6</c:v>
                </c:pt>
                <c:pt idx="40" formatCode="0">
                  <c:v>47.7</c:v>
                </c:pt>
                <c:pt idx="41" formatCode="0">
                  <c:v>45.1</c:v>
                </c:pt>
              </c:numCache>
            </c:numRef>
          </c:val>
          <c:extLst>
            <c:ext xmlns:c16="http://schemas.microsoft.com/office/drawing/2014/chart" uri="{C3380CC4-5D6E-409C-BE32-E72D297353CC}">
              <c16:uniqueId val="{0000002D-C5F9-4CF5-B7A5-8F61484D2016}"/>
            </c:ext>
          </c:extLst>
        </c:ser>
        <c:ser>
          <c:idx val="3"/>
          <c:order val="3"/>
          <c:tx>
            <c:strRef>
              <c:f>dati_4!$E$80</c:f>
              <c:strCache>
                <c:ptCount val="1"/>
                <c:pt idx="0">
                  <c:v>Drīzāk nepiekrītu</c:v>
                </c:pt>
              </c:strCache>
            </c:strRef>
          </c:tx>
          <c:spPr>
            <a:solidFill>
              <a:srgbClr val="D5BAEC"/>
            </a:solidFill>
            <a:ln w="25400">
              <a:noFill/>
            </a:ln>
          </c:spPr>
          <c:invertIfNegative val="0"/>
          <c:dLbls>
            <c:dLbl>
              <c:idx val="0"/>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E-C5F9-4CF5-B7A5-8F61484D2016}"/>
                </c:ext>
              </c:extLst>
            </c:dLbl>
            <c:dLbl>
              <c:idx val="1"/>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F-C5F9-4CF5-B7A5-8F61484D2016}"/>
                </c:ext>
              </c:extLst>
            </c:dLbl>
            <c:dLbl>
              <c:idx val="2"/>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0-C5F9-4CF5-B7A5-8F61484D2016}"/>
                </c:ext>
              </c:extLst>
            </c:dLbl>
            <c:dLbl>
              <c:idx val="3"/>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1-C5F9-4CF5-B7A5-8F61484D2016}"/>
                </c:ext>
              </c:extLst>
            </c:dLbl>
            <c:dLbl>
              <c:idx val="4"/>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2-C5F9-4CF5-B7A5-8F61484D2016}"/>
                </c:ext>
              </c:extLst>
            </c:dLbl>
            <c:dLbl>
              <c:idx val="5"/>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3-C5F9-4CF5-B7A5-8F61484D2016}"/>
                </c:ext>
              </c:extLst>
            </c:dLbl>
            <c:dLbl>
              <c:idx val="6"/>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4-C5F9-4CF5-B7A5-8F61484D2016}"/>
                </c:ext>
              </c:extLst>
            </c:dLbl>
            <c:dLbl>
              <c:idx val="7"/>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5-C5F9-4CF5-B7A5-8F61484D2016}"/>
                </c:ext>
              </c:extLst>
            </c:dLbl>
            <c:dLbl>
              <c:idx val="8"/>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6-C5F9-4CF5-B7A5-8F61484D2016}"/>
                </c:ext>
              </c:extLst>
            </c:dLbl>
            <c:dLbl>
              <c:idx val="9"/>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7-C5F9-4CF5-B7A5-8F61484D2016}"/>
                </c:ext>
              </c:extLst>
            </c:dLbl>
            <c:dLbl>
              <c:idx val="10"/>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8-C5F9-4CF5-B7A5-8F61484D2016}"/>
                </c:ext>
              </c:extLst>
            </c:dLbl>
            <c:dLbl>
              <c:idx val="11"/>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9-C5F9-4CF5-B7A5-8F61484D2016}"/>
                </c:ext>
              </c:extLst>
            </c:dLbl>
            <c:dLbl>
              <c:idx val="12"/>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A-C5F9-4CF5-B7A5-8F61484D2016}"/>
                </c:ext>
              </c:extLst>
            </c:dLbl>
            <c:dLbl>
              <c:idx val="13"/>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B-C5F9-4CF5-B7A5-8F61484D2016}"/>
                </c:ext>
              </c:extLst>
            </c:dLbl>
            <c:dLbl>
              <c:idx val="14"/>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C-C5F9-4CF5-B7A5-8F61484D2016}"/>
                </c:ext>
              </c:extLst>
            </c:dLbl>
            <c:dLbl>
              <c:idx val="15"/>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D-C5F9-4CF5-B7A5-8F61484D2016}"/>
                </c:ext>
              </c:extLst>
            </c:dLbl>
            <c:dLbl>
              <c:idx val="16"/>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E-C5F9-4CF5-B7A5-8F61484D2016}"/>
                </c:ext>
              </c:extLst>
            </c:dLbl>
            <c:dLbl>
              <c:idx val="17"/>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F-C5F9-4CF5-B7A5-8F61484D2016}"/>
                </c:ext>
              </c:extLst>
            </c:dLbl>
            <c:numFmt formatCode="0" sourceLinked="0"/>
            <c:spPr>
              <a:noFill/>
              <a:ln w="25400">
                <a:noFill/>
              </a:ln>
            </c:spPr>
            <c:txPr>
              <a:bodyPr wrap="square" lIns="38100" tIns="19050" rIns="38100" bIns="19050" anchor="ctr">
                <a:spAutoFit/>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dati_4!$A$81:$A$122</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dati_4!$E$81:$E$122</c:f>
              <c:numCache>
                <c:formatCode>General</c:formatCode>
                <c:ptCount val="42"/>
                <c:pt idx="0" formatCode="0">
                  <c:v>13.6</c:v>
                </c:pt>
                <c:pt idx="2" formatCode="0">
                  <c:v>16</c:v>
                </c:pt>
                <c:pt idx="3" formatCode="0">
                  <c:v>11.3</c:v>
                </c:pt>
                <c:pt idx="5" formatCode="0">
                  <c:v>11.2</c:v>
                </c:pt>
                <c:pt idx="6" formatCode="0">
                  <c:v>11.8</c:v>
                </c:pt>
                <c:pt idx="7" formatCode="0">
                  <c:v>14.9</c:v>
                </c:pt>
                <c:pt idx="8" formatCode="0">
                  <c:v>15.7</c:v>
                </c:pt>
                <c:pt idx="9" formatCode="0">
                  <c:v>14.6</c:v>
                </c:pt>
                <c:pt idx="10" formatCode="0">
                  <c:v>11.7</c:v>
                </c:pt>
                <c:pt idx="12" formatCode="0">
                  <c:v>15.7</c:v>
                </c:pt>
                <c:pt idx="13" formatCode="0">
                  <c:v>13.4</c:v>
                </c:pt>
                <c:pt idx="14" formatCode="0">
                  <c:v>13.3</c:v>
                </c:pt>
                <c:pt idx="16" formatCode="0">
                  <c:v>11.2</c:v>
                </c:pt>
                <c:pt idx="17" formatCode="0">
                  <c:v>17.3</c:v>
                </c:pt>
                <c:pt idx="19" formatCode="0">
                  <c:v>13.2</c:v>
                </c:pt>
                <c:pt idx="20" formatCode="0">
                  <c:v>16</c:v>
                </c:pt>
                <c:pt idx="22" formatCode="0">
                  <c:v>12.1</c:v>
                </c:pt>
                <c:pt idx="23" formatCode="0">
                  <c:v>15.1</c:v>
                </c:pt>
                <c:pt idx="24" formatCode="0">
                  <c:v>12.1</c:v>
                </c:pt>
                <c:pt idx="26" formatCode="0">
                  <c:v>10.8</c:v>
                </c:pt>
                <c:pt idx="27" formatCode="0">
                  <c:v>17</c:v>
                </c:pt>
                <c:pt idx="28" formatCode="0">
                  <c:v>13.3</c:v>
                </c:pt>
                <c:pt idx="29" formatCode="0">
                  <c:v>13.1</c:v>
                </c:pt>
                <c:pt idx="30" formatCode="0">
                  <c:v>14.1</c:v>
                </c:pt>
                <c:pt idx="32" formatCode="0">
                  <c:v>14</c:v>
                </c:pt>
                <c:pt idx="33" formatCode="0">
                  <c:v>14.3</c:v>
                </c:pt>
                <c:pt idx="34" formatCode="0">
                  <c:v>12.9</c:v>
                </c:pt>
                <c:pt idx="35" formatCode="0">
                  <c:v>17.100000000000001</c:v>
                </c:pt>
                <c:pt idx="36" formatCode="0">
                  <c:v>12.7</c:v>
                </c:pt>
                <c:pt idx="37" formatCode="0">
                  <c:v>9.5</c:v>
                </c:pt>
                <c:pt idx="39" formatCode="0">
                  <c:v>14</c:v>
                </c:pt>
                <c:pt idx="40" formatCode="0">
                  <c:v>13.2</c:v>
                </c:pt>
                <c:pt idx="41" formatCode="0">
                  <c:v>13.6</c:v>
                </c:pt>
              </c:numCache>
            </c:numRef>
          </c:val>
          <c:extLst>
            <c:ext xmlns:c16="http://schemas.microsoft.com/office/drawing/2014/chart" uri="{C3380CC4-5D6E-409C-BE32-E72D297353CC}">
              <c16:uniqueId val="{00000040-C5F9-4CF5-B7A5-8F61484D2016}"/>
            </c:ext>
          </c:extLst>
        </c:ser>
        <c:ser>
          <c:idx val="4"/>
          <c:order val="4"/>
          <c:tx>
            <c:strRef>
              <c:f>dati_4!$F$80</c:f>
              <c:strCache>
                <c:ptCount val="1"/>
                <c:pt idx="0">
                  <c:v>Nemaz nepiekrītu</c:v>
                </c:pt>
              </c:strCache>
            </c:strRef>
          </c:tx>
          <c:spPr>
            <a:solidFill>
              <a:srgbClr val="A37EDE"/>
            </a:solidFill>
            <a:ln w="25400">
              <a:noFill/>
            </a:ln>
          </c:spPr>
          <c:invertIfNegative val="0"/>
          <c:dLbls>
            <c:dLbl>
              <c:idx val="0"/>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1-C5F9-4CF5-B7A5-8F61484D2016}"/>
                </c:ext>
              </c:extLst>
            </c:dLbl>
            <c:dLbl>
              <c:idx val="1"/>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2-C5F9-4CF5-B7A5-8F61484D2016}"/>
                </c:ext>
              </c:extLst>
            </c:dLbl>
            <c:dLbl>
              <c:idx val="2"/>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3-C5F9-4CF5-B7A5-8F61484D2016}"/>
                </c:ext>
              </c:extLst>
            </c:dLbl>
            <c:dLbl>
              <c:idx val="3"/>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4-C5F9-4CF5-B7A5-8F61484D2016}"/>
                </c:ext>
              </c:extLst>
            </c:dLbl>
            <c:dLbl>
              <c:idx val="4"/>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5-C5F9-4CF5-B7A5-8F61484D2016}"/>
                </c:ext>
              </c:extLst>
            </c:dLbl>
            <c:dLbl>
              <c:idx val="5"/>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6-C5F9-4CF5-B7A5-8F61484D2016}"/>
                </c:ext>
              </c:extLst>
            </c:dLbl>
            <c:dLbl>
              <c:idx val="6"/>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7-C5F9-4CF5-B7A5-8F61484D2016}"/>
                </c:ext>
              </c:extLst>
            </c:dLbl>
            <c:dLbl>
              <c:idx val="7"/>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8-C5F9-4CF5-B7A5-8F61484D2016}"/>
                </c:ext>
              </c:extLst>
            </c:dLbl>
            <c:dLbl>
              <c:idx val="8"/>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9-C5F9-4CF5-B7A5-8F61484D2016}"/>
                </c:ext>
              </c:extLst>
            </c:dLbl>
            <c:dLbl>
              <c:idx val="9"/>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A-C5F9-4CF5-B7A5-8F61484D2016}"/>
                </c:ext>
              </c:extLst>
            </c:dLbl>
            <c:dLbl>
              <c:idx val="10"/>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B-C5F9-4CF5-B7A5-8F61484D2016}"/>
                </c:ext>
              </c:extLst>
            </c:dLbl>
            <c:dLbl>
              <c:idx val="11"/>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C-C5F9-4CF5-B7A5-8F61484D2016}"/>
                </c:ext>
              </c:extLst>
            </c:dLbl>
            <c:dLbl>
              <c:idx val="12"/>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D-C5F9-4CF5-B7A5-8F61484D2016}"/>
                </c:ext>
              </c:extLst>
            </c:dLbl>
            <c:dLbl>
              <c:idx val="13"/>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E-C5F9-4CF5-B7A5-8F61484D2016}"/>
                </c:ext>
              </c:extLst>
            </c:dLbl>
            <c:dLbl>
              <c:idx val="14"/>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F-C5F9-4CF5-B7A5-8F61484D2016}"/>
                </c:ext>
              </c:extLst>
            </c:dLbl>
            <c:dLbl>
              <c:idx val="15"/>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50-C5F9-4CF5-B7A5-8F61484D2016}"/>
                </c:ext>
              </c:extLst>
            </c:dLbl>
            <c:dLbl>
              <c:idx val="16"/>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51-C5F9-4CF5-B7A5-8F61484D2016}"/>
                </c:ext>
              </c:extLst>
            </c:dLbl>
            <c:dLbl>
              <c:idx val="17"/>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52-C5F9-4CF5-B7A5-8F61484D2016}"/>
                </c:ext>
              </c:extLst>
            </c:dLbl>
            <c:dLbl>
              <c:idx val="34"/>
              <c:numFmt formatCode="0" sourceLinked="0"/>
              <c:spPr>
                <a:noFill/>
                <a:ln w="25400">
                  <a:noFill/>
                </a:ln>
              </c:spPr>
              <c:txPr>
                <a:bodyPr wrap="square" lIns="38100" tIns="19050" rIns="38100" bIns="19050" anchor="ctr">
                  <a:spAutoFit/>
                </a:bodyPr>
                <a:lstStyle/>
                <a:p>
                  <a:pPr>
                    <a:defRPr sz="900" b="0" i="0" u="none" strike="noStrike" baseline="0">
                      <a:solidFill>
                        <a:srgbClr val="303030"/>
                      </a:solidFill>
                      <a:latin typeface="Arial"/>
                      <a:ea typeface="Arial"/>
                      <a:cs typeface="Arial"/>
                    </a:defRPr>
                  </a:pPr>
                  <a:endParaRPr lang="lv-LV"/>
                </a:p>
              </c:txPr>
              <c:dLblPos val="inBase"/>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57-C5F9-4CF5-B7A5-8F61484D2016}"/>
                </c:ext>
              </c:extLst>
            </c:dLbl>
            <c:dLbl>
              <c:idx val="35"/>
              <c:numFmt formatCode="0" sourceLinked="0"/>
              <c:spPr>
                <a:noFill/>
                <a:ln w="25400">
                  <a:noFill/>
                </a:ln>
              </c:spPr>
              <c:txPr>
                <a:bodyPr wrap="square" lIns="38100" tIns="19050" rIns="38100" bIns="19050" anchor="ctr">
                  <a:spAutoFit/>
                </a:bodyPr>
                <a:lstStyle/>
                <a:p>
                  <a:pPr>
                    <a:defRPr sz="900" b="0" i="0" u="none" strike="noStrike" baseline="0">
                      <a:solidFill>
                        <a:srgbClr val="303030"/>
                      </a:solidFill>
                      <a:latin typeface="Arial"/>
                      <a:ea typeface="Arial"/>
                      <a:cs typeface="Arial"/>
                    </a:defRPr>
                  </a:pPr>
                  <a:endParaRPr lang="lv-LV"/>
                </a:p>
              </c:txPr>
              <c:dLblPos val="inBase"/>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56-C5F9-4CF5-B7A5-8F61484D2016}"/>
                </c:ext>
              </c:extLst>
            </c:dLbl>
            <c:numFmt formatCode="0" sourceLinked="0"/>
            <c:spPr>
              <a:noFill/>
              <a:ln w="25400">
                <a:noFill/>
              </a:ln>
            </c:spPr>
            <c:txPr>
              <a:bodyPr wrap="square" lIns="38100" tIns="19050" rIns="38100" bIns="19050" anchor="ctr">
                <a:spAutoFit/>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dati_4!$A$81:$A$122</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dati_4!$F$81:$F$122</c:f>
              <c:numCache>
                <c:formatCode>General</c:formatCode>
                <c:ptCount val="42"/>
                <c:pt idx="0" formatCode="0">
                  <c:v>3.1</c:v>
                </c:pt>
                <c:pt idx="2" formatCode="0">
                  <c:v>4.9000000000000004</c:v>
                </c:pt>
                <c:pt idx="3" formatCode="0">
                  <c:v>1.5</c:v>
                </c:pt>
                <c:pt idx="5" formatCode="0">
                  <c:v>4</c:v>
                </c:pt>
                <c:pt idx="6" formatCode="0">
                  <c:v>2.7</c:v>
                </c:pt>
                <c:pt idx="7" formatCode="0">
                  <c:v>4.7</c:v>
                </c:pt>
                <c:pt idx="8" formatCode="0">
                  <c:v>2.1</c:v>
                </c:pt>
                <c:pt idx="9" formatCode="0">
                  <c:v>1.9</c:v>
                </c:pt>
                <c:pt idx="10" formatCode="0">
                  <c:v>3.8</c:v>
                </c:pt>
                <c:pt idx="12" formatCode="0">
                  <c:v>7.7</c:v>
                </c:pt>
                <c:pt idx="13" formatCode="0">
                  <c:v>3.1</c:v>
                </c:pt>
                <c:pt idx="14" formatCode="0">
                  <c:v>1.7</c:v>
                </c:pt>
                <c:pt idx="16" formatCode="0">
                  <c:v>2.7</c:v>
                </c:pt>
                <c:pt idx="17" formatCode="0">
                  <c:v>4</c:v>
                </c:pt>
                <c:pt idx="19" formatCode="0">
                  <c:v>3.1</c:v>
                </c:pt>
                <c:pt idx="20" formatCode="0">
                  <c:v>3.2</c:v>
                </c:pt>
                <c:pt idx="22" formatCode="0">
                  <c:v>1.4</c:v>
                </c:pt>
                <c:pt idx="23" formatCode="0">
                  <c:v>3.6</c:v>
                </c:pt>
                <c:pt idx="24" formatCode="0">
                  <c:v>3.3</c:v>
                </c:pt>
                <c:pt idx="26" formatCode="0">
                  <c:v>4.8</c:v>
                </c:pt>
                <c:pt idx="27" formatCode="0">
                  <c:v>2</c:v>
                </c:pt>
                <c:pt idx="28" formatCode="0">
                  <c:v>2.5</c:v>
                </c:pt>
                <c:pt idx="29" formatCode="0">
                  <c:v>4</c:v>
                </c:pt>
                <c:pt idx="30" formatCode="0">
                  <c:v>1.4</c:v>
                </c:pt>
                <c:pt idx="32" formatCode="0">
                  <c:v>2.5</c:v>
                </c:pt>
                <c:pt idx="33" formatCode="0">
                  <c:v>6.6</c:v>
                </c:pt>
                <c:pt idx="34" formatCode="0">
                  <c:v>1.1000000000000001</c:v>
                </c:pt>
                <c:pt idx="35" formatCode="0">
                  <c:v>1.5</c:v>
                </c:pt>
                <c:pt idx="36" formatCode="0">
                  <c:v>3.8</c:v>
                </c:pt>
                <c:pt idx="37" formatCode="0">
                  <c:v>2</c:v>
                </c:pt>
                <c:pt idx="39" formatCode="0">
                  <c:v>2.5</c:v>
                </c:pt>
                <c:pt idx="40" formatCode="0">
                  <c:v>3.4</c:v>
                </c:pt>
                <c:pt idx="41" formatCode="0">
                  <c:v>3.5</c:v>
                </c:pt>
              </c:numCache>
            </c:numRef>
          </c:val>
          <c:extLst>
            <c:ext xmlns:c16="http://schemas.microsoft.com/office/drawing/2014/chart" uri="{C3380CC4-5D6E-409C-BE32-E72D297353CC}">
              <c16:uniqueId val="{00000053-C5F9-4CF5-B7A5-8F61484D2016}"/>
            </c:ext>
          </c:extLst>
        </c:ser>
        <c:ser>
          <c:idx val="5"/>
          <c:order val="5"/>
          <c:tx>
            <c:strRef>
              <c:f>dati_4!$G$80</c:f>
              <c:strCache>
                <c:ptCount val="1"/>
              </c:strCache>
            </c:strRef>
          </c:tx>
          <c:spPr>
            <a:noFill/>
            <a:ln w="25400">
              <a:noFill/>
            </a:ln>
          </c:spPr>
          <c:invertIfNegative val="0"/>
          <c:cat>
            <c:strRef>
              <c:f>dati_4!$A$81:$A$122</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dati_4!$G$81:$G$122</c:f>
              <c:numCache>
                <c:formatCode>General</c:formatCode>
                <c:ptCount val="42"/>
                <c:pt idx="0" formatCode="0.0">
                  <c:v>12.799999999999999</c:v>
                </c:pt>
                <c:pt idx="2" formatCode="0.0">
                  <c:v>8.6000000000000014</c:v>
                </c:pt>
                <c:pt idx="3" formatCode="0.0">
                  <c:v>16.7</c:v>
                </c:pt>
                <c:pt idx="5" formatCode="0.0">
                  <c:v>14.3</c:v>
                </c:pt>
                <c:pt idx="6" formatCode="0.0">
                  <c:v>15</c:v>
                </c:pt>
                <c:pt idx="7" formatCode="0.0">
                  <c:v>9.9</c:v>
                </c:pt>
                <c:pt idx="8" formatCode="0.0">
                  <c:v>11.7</c:v>
                </c:pt>
                <c:pt idx="9" formatCode="0.0">
                  <c:v>13.000000000000002</c:v>
                </c:pt>
                <c:pt idx="10" formatCode="0.0">
                  <c:v>14</c:v>
                </c:pt>
                <c:pt idx="12" formatCode="0.0">
                  <c:v>6.1000000000000014</c:v>
                </c:pt>
                <c:pt idx="13" formatCode="0.0">
                  <c:v>12.999999999999998</c:v>
                </c:pt>
                <c:pt idx="14" formatCode="0.0">
                  <c:v>14.5</c:v>
                </c:pt>
                <c:pt idx="16" formatCode="0.0">
                  <c:v>15.600000000000001</c:v>
                </c:pt>
                <c:pt idx="17" formatCode="0.0">
                  <c:v>8.1999999999999993</c:v>
                </c:pt>
                <c:pt idx="19" formatCode="0.0">
                  <c:v>13.2</c:v>
                </c:pt>
                <c:pt idx="20" formatCode="0.0">
                  <c:v>10.3</c:v>
                </c:pt>
                <c:pt idx="22" formatCode="0.0">
                  <c:v>16</c:v>
                </c:pt>
                <c:pt idx="23" formatCode="0.0">
                  <c:v>10.799999999999999</c:v>
                </c:pt>
                <c:pt idx="24" formatCode="0.0">
                  <c:v>14.1</c:v>
                </c:pt>
                <c:pt idx="26" formatCode="0.0">
                  <c:v>13.899999999999999</c:v>
                </c:pt>
                <c:pt idx="27" formatCode="0.0">
                  <c:v>10.5</c:v>
                </c:pt>
                <c:pt idx="28" formatCode="0.0">
                  <c:v>13.7</c:v>
                </c:pt>
                <c:pt idx="29" formatCode="0.0">
                  <c:v>12.4</c:v>
                </c:pt>
                <c:pt idx="30" formatCode="0.0">
                  <c:v>14.000000000000002</c:v>
                </c:pt>
                <c:pt idx="32" formatCode="0.0">
                  <c:v>13</c:v>
                </c:pt>
                <c:pt idx="33" formatCode="0.0">
                  <c:v>8.5999999999999979</c:v>
                </c:pt>
                <c:pt idx="34" formatCode="0.0">
                  <c:v>15.499999999999998</c:v>
                </c:pt>
                <c:pt idx="35" formatCode="0.0">
                  <c:v>10.899999999999999</c:v>
                </c:pt>
                <c:pt idx="36" formatCode="0.0">
                  <c:v>13</c:v>
                </c:pt>
                <c:pt idx="37" formatCode="0.0">
                  <c:v>18</c:v>
                </c:pt>
                <c:pt idx="39" formatCode="0.0">
                  <c:v>13</c:v>
                </c:pt>
                <c:pt idx="40" formatCode="0.0">
                  <c:v>12.900000000000002</c:v>
                </c:pt>
                <c:pt idx="41" formatCode="0.0">
                  <c:v>12.4</c:v>
                </c:pt>
              </c:numCache>
            </c:numRef>
          </c:val>
          <c:extLst>
            <c:ext xmlns:c16="http://schemas.microsoft.com/office/drawing/2014/chart" uri="{C3380CC4-5D6E-409C-BE32-E72D297353CC}">
              <c16:uniqueId val="{00000054-C5F9-4CF5-B7A5-8F61484D2016}"/>
            </c:ext>
          </c:extLst>
        </c:ser>
        <c:ser>
          <c:idx val="6"/>
          <c:order val="6"/>
          <c:tx>
            <c:strRef>
              <c:f>dati_4!$H$80</c:f>
              <c:strCache>
                <c:ptCount val="1"/>
                <c:pt idx="0">
                  <c:v>Grūti pateikt</c:v>
                </c:pt>
              </c:strCache>
            </c:strRef>
          </c:tx>
          <c:spPr>
            <a:solidFill>
              <a:srgbClr val="D7D7D7"/>
            </a:solidFill>
            <a:ln w="25400">
              <a:noFill/>
            </a:ln>
          </c:spPr>
          <c:invertIfNegative val="0"/>
          <c:dLbls>
            <c:numFmt formatCode="#,##0" sourceLinked="0"/>
            <c:spPr>
              <a:noFill/>
              <a:ln w="25400">
                <a:noFill/>
              </a:ln>
            </c:spPr>
            <c:txPr>
              <a:bodyPr wrap="square" lIns="38100" tIns="19050" rIns="38100" bIns="19050" anchor="ctr">
                <a:spAutoFit/>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dati_4!$A$81:$A$122</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dati_4!$H$81:$H$122</c:f>
              <c:numCache>
                <c:formatCode>General</c:formatCode>
                <c:ptCount val="42"/>
                <c:pt idx="0" formatCode="0">
                  <c:v>24.3</c:v>
                </c:pt>
                <c:pt idx="2" formatCode="0">
                  <c:v>23.2</c:v>
                </c:pt>
                <c:pt idx="3" formatCode="0">
                  <c:v>25.2</c:v>
                </c:pt>
                <c:pt idx="5" formatCode="0">
                  <c:v>33</c:v>
                </c:pt>
                <c:pt idx="6" formatCode="0">
                  <c:v>22.4</c:v>
                </c:pt>
                <c:pt idx="7" formatCode="0">
                  <c:v>20.9</c:v>
                </c:pt>
                <c:pt idx="8" formatCode="0">
                  <c:v>25.5</c:v>
                </c:pt>
                <c:pt idx="9" formatCode="0">
                  <c:v>22.4</c:v>
                </c:pt>
                <c:pt idx="10" formatCode="0">
                  <c:v>26.2</c:v>
                </c:pt>
                <c:pt idx="12" formatCode="0">
                  <c:v>29</c:v>
                </c:pt>
                <c:pt idx="13" formatCode="0">
                  <c:v>25.6</c:v>
                </c:pt>
                <c:pt idx="14" formatCode="0">
                  <c:v>19.2</c:v>
                </c:pt>
                <c:pt idx="16" formatCode="0">
                  <c:v>23.1</c:v>
                </c:pt>
                <c:pt idx="17" formatCode="0">
                  <c:v>26</c:v>
                </c:pt>
                <c:pt idx="19" formatCode="0">
                  <c:v>22.4</c:v>
                </c:pt>
                <c:pt idx="20" formatCode="0">
                  <c:v>36.6</c:v>
                </c:pt>
                <c:pt idx="22" formatCode="0">
                  <c:v>20.6</c:v>
                </c:pt>
                <c:pt idx="23" formatCode="0">
                  <c:v>22.3</c:v>
                </c:pt>
                <c:pt idx="24" formatCode="0">
                  <c:v>28.7</c:v>
                </c:pt>
                <c:pt idx="26" formatCode="0">
                  <c:v>28.6</c:v>
                </c:pt>
                <c:pt idx="27" formatCode="0">
                  <c:v>24.1</c:v>
                </c:pt>
                <c:pt idx="28" formatCode="0">
                  <c:v>21.3</c:v>
                </c:pt>
                <c:pt idx="29" formatCode="0">
                  <c:v>19.7</c:v>
                </c:pt>
                <c:pt idx="30" formatCode="0">
                  <c:v>17.3</c:v>
                </c:pt>
                <c:pt idx="32" formatCode="0">
                  <c:v>24.9</c:v>
                </c:pt>
                <c:pt idx="33" formatCode="0">
                  <c:v>29.7</c:v>
                </c:pt>
                <c:pt idx="34" formatCode="0">
                  <c:v>13.9</c:v>
                </c:pt>
                <c:pt idx="35" formatCode="0">
                  <c:v>28.1</c:v>
                </c:pt>
                <c:pt idx="36" formatCode="0">
                  <c:v>15.3</c:v>
                </c:pt>
                <c:pt idx="37" formatCode="0">
                  <c:v>26.3</c:v>
                </c:pt>
                <c:pt idx="39" formatCode="0">
                  <c:v>24.9</c:v>
                </c:pt>
                <c:pt idx="40" formatCode="0">
                  <c:v>23.1</c:v>
                </c:pt>
                <c:pt idx="41" formatCode="0">
                  <c:v>24.9</c:v>
                </c:pt>
              </c:numCache>
            </c:numRef>
          </c:val>
          <c:extLst>
            <c:ext xmlns:c16="http://schemas.microsoft.com/office/drawing/2014/chart" uri="{C3380CC4-5D6E-409C-BE32-E72D297353CC}">
              <c16:uniqueId val="{00000055-C5F9-4CF5-B7A5-8F61484D2016}"/>
            </c:ext>
          </c:extLst>
        </c:ser>
        <c:dLbls>
          <c:showLegendKey val="0"/>
          <c:showVal val="0"/>
          <c:showCatName val="0"/>
          <c:showSerName val="0"/>
          <c:showPercent val="0"/>
          <c:showBubbleSize val="0"/>
        </c:dLbls>
        <c:gapWidth val="27"/>
        <c:overlap val="100"/>
        <c:axId val="443319824"/>
        <c:axId val="1"/>
      </c:barChart>
      <c:catAx>
        <c:axId val="443319824"/>
        <c:scaling>
          <c:orientation val="maxMin"/>
        </c:scaling>
        <c:delete val="0"/>
        <c:axPos val="l"/>
        <c:title>
          <c:tx>
            <c:rich>
              <a:bodyPr rot="0" vert="horz"/>
              <a:lstStyle/>
              <a:p>
                <a:pPr algn="just">
                  <a:defRPr sz="800" b="0" i="0" u="none" strike="noStrike" baseline="0">
                    <a:solidFill>
                      <a:srgbClr val="000000"/>
                    </a:solidFill>
                    <a:latin typeface="Arial"/>
                    <a:ea typeface="Arial"/>
                    <a:cs typeface="Arial"/>
                  </a:defRPr>
                </a:pPr>
                <a:r>
                  <a:rPr lang="en-US"/>
                  <a:t>%</a:t>
                </a:r>
              </a:p>
            </c:rich>
          </c:tx>
          <c:layout>
            <c:manualLayout>
              <c:xMode val="edge"/>
              <c:yMode val="edge"/>
              <c:x val="4.0830594640962802E-2"/>
              <c:y val="0.11694569967939226"/>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General" sourceLinked="1"/>
        <c:majorTickMark val="out"/>
        <c:minorTickMark val="none"/>
        <c:tickLblPos val="low"/>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lv-LV"/>
          </a:p>
        </c:txPr>
        <c:crossAx val="1"/>
        <c:crossesAt val="75.3"/>
        <c:auto val="1"/>
        <c:lblAlgn val="ctr"/>
        <c:lblOffset val="100"/>
        <c:tickLblSkip val="1"/>
        <c:tickMarkSkip val="1"/>
        <c:noMultiLvlLbl val="0"/>
      </c:catAx>
      <c:valAx>
        <c:axId val="1"/>
        <c:scaling>
          <c:orientation val="minMax"/>
          <c:max val="143"/>
          <c:min val="0"/>
        </c:scaling>
        <c:delete val="1"/>
        <c:axPos val="b"/>
        <c:numFmt formatCode="0.0" sourceLinked="1"/>
        <c:majorTickMark val="out"/>
        <c:minorTickMark val="none"/>
        <c:tickLblPos val="nextTo"/>
        <c:crossAx val="443319824"/>
        <c:crosses val="max"/>
        <c:crossBetween val="between"/>
        <c:majorUnit val="74.5"/>
        <c:minorUnit val="4"/>
      </c:valAx>
      <c:spPr>
        <a:noFill/>
        <a:ln w="25400">
          <a:noFill/>
        </a:ln>
      </c:spPr>
    </c:plotArea>
    <c:legend>
      <c:legendPos val="r"/>
      <c:legendEntry>
        <c:idx val="0"/>
        <c:delete val="1"/>
      </c:legendEntry>
      <c:legendEntry>
        <c:idx val="5"/>
        <c:delete val="1"/>
      </c:legendEntry>
      <c:layout>
        <c:manualLayout>
          <c:xMode val="edge"/>
          <c:yMode val="edge"/>
          <c:x val="0.36469866531042788"/>
          <c:y val="1.6342187995731301E-3"/>
          <c:w val="0.60869923718496377"/>
          <c:h val="5.2478198289729903E-2"/>
        </c:manualLayout>
      </c:layout>
      <c:overlay val="0"/>
      <c:spPr>
        <a:noFill/>
        <a:ln w="25400">
          <a:noFill/>
        </a:ln>
      </c:spPr>
      <c:txPr>
        <a:bodyPr/>
        <a:lstStyle/>
        <a:p>
          <a:pPr>
            <a:defRPr sz="1000" b="0" i="0" u="none" strike="noStrike" baseline="0">
              <a:solidFill>
                <a:srgbClr val="000000"/>
              </a:solidFill>
              <a:latin typeface="Arial"/>
              <a:ea typeface="Arial"/>
              <a:cs typeface="Arial"/>
            </a:defRPr>
          </a:pPr>
          <a:endParaRPr lang="lv-LV"/>
        </a:p>
      </c:txPr>
    </c:legend>
    <c:plotVisOnly val="1"/>
    <c:dispBlanksAs val="gap"/>
    <c:showDLblsOverMax val="0"/>
  </c:chart>
  <c:spPr>
    <a:noFill/>
    <a:ln w="6350">
      <a:noFill/>
    </a:ln>
  </c:spPr>
  <c:txPr>
    <a:bodyPr/>
    <a:lstStyle/>
    <a:p>
      <a:pPr>
        <a:defRPr sz="8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50" b="0" i="0" u="none" strike="noStrike" baseline="0">
                <a:solidFill>
                  <a:srgbClr val="000000"/>
                </a:solidFill>
                <a:latin typeface="Arial"/>
                <a:ea typeface="Arial"/>
                <a:cs typeface="Arial"/>
              </a:defRPr>
            </a:pPr>
            <a:r>
              <a:rPr lang="lv-LV" sz="1050"/>
              <a:t>Indekss*</a:t>
            </a:r>
          </a:p>
        </c:rich>
      </c:tx>
      <c:layout>
        <c:manualLayout>
          <c:xMode val="edge"/>
          <c:yMode val="edge"/>
          <c:x val="0.26843874069797224"/>
          <c:y val="1.5269014943758687E-2"/>
        </c:manualLayout>
      </c:layout>
      <c:overlay val="0"/>
      <c:spPr>
        <a:solidFill>
          <a:srgbClr val="FFFFFF"/>
        </a:solidFill>
        <a:ln w="3175">
          <a:solidFill>
            <a:srgbClr val="000000"/>
          </a:solidFill>
          <a:prstDash val="solid"/>
        </a:ln>
        <a:effectLst>
          <a:outerShdw dist="35921" dir="2700000" algn="br">
            <a:srgbClr val="000000"/>
          </a:outerShdw>
        </a:effectLst>
      </c:spPr>
    </c:title>
    <c:autoTitleDeleted val="0"/>
    <c:plotArea>
      <c:layout>
        <c:manualLayout>
          <c:layoutTarget val="inner"/>
          <c:xMode val="edge"/>
          <c:yMode val="edge"/>
          <c:x val="0.24444621271855266"/>
          <c:y val="8.6578073785513077E-2"/>
          <c:w val="0.42222527651386366"/>
          <c:h val="0.9118073138072379"/>
        </c:manualLayout>
      </c:layout>
      <c:barChart>
        <c:barDir val="bar"/>
        <c:grouping val="clustered"/>
        <c:varyColors val="0"/>
        <c:ser>
          <c:idx val="0"/>
          <c:order val="0"/>
          <c:spPr>
            <a:pattFill prst="dkUpDiag">
              <a:fgClr>
                <a:schemeClr val="accent1">
                  <a:lumMod val="75000"/>
                </a:schemeClr>
              </a:fgClr>
              <a:bgClr>
                <a:schemeClr val="bg1"/>
              </a:bgClr>
            </a:pattFill>
            <a:ln>
              <a:solidFill>
                <a:schemeClr val="accent1">
                  <a:lumMod val="50000"/>
                </a:schemeClr>
              </a:solidFill>
            </a:ln>
          </c:spPr>
          <c:invertIfNegative val="1"/>
          <c:dLbls>
            <c:numFmt formatCode="#,##0.0" sourceLinked="0"/>
            <c:spPr>
              <a:noFill/>
              <a:ln>
                <a:noFill/>
              </a:ln>
              <a:effectLst/>
            </c:spPr>
            <c:txPr>
              <a:bodyPr wrap="square" lIns="38100" tIns="19050" rIns="38100" bIns="19050" anchor="ctr">
                <a:spAutoFit/>
              </a:bodyPr>
              <a:lstStyle/>
              <a:p>
                <a:pPr>
                  <a:defRPr sz="1100" b="0"/>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dati_1!$K$4:$K$10</c:f>
              <c:numCache>
                <c:formatCode>0.0</c:formatCode>
                <c:ptCount val="7"/>
                <c:pt idx="0">
                  <c:v>12.249999999999996</c:v>
                </c:pt>
                <c:pt idx="1">
                  <c:v>7.1500000000000021</c:v>
                </c:pt>
                <c:pt idx="2">
                  <c:v>4</c:v>
                </c:pt>
                <c:pt idx="3">
                  <c:v>-5.0000000000002487E-2</c:v>
                </c:pt>
                <c:pt idx="4">
                  <c:v>-4.0000000000000018</c:v>
                </c:pt>
                <c:pt idx="5">
                  <c:v>2.1999999999999993</c:v>
                </c:pt>
                <c:pt idx="6">
                  <c:v>-1.9999999999999982</c:v>
                </c:pt>
              </c:numCache>
            </c:numRef>
          </c:val>
          <c:extLst>
            <c:ext xmlns:c16="http://schemas.microsoft.com/office/drawing/2014/chart" uri="{C3380CC4-5D6E-409C-BE32-E72D297353CC}">
              <c16:uniqueId val="{00000000-B117-43BF-B6F3-9EFC64DA093C}"/>
            </c:ext>
          </c:extLst>
        </c:ser>
        <c:dLbls>
          <c:showLegendKey val="0"/>
          <c:showVal val="0"/>
          <c:showCatName val="0"/>
          <c:showSerName val="0"/>
          <c:showPercent val="0"/>
          <c:showBubbleSize val="0"/>
        </c:dLbls>
        <c:gapWidth val="36"/>
        <c:overlap val="100"/>
        <c:axId val="114556288"/>
        <c:axId val="114558080"/>
      </c:barChart>
      <c:catAx>
        <c:axId val="114556288"/>
        <c:scaling>
          <c:orientation val="maxMin"/>
        </c:scaling>
        <c:delete val="0"/>
        <c:axPos val="l"/>
        <c:majorTickMark val="out"/>
        <c:minorTickMark val="none"/>
        <c:tickLblPos val="none"/>
        <c:spPr>
          <a:ln w="3175">
            <a:solidFill>
              <a:srgbClr val="000000"/>
            </a:solidFill>
            <a:prstDash val="solid"/>
          </a:ln>
        </c:spPr>
        <c:crossAx val="114558080"/>
        <c:crosses val="autoZero"/>
        <c:auto val="1"/>
        <c:lblAlgn val="ctr"/>
        <c:lblOffset val="100"/>
        <c:tickLblSkip val="1"/>
        <c:tickMarkSkip val="1"/>
        <c:noMultiLvlLbl val="0"/>
      </c:catAx>
      <c:valAx>
        <c:axId val="114558080"/>
        <c:scaling>
          <c:orientation val="minMax"/>
          <c:max val="20"/>
          <c:min val="-6"/>
        </c:scaling>
        <c:delete val="1"/>
        <c:axPos val="b"/>
        <c:numFmt formatCode="0.0" sourceLinked="1"/>
        <c:majorTickMark val="out"/>
        <c:minorTickMark val="none"/>
        <c:tickLblPos val="nextTo"/>
        <c:crossAx val="114556288"/>
        <c:crosses val="max"/>
        <c:crossBetween val="between"/>
        <c:majorUnit val="1"/>
      </c:valAx>
      <c:spPr>
        <a:noFill/>
        <a:ln w="25400">
          <a:noFill/>
        </a:ln>
      </c:spPr>
    </c:plotArea>
    <c:plotVisOnly val="1"/>
    <c:dispBlanksAs val="gap"/>
    <c:showDLblsOverMax val="0"/>
  </c:chart>
  <c:spPr>
    <a:noFill/>
    <a:ln w="6350">
      <a:noFill/>
    </a:ln>
  </c:spPr>
  <c:txPr>
    <a:bodyPr/>
    <a:lstStyle/>
    <a:p>
      <a:pPr>
        <a:defRPr sz="150" b="0" i="0" u="none" strike="noStrike" baseline="0">
          <a:solidFill>
            <a:srgbClr val="000000"/>
          </a:solidFill>
          <a:latin typeface="Arial"/>
          <a:ea typeface="Arial"/>
          <a:cs typeface="Arial"/>
        </a:defRPr>
      </a:pPr>
      <a:endParaRPr lang="lv-LV"/>
    </a:p>
  </c:txPr>
  <c:externalData r:id="rId2">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0" i="0" u="none" strike="noStrike" baseline="0">
                <a:solidFill>
                  <a:srgbClr val="000000"/>
                </a:solidFill>
                <a:latin typeface="Arial"/>
                <a:ea typeface="Arial"/>
                <a:cs typeface="Arial"/>
              </a:defRPr>
            </a:pPr>
            <a:r>
              <a:rPr lang="lv-LV" sz="1000" dirty="0"/>
              <a:t>Indekss*</a:t>
            </a:r>
          </a:p>
        </c:rich>
      </c:tx>
      <c:layout>
        <c:manualLayout>
          <c:xMode val="edge"/>
          <c:yMode val="edge"/>
          <c:x val="0.27410540349762491"/>
          <c:y val="1.0351855014334443E-2"/>
        </c:manualLayout>
      </c:layout>
      <c:overlay val="0"/>
      <c:spPr>
        <a:solidFill>
          <a:srgbClr val="FFFFFF"/>
        </a:solidFill>
        <a:ln w="3175">
          <a:solidFill>
            <a:srgbClr val="000000"/>
          </a:solidFill>
          <a:prstDash val="solid"/>
        </a:ln>
        <a:effectLst>
          <a:outerShdw dist="35921" dir="2700000" algn="br">
            <a:srgbClr val="000000"/>
          </a:outerShdw>
        </a:effectLst>
      </c:spPr>
    </c:title>
    <c:autoTitleDeleted val="0"/>
    <c:plotArea>
      <c:layout>
        <c:manualLayout>
          <c:layoutTarget val="inner"/>
          <c:xMode val="edge"/>
          <c:yMode val="edge"/>
          <c:x val="0.24444621271855266"/>
          <c:y val="6.3236296457888003E-2"/>
          <c:w val="0.42222527651386366"/>
          <c:h val="0.91739921985515516"/>
        </c:manualLayout>
      </c:layout>
      <c:barChart>
        <c:barDir val="bar"/>
        <c:grouping val="clustered"/>
        <c:varyColors val="0"/>
        <c:ser>
          <c:idx val="0"/>
          <c:order val="0"/>
          <c:spPr>
            <a:pattFill prst="dkUpDiag">
              <a:fgClr>
                <a:srgbClr val="E3A50B"/>
              </a:fgClr>
              <a:bgClr>
                <a:schemeClr val="bg1"/>
              </a:bgClr>
            </a:pattFill>
            <a:ln>
              <a:solidFill>
                <a:srgbClr val="E3A50B"/>
              </a:solidFill>
            </a:ln>
          </c:spPr>
          <c:invertIfNegative val="1"/>
          <c:dLbls>
            <c:numFmt formatCode="#,##0.0" sourceLinked="0"/>
            <c:spPr>
              <a:noFill/>
              <a:ln>
                <a:noFill/>
              </a:ln>
              <a:effectLst/>
            </c:spPr>
            <c:txPr>
              <a:bodyPr wrap="square" lIns="38100" tIns="19050" rIns="38100" bIns="19050" anchor="ctr">
                <a:spAutoFit/>
              </a:bodyPr>
              <a:lstStyle/>
              <a:p>
                <a:pPr>
                  <a:defRPr sz="900" b="0"/>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dati_4!$K$81:$K$122</c:f>
              <c:numCache>
                <c:formatCode>General</c:formatCode>
                <c:ptCount val="42"/>
                <c:pt idx="0" formatCode="0.0">
                  <c:v>25.099999999999998</c:v>
                </c:pt>
                <c:pt idx="2" formatCode="0.0">
                  <c:v>19.899999999999999</c:v>
                </c:pt>
                <c:pt idx="3" formatCode="0.0">
                  <c:v>29.750000000000007</c:v>
                </c:pt>
                <c:pt idx="5" formatCode="0.0">
                  <c:v>19.25</c:v>
                </c:pt>
                <c:pt idx="6" formatCode="0.0">
                  <c:v>29.500000000000004</c:v>
                </c:pt>
                <c:pt idx="7" formatCode="0.0">
                  <c:v>22.9</c:v>
                </c:pt>
                <c:pt idx="8" formatCode="0.0">
                  <c:v>23.299999999999997</c:v>
                </c:pt>
                <c:pt idx="9" formatCode="0.0">
                  <c:v>27.599999999999998</c:v>
                </c:pt>
                <c:pt idx="10" formatCode="0.0">
                  <c:v>24.849999999999998</c:v>
                </c:pt>
                <c:pt idx="12" formatCode="0.0">
                  <c:v>17.3</c:v>
                </c:pt>
                <c:pt idx="13" formatCode="0.0">
                  <c:v>24.150000000000002</c:v>
                </c:pt>
                <c:pt idx="14" formatCode="0.0">
                  <c:v>29.7</c:v>
                </c:pt>
                <c:pt idx="16" formatCode="0.0">
                  <c:v>30.099999999999998</c:v>
                </c:pt>
                <c:pt idx="17" formatCode="0.0">
                  <c:v>16.75</c:v>
                </c:pt>
                <c:pt idx="19" formatCode="0.0">
                  <c:v>26.599999999999994</c:v>
                </c:pt>
                <c:pt idx="20" formatCode="0.0">
                  <c:v>14.599999999999998</c:v>
                </c:pt>
                <c:pt idx="22" formatCode="0.0">
                  <c:v>30.900000000000006</c:v>
                </c:pt>
                <c:pt idx="23" formatCode="0.0">
                  <c:v>23.499999999999996</c:v>
                </c:pt>
                <c:pt idx="24" formatCode="0.0">
                  <c:v>24.4</c:v>
                </c:pt>
                <c:pt idx="26" formatCode="0.0">
                  <c:v>24.400000000000002</c:v>
                </c:pt>
                <c:pt idx="27" formatCode="0.0">
                  <c:v>23.5</c:v>
                </c:pt>
                <c:pt idx="28" formatCode="0.0">
                  <c:v>26.550000000000004</c:v>
                </c:pt>
                <c:pt idx="29" formatCode="0.0">
                  <c:v>27.599999999999998</c:v>
                </c:pt>
                <c:pt idx="30" formatCode="0.0">
                  <c:v>30.05</c:v>
                </c:pt>
                <c:pt idx="32" formatCode="0.0">
                  <c:v>23.299999999999997</c:v>
                </c:pt>
                <c:pt idx="33" formatCode="0.0">
                  <c:v>16.599999999999994</c:v>
                </c:pt>
                <c:pt idx="34" formatCode="0.0">
                  <c:v>35.449999999999996</c:v>
                </c:pt>
                <c:pt idx="35" formatCode="0.0">
                  <c:v>24.7</c:v>
                </c:pt>
                <c:pt idx="36" formatCode="0.0">
                  <c:v>31.099999999999998</c:v>
                </c:pt>
                <c:pt idx="37" formatCode="0.0">
                  <c:v>29.299999999999997</c:v>
                </c:pt>
                <c:pt idx="39" formatCode="0.0">
                  <c:v>23.299999999999997</c:v>
                </c:pt>
                <c:pt idx="40" formatCode="0.0">
                  <c:v>26.450000000000003</c:v>
                </c:pt>
                <c:pt idx="41" formatCode="0.0">
                  <c:v>25.249999999999996</c:v>
                </c:pt>
              </c:numCache>
            </c:numRef>
          </c:val>
          <c:extLst>
            <c:ext xmlns:c16="http://schemas.microsoft.com/office/drawing/2014/chart" uri="{C3380CC4-5D6E-409C-BE32-E72D297353CC}">
              <c16:uniqueId val="{00000000-3C0C-48EA-A9DC-E170DD9602E2}"/>
            </c:ext>
          </c:extLst>
        </c:ser>
        <c:dLbls>
          <c:showLegendKey val="0"/>
          <c:showVal val="0"/>
          <c:showCatName val="0"/>
          <c:showSerName val="0"/>
          <c:showPercent val="0"/>
          <c:showBubbleSize val="0"/>
        </c:dLbls>
        <c:gapWidth val="27"/>
        <c:overlap val="100"/>
        <c:axId val="114556288"/>
        <c:axId val="114558080"/>
      </c:barChart>
      <c:catAx>
        <c:axId val="114556288"/>
        <c:scaling>
          <c:orientation val="maxMin"/>
        </c:scaling>
        <c:delete val="0"/>
        <c:axPos val="l"/>
        <c:majorTickMark val="out"/>
        <c:minorTickMark val="none"/>
        <c:tickLblPos val="none"/>
        <c:spPr>
          <a:ln w="3175">
            <a:solidFill>
              <a:srgbClr val="000000"/>
            </a:solidFill>
            <a:prstDash val="solid"/>
          </a:ln>
        </c:spPr>
        <c:crossAx val="114558080"/>
        <c:crosses val="autoZero"/>
        <c:auto val="1"/>
        <c:lblAlgn val="ctr"/>
        <c:lblOffset val="100"/>
        <c:tickLblSkip val="1"/>
        <c:tickMarkSkip val="1"/>
        <c:noMultiLvlLbl val="0"/>
      </c:catAx>
      <c:valAx>
        <c:axId val="114558080"/>
        <c:scaling>
          <c:orientation val="minMax"/>
          <c:max val="50"/>
          <c:min val="0"/>
        </c:scaling>
        <c:delete val="1"/>
        <c:axPos val="b"/>
        <c:numFmt formatCode="0.0" sourceLinked="1"/>
        <c:majorTickMark val="out"/>
        <c:minorTickMark val="none"/>
        <c:tickLblPos val="nextTo"/>
        <c:crossAx val="114556288"/>
        <c:crosses val="max"/>
        <c:crossBetween val="between"/>
        <c:majorUnit val="1"/>
      </c:valAx>
      <c:spPr>
        <a:noFill/>
        <a:ln w="25400">
          <a:noFill/>
        </a:ln>
      </c:spPr>
    </c:plotArea>
    <c:plotVisOnly val="1"/>
    <c:dispBlanksAs val="gap"/>
    <c:showDLblsOverMax val="0"/>
  </c:chart>
  <c:spPr>
    <a:noFill/>
    <a:ln w="6350">
      <a:noFill/>
    </a:ln>
  </c:spPr>
  <c:txPr>
    <a:bodyPr/>
    <a:lstStyle/>
    <a:p>
      <a:pPr>
        <a:defRPr sz="150" b="0" i="0" u="none" strike="noStrike" baseline="0">
          <a:solidFill>
            <a:srgbClr val="000000"/>
          </a:solidFill>
          <a:latin typeface="Arial"/>
          <a:ea typeface="Arial"/>
          <a:cs typeface="Arial"/>
        </a:defRPr>
      </a:pPr>
      <a:endParaRPr lang="lv-LV"/>
    </a:p>
  </c:txPr>
  <c:externalData r:id="rId2">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31562397788259428"/>
          <c:y val="5.7643298619930575E-2"/>
          <c:w val="0.68437602211740567"/>
          <c:h val="0.89888620777241568"/>
        </c:manualLayout>
      </c:layout>
      <c:barChart>
        <c:barDir val="bar"/>
        <c:grouping val="stacked"/>
        <c:varyColors val="0"/>
        <c:ser>
          <c:idx val="0"/>
          <c:order val="0"/>
          <c:tx>
            <c:strRef>
              <c:f>dati_4!$B$131</c:f>
              <c:strCache>
                <c:ptCount val="1"/>
              </c:strCache>
            </c:strRef>
          </c:tx>
          <c:spPr>
            <a:noFill/>
            <a:ln w="25400">
              <a:noFill/>
            </a:ln>
          </c:spPr>
          <c:invertIfNegative val="0"/>
          <c:cat>
            <c:strRef>
              <c:f>dati_4!$A$132:$A$173</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dati_4!$B$132:$B$173</c:f>
              <c:numCache>
                <c:formatCode>General</c:formatCode>
                <c:ptCount val="42"/>
                <c:pt idx="0" formatCode="0.0">
                  <c:v>12.800000000000004</c:v>
                </c:pt>
                <c:pt idx="2" formatCode="0.0">
                  <c:v>14.8</c:v>
                </c:pt>
                <c:pt idx="3" formatCode="0.0">
                  <c:v>10.700000000000003</c:v>
                </c:pt>
                <c:pt idx="5" formatCode="0.0">
                  <c:v>20.6</c:v>
                </c:pt>
                <c:pt idx="6" formatCode="0.0">
                  <c:v>11.7</c:v>
                </c:pt>
                <c:pt idx="7" formatCode="0.0">
                  <c:v>9.5999999999999979</c:v>
                </c:pt>
                <c:pt idx="8" formatCode="0.0">
                  <c:v>15.3</c:v>
                </c:pt>
                <c:pt idx="9" formatCode="0.0">
                  <c:v>11.5</c:v>
                </c:pt>
                <c:pt idx="10" formatCode="0.0">
                  <c:v>12.099999999999998</c:v>
                </c:pt>
                <c:pt idx="12" formatCode="0.0">
                  <c:v>18.600000000000001</c:v>
                </c:pt>
                <c:pt idx="13" formatCode="0.0">
                  <c:v>15.8</c:v>
                </c:pt>
                <c:pt idx="14" formatCode="0.0">
                  <c:v>3.1000000000000014</c:v>
                </c:pt>
                <c:pt idx="16" formatCode="0.0">
                  <c:v>11.300000000000004</c:v>
                </c:pt>
                <c:pt idx="17" formatCode="0.0">
                  <c:v>15.299999999999997</c:v>
                </c:pt>
                <c:pt idx="19" formatCode="0.0">
                  <c:v>12.500000000000004</c:v>
                </c:pt>
                <c:pt idx="20" formatCode="0.0">
                  <c:v>14.8</c:v>
                </c:pt>
                <c:pt idx="22" formatCode="0.0">
                  <c:v>3.6999999999999993</c:v>
                </c:pt>
                <c:pt idx="23" formatCode="0.0">
                  <c:v>12.800000000000004</c:v>
                </c:pt>
                <c:pt idx="24" formatCode="0.0">
                  <c:v>17</c:v>
                </c:pt>
                <c:pt idx="26" formatCode="0.0">
                  <c:v>20.800000000000004</c:v>
                </c:pt>
                <c:pt idx="27" formatCode="0.0">
                  <c:v>15.600000000000005</c:v>
                </c:pt>
                <c:pt idx="28" formatCode="0.0">
                  <c:v>6.6000000000000014</c:v>
                </c:pt>
                <c:pt idx="29" formatCode="0.0">
                  <c:v>7.4000000000000021</c:v>
                </c:pt>
                <c:pt idx="30" formatCode="0.0">
                  <c:v>3.1000000000000014</c:v>
                </c:pt>
                <c:pt idx="32" formatCode="0.0">
                  <c:v>14.400000000000002</c:v>
                </c:pt>
                <c:pt idx="33" formatCode="0.0">
                  <c:v>14.5</c:v>
                </c:pt>
                <c:pt idx="34" formatCode="0.0">
                  <c:v>8.4000000000000021</c:v>
                </c:pt>
                <c:pt idx="35" formatCode="0.0">
                  <c:v>18.3</c:v>
                </c:pt>
                <c:pt idx="36" formatCode="0.0">
                  <c:v>6.0999999999999979</c:v>
                </c:pt>
                <c:pt idx="37" formatCode="0.0">
                  <c:v>10.100000000000001</c:v>
                </c:pt>
                <c:pt idx="39" formatCode="0.0">
                  <c:v>14.400000000000002</c:v>
                </c:pt>
                <c:pt idx="40" formatCode="0.0">
                  <c:v>11.600000000000001</c:v>
                </c:pt>
                <c:pt idx="41" formatCode="0.0">
                  <c:v>12.3</c:v>
                </c:pt>
              </c:numCache>
            </c:numRef>
          </c:val>
          <c:extLst>
            <c:ext xmlns:c16="http://schemas.microsoft.com/office/drawing/2014/chart" uri="{C3380CC4-5D6E-409C-BE32-E72D297353CC}">
              <c16:uniqueId val="{00000000-02B8-4DE4-86B6-4DFDBC87B303}"/>
            </c:ext>
          </c:extLst>
        </c:ser>
        <c:ser>
          <c:idx val="1"/>
          <c:order val="1"/>
          <c:tx>
            <c:strRef>
              <c:f>dati_4!$C$131</c:f>
              <c:strCache>
                <c:ptCount val="1"/>
                <c:pt idx="0">
                  <c:v>Pilnībā piekrītu</c:v>
                </c:pt>
              </c:strCache>
            </c:strRef>
          </c:tx>
          <c:spPr>
            <a:solidFill>
              <a:srgbClr val="79B2BD"/>
            </a:solidFill>
            <a:ln w="25400">
              <a:noFill/>
            </a:ln>
          </c:spPr>
          <c:invertIfNegative val="0"/>
          <c:dLbls>
            <c:dLbl>
              <c:idx val="0"/>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1-02B8-4DE4-86B6-4DFDBC87B303}"/>
                </c:ext>
              </c:extLst>
            </c:dLbl>
            <c:dLbl>
              <c:idx val="1"/>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2-02B8-4DE4-86B6-4DFDBC87B303}"/>
                </c:ext>
              </c:extLst>
            </c:dLbl>
            <c:dLbl>
              <c:idx val="2"/>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3-02B8-4DE4-86B6-4DFDBC87B303}"/>
                </c:ext>
              </c:extLst>
            </c:dLbl>
            <c:dLbl>
              <c:idx val="3"/>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4-02B8-4DE4-86B6-4DFDBC87B303}"/>
                </c:ext>
              </c:extLst>
            </c:dLbl>
            <c:dLbl>
              <c:idx val="4"/>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5-02B8-4DE4-86B6-4DFDBC87B303}"/>
                </c:ext>
              </c:extLst>
            </c:dLbl>
            <c:dLbl>
              <c:idx val="5"/>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6-02B8-4DE4-86B6-4DFDBC87B303}"/>
                </c:ext>
              </c:extLst>
            </c:dLbl>
            <c:dLbl>
              <c:idx val="6"/>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7-02B8-4DE4-86B6-4DFDBC87B303}"/>
                </c:ext>
              </c:extLst>
            </c:dLbl>
            <c:dLbl>
              <c:idx val="7"/>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8-02B8-4DE4-86B6-4DFDBC87B303}"/>
                </c:ext>
              </c:extLst>
            </c:dLbl>
            <c:dLbl>
              <c:idx val="8"/>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9-02B8-4DE4-86B6-4DFDBC87B303}"/>
                </c:ext>
              </c:extLst>
            </c:dLbl>
            <c:dLbl>
              <c:idx val="9"/>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A-02B8-4DE4-86B6-4DFDBC87B303}"/>
                </c:ext>
              </c:extLst>
            </c:dLbl>
            <c:dLbl>
              <c:idx val="10"/>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B-02B8-4DE4-86B6-4DFDBC87B303}"/>
                </c:ext>
              </c:extLst>
            </c:dLbl>
            <c:dLbl>
              <c:idx val="11"/>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C-02B8-4DE4-86B6-4DFDBC87B303}"/>
                </c:ext>
              </c:extLst>
            </c:dLbl>
            <c:dLbl>
              <c:idx val="12"/>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D-02B8-4DE4-86B6-4DFDBC87B303}"/>
                </c:ext>
              </c:extLst>
            </c:dLbl>
            <c:dLbl>
              <c:idx val="13"/>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E-02B8-4DE4-86B6-4DFDBC87B303}"/>
                </c:ext>
              </c:extLst>
            </c:dLbl>
            <c:dLbl>
              <c:idx val="14"/>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F-02B8-4DE4-86B6-4DFDBC87B303}"/>
                </c:ext>
              </c:extLst>
            </c:dLbl>
            <c:dLbl>
              <c:idx val="15"/>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0-02B8-4DE4-86B6-4DFDBC87B303}"/>
                </c:ext>
              </c:extLst>
            </c:dLbl>
            <c:dLbl>
              <c:idx val="16"/>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1-02B8-4DE4-86B6-4DFDBC87B303}"/>
                </c:ext>
              </c:extLst>
            </c:dLbl>
            <c:dLbl>
              <c:idx val="18"/>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2-02B8-4DE4-86B6-4DFDBC87B303}"/>
                </c:ext>
              </c:extLst>
            </c:dLbl>
            <c:dLbl>
              <c:idx val="19"/>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3-02B8-4DE4-86B6-4DFDBC87B303}"/>
                </c:ext>
              </c:extLst>
            </c:dLbl>
            <c:dLbl>
              <c:idx val="22"/>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4-02B8-4DE4-86B6-4DFDBC87B303}"/>
                </c:ext>
              </c:extLst>
            </c:dLbl>
            <c:dLbl>
              <c:idx val="23"/>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5-02B8-4DE4-86B6-4DFDBC87B303}"/>
                </c:ext>
              </c:extLst>
            </c:dLbl>
            <c:dLbl>
              <c:idx val="25"/>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6-02B8-4DE4-86B6-4DFDBC87B303}"/>
                </c:ext>
              </c:extLst>
            </c:dLbl>
            <c:dLbl>
              <c:idx val="26"/>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7-02B8-4DE4-86B6-4DFDBC87B303}"/>
                </c:ext>
              </c:extLst>
            </c:dLbl>
            <c:dLbl>
              <c:idx val="27"/>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8-02B8-4DE4-86B6-4DFDBC87B303}"/>
                </c:ext>
              </c:extLst>
            </c:dLbl>
            <c:dLbl>
              <c:idx val="28"/>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9-02B8-4DE4-86B6-4DFDBC87B303}"/>
                </c:ext>
              </c:extLst>
            </c:dLbl>
            <c:dLbl>
              <c:idx val="29"/>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A-02B8-4DE4-86B6-4DFDBC87B303}"/>
                </c:ext>
              </c:extLst>
            </c:dLbl>
            <c:dLbl>
              <c:idx val="30"/>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B-02B8-4DE4-86B6-4DFDBC87B303}"/>
                </c:ext>
              </c:extLst>
            </c:dLbl>
            <c:dLbl>
              <c:idx val="31"/>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C-02B8-4DE4-86B6-4DFDBC87B303}"/>
                </c:ext>
              </c:extLst>
            </c:dLbl>
            <c:dLbl>
              <c:idx val="32"/>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D-02B8-4DE4-86B6-4DFDBC87B303}"/>
                </c:ext>
              </c:extLst>
            </c:dLbl>
            <c:dLbl>
              <c:idx val="33"/>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E-02B8-4DE4-86B6-4DFDBC87B303}"/>
                </c:ext>
              </c:extLst>
            </c:dLbl>
            <c:dLbl>
              <c:idx val="34"/>
              <c:numFmt formatCode="0" sourceLinked="0"/>
              <c:spPr>
                <a:noFill/>
                <a:ln w="25400">
                  <a:noFill/>
                </a:ln>
              </c:spPr>
              <c:txPr>
                <a:bodyPr/>
                <a:lstStyle/>
                <a:p>
                  <a:pPr algn="r">
                    <a:defRPr sz="900" b="0" i="0" u="none" strike="noStrike" baseline="0">
                      <a:solidFill>
                        <a:sysClr val="windowText" lastClr="000000"/>
                      </a:solidFill>
                      <a:latin typeface="Arial"/>
                      <a:ea typeface="Arial"/>
                      <a:cs typeface="Arial"/>
                    </a:defRPr>
                  </a:pPr>
                  <a:endParaRPr lang="lv-LV"/>
                </a:p>
              </c:txPr>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02B8-4DE4-86B6-4DFDBC87B303}"/>
                </c:ext>
              </c:extLst>
            </c:dLbl>
            <c:dLbl>
              <c:idx val="35"/>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0-02B8-4DE4-86B6-4DFDBC87B303}"/>
                </c:ext>
              </c:extLst>
            </c:dLbl>
            <c:dLbl>
              <c:idx val="37"/>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1-02B8-4DE4-86B6-4DFDBC87B303}"/>
                </c:ext>
              </c:extLst>
            </c:dLbl>
            <c:dLbl>
              <c:idx val="38"/>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2-02B8-4DE4-86B6-4DFDBC87B303}"/>
                </c:ext>
              </c:extLst>
            </c:dLbl>
            <c:numFmt formatCode="0" sourceLinked="0"/>
            <c:spPr>
              <a:noFill/>
              <a:ln w="25400">
                <a:noFill/>
              </a:ln>
            </c:spPr>
            <c:txPr>
              <a:bodyPr wrap="square" lIns="38100" tIns="19050" rIns="38100" bIns="19050" anchor="ctr">
                <a:spAutoFit/>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dati_4!$A$132:$A$173</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dati_4!$C$132:$C$173</c:f>
              <c:numCache>
                <c:formatCode>General</c:formatCode>
                <c:ptCount val="42"/>
                <c:pt idx="0" formatCode="0">
                  <c:v>3.9</c:v>
                </c:pt>
                <c:pt idx="2" formatCode="0">
                  <c:v>4.0999999999999996</c:v>
                </c:pt>
                <c:pt idx="3" formatCode="0">
                  <c:v>3.8</c:v>
                </c:pt>
                <c:pt idx="5" formatCode="0">
                  <c:v>2.1</c:v>
                </c:pt>
                <c:pt idx="6" formatCode="0">
                  <c:v>4.7</c:v>
                </c:pt>
                <c:pt idx="7" formatCode="0">
                  <c:v>5.7</c:v>
                </c:pt>
                <c:pt idx="8" formatCode="0">
                  <c:v>3.1</c:v>
                </c:pt>
                <c:pt idx="9" formatCode="0">
                  <c:v>3.6</c:v>
                </c:pt>
                <c:pt idx="10" formatCode="0">
                  <c:v>3.2</c:v>
                </c:pt>
                <c:pt idx="12" formatCode="0">
                  <c:v>5</c:v>
                </c:pt>
                <c:pt idx="13" formatCode="0">
                  <c:v>3.5</c:v>
                </c:pt>
                <c:pt idx="14" formatCode="0">
                  <c:v>4.5</c:v>
                </c:pt>
                <c:pt idx="16" formatCode="0">
                  <c:v>3.8</c:v>
                </c:pt>
                <c:pt idx="17" formatCode="0">
                  <c:v>3.7</c:v>
                </c:pt>
                <c:pt idx="19" formatCode="0">
                  <c:v>3.4</c:v>
                </c:pt>
                <c:pt idx="20" formatCode="0">
                  <c:v>7.3</c:v>
                </c:pt>
                <c:pt idx="22" formatCode="0">
                  <c:v>3.6</c:v>
                </c:pt>
                <c:pt idx="23" formatCode="0">
                  <c:v>4.3</c:v>
                </c:pt>
                <c:pt idx="24" formatCode="0">
                  <c:v>3.5</c:v>
                </c:pt>
                <c:pt idx="26" formatCode="0">
                  <c:v>2.2999999999999998</c:v>
                </c:pt>
                <c:pt idx="27" formatCode="0">
                  <c:v>3.3</c:v>
                </c:pt>
                <c:pt idx="28" formatCode="0">
                  <c:v>2.4</c:v>
                </c:pt>
                <c:pt idx="29" formatCode="0">
                  <c:v>6</c:v>
                </c:pt>
                <c:pt idx="30" formatCode="0">
                  <c:v>7.4</c:v>
                </c:pt>
                <c:pt idx="32" formatCode="0">
                  <c:v>1.5</c:v>
                </c:pt>
                <c:pt idx="33" formatCode="0">
                  <c:v>7</c:v>
                </c:pt>
                <c:pt idx="34" formatCode="0">
                  <c:v>0.9</c:v>
                </c:pt>
                <c:pt idx="35" formatCode="0">
                  <c:v>9.3000000000000007</c:v>
                </c:pt>
                <c:pt idx="36" formatCode="0">
                  <c:v>2.7</c:v>
                </c:pt>
                <c:pt idx="37" formatCode="0">
                  <c:v>3.6</c:v>
                </c:pt>
                <c:pt idx="39" formatCode="0">
                  <c:v>1.5</c:v>
                </c:pt>
                <c:pt idx="40" formatCode="0">
                  <c:v>6.9</c:v>
                </c:pt>
                <c:pt idx="41" formatCode="0">
                  <c:v>3.1</c:v>
                </c:pt>
              </c:numCache>
            </c:numRef>
          </c:val>
          <c:extLst>
            <c:ext xmlns:c16="http://schemas.microsoft.com/office/drawing/2014/chart" uri="{C3380CC4-5D6E-409C-BE32-E72D297353CC}">
              <c16:uniqueId val="{00000023-02B8-4DE4-86B6-4DFDBC87B303}"/>
            </c:ext>
          </c:extLst>
        </c:ser>
        <c:ser>
          <c:idx val="2"/>
          <c:order val="2"/>
          <c:tx>
            <c:strRef>
              <c:f>dati_4!$D$131</c:f>
              <c:strCache>
                <c:ptCount val="1"/>
                <c:pt idx="0">
                  <c:v>Drīzāk piekrītu</c:v>
                </c:pt>
              </c:strCache>
            </c:strRef>
          </c:tx>
          <c:spPr>
            <a:solidFill>
              <a:srgbClr val="B7D5DB"/>
            </a:solidFill>
            <a:ln w="25400">
              <a:noFill/>
            </a:ln>
          </c:spPr>
          <c:invertIfNegative val="0"/>
          <c:dLbls>
            <c:dLbl>
              <c:idx val="0"/>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4-02B8-4DE4-86B6-4DFDBC87B303}"/>
                </c:ext>
              </c:extLst>
            </c:dLbl>
            <c:dLbl>
              <c:idx val="1"/>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5-02B8-4DE4-86B6-4DFDBC87B303}"/>
                </c:ext>
              </c:extLst>
            </c:dLbl>
            <c:dLbl>
              <c:idx val="2"/>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6-02B8-4DE4-86B6-4DFDBC87B303}"/>
                </c:ext>
              </c:extLst>
            </c:dLbl>
            <c:dLbl>
              <c:idx val="3"/>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7-02B8-4DE4-86B6-4DFDBC87B303}"/>
                </c:ext>
              </c:extLst>
            </c:dLbl>
            <c:dLbl>
              <c:idx val="4"/>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8-02B8-4DE4-86B6-4DFDBC87B303}"/>
                </c:ext>
              </c:extLst>
            </c:dLbl>
            <c:dLbl>
              <c:idx val="5"/>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9-02B8-4DE4-86B6-4DFDBC87B303}"/>
                </c:ext>
              </c:extLst>
            </c:dLbl>
            <c:dLbl>
              <c:idx val="6"/>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A-02B8-4DE4-86B6-4DFDBC87B303}"/>
                </c:ext>
              </c:extLst>
            </c:dLbl>
            <c:dLbl>
              <c:idx val="7"/>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B-02B8-4DE4-86B6-4DFDBC87B303}"/>
                </c:ext>
              </c:extLst>
            </c:dLbl>
            <c:dLbl>
              <c:idx val="8"/>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C-02B8-4DE4-86B6-4DFDBC87B303}"/>
                </c:ext>
              </c:extLst>
            </c:dLbl>
            <c:numFmt formatCode="0" sourceLinked="0"/>
            <c:spPr>
              <a:noFill/>
              <a:ln w="25400">
                <a:noFill/>
              </a:ln>
            </c:spPr>
            <c:txPr>
              <a:bodyPr wrap="square" lIns="38100" tIns="19050" rIns="38100" bIns="19050" anchor="ctr">
                <a:spAutoFit/>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dati_4!$A$132:$A$173</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dati_4!$D$132:$D$173</c:f>
              <c:numCache>
                <c:formatCode>General</c:formatCode>
                <c:ptCount val="42"/>
                <c:pt idx="0" formatCode="0">
                  <c:v>21.9</c:v>
                </c:pt>
                <c:pt idx="2" formatCode="0">
                  <c:v>19.7</c:v>
                </c:pt>
                <c:pt idx="3" formatCode="0">
                  <c:v>24.1</c:v>
                </c:pt>
                <c:pt idx="5" formatCode="0">
                  <c:v>15.9</c:v>
                </c:pt>
                <c:pt idx="6" formatCode="0">
                  <c:v>22.2</c:v>
                </c:pt>
                <c:pt idx="7" formatCode="0">
                  <c:v>23.3</c:v>
                </c:pt>
                <c:pt idx="8" formatCode="0">
                  <c:v>20.2</c:v>
                </c:pt>
                <c:pt idx="9" formatCode="0">
                  <c:v>23.5</c:v>
                </c:pt>
                <c:pt idx="10" formatCode="0">
                  <c:v>23.3</c:v>
                </c:pt>
                <c:pt idx="12" formatCode="0">
                  <c:v>15</c:v>
                </c:pt>
                <c:pt idx="13" formatCode="0">
                  <c:v>19.3</c:v>
                </c:pt>
                <c:pt idx="14" formatCode="0">
                  <c:v>31</c:v>
                </c:pt>
                <c:pt idx="16" formatCode="0">
                  <c:v>23.5</c:v>
                </c:pt>
                <c:pt idx="17" formatCode="0">
                  <c:v>19.600000000000001</c:v>
                </c:pt>
                <c:pt idx="19" formatCode="0">
                  <c:v>22.7</c:v>
                </c:pt>
                <c:pt idx="20" formatCode="0">
                  <c:v>16.5</c:v>
                </c:pt>
                <c:pt idx="22" formatCode="0">
                  <c:v>31.3</c:v>
                </c:pt>
                <c:pt idx="23" formatCode="0">
                  <c:v>21.5</c:v>
                </c:pt>
                <c:pt idx="24" formatCode="0">
                  <c:v>18.100000000000001</c:v>
                </c:pt>
                <c:pt idx="26" formatCode="0">
                  <c:v>15.5</c:v>
                </c:pt>
                <c:pt idx="27" formatCode="0">
                  <c:v>19.7</c:v>
                </c:pt>
                <c:pt idx="28" formatCode="0">
                  <c:v>29.6</c:v>
                </c:pt>
                <c:pt idx="29" formatCode="0">
                  <c:v>25.2</c:v>
                </c:pt>
                <c:pt idx="30" formatCode="0">
                  <c:v>28.1</c:v>
                </c:pt>
                <c:pt idx="32" formatCode="0">
                  <c:v>22.7</c:v>
                </c:pt>
                <c:pt idx="33" formatCode="0">
                  <c:v>17.100000000000001</c:v>
                </c:pt>
                <c:pt idx="34" formatCode="0">
                  <c:v>29.3</c:v>
                </c:pt>
                <c:pt idx="35" formatCode="0">
                  <c:v>11</c:v>
                </c:pt>
                <c:pt idx="36" formatCode="0">
                  <c:v>29.8</c:v>
                </c:pt>
                <c:pt idx="37" formatCode="0">
                  <c:v>24.9</c:v>
                </c:pt>
                <c:pt idx="39" formatCode="0">
                  <c:v>22.7</c:v>
                </c:pt>
                <c:pt idx="40" formatCode="0">
                  <c:v>20.100000000000001</c:v>
                </c:pt>
                <c:pt idx="41" formatCode="0">
                  <c:v>23.2</c:v>
                </c:pt>
              </c:numCache>
            </c:numRef>
          </c:val>
          <c:extLst>
            <c:ext xmlns:c16="http://schemas.microsoft.com/office/drawing/2014/chart" uri="{C3380CC4-5D6E-409C-BE32-E72D297353CC}">
              <c16:uniqueId val="{0000002D-02B8-4DE4-86B6-4DFDBC87B303}"/>
            </c:ext>
          </c:extLst>
        </c:ser>
        <c:ser>
          <c:idx val="3"/>
          <c:order val="3"/>
          <c:tx>
            <c:strRef>
              <c:f>dati_4!$E$131</c:f>
              <c:strCache>
                <c:ptCount val="1"/>
                <c:pt idx="0">
                  <c:v>Drīzāk nepiekrītu</c:v>
                </c:pt>
              </c:strCache>
            </c:strRef>
          </c:tx>
          <c:spPr>
            <a:solidFill>
              <a:srgbClr val="D5BAEC"/>
            </a:solidFill>
            <a:ln w="25400">
              <a:noFill/>
            </a:ln>
          </c:spPr>
          <c:invertIfNegative val="0"/>
          <c:dLbls>
            <c:dLbl>
              <c:idx val="0"/>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E-02B8-4DE4-86B6-4DFDBC87B303}"/>
                </c:ext>
              </c:extLst>
            </c:dLbl>
            <c:dLbl>
              <c:idx val="1"/>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F-02B8-4DE4-86B6-4DFDBC87B303}"/>
                </c:ext>
              </c:extLst>
            </c:dLbl>
            <c:dLbl>
              <c:idx val="2"/>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0-02B8-4DE4-86B6-4DFDBC87B303}"/>
                </c:ext>
              </c:extLst>
            </c:dLbl>
            <c:dLbl>
              <c:idx val="3"/>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1-02B8-4DE4-86B6-4DFDBC87B303}"/>
                </c:ext>
              </c:extLst>
            </c:dLbl>
            <c:dLbl>
              <c:idx val="4"/>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2-02B8-4DE4-86B6-4DFDBC87B303}"/>
                </c:ext>
              </c:extLst>
            </c:dLbl>
            <c:dLbl>
              <c:idx val="5"/>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3-02B8-4DE4-86B6-4DFDBC87B303}"/>
                </c:ext>
              </c:extLst>
            </c:dLbl>
            <c:dLbl>
              <c:idx val="6"/>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4-02B8-4DE4-86B6-4DFDBC87B303}"/>
                </c:ext>
              </c:extLst>
            </c:dLbl>
            <c:dLbl>
              <c:idx val="7"/>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5-02B8-4DE4-86B6-4DFDBC87B303}"/>
                </c:ext>
              </c:extLst>
            </c:dLbl>
            <c:dLbl>
              <c:idx val="8"/>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6-02B8-4DE4-86B6-4DFDBC87B303}"/>
                </c:ext>
              </c:extLst>
            </c:dLbl>
            <c:dLbl>
              <c:idx val="9"/>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7-02B8-4DE4-86B6-4DFDBC87B303}"/>
                </c:ext>
              </c:extLst>
            </c:dLbl>
            <c:dLbl>
              <c:idx val="10"/>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8-02B8-4DE4-86B6-4DFDBC87B303}"/>
                </c:ext>
              </c:extLst>
            </c:dLbl>
            <c:dLbl>
              <c:idx val="11"/>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9-02B8-4DE4-86B6-4DFDBC87B303}"/>
                </c:ext>
              </c:extLst>
            </c:dLbl>
            <c:dLbl>
              <c:idx val="12"/>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A-02B8-4DE4-86B6-4DFDBC87B303}"/>
                </c:ext>
              </c:extLst>
            </c:dLbl>
            <c:dLbl>
              <c:idx val="13"/>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B-02B8-4DE4-86B6-4DFDBC87B303}"/>
                </c:ext>
              </c:extLst>
            </c:dLbl>
            <c:dLbl>
              <c:idx val="14"/>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C-02B8-4DE4-86B6-4DFDBC87B303}"/>
                </c:ext>
              </c:extLst>
            </c:dLbl>
            <c:dLbl>
              <c:idx val="15"/>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D-02B8-4DE4-86B6-4DFDBC87B303}"/>
                </c:ext>
              </c:extLst>
            </c:dLbl>
            <c:dLbl>
              <c:idx val="16"/>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E-02B8-4DE4-86B6-4DFDBC87B303}"/>
                </c:ext>
              </c:extLst>
            </c:dLbl>
            <c:dLbl>
              <c:idx val="17"/>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F-02B8-4DE4-86B6-4DFDBC87B303}"/>
                </c:ext>
              </c:extLst>
            </c:dLbl>
            <c:numFmt formatCode="0" sourceLinked="0"/>
            <c:spPr>
              <a:noFill/>
              <a:ln w="25400">
                <a:noFill/>
              </a:ln>
            </c:spPr>
            <c:txPr>
              <a:bodyPr wrap="square" lIns="38100" tIns="19050" rIns="38100" bIns="19050" anchor="ctr">
                <a:spAutoFit/>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dati_4!$A$132:$A$173</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dati_4!$E$132:$E$173</c:f>
              <c:numCache>
                <c:formatCode>General</c:formatCode>
                <c:ptCount val="42"/>
                <c:pt idx="0" formatCode="0">
                  <c:v>32.200000000000003</c:v>
                </c:pt>
                <c:pt idx="2" formatCode="0">
                  <c:v>33.700000000000003</c:v>
                </c:pt>
                <c:pt idx="3" formatCode="0">
                  <c:v>30.8</c:v>
                </c:pt>
                <c:pt idx="5" formatCode="0">
                  <c:v>36.1</c:v>
                </c:pt>
                <c:pt idx="6" formatCode="0">
                  <c:v>30.6</c:v>
                </c:pt>
                <c:pt idx="7" formatCode="0">
                  <c:v>33.6</c:v>
                </c:pt>
                <c:pt idx="8" formatCode="0">
                  <c:v>32</c:v>
                </c:pt>
                <c:pt idx="9" formatCode="0">
                  <c:v>31</c:v>
                </c:pt>
                <c:pt idx="10" formatCode="0">
                  <c:v>31.7</c:v>
                </c:pt>
                <c:pt idx="12" formatCode="0">
                  <c:v>29.2</c:v>
                </c:pt>
                <c:pt idx="13" formatCode="0">
                  <c:v>33.700000000000003</c:v>
                </c:pt>
                <c:pt idx="14" formatCode="0">
                  <c:v>29.7</c:v>
                </c:pt>
                <c:pt idx="16" formatCode="0">
                  <c:v>33.1</c:v>
                </c:pt>
                <c:pt idx="17" formatCode="0">
                  <c:v>31.1</c:v>
                </c:pt>
                <c:pt idx="19" formatCode="0">
                  <c:v>33</c:v>
                </c:pt>
                <c:pt idx="20" formatCode="0">
                  <c:v>27.2</c:v>
                </c:pt>
                <c:pt idx="22" formatCode="0">
                  <c:v>32.4</c:v>
                </c:pt>
                <c:pt idx="23" formatCode="0">
                  <c:v>30.9</c:v>
                </c:pt>
                <c:pt idx="24" formatCode="0">
                  <c:v>33.9</c:v>
                </c:pt>
                <c:pt idx="26" formatCode="0">
                  <c:v>34.299999999999997</c:v>
                </c:pt>
                <c:pt idx="27" formatCode="0">
                  <c:v>35.1</c:v>
                </c:pt>
                <c:pt idx="28" formatCode="0">
                  <c:v>28.6</c:v>
                </c:pt>
                <c:pt idx="29" formatCode="0">
                  <c:v>30.2</c:v>
                </c:pt>
                <c:pt idx="30" formatCode="0">
                  <c:v>36.200000000000003</c:v>
                </c:pt>
                <c:pt idx="32" formatCode="0">
                  <c:v>32.6</c:v>
                </c:pt>
                <c:pt idx="33" formatCode="0">
                  <c:v>27</c:v>
                </c:pt>
                <c:pt idx="34" formatCode="0">
                  <c:v>39.5</c:v>
                </c:pt>
                <c:pt idx="35" formatCode="0">
                  <c:v>41.7</c:v>
                </c:pt>
                <c:pt idx="36" formatCode="0">
                  <c:v>28.8</c:v>
                </c:pt>
                <c:pt idx="37" formatCode="0">
                  <c:v>28.1</c:v>
                </c:pt>
                <c:pt idx="39" formatCode="0">
                  <c:v>32.6</c:v>
                </c:pt>
                <c:pt idx="40" formatCode="0">
                  <c:v>30</c:v>
                </c:pt>
                <c:pt idx="41" formatCode="0">
                  <c:v>34.200000000000003</c:v>
                </c:pt>
              </c:numCache>
            </c:numRef>
          </c:val>
          <c:extLst>
            <c:ext xmlns:c16="http://schemas.microsoft.com/office/drawing/2014/chart" uri="{C3380CC4-5D6E-409C-BE32-E72D297353CC}">
              <c16:uniqueId val="{00000040-02B8-4DE4-86B6-4DFDBC87B303}"/>
            </c:ext>
          </c:extLst>
        </c:ser>
        <c:ser>
          <c:idx val="4"/>
          <c:order val="4"/>
          <c:tx>
            <c:strRef>
              <c:f>dati_4!$F$131</c:f>
              <c:strCache>
                <c:ptCount val="1"/>
                <c:pt idx="0">
                  <c:v>Nemaz nepiekrītu</c:v>
                </c:pt>
              </c:strCache>
            </c:strRef>
          </c:tx>
          <c:spPr>
            <a:solidFill>
              <a:srgbClr val="A37EDE"/>
            </a:solidFill>
            <a:ln w="25400">
              <a:noFill/>
            </a:ln>
          </c:spPr>
          <c:invertIfNegative val="0"/>
          <c:dLbls>
            <c:dLbl>
              <c:idx val="0"/>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1-02B8-4DE4-86B6-4DFDBC87B303}"/>
                </c:ext>
              </c:extLst>
            </c:dLbl>
            <c:dLbl>
              <c:idx val="1"/>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2-02B8-4DE4-86B6-4DFDBC87B303}"/>
                </c:ext>
              </c:extLst>
            </c:dLbl>
            <c:dLbl>
              <c:idx val="2"/>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3-02B8-4DE4-86B6-4DFDBC87B303}"/>
                </c:ext>
              </c:extLst>
            </c:dLbl>
            <c:dLbl>
              <c:idx val="3"/>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4-02B8-4DE4-86B6-4DFDBC87B303}"/>
                </c:ext>
              </c:extLst>
            </c:dLbl>
            <c:dLbl>
              <c:idx val="4"/>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5-02B8-4DE4-86B6-4DFDBC87B303}"/>
                </c:ext>
              </c:extLst>
            </c:dLbl>
            <c:dLbl>
              <c:idx val="5"/>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6-02B8-4DE4-86B6-4DFDBC87B303}"/>
                </c:ext>
              </c:extLst>
            </c:dLbl>
            <c:dLbl>
              <c:idx val="6"/>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7-02B8-4DE4-86B6-4DFDBC87B303}"/>
                </c:ext>
              </c:extLst>
            </c:dLbl>
            <c:dLbl>
              <c:idx val="7"/>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8-02B8-4DE4-86B6-4DFDBC87B303}"/>
                </c:ext>
              </c:extLst>
            </c:dLbl>
            <c:dLbl>
              <c:idx val="8"/>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9-02B8-4DE4-86B6-4DFDBC87B303}"/>
                </c:ext>
              </c:extLst>
            </c:dLbl>
            <c:dLbl>
              <c:idx val="9"/>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A-02B8-4DE4-86B6-4DFDBC87B303}"/>
                </c:ext>
              </c:extLst>
            </c:dLbl>
            <c:dLbl>
              <c:idx val="10"/>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B-02B8-4DE4-86B6-4DFDBC87B303}"/>
                </c:ext>
              </c:extLst>
            </c:dLbl>
            <c:dLbl>
              <c:idx val="11"/>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C-02B8-4DE4-86B6-4DFDBC87B303}"/>
                </c:ext>
              </c:extLst>
            </c:dLbl>
            <c:dLbl>
              <c:idx val="12"/>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D-02B8-4DE4-86B6-4DFDBC87B303}"/>
                </c:ext>
              </c:extLst>
            </c:dLbl>
            <c:dLbl>
              <c:idx val="13"/>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E-02B8-4DE4-86B6-4DFDBC87B303}"/>
                </c:ext>
              </c:extLst>
            </c:dLbl>
            <c:dLbl>
              <c:idx val="14"/>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F-02B8-4DE4-86B6-4DFDBC87B303}"/>
                </c:ext>
              </c:extLst>
            </c:dLbl>
            <c:dLbl>
              <c:idx val="15"/>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50-02B8-4DE4-86B6-4DFDBC87B303}"/>
                </c:ext>
              </c:extLst>
            </c:dLbl>
            <c:dLbl>
              <c:idx val="16"/>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51-02B8-4DE4-86B6-4DFDBC87B303}"/>
                </c:ext>
              </c:extLst>
            </c:dLbl>
            <c:dLbl>
              <c:idx val="17"/>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52-02B8-4DE4-86B6-4DFDBC87B303}"/>
                </c:ext>
              </c:extLst>
            </c:dLbl>
            <c:numFmt formatCode="0" sourceLinked="0"/>
            <c:spPr>
              <a:noFill/>
              <a:ln w="25400">
                <a:noFill/>
              </a:ln>
            </c:spPr>
            <c:txPr>
              <a:bodyPr wrap="square" lIns="38100" tIns="19050" rIns="38100" bIns="19050" anchor="ctr">
                <a:spAutoFit/>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dati_4!$A$132:$A$173</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dati_4!$F$132:$F$173</c:f>
              <c:numCache>
                <c:formatCode>General</c:formatCode>
                <c:ptCount val="42"/>
                <c:pt idx="0" formatCode="0">
                  <c:v>13.9</c:v>
                </c:pt>
                <c:pt idx="2" formatCode="0">
                  <c:v>16.399999999999999</c:v>
                </c:pt>
                <c:pt idx="3" formatCode="0">
                  <c:v>11.6</c:v>
                </c:pt>
                <c:pt idx="5" formatCode="0">
                  <c:v>12</c:v>
                </c:pt>
                <c:pt idx="6" formatCode="0">
                  <c:v>11.8</c:v>
                </c:pt>
                <c:pt idx="7" formatCode="0">
                  <c:v>14.9</c:v>
                </c:pt>
                <c:pt idx="8" formatCode="0">
                  <c:v>16.100000000000001</c:v>
                </c:pt>
                <c:pt idx="9" formatCode="0">
                  <c:v>14</c:v>
                </c:pt>
                <c:pt idx="10" formatCode="0">
                  <c:v>13.5</c:v>
                </c:pt>
                <c:pt idx="12" formatCode="0">
                  <c:v>26</c:v>
                </c:pt>
                <c:pt idx="13" formatCode="0">
                  <c:v>13.5</c:v>
                </c:pt>
                <c:pt idx="14" formatCode="0">
                  <c:v>10.7</c:v>
                </c:pt>
                <c:pt idx="16" formatCode="0">
                  <c:v>12.5</c:v>
                </c:pt>
                <c:pt idx="17" formatCode="0">
                  <c:v>16.2</c:v>
                </c:pt>
                <c:pt idx="19" formatCode="0">
                  <c:v>13.9</c:v>
                </c:pt>
                <c:pt idx="20" formatCode="0">
                  <c:v>14</c:v>
                </c:pt>
                <c:pt idx="22" formatCode="0">
                  <c:v>8.9</c:v>
                </c:pt>
                <c:pt idx="23" formatCode="0">
                  <c:v>16.7</c:v>
                </c:pt>
                <c:pt idx="24" formatCode="0">
                  <c:v>12.4</c:v>
                </c:pt>
                <c:pt idx="26" formatCode="0">
                  <c:v>14.1</c:v>
                </c:pt>
                <c:pt idx="27" formatCode="0">
                  <c:v>13.6</c:v>
                </c:pt>
                <c:pt idx="28" formatCode="0">
                  <c:v>14</c:v>
                </c:pt>
                <c:pt idx="29" formatCode="0">
                  <c:v>14.4</c:v>
                </c:pt>
                <c:pt idx="30" formatCode="0">
                  <c:v>8.4</c:v>
                </c:pt>
                <c:pt idx="32" formatCode="0">
                  <c:v>12.2</c:v>
                </c:pt>
                <c:pt idx="33" formatCode="0">
                  <c:v>12.7</c:v>
                </c:pt>
                <c:pt idx="34" formatCode="0">
                  <c:v>14.1</c:v>
                </c:pt>
                <c:pt idx="35" formatCode="0">
                  <c:v>14.4</c:v>
                </c:pt>
                <c:pt idx="36" formatCode="0">
                  <c:v>23.5</c:v>
                </c:pt>
                <c:pt idx="37" formatCode="0">
                  <c:v>11.4</c:v>
                </c:pt>
                <c:pt idx="39" formatCode="0">
                  <c:v>12.2</c:v>
                </c:pt>
                <c:pt idx="40" formatCode="0">
                  <c:v>14.8</c:v>
                </c:pt>
                <c:pt idx="41" formatCode="0">
                  <c:v>14.9</c:v>
                </c:pt>
              </c:numCache>
            </c:numRef>
          </c:val>
          <c:extLst>
            <c:ext xmlns:c16="http://schemas.microsoft.com/office/drawing/2014/chart" uri="{C3380CC4-5D6E-409C-BE32-E72D297353CC}">
              <c16:uniqueId val="{00000053-02B8-4DE4-86B6-4DFDBC87B303}"/>
            </c:ext>
          </c:extLst>
        </c:ser>
        <c:ser>
          <c:idx val="5"/>
          <c:order val="5"/>
          <c:tx>
            <c:strRef>
              <c:f>dati_4!$G$131</c:f>
              <c:strCache>
                <c:ptCount val="1"/>
              </c:strCache>
            </c:strRef>
          </c:tx>
          <c:spPr>
            <a:noFill/>
            <a:ln w="25400">
              <a:noFill/>
            </a:ln>
          </c:spPr>
          <c:invertIfNegative val="0"/>
          <c:cat>
            <c:strRef>
              <c:f>dati_4!$A$132:$A$173</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dati_4!$G$132:$G$173</c:f>
              <c:numCache>
                <c:formatCode>General</c:formatCode>
                <c:ptCount val="42"/>
                <c:pt idx="0" formatCode="0.0">
                  <c:v>16.600000000000001</c:v>
                </c:pt>
                <c:pt idx="2" formatCode="0.0">
                  <c:v>12.600000000000001</c:v>
                </c:pt>
                <c:pt idx="3" formatCode="0.0">
                  <c:v>20.3</c:v>
                </c:pt>
                <c:pt idx="5" formatCode="0.0">
                  <c:v>14.600000000000001</c:v>
                </c:pt>
                <c:pt idx="6" formatCode="0.0">
                  <c:v>20.300000000000004</c:v>
                </c:pt>
                <c:pt idx="7" formatCode="0.0">
                  <c:v>14.200000000000003</c:v>
                </c:pt>
                <c:pt idx="8" formatCode="0.0">
                  <c:v>14.600000000000001</c:v>
                </c:pt>
                <c:pt idx="9" formatCode="0.0">
                  <c:v>17.700000000000003</c:v>
                </c:pt>
                <c:pt idx="10" formatCode="0.0">
                  <c:v>17.500000000000004</c:v>
                </c:pt>
                <c:pt idx="12" formatCode="0.0">
                  <c:v>7.5000000000000036</c:v>
                </c:pt>
                <c:pt idx="13" formatCode="0.0">
                  <c:v>15.5</c:v>
                </c:pt>
                <c:pt idx="14" formatCode="0.0">
                  <c:v>22.3</c:v>
                </c:pt>
                <c:pt idx="16" formatCode="0.0">
                  <c:v>17.100000000000001</c:v>
                </c:pt>
                <c:pt idx="17" formatCode="0.0">
                  <c:v>15.399999999999999</c:v>
                </c:pt>
                <c:pt idx="19" formatCode="0.0">
                  <c:v>15.800000000000004</c:v>
                </c:pt>
                <c:pt idx="20" formatCode="0.0">
                  <c:v>21.500000000000004</c:v>
                </c:pt>
                <c:pt idx="22" formatCode="0.0">
                  <c:v>21.400000000000006</c:v>
                </c:pt>
                <c:pt idx="23" formatCode="0.0">
                  <c:v>15.100000000000001</c:v>
                </c:pt>
                <c:pt idx="24" formatCode="0.0">
                  <c:v>16.400000000000006</c:v>
                </c:pt>
                <c:pt idx="26" formatCode="0.0">
                  <c:v>14.300000000000004</c:v>
                </c:pt>
                <c:pt idx="27" formatCode="0.0">
                  <c:v>14</c:v>
                </c:pt>
                <c:pt idx="28" formatCode="0.0">
                  <c:v>20.100000000000001</c:v>
                </c:pt>
                <c:pt idx="29" formatCode="0.0">
                  <c:v>18.100000000000005</c:v>
                </c:pt>
                <c:pt idx="30" formatCode="0.0">
                  <c:v>18.100000000000001</c:v>
                </c:pt>
                <c:pt idx="32" formatCode="0.0">
                  <c:v>17.899999999999999</c:v>
                </c:pt>
                <c:pt idx="33" formatCode="0.0">
                  <c:v>23</c:v>
                </c:pt>
                <c:pt idx="34" formatCode="0.0">
                  <c:v>9.1000000000000014</c:v>
                </c:pt>
                <c:pt idx="35" formatCode="0.0">
                  <c:v>6.6000000000000014</c:v>
                </c:pt>
                <c:pt idx="36" formatCode="0.0">
                  <c:v>10.400000000000002</c:v>
                </c:pt>
                <c:pt idx="37" formatCode="0.0">
                  <c:v>23.200000000000003</c:v>
                </c:pt>
                <c:pt idx="39" formatCode="0.0">
                  <c:v>17.899999999999999</c:v>
                </c:pt>
                <c:pt idx="40" formatCode="0.0">
                  <c:v>17.900000000000006</c:v>
                </c:pt>
                <c:pt idx="41" formatCode="0.0">
                  <c:v>13.600000000000001</c:v>
                </c:pt>
              </c:numCache>
            </c:numRef>
          </c:val>
          <c:extLst>
            <c:ext xmlns:c16="http://schemas.microsoft.com/office/drawing/2014/chart" uri="{C3380CC4-5D6E-409C-BE32-E72D297353CC}">
              <c16:uniqueId val="{00000054-02B8-4DE4-86B6-4DFDBC87B303}"/>
            </c:ext>
          </c:extLst>
        </c:ser>
        <c:ser>
          <c:idx val="6"/>
          <c:order val="6"/>
          <c:tx>
            <c:strRef>
              <c:f>dati_4!$H$131</c:f>
              <c:strCache>
                <c:ptCount val="1"/>
                <c:pt idx="0">
                  <c:v>Grūti pateikt</c:v>
                </c:pt>
              </c:strCache>
            </c:strRef>
          </c:tx>
          <c:spPr>
            <a:solidFill>
              <a:srgbClr val="D7D7D7"/>
            </a:solidFill>
            <a:ln w="25400">
              <a:noFill/>
            </a:ln>
          </c:spPr>
          <c:invertIfNegative val="0"/>
          <c:dLbls>
            <c:numFmt formatCode="#,##0" sourceLinked="0"/>
            <c:spPr>
              <a:noFill/>
              <a:ln w="25400">
                <a:noFill/>
              </a:ln>
            </c:spPr>
            <c:txPr>
              <a:bodyPr wrap="square" lIns="38100" tIns="19050" rIns="38100" bIns="19050" anchor="ctr">
                <a:spAutoFit/>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dati_4!$A$132:$A$173</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dati_4!$H$132:$H$173</c:f>
              <c:numCache>
                <c:formatCode>General</c:formatCode>
                <c:ptCount val="42"/>
                <c:pt idx="0" formatCode="0">
                  <c:v>28</c:v>
                </c:pt>
                <c:pt idx="2" formatCode="0">
                  <c:v>26.1</c:v>
                </c:pt>
                <c:pt idx="3" formatCode="0">
                  <c:v>29.8</c:v>
                </c:pt>
                <c:pt idx="5" formatCode="0">
                  <c:v>33.9</c:v>
                </c:pt>
                <c:pt idx="6" formatCode="0">
                  <c:v>30.7</c:v>
                </c:pt>
                <c:pt idx="7" formatCode="0">
                  <c:v>22.5</c:v>
                </c:pt>
                <c:pt idx="8" formatCode="0">
                  <c:v>28.5</c:v>
                </c:pt>
                <c:pt idx="9" formatCode="0">
                  <c:v>27.8</c:v>
                </c:pt>
                <c:pt idx="10" formatCode="0">
                  <c:v>28.3</c:v>
                </c:pt>
                <c:pt idx="12" formatCode="0">
                  <c:v>24.8</c:v>
                </c:pt>
                <c:pt idx="13" formatCode="0">
                  <c:v>30</c:v>
                </c:pt>
                <c:pt idx="14" formatCode="0">
                  <c:v>24.2</c:v>
                </c:pt>
                <c:pt idx="16" formatCode="0">
                  <c:v>27.1</c:v>
                </c:pt>
                <c:pt idx="17" formatCode="0">
                  <c:v>29.3</c:v>
                </c:pt>
                <c:pt idx="19" formatCode="0">
                  <c:v>26.9</c:v>
                </c:pt>
                <c:pt idx="20" formatCode="0">
                  <c:v>35</c:v>
                </c:pt>
                <c:pt idx="22" formatCode="0">
                  <c:v>23.8</c:v>
                </c:pt>
                <c:pt idx="23" formatCode="0">
                  <c:v>26.5</c:v>
                </c:pt>
                <c:pt idx="24" formatCode="0">
                  <c:v>32</c:v>
                </c:pt>
                <c:pt idx="26" formatCode="0">
                  <c:v>33.9</c:v>
                </c:pt>
                <c:pt idx="27" formatCode="0">
                  <c:v>28.4</c:v>
                </c:pt>
                <c:pt idx="28" formatCode="0">
                  <c:v>25.4</c:v>
                </c:pt>
                <c:pt idx="29" formatCode="0">
                  <c:v>24.3</c:v>
                </c:pt>
                <c:pt idx="30" formatCode="0">
                  <c:v>20</c:v>
                </c:pt>
                <c:pt idx="32" formatCode="0">
                  <c:v>30.9</c:v>
                </c:pt>
                <c:pt idx="33" formatCode="0">
                  <c:v>36.200000000000003</c:v>
                </c:pt>
                <c:pt idx="34" formatCode="0">
                  <c:v>16.2</c:v>
                </c:pt>
                <c:pt idx="35" formatCode="0">
                  <c:v>23.6</c:v>
                </c:pt>
                <c:pt idx="36" formatCode="0">
                  <c:v>15.2</c:v>
                </c:pt>
                <c:pt idx="37" formatCode="0">
                  <c:v>32</c:v>
                </c:pt>
                <c:pt idx="39" formatCode="0">
                  <c:v>30.9</c:v>
                </c:pt>
                <c:pt idx="40" formatCode="0">
                  <c:v>28.2</c:v>
                </c:pt>
                <c:pt idx="41" formatCode="0">
                  <c:v>24.7</c:v>
                </c:pt>
              </c:numCache>
            </c:numRef>
          </c:val>
          <c:extLst>
            <c:ext xmlns:c16="http://schemas.microsoft.com/office/drawing/2014/chart" uri="{C3380CC4-5D6E-409C-BE32-E72D297353CC}">
              <c16:uniqueId val="{00000055-02B8-4DE4-86B6-4DFDBC87B303}"/>
            </c:ext>
          </c:extLst>
        </c:ser>
        <c:dLbls>
          <c:showLegendKey val="0"/>
          <c:showVal val="0"/>
          <c:showCatName val="0"/>
          <c:showSerName val="0"/>
          <c:showPercent val="0"/>
          <c:showBubbleSize val="0"/>
        </c:dLbls>
        <c:gapWidth val="27"/>
        <c:overlap val="100"/>
        <c:axId val="443319824"/>
        <c:axId val="1"/>
      </c:barChart>
      <c:catAx>
        <c:axId val="443319824"/>
        <c:scaling>
          <c:orientation val="maxMin"/>
        </c:scaling>
        <c:delete val="0"/>
        <c:axPos val="l"/>
        <c:title>
          <c:tx>
            <c:rich>
              <a:bodyPr rot="0" vert="horz"/>
              <a:lstStyle/>
              <a:p>
                <a:pPr algn="just">
                  <a:defRPr sz="800" b="0" i="0" u="none" strike="noStrike" baseline="0">
                    <a:solidFill>
                      <a:srgbClr val="000000"/>
                    </a:solidFill>
                    <a:latin typeface="Arial"/>
                    <a:ea typeface="Arial"/>
                    <a:cs typeface="Arial"/>
                  </a:defRPr>
                </a:pPr>
                <a:r>
                  <a:rPr lang="en-US"/>
                  <a:t>%</a:t>
                </a:r>
              </a:p>
            </c:rich>
          </c:tx>
          <c:layout>
            <c:manualLayout>
              <c:xMode val="edge"/>
              <c:yMode val="edge"/>
              <c:x val="3.1905546688571297E-2"/>
              <c:y val="9.4146414435400949E-2"/>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General" sourceLinked="1"/>
        <c:majorTickMark val="out"/>
        <c:minorTickMark val="none"/>
        <c:tickLblPos val="low"/>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lv-LV"/>
          </a:p>
        </c:txPr>
        <c:crossAx val="1"/>
        <c:crossesAt val="38.6"/>
        <c:auto val="1"/>
        <c:lblAlgn val="ctr"/>
        <c:lblOffset val="100"/>
        <c:tickLblSkip val="1"/>
        <c:tickMarkSkip val="1"/>
        <c:noMultiLvlLbl val="0"/>
      </c:catAx>
      <c:valAx>
        <c:axId val="1"/>
        <c:scaling>
          <c:orientation val="minMax"/>
          <c:max val="140"/>
          <c:min val="0"/>
        </c:scaling>
        <c:delete val="1"/>
        <c:axPos val="b"/>
        <c:numFmt formatCode="0.0" sourceLinked="1"/>
        <c:majorTickMark val="out"/>
        <c:minorTickMark val="none"/>
        <c:tickLblPos val="nextTo"/>
        <c:crossAx val="443319824"/>
        <c:crosses val="max"/>
        <c:crossBetween val="between"/>
        <c:majorUnit val="74.5"/>
        <c:minorUnit val="4"/>
      </c:valAx>
      <c:spPr>
        <a:noFill/>
        <a:ln w="25400">
          <a:noFill/>
        </a:ln>
      </c:spPr>
    </c:plotArea>
    <c:legend>
      <c:legendPos val="r"/>
      <c:legendEntry>
        <c:idx val="0"/>
        <c:delete val="1"/>
      </c:legendEntry>
      <c:legendEntry>
        <c:idx val="5"/>
        <c:delete val="1"/>
      </c:legendEntry>
      <c:layout>
        <c:manualLayout>
          <c:xMode val="edge"/>
          <c:yMode val="edge"/>
          <c:x val="0.31509911670973073"/>
          <c:y val="1.6342187995731301E-3"/>
          <c:w val="0.65829876264317555"/>
          <c:h val="5.2478198289729903E-2"/>
        </c:manualLayout>
      </c:layout>
      <c:overlay val="0"/>
      <c:spPr>
        <a:noFill/>
        <a:ln w="25400">
          <a:noFill/>
        </a:ln>
      </c:spPr>
      <c:txPr>
        <a:bodyPr/>
        <a:lstStyle/>
        <a:p>
          <a:pPr>
            <a:defRPr sz="1000" b="0" i="0" u="none" strike="noStrike" baseline="0">
              <a:solidFill>
                <a:srgbClr val="000000"/>
              </a:solidFill>
              <a:latin typeface="Arial"/>
              <a:ea typeface="Arial"/>
              <a:cs typeface="Arial"/>
            </a:defRPr>
          </a:pPr>
          <a:endParaRPr lang="lv-LV"/>
        </a:p>
      </c:txPr>
    </c:legend>
    <c:plotVisOnly val="1"/>
    <c:dispBlanksAs val="gap"/>
    <c:showDLblsOverMax val="0"/>
  </c:chart>
  <c:spPr>
    <a:noFill/>
    <a:ln w="6350">
      <a:noFill/>
    </a:ln>
  </c:spPr>
  <c:txPr>
    <a:bodyPr/>
    <a:lstStyle/>
    <a:p>
      <a:pPr>
        <a:defRPr sz="8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0" i="0" u="none" strike="noStrike" baseline="0">
                <a:solidFill>
                  <a:srgbClr val="000000"/>
                </a:solidFill>
                <a:latin typeface="Arial"/>
                <a:ea typeface="Arial"/>
                <a:cs typeface="Arial"/>
              </a:defRPr>
            </a:pPr>
            <a:r>
              <a:rPr lang="lv-LV" sz="1000"/>
              <a:t>Indekss*</a:t>
            </a:r>
          </a:p>
        </c:rich>
      </c:tx>
      <c:layout>
        <c:manualLayout>
          <c:xMode val="edge"/>
          <c:yMode val="edge"/>
          <c:x val="0.39877198508998385"/>
          <c:y val="2.2280227044715217E-2"/>
        </c:manualLayout>
      </c:layout>
      <c:overlay val="0"/>
      <c:spPr>
        <a:solidFill>
          <a:srgbClr val="FFFFFF"/>
        </a:solidFill>
        <a:ln w="3175">
          <a:solidFill>
            <a:srgbClr val="000000"/>
          </a:solidFill>
          <a:prstDash val="solid"/>
        </a:ln>
        <a:effectLst>
          <a:outerShdw dist="35921" dir="2700000" algn="br">
            <a:srgbClr val="000000"/>
          </a:outerShdw>
        </a:effectLst>
      </c:spPr>
    </c:title>
    <c:autoTitleDeleted val="0"/>
    <c:plotArea>
      <c:layout>
        <c:manualLayout>
          <c:layoutTarget val="inner"/>
          <c:xMode val="edge"/>
          <c:yMode val="edge"/>
          <c:x val="0.24444621271855266"/>
          <c:y val="8.005298869119333E-2"/>
          <c:w val="0.42222527651386366"/>
          <c:h val="0.89667299799429145"/>
        </c:manualLayout>
      </c:layout>
      <c:barChart>
        <c:barDir val="bar"/>
        <c:grouping val="clustered"/>
        <c:varyColors val="0"/>
        <c:ser>
          <c:idx val="0"/>
          <c:order val="0"/>
          <c:spPr>
            <a:pattFill prst="dkUpDiag">
              <a:fgClr>
                <a:srgbClr val="E3A50B"/>
              </a:fgClr>
              <a:bgClr>
                <a:schemeClr val="bg1"/>
              </a:bgClr>
            </a:pattFill>
            <a:ln>
              <a:solidFill>
                <a:srgbClr val="E3A50B"/>
              </a:solidFill>
            </a:ln>
          </c:spPr>
          <c:invertIfNegative val="1"/>
          <c:dLbls>
            <c:numFmt formatCode="#,##0.0" sourceLinked="0"/>
            <c:spPr>
              <a:noFill/>
              <a:ln>
                <a:noFill/>
              </a:ln>
              <a:effectLst/>
            </c:spPr>
            <c:txPr>
              <a:bodyPr wrap="square" lIns="38100" tIns="19050" rIns="38100" bIns="19050" anchor="ctr">
                <a:spAutoFit/>
              </a:bodyPr>
              <a:lstStyle/>
              <a:p>
                <a:pPr>
                  <a:defRPr sz="900" b="0"/>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dati_4!$K$132:$K$173</c:f>
              <c:numCache>
                <c:formatCode>General</c:formatCode>
                <c:ptCount val="42"/>
                <c:pt idx="0" formatCode="0.0">
                  <c:v>-15.150000000000002</c:v>
                </c:pt>
                <c:pt idx="2" formatCode="0.0">
                  <c:v>-19.3</c:v>
                </c:pt>
                <c:pt idx="3" formatCode="0.0">
                  <c:v>-11.149999999999999</c:v>
                </c:pt>
                <c:pt idx="5" formatCode="0.0">
                  <c:v>-20</c:v>
                </c:pt>
                <c:pt idx="6" formatCode="0.0">
                  <c:v>-11.3</c:v>
                </c:pt>
                <c:pt idx="7" formatCode="0.0">
                  <c:v>-14.35</c:v>
                </c:pt>
                <c:pt idx="8" formatCode="0.0">
                  <c:v>-18.900000000000002</c:v>
                </c:pt>
                <c:pt idx="9" formatCode="0.0">
                  <c:v>-14.15</c:v>
                </c:pt>
                <c:pt idx="10" formatCode="0.0">
                  <c:v>-14.499999999999998</c:v>
                </c:pt>
                <c:pt idx="12" formatCode="0.0">
                  <c:v>-28.1</c:v>
                </c:pt>
                <c:pt idx="13" formatCode="0.0">
                  <c:v>-17.200000000000003</c:v>
                </c:pt>
                <c:pt idx="14" formatCode="0.0">
                  <c:v>-5.5499999999999989</c:v>
                </c:pt>
                <c:pt idx="16" formatCode="0.0">
                  <c:v>-13.5</c:v>
                </c:pt>
                <c:pt idx="17" formatCode="0.0">
                  <c:v>-18.25</c:v>
                </c:pt>
                <c:pt idx="19" formatCode="0.0">
                  <c:v>-15.65</c:v>
                </c:pt>
                <c:pt idx="20" formatCode="0.0">
                  <c:v>-12.049999999999999</c:v>
                </c:pt>
                <c:pt idx="22" formatCode="0.0">
                  <c:v>-5.85</c:v>
                </c:pt>
                <c:pt idx="23" formatCode="0.0">
                  <c:v>-17.099999999999998</c:v>
                </c:pt>
                <c:pt idx="24" formatCode="0.0">
                  <c:v>-16.799999999999997</c:v>
                </c:pt>
                <c:pt idx="26" formatCode="0.0">
                  <c:v>-21.199999999999996</c:v>
                </c:pt>
                <c:pt idx="27" formatCode="0.0">
                  <c:v>-18</c:v>
                </c:pt>
                <c:pt idx="28" formatCode="0.0">
                  <c:v>-11.100000000000001</c:v>
                </c:pt>
                <c:pt idx="29" formatCode="0.0">
                  <c:v>-10.899999999999999</c:v>
                </c:pt>
                <c:pt idx="30" formatCode="0.0">
                  <c:v>-5.0499999999999989</c:v>
                </c:pt>
                <c:pt idx="32" formatCode="0.0">
                  <c:v>-15.65</c:v>
                </c:pt>
                <c:pt idx="33" formatCode="0.0">
                  <c:v>-10.649999999999999</c:v>
                </c:pt>
                <c:pt idx="34" formatCode="0.0">
                  <c:v>-18.299999999999997</c:v>
                </c:pt>
                <c:pt idx="35" formatCode="0.0">
                  <c:v>-20.450000000000003</c:v>
                </c:pt>
                <c:pt idx="36" formatCode="0.0">
                  <c:v>-20.299999999999997</c:v>
                </c:pt>
                <c:pt idx="37" formatCode="0.0">
                  <c:v>-9.4</c:v>
                </c:pt>
                <c:pt idx="39" formatCode="0.0">
                  <c:v>-15.65</c:v>
                </c:pt>
                <c:pt idx="40" formatCode="0.0">
                  <c:v>-12.849999999999998</c:v>
                </c:pt>
                <c:pt idx="41" formatCode="0.0">
                  <c:v>-17.300000000000004</c:v>
                </c:pt>
              </c:numCache>
            </c:numRef>
          </c:val>
          <c:extLst>
            <c:ext xmlns:c16="http://schemas.microsoft.com/office/drawing/2014/chart" uri="{C3380CC4-5D6E-409C-BE32-E72D297353CC}">
              <c16:uniqueId val="{00000000-7ADB-44F5-A273-3BB92C485CA4}"/>
            </c:ext>
          </c:extLst>
        </c:ser>
        <c:dLbls>
          <c:showLegendKey val="0"/>
          <c:showVal val="0"/>
          <c:showCatName val="0"/>
          <c:showSerName val="0"/>
          <c:showPercent val="0"/>
          <c:showBubbleSize val="0"/>
        </c:dLbls>
        <c:gapWidth val="27"/>
        <c:overlap val="100"/>
        <c:axId val="114556288"/>
        <c:axId val="114558080"/>
      </c:barChart>
      <c:catAx>
        <c:axId val="114556288"/>
        <c:scaling>
          <c:orientation val="maxMin"/>
        </c:scaling>
        <c:delete val="0"/>
        <c:axPos val="l"/>
        <c:majorTickMark val="out"/>
        <c:minorTickMark val="none"/>
        <c:tickLblPos val="none"/>
        <c:spPr>
          <a:ln w="3175">
            <a:solidFill>
              <a:srgbClr val="000000"/>
            </a:solidFill>
            <a:prstDash val="solid"/>
          </a:ln>
        </c:spPr>
        <c:crossAx val="114558080"/>
        <c:crosses val="autoZero"/>
        <c:auto val="1"/>
        <c:lblAlgn val="ctr"/>
        <c:lblOffset val="100"/>
        <c:tickLblSkip val="1"/>
        <c:tickMarkSkip val="1"/>
        <c:noMultiLvlLbl val="0"/>
      </c:catAx>
      <c:valAx>
        <c:axId val="114558080"/>
        <c:scaling>
          <c:orientation val="minMax"/>
          <c:max val="0"/>
          <c:min val="-40"/>
        </c:scaling>
        <c:delete val="1"/>
        <c:axPos val="b"/>
        <c:numFmt formatCode="0.0" sourceLinked="1"/>
        <c:majorTickMark val="out"/>
        <c:minorTickMark val="none"/>
        <c:tickLblPos val="nextTo"/>
        <c:crossAx val="114556288"/>
        <c:crosses val="max"/>
        <c:crossBetween val="between"/>
        <c:majorUnit val="1"/>
      </c:valAx>
      <c:spPr>
        <a:noFill/>
        <a:ln w="25400">
          <a:noFill/>
        </a:ln>
      </c:spPr>
    </c:plotArea>
    <c:plotVisOnly val="1"/>
    <c:dispBlanksAs val="gap"/>
    <c:showDLblsOverMax val="0"/>
  </c:chart>
  <c:spPr>
    <a:noFill/>
    <a:ln w="6350">
      <a:noFill/>
    </a:ln>
  </c:spPr>
  <c:txPr>
    <a:bodyPr/>
    <a:lstStyle/>
    <a:p>
      <a:pPr>
        <a:defRPr sz="150" b="0" i="0" u="none" strike="noStrike" baseline="0">
          <a:solidFill>
            <a:srgbClr val="000000"/>
          </a:solidFill>
          <a:latin typeface="Arial"/>
          <a:ea typeface="Arial"/>
          <a:cs typeface="Arial"/>
        </a:defRPr>
      </a:pPr>
      <a:endParaRPr lang="lv-LV"/>
    </a:p>
  </c:txPr>
  <c:externalData r:id="rId2">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30703216806082068"/>
          <c:y val="5.7643298619930575E-2"/>
          <c:w val="0.69296783193917932"/>
          <c:h val="0.89888620777241568"/>
        </c:manualLayout>
      </c:layout>
      <c:barChart>
        <c:barDir val="bar"/>
        <c:grouping val="stacked"/>
        <c:varyColors val="0"/>
        <c:ser>
          <c:idx val="0"/>
          <c:order val="0"/>
          <c:tx>
            <c:strRef>
              <c:f>dati_4!$B$183</c:f>
              <c:strCache>
                <c:ptCount val="1"/>
              </c:strCache>
            </c:strRef>
          </c:tx>
          <c:spPr>
            <a:noFill/>
            <a:ln w="25400">
              <a:noFill/>
            </a:ln>
          </c:spPr>
          <c:invertIfNegative val="0"/>
          <c:cat>
            <c:strRef>
              <c:f>dati_4!$A$184:$A$225</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dati_4!$B$184:$B$225</c:f>
              <c:numCache>
                <c:formatCode>General</c:formatCode>
                <c:ptCount val="42"/>
                <c:pt idx="0" formatCode="0.0">
                  <c:v>11.7</c:v>
                </c:pt>
                <c:pt idx="2" formatCode="0.0">
                  <c:v>13.7</c:v>
                </c:pt>
                <c:pt idx="3" formatCode="0.0">
                  <c:v>9.8999999999999986</c:v>
                </c:pt>
                <c:pt idx="5" formatCode="0.0">
                  <c:v>15.200000000000003</c:v>
                </c:pt>
                <c:pt idx="6" formatCode="0.0">
                  <c:v>7.3000000000000007</c:v>
                </c:pt>
                <c:pt idx="7" formatCode="0.0">
                  <c:v>6.5</c:v>
                </c:pt>
                <c:pt idx="8" formatCode="0.0">
                  <c:v>17.3</c:v>
                </c:pt>
                <c:pt idx="9" formatCode="0.0">
                  <c:v>11.899999999999999</c:v>
                </c:pt>
                <c:pt idx="10" formatCode="0.0">
                  <c:v>14.199999999999996</c:v>
                </c:pt>
                <c:pt idx="12" formatCode="0.0">
                  <c:v>11.3</c:v>
                </c:pt>
                <c:pt idx="13" formatCode="0.0">
                  <c:v>15.299999999999997</c:v>
                </c:pt>
                <c:pt idx="14" formatCode="0.0">
                  <c:v>2.8000000000000007</c:v>
                </c:pt>
                <c:pt idx="16" formatCode="0.0">
                  <c:v>10.399999999999999</c:v>
                </c:pt>
                <c:pt idx="17" formatCode="0.0">
                  <c:v>13.599999999999998</c:v>
                </c:pt>
                <c:pt idx="19" formatCode="0.0">
                  <c:v>11.299999999999997</c:v>
                </c:pt>
                <c:pt idx="20" formatCode="0.0">
                  <c:v>14.9</c:v>
                </c:pt>
                <c:pt idx="22" formatCode="0.0">
                  <c:v>7</c:v>
                </c:pt>
                <c:pt idx="23" formatCode="0.0">
                  <c:v>12.5</c:v>
                </c:pt>
                <c:pt idx="24" formatCode="0.0">
                  <c:v>12.799999999999997</c:v>
                </c:pt>
                <c:pt idx="26" formatCode="0.0">
                  <c:v>12.200000000000003</c:v>
                </c:pt>
                <c:pt idx="27" formatCode="0.0">
                  <c:v>15.399999999999999</c:v>
                </c:pt>
                <c:pt idx="28" formatCode="0.0">
                  <c:v>5.2999999999999972</c:v>
                </c:pt>
                <c:pt idx="29" formatCode="0.0">
                  <c:v>11.8</c:v>
                </c:pt>
                <c:pt idx="30" formatCode="0.0">
                  <c:v>4.5</c:v>
                </c:pt>
                <c:pt idx="32" formatCode="0.0">
                  <c:v>12.100000000000001</c:v>
                </c:pt>
                <c:pt idx="33" formatCode="0.0">
                  <c:v>18.299999999999997</c:v>
                </c:pt>
                <c:pt idx="34" formatCode="0.0">
                  <c:v>13.000000000000004</c:v>
                </c:pt>
                <c:pt idx="35" formatCode="0.0">
                  <c:v>15.200000000000001</c:v>
                </c:pt>
                <c:pt idx="36" formatCode="0.0">
                  <c:v>2.8000000000000007</c:v>
                </c:pt>
                <c:pt idx="37" formatCode="0.0">
                  <c:v>4.8999999999999986</c:v>
                </c:pt>
                <c:pt idx="39" formatCode="0.0">
                  <c:v>12.100000000000001</c:v>
                </c:pt>
                <c:pt idx="40" formatCode="0.0">
                  <c:v>10.400000000000002</c:v>
                </c:pt>
                <c:pt idx="41" formatCode="0.0">
                  <c:v>12.799999999999997</c:v>
                </c:pt>
              </c:numCache>
            </c:numRef>
          </c:val>
          <c:extLst>
            <c:ext xmlns:c16="http://schemas.microsoft.com/office/drawing/2014/chart" uri="{C3380CC4-5D6E-409C-BE32-E72D297353CC}">
              <c16:uniqueId val="{00000000-59A4-490B-A61C-4C2235ACA41F}"/>
            </c:ext>
          </c:extLst>
        </c:ser>
        <c:ser>
          <c:idx val="1"/>
          <c:order val="1"/>
          <c:tx>
            <c:strRef>
              <c:f>dati_4!$C$183</c:f>
              <c:strCache>
                <c:ptCount val="1"/>
                <c:pt idx="0">
                  <c:v>Pilnībā piekrītu</c:v>
                </c:pt>
              </c:strCache>
            </c:strRef>
          </c:tx>
          <c:spPr>
            <a:solidFill>
              <a:srgbClr val="79B2BD"/>
            </a:solidFill>
            <a:ln w="25400">
              <a:noFill/>
            </a:ln>
          </c:spPr>
          <c:invertIfNegative val="0"/>
          <c:dLbls>
            <c:dLbl>
              <c:idx val="0"/>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1-59A4-490B-A61C-4C2235ACA41F}"/>
                </c:ext>
              </c:extLst>
            </c:dLbl>
            <c:dLbl>
              <c:idx val="1"/>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2-59A4-490B-A61C-4C2235ACA41F}"/>
                </c:ext>
              </c:extLst>
            </c:dLbl>
            <c:dLbl>
              <c:idx val="2"/>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3-59A4-490B-A61C-4C2235ACA41F}"/>
                </c:ext>
              </c:extLst>
            </c:dLbl>
            <c:dLbl>
              <c:idx val="3"/>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4-59A4-490B-A61C-4C2235ACA41F}"/>
                </c:ext>
              </c:extLst>
            </c:dLbl>
            <c:dLbl>
              <c:idx val="4"/>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5-59A4-490B-A61C-4C2235ACA41F}"/>
                </c:ext>
              </c:extLst>
            </c:dLbl>
            <c:dLbl>
              <c:idx val="5"/>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6-59A4-490B-A61C-4C2235ACA41F}"/>
                </c:ext>
              </c:extLst>
            </c:dLbl>
            <c:dLbl>
              <c:idx val="6"/>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7-59A4-490B-A61C-4C2235ACA41F}"/>
                </c:ext>
              </c:extLst>
            </c:dLbl>
            <c:dLbl>
              <c:idx val="7"/>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8-59A4-490B-A61C-4C2235ACA41F}"/>
                </c:ext>
              </c:extLst>
            </c:dLbl>
            <c:dLbl>
              <c:idx val="8"/>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9-59A4-490B-A61C-4C2235ACA41F}"/>
                </c:ext>
              </c:extLst>
            </c:dLbl>
            <c:dLbl>
              <c:idx val="9"/>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A-59A4-490B-A61C-4C2235ACA41F}"/>
                </c:ext>
              </c:extLst>
            </c:dLbl>
            <c:dLbl>
              <c:idx val="10"/>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B-59A4-490B-A61C-4C2235ACA41F}"/>
                </c:ext>
              </c:extLst>
            </c:dLbl>
            <c:dLbl>
              <c:idx val="11"/>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C-59A4-490B-A61C-4C2235ACA41F}"/>
                </c:ext>
              </c:extLst>
            </c:dLbl>
            <c:dLbl>
              <c:idx val="12"/>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D-59A4-490B-A61C-4C2235ACA41F}"/>
                </c:ext>
              </c:extLst>
            </c:dLbl>
            <c:dLbl>
              <c:idx val="13"/>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E-59A4-490B-A61C-4C2235ACA41F}"/>
                </c:ext>
              </c:extLst>
            </c:dLbl>
            <c:dLbl>
              <c:idx val="14"/>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F-59A4-490B-A61C-4C2235ACA41F}"/>
                </c:ext>
              </c:extLst>
            </c:dLbl>
            <c:dLbl>
              <c:idx val="15"/>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0-59A4-490B-A61C-4C2235ACA41F}"/>
                </c:ext>
              </c:extLst>
            </c:dLbl>
            <c:dLbl>
              <c:idx val="16"/>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1-59A4-490B-A61C-4C2235ACA41F}"/>
                </c:ext>
              </c:extLst>
            </c:dLbl>
            <c:dLbl>
              <c:idx val="18"/>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2-59A4-490B-A61C-4C2235ACA41F}"/>
                </c:ext>
              </c:extLst>
            </c:dLbl>
            <c:dLbl>
              <c:idx val="19"/>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3-59A4-490B-A61C-4C2235ACA41F}"/>
                </c:ext>
              </c:extLst>
            </c:dLbl>
            <c:dLbl>
              <c:idx val="22"/>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4-59A4-490B-A61C-4C2235ACA41F}"/>
                </c:ext>
              </c:extLst>
            </c:dLbl>
            <c:dLbl>
              <c:idx val="23"/>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5-59A4-490B-A61C-4C2235ACA41F}"/>
                </c:ext>
              </c:extLst>
            </c:dLbl>
            <c:dLbl>
              <c:idx val="25"/>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6-59A4-490B-A61C-4C2235ACA41F}"/>
                </c:ext>
              </c:extLst>
            </c:dLbl>
            <c:dLbl>
              <c:idx val="26"/>
              <c:numFmt formatCode="0" sourceLinked="0"/>
              <c:spPr>
                <a:noFill/>
                <a:ln w="25400">
                  <a:noFill/>
                </a:ln>
              </c:spPr>
              <c:txPr>
                <a:bodyPr/>
                <a:lstStyle/>
                <a:p>
                  <a:pPr algn="r">
                    <a:defRPr sz="900" b="0" i="0" u="none" strike="noStrike" baseline="0">
                      <a:solidFill>
                        <a:sysClr val="windowText" lastClr="000000"/>
                      </a:solidFill>
                      <a:latin typeface="Arial"/>
                      <a:ea typeface="Arial"/>
                      <a:cs typeface="Arial"/>
                    </a:defRPr>
                  </a:pPr>
                  <a:endParaRPr lang="lv-LV"/>
                </a:p>
              </c:txPr>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59A4-490B-A61C-4C2235ACA41F}"/>
                </c:ext>
              </c:extLst>
            </c:dLbl>
            <c:dLbl>
              <c:idx val="27"/>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8-59A4-490B-A61C-4C2235ACA41F}"/>
                </c:ext>
              </c:extLst>
            </c:dLbl>
            <c:dLbl>
              <c:idx val="28"/>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9-59A4-490B-A61C-4C2235ACA41F}"/>
                </c:ext>
              </c:extLst>
            </c:dLbl>
            <c:dLbl>
              <c:idx val="29"/>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A-59A4-490B-A61C-4C2235ACA41F}"/>
                </c:ext>
              </c:extLst>
            </c:dLbl>
            <c:dLbl>
              <c:idx val="30"/>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B-59A4-490B-A61C-4C2235ACA41F}"/>
                </c:ext>
              </c:extLst>
            </c:dLbl>
            <c:dLbl>
              <c:idx val="31"/>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C-59A4-490B-A61C-4C2235ACA41F}"/>
                </c:ext>
              </c:extLst>
            </c:dLbl>
            <c:dLbl>
              <c:idx val="32"/>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D-59A4-490B-A61C-4C2235ACA41F}"/>
                </c:ext>
              </c:extLst>
            </c:dLbl>
            <c:dLbl>
              <c:idx val="33"/>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E-59A4-490B-A61C-4C2235ACA41F}"/>
                </c:ext>
              </c:extLst>
            </c:dLbl>
            <c:dLbl>
              <c:idx val="34"/>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F-59A4-490B-A61C-4C2235ACA41F}"/>
                </c:ext>
              </c:extLst>
            </c:dLbl>
            <c:dLbl>
              <c:idx val="35"/>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0-59A4-490B-A61C-4C2235ACA41F}"/>
                </c:ext>
              </c:extLst>
            </c:dLbl>
            <c:dLbl>
              <c:idx val="37"/>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1-59A4-490B-A61C-4C2235ACA41F}"/>
                </c:ext>
              </c:extLst>
            </c:dLbl>
            <c:dLbl>
              <c:idx val="38"/>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2-59A4-490B-A61C-4C2235ACA41F}"/>
                </c:ext>
              </c:extLst>
            </c:dLbl>
            <c:numFmt formatCode="0" sourceLinked="0"/>
            <c:spPr>
              <a:noFill/>
              <a:ln w="25400">
                <a:noFill/>
              </a:ln>
            </c:spPr>
            <c:txPr>
              <a:bodyPr wrap="square" lIns="38100" tIns="19050" rIns="38100" bIns="19050" anchor="ctr">
                <a:spAutoFit/>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dati_4!$A$184:$A$225</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dati_4!$C$184:$C$225</c:f>
              <c:numCache>
                <c:formatCode>General</c:formatCode>
                <c:ptCount val="42"/>
                <c:pt idx="0" formatCode="0">
                  <c:v>4</c:v>
                </c:pt>
                <c:pt idx="2" formatCode="0">
                  <c:v>4.3</c:v>
                </c:pt>
                <c:pt idx="3" formatCode="0">
                  <c:v>3.7</c:v>
                </c:pt>
                <c:pt idx="5" formatCode="0">
                  <c:v>2.9</c:v>
                </c:pt>
                <c:pt idx="6" formatCode="0">
                  <c:v>6.3</c:v>
                </c:pt>
                <c:pt idx="7" formatCode="0">
                  <c:v>5.8</c:v>
                </c:pt>
                <c:pt idx="8" formatCode="0">
                  <c:v>1.5</c:v>
                </c:pt>
                <c:pt idx="9" formatCode="0">
                  <c:v>3.7</c:v>
                </c:pt>
                <c:pt idx="10" formatCode="0">
                  <c:v>3.2</c:v>
                </c:pt>
                <c:pt idx="12" formatCode="0">
                  <c:v>5</c:v>
                </c:pt>
                <c:pt idx="13" formatCode="0">
                  <c:v>3.2</c:v>
                </c:pt>
                <c:pt idx="14" formatCode="0">
                  <c:v>5.7</c:v>
                </c:pt>
                <c:pt idx="16" formatCode="0">
                  <c:v>4.0999999999999996</c:v>
                </c:pt>
                <c:pt idx="17" formatCode="0">
                  <c:v>3.7</c:v>
                </c:pt>
                <c:pt idx="19" formatCode="0">
                  <c:v>3.7</c:v>
                </c:pt>
                <c:pt idx="20" formatCode="0">
                  <c:v>5.7</c:v>
                </c:pt>
                <c:pt idx="22" formatCode="0">
                  <c:v>2.9</c:v>
                </c:pt>
                <c:pt idx="23" formatCode="0">
                  <c:v>4.5</c:v>
                </c:pt>
                <c:pt idx="24" formatCode="0">
                  <c:v>3.7</c:v>
                </c:pt>
                <c:pt idx="26" formatCode="0">
                  <c:v>1.3</c:v>
                </c:pt>
                <c:pt idx="27" formatCode="0">
                  <c:v>3.7</c:v>
                </c:pt>
                <c:pt idx="28" formatCode="0">
                  <c:v>3.1</c:v>
                </c:pt>
                <c:pt idx="29" formatCode="0">
                  <c:v>5.3</c:v>
                </c:pt>
                <c:pt idx="30" formatCode="0">
                  <c:v>7.4</c:v>
                </c:pt>
                <c:pt idx="32" formatCode="0">
                  <c:v>3.4</c:v>
                </c:pt>
                <c:pt idx="33" formatCode="0">
                  <c:v>5.3</c:v>
                </c:pt>
                <c:pt idx="34" formatCode="0">
                  <c:v>1.8</c:v>
                </c:pt>
                <c:pt idx="35" formatCode="0">
                  <c:v>7.7</c:v>
                </c:pt>
                <c:pt idx="36" formatCode="0">
                  <c:v>1.9</c:v>
                </c:pt>
                <c:pt idx="37" formatCode="0">
                  <c:v>3.5</c:v>
                </c:pt>
                <c:pt idx="39" formatCode="0">
                  <c:v>3.4</c:v>
                </c:pt>
                <c:pt idx="40" formatCode="0">
                  <c:v>5.7</c:v>
                </c:pt>
                <c:pt idx="41" formatCode="0">
                  <c:v>2.7</c:v>
                </c:pt>
              </c:numCache>
            </c:numRef>
          </c:val>
          <c:extLst>
            <c:ext xmlns:c16="http://schemas.microsoft.com/office/drawing/2014/chart" uri="{C3380CC4-5D6E-409C-BE32-E72D297353CC}">
              <c16:uniqueId val="{00000023-59A4-490B-A61C-4C2235ACA41F}"/>
            </c:ext>
          </c:extLst>
        </c:ser>
        <c:ser>
          <c:idx val="2"/>
          <c:order val="2"/>
          <c:tx>
            <c:strRef>
              <c:f>dati_4!$D$183</c:f>
              <c:strCache>
                <c:ptCount val="1"/>
                <c:pt idx="0">
                  <c:v>Drīzāk piekrītu</c:v>
                </c:pt>
              </c:strCache>
            </c:strRef>
          </c:tx>
          <c:spPr>
            <a:solidFill>
              <a:srgbClr val="B7D5DB"/>
            </a:solidFill>
            <a:ln w="25400">
              <a:noFill/>
            </a:ln>
          </c:spPr>
          <c:invertIfNegative val="0"/>
          <c:dLbls>
            <c:dLbl>
              <c:idx val="0"/>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4-59A4-490B-A61C-4C2235ACA41F}"/>
                </c:ext>
              </c:extLst>
            </c:dLbl>
            <c:dLbl>
              <c:idx val="1"/>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5-59A4-490B-A61C-4C2235ACA41F}"/>
                </c:ext>
              </c:extLst>
            </c:dLbl>
            <c:dLbl>
              <c:idx val="2"/>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6-59A4-490B-A61C-4C2235ACA41F}"/>
                </c:ext>
              </c:extLst>
            </c:dLbl>
            <c:dLbl>
              <c:idx val="3"/>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7-59A4-490B-A61C-4C2235ACA41F}"/>
                </c:ext>
              </c:extLst>
            </c:dLbl>
            <c:dLbl>
              <c:idx val="4"/>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8-59A4-490B-A61C-4C2235ACA41F}"/>
                </c:ext>
              </c:extLst>
            </c:dLbl>
            <c:dLbl>
              <c:idx val="5"/>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9-59A4-490B-A61C-4C2235ACA41F}"/>
                </c:ext>
              </c:extLst>
            </c:dLbl>
            <c:dLbl>
              <c:idx val="6"/>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A-59A4-490B-A61C-4C2235ACA41F}"/>
                </c:ext>
              </c:extLst>
            </c:dLbl>
            <c:dLbl>
              <c:idx val="7"/>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B-59A4-490B-A61C-4C2235ACA41F}"/>
                </c:ext>
              </c:extLst>
            </c:dLbl>
            <c:dLbl>
              <c:idx val="8"/>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C-59A4-490B-A61C-4C2235ACA41F}"/>
                </c:ext>
              </c:extLst>
            </c:dLbl>
            <c:numFmt formatCode="0" sourceLinked="0"/>
            <c:spPr>
              <a:noFill/>
              <a:ln w="25400">
                <a:noFill/>
              </a:ln>
            </c:spPr>
            <c:txPr>
              <a:bodyPr wrap="square" lIns="38100" tIns="19050" rIns="38100" bIns="19050" anchor="ctr">
                <a:spAutoFit/>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dati_4!$A$184:$A$225</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dati_4!$D$184:$D$225</c:f>
              <c:numCache>
                <c:formatCode>General</c:formatCode>
                <c:ptCount val="42"/>
                <c:pt idx="0" formatCode="0">
                  <c:v>20.3</c:v>
                </c:pt>
                <c:pt idx="2" formatCode="0">
                  <c:v>18</c:v>
                </c:pt>
                <c:pt idx="3" formatCode="0">
                  <c:v>22.4</c:v>
                </c:pt>
                <c:pt idx="5" formatCode="0">
                  <c:v>17.899999999999999</c:v>
                </c:pt>
                <c:pt idx="6" formatCode="0">
                  <c:v>22.4</c:v>
                </c:pt>
                <c:pt idx="7" formatCode="0">
                  <c:v>23.7</c:v>
                </c:pt>
                <c:pt idx="8" formatCode="0">
                  <c:v>17.2</c:v>
                </c:pt>
                <c:pt idx="9" formatCode="0">
                  <c:v>20.399999999999999</c:v>
                </c:pt>
                <c:pt idx="10" formatCode="0">
                  <c:v>18.600000000000001</c:v>
                </c:pt>
                <c:pt idx="12" formatCode="0">
                  <c:v>19.7</c:v>
                </c:pt>
                <c:pt idx="13" formatCode="0">
                  <c:v>17.5</c:v>
                </c:pt>
                <c:pt idx="14" formatCode="0">
                  <c:v>27.5</c:v>
                </c:pt>
                <c:pt idx="16" formatCode="0">
                  <c:v>21.5</c:v>
                </c:pt>
                <c:pt idx="17" formatCode="0">
                  <c:v>18.7</c:v>
                </c:pt>
                <c:pt idx="19" formatCode="0">
                  <c:v>21</c:v>
                </c:pt>
                <c:pt idx="20" formatCode="0">
                  <c:v>15.4</c:v>
                </c:pt>
                <c:pt idx="22" formatCode="0">
                  <c:v>26.1</c:v>
                </c:pt>
                <c:pt idx="23" formatCode="0">
                  <c:v>19</c:v>
                </c:pt>
                <c:pt idx="24" formatCode="0">
                  <c:v>19.5</c:v>
                </c:pt>
                <c:pt idx="26" formatCode="0">
                  <c:v>22.5</c:v>
                </c:pt>
                <c:pt idx="27" formatCode="0">
                  <c:v>16.899999999999999</c:v>
                </c:pt>
                <c:pt idx="28" formatCode="0">
                  <c:v>27.6</c:v>
                </c:pt>
                <c:pt idx="29" formatCode="0">
                  <c:v>18.899999999999999</c:v>
                </c:pt>
                <c:pt idx="30" formatCode="0">
                  <c:v>24.1</c:v>
                </c:pt>
                <c:pt idx="32" formatCode="0">
                  <c:v>20.5</c:v>
                </c:pt>
                <c:pt idx="33" formatCode="0">
                  <c:v>12.4</c:v>
                </c:pt>
                <c:pt idx="34" formatCode="0">
                  <c:v>21.2</c:v>
                </c:pt>
                <c:pt idx="35" formatCode="0">
                  <c:v>13.1</c:v>
                </c:pt>
                <c:pt idx="36" formatCode="0">
                  <c:v>31.3</c:v>
                </c:pt>
                <c:pt idx="37" formatCode="0">
                  <c:v>27.6</c:v>
                </c:pt>
                <c:pt idx="39" formatCode="0">
                  <c:v>20.5</c:v>
                </c:pt>
                <c:pt idx="40" formatCode="0">
                  <c:v>19.899999999999999</c:v>
                </c:pt>
                <c:pt idx="41" formatCode="0">
                  <c:v>20.5</c:v>
                </c:pt>
              </c:numCache>
            </c:numRef>
          </c:val>
          <c:extLst>
            <c:ext xmlns:c16="http://schemas.microsoft.com/office/drawing/2014/chart" uri="{C3380CC4-5D6E-409C-BE32-E72D297353CC}">
              <c16:uniqueId val="{0000002D-59A4-490B-A61C-4C2235ACA41F}"/>
            </c:ext>
          </c:extLst>
        </c:ser>
        <c:ser>
          <c:idx val="3"/>
          <c:order val="3"/>
          <c:tx>
            <c:strRef>
              <c:f>dati_4!$E$183</c:f>
              <c:strCache>
                <c:ptCount val="1"/>
                <c:pt idx="0">
                  <c:v>Drīzāk nepiekrītu</c:v>
                </c:pt>
              </c:strCache>
            </c:strRef>
          </c:tx>
          <c:spPr>
            <a:solidFill>
              <a:srgbClr val="D5BAEC"/>
            </a:solidFill>
            <a:ln w="25400">
              <a:noFill/>
            </a:ln>
          </c:spPr>
          <c:invertIfNegative val="0"/>
          <c:dLbls>
            <c:dLbl>
              <c:idx val="0"/>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E-59A4-490B-A61C-4C2235ACA41F}"/>
                </c:ext>
              </c:extLst>
            </c:dLbl>
            <c:dLbl>
              <c:idx val="1"/>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F-59A4-490B-A61C-4C2235ACA41F}"/>
                </c:ext>
              </c:extLst>
            </c:dLbl>
            <c:dLbl>
              <c:idx val="2"/>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0-59A4-490B-A61C-4C2235ACA41F}"/>
                </c:ext>
              </c:extLst>
            </c:dLbl>
            <c:dLbl>
              <c:idx val="3"/>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1-59A4-490B-A61C-4C2235ACA41F}"/>
                </c:ext>
              </c:extLst>
            </c:dLbl>
            <c:dLbl>
              <c:idx val="4"/>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2-59A4-490B-A61C-4C2235ACA41F}"/>
                </c:ext>
              </c:extLst>
            </c:dLbl>
            <c:dLbl>
              <c:idx val="5"/>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3-59A4-490B-A61C-4C2235ACA41F}"/>
                </c:ext>
              </c:extLst>
            </c:dLbl>
            <c:dLbl>
              <c:idx val="6"/>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4-59A4-490B-A61C-4C2235ACA41F}"/>
                </c:ext>
              </c:extLst>
            </c:dLbl>
            <c:dLbl>
              <c:idx val="7"/>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5-59A4-490B-A61C-4C2235ACA41F}"/>
                </c:ext>
              </c:extLst>
            </c:dLbl>
            <c:dLbl>
              <c:idx val="8"/>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6-59A4-490B-A61C-4C2235ACA41F}"/>
                </c:ext>
              </c:extLst>
            </c:dLbl>
            <c:dLbl>
              <c:idx val="9"/>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7-59A4-490B-A61C-4C2235ACA41F}"/>
                </c:ext>
              </c:extLst>
            </c:dLbl>
            <c:dLbl>
              <c:idx val="10"/>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8-59A4-490B-A61C-4C2235ACA41F}"/>
                </c:ext>
              </c:extLst>
            </c:dLbl>
            <c:dLbl>
              <c:idx val="11"/>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9-59A4-490B-A61C-4C2235ACA41F}"/>
                </c:ext>
              </c:extLst>
            </c:dLbl>
            <c:dLbl>
              <c:idx val="12"/>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A-59A4-490B-A61C-4C2235ACA41F}"/>
                </c:ext>
              </c:extLst>
            </c:dLbl>
            <c:dLbl>
              <c:idx val="13"/>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B-59A4-490B-A61C-4C2235ACA41F}"/>
                </c:ext>
              </c:extLst>
            </c:dLbl>
            <c:dLbl>
              <c:idx val="14"/>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C-59A4-490B-A61C-4C2235ACA41F}"/>
                </c:ext>
              </c:extLst>
            </c:dLbl>
            <c:dLbl>
              <c:idx val="15"/>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D-59A4-490B-A61C-4C2235ACA41F}"/>
                </c:ext>
              </c:extLst>
            </c:dLbl>
            <c:dLbl>
              <c:idx val="16"/>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E-59A4-490B-A61C-4C2235ACA41F}"/>
                </c:ext>
              </c:extLst>
            </c:dLbl>
            <c:dLbl>
              <c:idx val="17"/>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F-59A4-490B-A61C-4C2235ACA41F}"/>
                </c:ext>
              </c:extLst>
            </c:dLbl>
            <c:numFmt formatCode="0" sourceLinked="0"/>
            <c:spPr>
              <a:noFill/>
              <a:ln w="25400">
                <a:noFill/>
              </a:ln>
            </c:spPr>
            <c:txPr>
              <a:bodyPr wrap="square" lIns="38100" tIns="19050" rIns="38100" bIns="19050" anchor="ctr">
                <a:spAutoFit/>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dati_4!$A$184:$A$225</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dati_4!$E$184:$E$225</c:f>
              <c:numCache>
                <c:formatCode>General</c:formatCode>
                <c:ptCount val="42"/>
                <c:pt idx="0" formatCode="0">
                  <c:v>32.1</c:v>
                </c:pt>
                <c:pt idx="2" formatCode="0">
                  <c:v>34.6</c:v>
                </c:pt>
                <c:pt idx="3" formatCode="0">
                  <c:v>29.6</c:v>
                </c:pt>
                <c:pt idx="5" formatCode="0">
                  <c:v>34.1</c:v>
                </c:pt>
                <c:pt idx="6" formatCode="0">
                  <c:v>29.7</c:v>
                </c:pt>
                <c:pt idx="7" formatCode="0">
                  <c:v>31.3</c:v>
                </c:pt>
                <c:pt idx="8" formatCode="0">
                  <c:v>35.1</c:v>
                </c:pt>
                <c:pt idx="9" formatCode="0">
                  <c:v>29.2</c:v>
                </c:pt>
                <c:pt idx="10" formatCode="0">
                  <c:v>33.799999999999997</c:v>
                </c:pt>
                <c:pt idx="12" formatCode="0">
                  <c:v>31.6</c:v>
                </c:pt>
                <c:pt idx="13" formatCode="0">
                  <c:v>34.299999999999997</c:v>
                </c:pt>
                <c:pt idx="14" formatCode="0">
                  <c:v>26.6</c:v>
                </c:pt>
                <c:pt idx="16" formatCode="0">
                  <c:v>33.700000000000003</c:v>
                </c:pt>
                <c:pt idx="17" formatCode="0">
                  <c:v>28.7</c:v>
                </c:pt>
                <c:pt idx="19" formatCode="0">
                  <c:v>32.9</c:v>
                </c:pt>
                <c:pt idx="20" formatCode="0">
                  <c:v>26.2</c:v>
                </c:pt>
                <c:pt idx="22" formatCode="0">
                  <c:v>32.5</c:v>
                </c:pt>
                <c:pt idx="23" formatCode="0">
                  <c:v>32</c:v>
                </c:pt>
                <c:pt idx="24" formatCode="0">
                  <c:v>32</c:v>
                </c:pt>
                <c:pt idx="26" formatCode="0">
                  <c:v>32.299999999999997</c:v>
                </c:pt>
                <c:pt idx="27" formatCode="0">
                  <c:v>31.6</c:v>
                </c:pt>
                <c:pt idx="28" formatCode="0">
                  <c:v>28.1</c:v>
                </c:pt>
                <c:pt idx="29" formatCode="0">
                  <c:v>38.4</c:v>
                </c:pt>
                <c:pt idx="30" formatCode="0">
                  <c:v>34.299999999999997</c:v>
                </c:pt>
                <c:pt idx="32" formatCode="0">
                  <c:v>31.9</c:v>
                </c:pt>
                <c:pt idx="33" formatCode="0">
                  <c:v>31.8</c:v>
                </c:pt>
                <c:pt idx="34" formatCode="0">
                  <c:v>45.1</c:v>
                </c:pt>
                <c:pt idx="35" formatCode="0">
                  <c:v>38.4</c:v>
                </c:pt>
                <c:pt idx="36" formatCode="0">
                  <c:v>26.9</c:v>
                </c:pt>
                <c:pt idx="37" formatCode="0">
                  <c:v>22.3</c:v>
                </c:pt>
                <c:pt idx="39" formatCode="0">
                  <c:v>31.9</c:v>
                </c:pt>
                <c:pt idx="40" formatCode="0">
                  <c:v>28</c:v>
                </c:pt>
                <c:pt idx="41" formatCode="0">
                  <c:v>36.700000000000003</c:v>
                </c:pt>
              </c:numCache>
            </c:numRef>
          </c:val>
          <c:extLst>
            <c:ext xmlns:c16="http://schemas.microsoft.com/office/drawing/2014/chart" uri="{C3380CC4-5D6E-409C-BE32-E72D297353CC}">
              <c16:uniqueId val="{00000040-59A4-490B-A61C-4C2235ACA41F}"/>
            </c:ext>
          </c:extLst>
        </c:ser>
        <c:ser>
          <c:idx val="4"/>
          <c:order val="4"/>
          <c:tx>
            <c:strRef>
              <c:f>dati_4!$F$183</c:f>
              <c:strCache>
                <c:ptCount val="1"/>
                <c:pt idx="0">
                  <c:v>Nemaz nepiekrītu</c:v>
                </c:pt>
              </c:strCache>
            </c:strRef>
          </c:tx>
          <c:spPr>
            <a:solidFill>
              <a:srgbClr val="A37EDE"/>
            </a:solidFill>
            <a:ln w="25400">
              <a:noFill/>
            </a:ln>
          </c:spPr>
          <c:invertIfNegative val="0"/>
          <c:dLbls>
            <c:dLbl>
              <c:idx val="0"/>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1-59A4-490B-A61C-4C2235ACA41F}"/>
                </c:ext>
              </c:extLst>
            </c:dLbl>
            <c:dLbl>
              <c:idx val="1"/>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2-59A4-490B-A61C-4C2235ACA41F}"/>
                </c:ext>
              </c:extLst>
            </c:dLbl>
            <c:dLbl>
              <c:idx val="2"/>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3-59A4-490B-A61C-4C2235ACA41F}"/>
                </c:ext>
              </c:extLst>
            </c:dLbl>
            <c:dLbl>
              <c:idx val="3"/>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4-59A4-490B-A61C-4C2235ACA41F}"/>
                </c:ext>
              </c:extLst>
            </c:dLbl>
            <c:dLbl>
              <c:idx val="4"/>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5-59A4-490B-A61C-4C2235ACA41F}"/>
                </c:ext>
              </c:extLst>
            </c:dLbl>
            <c:dLbl>
              <c:idx val="5"/>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6-59A4-490B-A61C-4C2235ACA41F}"/>
                </c:ext>
              </c:extLst>
            </c:dLbl>
            <c:dLbl>
              <c:idx val="6"/>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7-59A4-490B-A61C-4C2235ACA41F}"/>
                </c:ext>
              </c:extLst>
            </c:dLbl>
            <c:dLbl>
              <c:idx val="7"/>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8-59A4-490B-A61C-4C2235ACA41F}"/>
                </c:ext>
              </c:extLst>
            </c:dLbl>
            <c:dLbl>
              <c:idx val="8"/>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9-59A4-490B-A61C-4C2235ACA41F}"/>
                </c:ext>
              </c:extLst>
            </c:dLbl>
            <c:dLbl>
              <c:idx val="9"/>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A-59A4-490B-A61C-4C2235ACA41F}"/>
                </c:ext>
              </c:extLst>
            </c:dLbl>
            <c:dLbl>
              <c:idx val="10"/>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B-59A4-490B-A61C-4C2235ACA41F}"/>
                </c:ext>
              </c:extLst>
            </c:dLbl>
            <c:dLbl>
              <c:idx val="11"/>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C-59A4-490B-A61C-4C2235ACA41F}"/>
                </c:ext>
              </c:extLst>
            </c:dLbl>
            <c:dLbl>
              <c:idx val="12"/>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D-59A4-490B-A61C-4C2235ACA41F}"/>
                </c:ext>
              </c:extLst>
            </c:dLbl>
            <c:dLbl>
              <c:idx val="13"/>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E-59A4-490B-A61C-4C2235ACA41F}"/>
                </c:ext>
              </c:extLst>
            </c:dLbl>
            <c:dLbl>
              <c:idx val="14"/>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F-59A4-490B-A61C-4C2235ACA41F}"/>
                </c:ext>
              </c:extLst>
            </c:dLbl>
            <c:dLbl>
              <c:idx val="15"/>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50-59A4-490B-A61C-4C2235ACA41F}"/>
                </c:ext>
              </c:extLst>
            </c:dLbl>
            <c:dLbl>
              <c:idx val="16"/>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51-59A4-490B-A61C-4C2235ACA41F}"/>
                </c:ext>
              </c:extLst>
            </c:dLbl>
            <c:dLbl>
              <c:idx val="17"/>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52-59A4-490B-A61C-4C2235ACA41F}"/>
                </c:ext>
              </c:extLst>
            </c:dLbl>
            <c:numFmt formatCode="0" sourceLinked="0"/>
            <c:spPr>
              <a:noFill/>
              <a:ln w="25400">
                <a:noFill/>
              </a:ln>
            </c:spPr>
            <c:txPr>
              <a:bodyPr wrap="square" lIns="38100" tIns="19050" rIns="38100" bIns="19050" anchor="ctr">
                <a:spAutoFit/>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dati_4!$A$184:$A$225</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dati_4!$F$184:$F$225</c:f>
              <c:numCache>
                <c:formatCode>General</c:formatCode>
                <c:ptCount val="42"/>
                <c:pt idx="0" formatCode="0">
                  <c:v>10.8</c:v>
                </c:pt>
                <c:pt idx="2" formatCode="0">
                  <c:v>12.8</c:v>
                </c:pt>
                <c:pt idx="3" formatCode="0">
                  <c:v>9</c:v>
                </c:pt>
                <c:pt idx="5" formatCode="0">
                  <c:v>8</c:v>
                </c:pt>
                <c:pt idx="6" formatCode="0">
                  <c:v>11.2</c:v>
                </c:pt>
                <c:pt idx="7" formatCode="0">
                  <c:v>12.1</c:v>
                </c:pt>
                <c:pt idx="8" formatCode="0">
                  <c:v>10.9</c:v>
                </c:pt>
                <c:pt idx="9" formatCode="0">
                  <c:v>9.6999999999999993</c:v>
                </c:pt>
                <c:pt idx="10" formatCode="0">
                  <c:v>11.3</c:v>
                </c:pt>
                <c:pt idx="12" formatCode="0">
                  <c:v>14.4</c:v>
                </c:pt>
                <c:pt idx="13" formatCode="0">
                  <c:v>10</c:v>
                </c:pt>
                <c:pt idx="14" formatCode="0">
                  <c:v>11.6</c:v>
                </c:pt>
                <c:pt idx="16" formatCode="0">
                  <c:v>9.8000000000000007</c:v>
                </c:pt>
                <c:pt idx="17" formatCode="0">
                  <c:v>12.9</c:v>
                </c:pt>
                <c:pt idx="19" formatCode="0">
                  <c:v>11.1</c:v>
                </c:pt>
                <c:pt idx="20" formatCode="0">
                  <c:v>9.3000000000000007</c:v>
                </c:pt>
                <c:pt idx="22" formatCode="0">
                  <c:v>10.9</c:v>
                </c:pt>
                <c:pt idx="23" formatCode="0">
                  <c:v>12.3</c:v>
                </c:pt>
                <c:pt idx="24" formatCode="0">
                  <c:v>8.6999999999999993</c:v>
                </c:pt>
                <c:pt idx="26" formatCode="0">
                  <c:v>11.4</c:v>
                </c:pt>
                <c:pt idx="27" formatCode="0">
                  <c:v>10.5</c:v>
                </c:pt>
                <c:pt idx="28" formatCode="0">
                  <c:v>10.199999999999999</c:v>
                </c:pt>
                <c:pt idx="29" formatCode="0">
                  <c:v>8.5</c:v>
                </c:pt>
                <c:pt idx="30" formatCode="0">
                  <c:v>12.6</c:v>
                </c:pt>
                <c:pt idx="32" formatCode="0">
                  <c:v>10.8</c:v>
                </c:pt>
                <c:pt idx="33" formatCode="0">
                  <c:v>12.8</c:v>
                </c:pt>
                <c:pt idx="34" formatCode="0">
                  <c:v>9.9</c:v>
                </c:pt>
                <c:pt idx="35" formatCode="0">
                  <c:v>9.5</c:v>
                </c:pt>
                <c:pt idx="36" formatCode="0">
                  <c:v>14.6</c:v>
                </c:pt>
                <c:pt idx="37" formatCode="0">
                  <c:v>6.5</c:v>
                </c:pt>
                <c:pt idx="39" formatCode="0">
                  <c:v>10.8</c:v>
                </c:pt>
                <c:pt idx="40" formatCode="0">
                  <c:v>11.9</c:v>
                </c:pt>
                <c:pt idx="41" formatCode="0">
                  <c:v>9.6</c:v>
                </c:pt>
              </c:numCache>
            </c:numRef>
          </c:val>
          <c:extLst>
            <c:ext xmlns:c16="http://schemas.microsoft.com/office/drawing/2014/chart" uri="{C3380CC4-5D6E-409C-BE32-E72D297353CC}">
              <c16:uniqueId val="{00000053-59A4-490B-A61C-4C2235ACA41F}"/>
            </c:ext>
          </c:extLst>
        </c:ser>
        <c:ser>
          <c:idx val="5"/>
          <c:order val="5"/>
          <c:tx>
            <c:strRef>
              <c:f>dati_4!$G$183</c:f>
              <c:strCache>
                <c:ptCount val="1"/>
              </c:strCache>
            </c:strRef>
          </c:tx>
          <c:spPr>
            <a:noFill/>
            <a:ln w="25400">
              <a:noFill/>
            </a:ln>
          </c:spPr>
          <c:invertIfNegative val="0"/>
          <c:cat>
            <c:strRef>
              <c:f>dati_4!$A$184:$A$225</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dati_4!$G$184:$G$225</c:f>
              <c:numCache>
                <c:formatCode>General</c:formatCode>
                <c:ptCount val="42"/>
                <c:pt idx="0" formatCode="0.0">
                  <c:v>18.300000000000004</c:v>
                </c:pt>
                <c:pt idx="2" formatCode="0.0">
                  <c:v>13.800000000000004</c:v>
                </c:pt>
                <c:pt idx="3" formatCode="0.0">
                  <c:v>22.6</c:v>
                </c:pt>
                <c:pt idx="5" formatCode="0.0">
                  <c:v>19.100000000000001</c:v>
                </c:pt>
                <c:pt idx="6" formatCode="0.0">
                  <c:v>20.3</c:v>
                </c:pt>
                <c:pt idx="7" formatCode="0.0">
                  <c:v>17.8</c:v>
                </c:pt>
                <c:pt idx="8" formatCode="0.0">
                  <c:v>15.200000000000003</c:v>
                </c:pt>
                <c:pt idx="9" formatCode="0.0">
                  <c:v>22.3</c:v>
                </c:pt>
                <c:pt idx="10" formatCode="0.0">
                  <c:v>16.100000000000009</c:v>
                </c:pt>
                <c:pt idx="12" formatCode="0.0">
                  <c:v>15.200000000000003</c:v>
                </c:pt>
                <c:pt idx="13" formatCode="0.0">
                  <c:v>16.900000000000006</c:v>
                </c:pt>
                <c:pt idx="14" formatCode="0.0">
                  <c:v>23</c:v>
                </c:pt>
                <c:pt idx="16" formatCode="0.0">
                  <c:v>17.700000000000003</c:v>
                </c:pt>
                <c:pt idx="17" formatCode="0.0">
                  <c:v>19.600000000000005</c:v>
                </c:pt>
                <c:pt idx="19" formatCode="0.0">
                  <c:v>17.200000000000003</c:v>
                </c:pt>
                <c:pt idx="20" formatCode="0.0">
                  <c:v>25.700000000000006</c:v>
                </c:pt>
                <c:pt idx="22" formatCode="0.0">
                  <c:v>17.800000000000004</c:v>
                </c:pt>
                <c:pt idx="23" formatCode="0.0">
                  <c:v>16.900000000000006</c:v>
                </c:pt>
                <c:pt idx="24" formatCode="0.0">
                  <c:v>20.5</c:v>
                </c:pt>
                <c:pt idx="26" formatCode="0.0">
                  <c:v>17.500000000000007</c:v>
                </c:pt>
                <c:pt idx="27" formatCode="0.0">
                  <c:v>19.100000000000001</c:v>
                </c:pt>
                <c:pt idx="28" formatCode="0.0">
                  <c:v>22.9</c:v>
                </c:pt>
                <c:pt idx="29" formatCode="0.0">
                  <c:v>14.300000000000004</c:v>
                </c:pt>
                <c:pt idx="30" formatCode="0.0">
                  <c:v>14.300000000000004</c:v>
                </c:pt>
                <c:pt idx="32" formatCode="0.0">
                  <c:v>18.500000000000007</c:v>
                </c:pt>
                <c:pt idx="33" formatCode="0.0">
                  <c:v>16.600000000000005</c:v>
                </c:pt>
                <c:pt idx="34" formatCode="0.0">
                  <c:v>6.2000000000000028</c:v>
                </c:pt>
                <c:pt idx="35" formatCode="0.0">
                  <c:v>13.300000000000004</c:v>
                </c:pt>
                <c:pt idx="36" formatCode="0.0">
                  <c:v>19.700000000000003</c:v>
                </c:pt>
                <c:pt idx="37" formatCode="0.0">
                  <c:v>32.400000000000006</c:v>
                </c:pt>
                <c:pt idx="39" formatCode="0.0">
                  <c:v>18.500000000000007</c:v>
                </c:pt>
                <c:pt idx="40" formatCode="0.0">
                  <c:v>21.300000000000004</c:v>
                </c:pt>
                <c:pt idx="41" formatCode="0.0">
                  <c:v>14.899999999999999</c:v>
                </c:pt>
              </c:numCache>
            </c:numRef>
          </c:val>
          <c:extLst>
            <c:ext xmlns:c16="http://schemas.microsoft.com/office/drawing/2014/chart" uri="{C3380CC4-5D6E-409C-BE32-E72D297353CC}">
              <c16:uniqueId val="{00000054-59A4-490B-A61C-4C2235ACA41F}"/>
            </c:ext>
          </c:extLst>
        </c:ser>
        <c:ser>
          <c:idx val="6"/>
          <c:order val="6"/>
          <c:tx>
            <c:strRef>
              <c:f>dati_4!$H$183</c:f>
              <c:strCache>
                <c:ptCount val="1"/>
                <c:pt idx="0">
                  <c:v>Grūti pateikt</c:v>
                </c:pt>
              </c:strCache>
            </c:strRef>
          </c:tx>
          <c:spPr>
            <a:solidFill>
              <a:srgbClr val="D7D7D7"/>
            </a:solidFill>
            <a:ln w="25400">
              <a:noFill/>
            </a:ln>
          </c:spPr>
          <c:invertIfNegative val="0"/>
          <c:dLbls>
            <c:numFmt formatCode="#,##0" sourceLinked="0"/>
            <c:spPr>
              <a:noFill/>
              <a:ln w="25400">
                <a:noFill/>
              </a:ln>
            </c:spPr>
            <c:txPr>
              <a:bodyPr wrap="square" lIns="38100" tIns="19050" rIns="38100" bIns="19050" anchor="ctr">
                <a:spAutoFit/>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dati_4!$A$184:$A$225</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dati_4!$H$184:$H$225</c:f>
              <c:numCache>
                <c:formatCode>General</c:formatCode>
                <c:ptCount val="42"/>
                <c:pt idx="0" formatCode="0">
                  <c:v>32.799999999999997</c:v>
                </c:pt>
                <c:pt idx="2" formatCode="0">
                  <c:v>30.2</c:v>
                </c:pt>
                <c:pt idx="3" formatCode="0">
                  <c:v>35.299999999999997</c:v>
                </c:pt>
                <c:pt idx="5" formatCode="0">
                  <c:v>37</c:v>
                </c:pt>
                <c:pt idx="6" formatCode="0">
                  <c:v>30.5</c:v>
                </c:pt>
                <c:pt idx="7" formatCode="0">
                  <c:v>27.2</c:v>
                </c:pt>
                <c:pt idx="8" formatCode="0">
                  <c:v>35.299999999999997</c:v>
                </c:pt>
                <c:pt idx="9" formatCode="0">
                  <c:v>37</c:v>
                </c:pt>
                <c:pt idx="10" formatCode="0">
                  <c:v>33</c:v>
                </c:pt>
                <c:pt idx="12" formatCode="0">
                  <c:v>29.3</c:v>
                </c:pt>
                <c:pt idx="13" formatCode="0">
                  <c:v>35.1</c:v>
                </c:pt>
                <c:pt idx="14" formatCode="0">
                  <c:v>28.6</c:v>
                </c:pt>
                <c:pt idx="16" formatCode="0">
                  <c:v>30.9</c:v>
                </c:pt>
                <c:pt idx="17" formatCode="0">
                  <c:v>36.1</c:v>
                </c:pt>
                <c:pt idx="19" formatCode="0">
                  <c:v>31.3</c:v>
                </c:pt>
                <c:pt idx="20" formatCode="0">
                  <c:v>43.4</c:v>
                </c:pt>
                <c:pt idx="22" formatCode="0">
                  <c:v>27.6</c:v>
                </c:pt>
                <c:pt idx="23" formatCode="0">
                  <c:v>32.200000000000003</c:v>
                </c:pt>
                <c:pt idx="24" formatCode="0">
                  <c:v>36.200000000000003</c:v>
                </c:pt>
                <c:pt idx="26" formatCode="0">
                  <c:v>32.6</c:v>
                </c:pt>
                <c:pt idx="27" formatCode="0">
                  <c:v>37.200000000000003</c:v>
                </c:pt>
                <c:pt idx="28" formatCode="0">
                  <c:v>31</c:v>
                </c:pt>
                <c:pt idx="29" formatCode="0">
                  <c:v>28.9</c:v>
                </c:pt>
                <c:pt idx="30" formatCode="0">
                  <c:v>21.6</c:v>
                </c:pt>
                <c:pt idx="32" formatCode="0">
                  <c:v>33.4</c:v>
                </c:pt>
                <c:pt idx="33" formatCode="0">
                  <c:v>37.700000000000003</c:v>
                </c:pt>
                <c:pt idx="34" formatCode="0">
                  <c:v>22</c:v>
                </c:pt>
                <c:pt idx="35" formatCode="0">
                  <c:v>31.2</c:v>
                </c:pt>
                <c:pt idx="36" formatCode="0">
                  <c:v>25.2</c:v>
                </c:pt>
                <c:pt idx="37" formatCode="0">
                  <c:v>40.1</c:v>
                </c:pt>
                <c:pt idx="39" formatCode="0">
                  <c:v>33.4</c:v>
                </c:pt>
                <c:pt idx="40" formatCode="0">
                  <c:v>34.4</c:v>
                </c:pt>
                <c:pt idx="41" formatCode="0">
                  <c:v>30.5</c:v>
                </c:pt>
              </c:numCache>
            </c:numRef>
          </c:val>
          <c:extLst>
            <c:ext xmlns:c16="http://schemas.microsoft.com/office/drawing/2014/chart" uri="{C3380CC4-5D6E-409C-BE32-E72D297353CC}">
              <c16:uniqueId val="{00000055-59A4-490B-A61C-4C2235ACA41F}"/>
            </c:ext>
          </c:extLst>
        </c:ser>
        <c:dLbls>
          <c:showLegendKey val="0"/>
          <c:showVal val="0"/>
          <c:showCatName val="0"/>
          <c:showSerName val="0"/>
          <c:showPercent val="0"/>
          <c:showBubbleSize val="0"/>
        </c:dLbls>
        <c:gapWidth val="27"/>
        <c:overlap val="100"/>
        <c:axId val="443319824"/>
        <c:axId val="1"/>
      </c:barChart>
      <c:catAx>
        <c:axId val="443319824"/>
        <c:scaling>
          <c:orientation val="maxMin"/>
        </c:scaling>
        <c:delete val="0"/>
        <c:axPos val="l"/>
        <c:title>
          <c:tx>
            <c:rich>
              <a:bodyPr rot="0" vert="horz"/>
              <a:lstStyle/>
              <a:p>
                <a:pPr algn="just">
                  <a:defRPr sz="800" b="0" i="0" u="none" strike="noStrike" baseline="0">
                    <a:solidFill>
                      <a:srgbClr val="000000"/>
                    </a:solidFill>
                    <a:latin typeface="Arial"/>
                    <a:ea typeface="Arial"/>
                    <a:cs typeface="Arial"/>
                  </a:defRPr>
                </a:pPr>
                <a:r>
                  <a:rPr lang="en-US"/>
                  <a:t>%</a:t>
                </a:r>
              </a:p>
            </c:rich>
          </c:tx>
          <c:layout>
            <c:manualLayout>
              <c:xMode val="edge"/>
              <c:yMode val="edge"/>
              <c:x val="2.6164197424039946E-2"/>
              <c:y val="2.7234288021689597E-2"/>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General" sourceLinked="1"/>
        <c:majorTickMark val="out"/>
        <c:minorTickMark val="none"/>
        <c:tickLblPos val="low"/>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lv-LV"/>
          </a:p>
        </c:txPr>
        <c:crossAx val="1"/>
        <c:crossesAt val="36"/>
        <c:auto val="1"/>
        <c:lblAlgn val="ctr"/>
        <c:lblOffset val="100"/>
        <c:tickLblSkip val="1"/>
        <c:tickMarkSkip val="1"/>
        <c:noMultiLvlLbl val="0"/>
      </c:catAx>
      <c:valAx>
        <c:axId val="1"/>
        <c:scaling>
          <c:orientation val="minMax"/>
          <c:max val="142"/>
          <c:min val="0"/>
        </c:scaling>
        <c:delete val="1"/>
        <c:axPos val="b"/>
        <c:numFmt formatCode="0.0" sourceLinked="1"/>
        <c:majorTickMark val="out"/>
        <c:minorTickMark val="none"/>
        <c:tickLblPos val="nextTo"/>
        <c:crossAx val="443319824"/>
        <c:crosses val="max"/>
        <c:crossBetween val="between"/>
        <c:majorUnit val="74.5"/>
        <c:minorUnit val="4"/>
      </c:valAx>
      <c:spPr>
        <a:noFill/>
        <a:ln w="25400">
          <a:noFill/>
        </a:ln>
      </c:spPr>
    </c:plotArea>
    <c:legend>
      <c:legendPos val="r"/>
      <c:legendEntry>
        <c:idx val="0"/>
        <c:delete val="1"/>
      </c:legendEntry>
      <c:legendEntry>
        <c:idx val="5"/>
        <c:delete val="1"/>
      </c:legendEntry>
      <c:layout>
        <c:manualLayout>
          <c:xMode val="edge"/>
          <c:yMode val="edge"/>
          <c:x val="0.32262033274066548"/>
          <c:y val="1.6342187995731301E-3"/>
          <c:w val="0.65077761197189066"/>
          <c:h val="5.2478198289729903E-2"/>
        </c:manualLayout>
      </c:layout>
      <c:overlay val="0"/>
      <c:spPr>
        <a:noFill/>
        <a:ln w="25400">
          <a:noFill/>
        </a:ln>
      </c:spPr>
      <c:txPr>
        <a:bodyPr/>
        <a:lstStyle/>
        <a:p>
          <a:pPr>
            <a:defRPr sz="1000" b="0" i="0" u="none" strike="noStrike" baseline="0">
              <a:solidFill>
                <a:srgbClr val="000000"/>
              </a:solidFill>
              <a:latin typeface="Arial"/>
              <a:ea typeface="Arial"/>
              <a:cs typeface="Arial"/>
            </a:defRPr>
          </a:pPr>
          <a:endParaRPr lang="lv-LV"/>
        </a:p>
      </c:txPr>
    </c:legend>
    <c:plotVisOnly val="1"/>
    <c:dispBlanksAs val="gap"/>
    <c:showDLblsOverMax val="0"/>
  </c:chart>
  <c:spPr>
    <a:noFill/>
    <a:ln w="6350">
      <a:noFill/>
    </a:ln>
  </c:spPr>
  <c:txPr>
    <a:bodyPr/>
    <a:lstStyle/>
    <a:p>
      <a:pPr>
        <a:defRPr sz="8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0" i="0" u="none" strike="noStrike" baseline="0">
                <a:solidFill>
                  <a:srgbClr val="000000"/>
                </a:solidFill>
                <a:latin typeface="Arial"/>
                <a:ea typeface="Arial"/>
                <a:cs typeface="Arial"/>
              </a:defRPr>
            </a:pPr>
            <a:r>
              <a:rPr lang="lv-LV" sz="1000"/>
              <a:t>Indekss*</a:t>
            </a:r>
          </a:p>
        </c:rich>
      </c:tx>
      <c:layout>
        <c:manualLayout>
          <c:xMode val="edge"/>
          <c:yMode val="edge"/>
          <c:x val="0.43277196188790001"/>
          <c:y val="7.7259446702614198E-2"/>
        </c:manualLayout>
      </c:layout>
      <c:overlay val="0"/>
      <c:spPr>
        <a:solidFill>
          <a:srgbClr val="FFFFFF"/>
        </a:solidFill>
        <a:ln w="3175">
          <a:solidFill>
            <a:srgbClr val="000000"/>
          </a:solidFill>
          <a:prstDash val="solid"/>
        </a:ln>
        <a:effectLst>
          <a:outerShdw dist="35921" dir="2700000" algn="br">
            <a:srgbClr val="000000"/>
          </a:outerShdw>
        </a:effectLst>
      </c:spPr>
    </c:title>
    <c:autoTitleDeleted val="0"/>
    <c:plotArea>
      <c:layout>
        <c:manualLayout>
          <c:layoutTarget val="inner"/>
          <c:xMode val="edge"/>
          <c:yMode val="edge"/>
          <c:x val="0.24444621271855266"/>
          <c:y val="0.12534565367143932"/>
          <c:w val="0.42222527651386366"/>
          <c:h val="0.82919853061384174"/>
        </c:manualLayout>
      </c:layout>
      <c:barChart>
        <c:barDir val="bar"/>
        <c:grouping val="clustered"/>
        <c:varyColors val="0"/>
        <c:ser>
          <c:idx val="0"/>
          <c:order val="0"/>
          <c:spPr>
            <a:pattFill prst="dkUpDiag">
              <a:fgClr>
                <a:srgbClr val="E3A50B"/>
              </a:fgClr>
              <a:bgClr>
                <a:schemeClr val="bg1"/>
              </a:bgClr>
            </a:pattFill>
            <a:ln>
              <a:solidFill>
                <a:srgbClr val="E3A50B"/>
              </a:solidFill>
            </a:ln>
          </c:spPr>
          <c:invertIfNegative val="1"/>
          <c:dLbls>
            <c:numFmt formatCode="#,##0.0" sourceLinked="0"/>
            <c:spPr>
              <a:noFill/>
              <a:ln>
                <a:noFill/>
              </a:ln>
              <a:effectLst/>
            </c:spPr>
            <c:txPr>
              <a:bodyPr wrap="square" lIns="38100" tIns="19050" rIns="38100" bIns="19050" anchor="ctr">
                <a:spAutoFit/>
              </a:bodyPr>
              <a:lstStyle/>
              <a:p>
                <a:pPr>
                  <a:defRPr sz="900" b="0"/>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dati_4!$K$184:$K$225</c:f>
              <c:numCache>
                <c:formatCode>General</c:formatCode>
                <c:ptCount val="42"/>
                <c:pt idx="0" formatCode="0.0">
                  <c:v>-12.700000000000001</c:v>
                </c:pt>
                <c:pt idx="2" formatCode="0.0">
                  <c:v>-16.8</c:v>
                </c:pt>
                <c:pt idx="3" formatCode="0.0">
                  <c:v>-8.9000000000000021</c:v>
                </c:pt>
                <c:pt idx="5" formatCode="0.0">
                  <c:v>-13.200000000000001</c:v>
                </c:pt>
                <c:pt idx="6" formatCode="0.0">
                  <c:v>-8.5499999999999989</c:v>
                </c:pt>
                <c:pt idx="7" formatCode="0.0">
                  <c:v>-10.100000000000001</c:v>
                </c:pt>
                <c:pt idx="8" formatCode="0.0">
                  <c:v>-18.350000000000001</c:v>
                </c:pt>
                <c:pt idx="9" formatCode="0.0">
                  <c:v>-10.4</c:v>
                </c:pt>
                <c:pt idx="10" formatCode="0.0">
                  <c:v>-15.7</c:v>
                </c:pt>
                <c:pt idx="12" formatCode="0.0">
                  <c:v>-15.350000000000001</c:v>
                </c:pt>
                <c:pt idx="13" formatCode="0.0">
                  <c:v>-15.2</c:v>
                </c:pt>
                <c:pt idx="14" formatCode="0.0">
                  <c:v>-5.4500000000000011</c:v>
                </c:pt>
                <c:pt idx="16" formatCode="0.0">
                  <c:v>-11.800000000000002</c:v>
                </c:pt>
                <c:pt idx="17" formatCode="0.0">
                  <c:v>-14.2</c:v>
                </c:pt>
                <c:pt idx="19" formatCode="0.0">
                  <c:v>-13.35</c:v>
                </c:pt>
                <c:pt idx="20" formatCode="0.0">
                  <c:v>-9</c:v>
                </c:pt>
                <c:pt idx="22" formatCode="0.0">
                  <c:v>-11.2</c:v>
                </c:pt>
                <c:pt idx="23" formatCode="0.0">
                  <c:v>-14.3</c:v>
                </c:pt>
                <c:pt idx="24" formatCode="0.0">
                  <c:v>-11.25</c:v>
                </c:pt>
                <c:pt idx="26" formatCode="0.0">
                  <c:v>-14.999999999999998</c:v>
                </c:pt>
                <c:pt idx="27" formatCode="0.0">
                  <c:v>-14.150000000000002</c:v>
                </c:pt>
                <c:pt idx="28" formatCode="0.0">
                  <c:v>-7.3499999999999979</c:v>
                </c:pt>
                <c:pt idx="29" formatCode="0.0">
                  <c:v>-12.95</c:v>
                </c:pt>
                <c:pt idx="30" formatCode="0.0">
                  <c:v>-10.299999999999995</c:v>
                </c:pt>
                <c:pt idx="32" formatCode="0.0">
                  <c:v>-13.1</c:v>
                </c:pt>
                <c:pt idx="33" formatCode="0.0">
                  <c:v>-17.200000000000003</c:v>
                </c:pt>
                <c:pt idx="34" formatCode="0.0">
                  <c:v>-20.05</c:v>
                </c:pt>
                <c:pt idx="35" formatCode="0.0">
                  <c:v>-14.45</c:v>
                </c:pt>
                <c:pt idx="36" formatCode="0.0">
                  <c:v>-10.499999999999998</c:v>
                </c:pt>
                <c:pt idx="37" formatCode="0.0">
                  <c:v>-0.34999999999999964</c:v>
                </c:pt>
                <c:pt idx="39" formatCode="0.0">
                  <c:v>-13.1</c:v>
                </c:pt>
                <c:pt idx="40" formatCode="0.0">
                  <c:v>-10.250000000000002</c:v>
                </c:pt>
                <c:pt idx="41" formatCode="0.0">
                  <c:v>-15.000000000000002</c:v>
                </c:pt>
              </c:numCache>
            </c:numRef>
          </c:val>
          <c:extLst>
            <c:ext xmlns:c16="http://schemas.microsoft.com/office/drawing/2014/chart" uri="{C3380CC4-5D6E-409C-BE32-E72D297353CC}">
              <c16:uniqueId val="{00000000-A961-4CDA-87B0-273A2BFA760B}"/>
            </c:ext>
          </c:extLst>
        </c:ser>
        <c:dLbls>
          <c:showLegendKey val="0"/>
          <c:showVal val="0"/>
          <c:showCatName val="0"/>
          <c:showSerName val="0"/>
          <c:showPercent val="0"/>
          <c:showBubbleSize val="0"/>
        </c:dLbls>
        <c:gapWidth val="27"/>
        <c:overlap val="100"/>
        <c:axId val="114556288"/>
        <c:axId val="114558080"/>
      </c:barChart>
      <c:catAx>
        <c:axId val="114556288"/>
        <c:scaling>
          <c:orientation val="maxMin"/>
        </c:scaling>
        <c:delete val="0"/>
        <c:axPos val="l"/>
        <c:majorTickMark val="out"/>
        <c:minorTickMark val="none"/>
        <c:tickLblPos val="none"/>
        <c:spPr>
          <a:ln w="3175">
            <a:solidFill>
              <a:srgbClr val="000000"/>
            </a:solidFill>
            <a:prstDash val="solid"/>
          </a:ln>
        </c:spPr>
        <c:crossAx val="114558080"/>
        <c:crosses val="autoZero"/>
        <c:auto val="1"/>
        <c:lblAlgn val="ctr"/>
        <c:lblOffset val="100"/>
        <c:tickLblSkip val="1"/>
        <c:tickMarkSkip val="1"/>
        <c:noMultiLvlLbl val="0"/>
      </c:catAx>
      <c:valAx>
        <c:axId val="114558080"/>
        <c:scaling>
          <c:orientation val="minMax"/>
          <c:max val="0"/>
          <c:min val="-30"/>
        </c:scaling>
        <c:delete val="1"/>
        <c:axPos val="b"/>
        <c:numFmt formatCode="0.0" sourceLinked="1"/>
        <c:majorTickMark val="out"/>
        <c:minorTickMark val="none"/>
        <c:tickLblPos val="nextTo"/>
        <c:crossAx val="114556288"/>
        <c:crosses val="max"/>
        <c:crossBetween val="between"/>
        <c:majorUnit val="1"/>
      </c:valAx>
      <c:spPr>
        <a:noFill/>
        <a:ln w="25400">
          <a:noFill/>
        </a:ln>
      </c:spPr>
    </c:plotArea>
    <c:plotVisOnly val="1"/>
    <c:dispBlanksAs val="gap"/>
    <c:showDLblsOverMax val="0"/>
  </c:chart>
  <c:spPr>
    <a:noFill/>
    <a:ln w="6350">
      <a:noFill/>
    </a:ln>
  </c:spPr>
  <c:txPr>
    <a:bodyPr/>
    <a:lstStyle/>
    <a:p>
      <a:pPr>
        <a:defRPr sz="150" b="0" i="0" u="none" strike="noStrike" baseline="0">
          <a:solidFill>
            <a:srgbClr val="000000"/>
          </a:solidFill>
          <a:latin typeface="Arial"/>
          <a:ea typeface="Arial"/>
          <a:cs typeface="Arial"/>
        </a:defRPr>
      </a:pPr>
      <a:endParaRPr lang="lv-LV"/>
    </a:p>
  </c:txPr>
  <c:externalData r:id="rId2">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9866010646441316"/>
          <c:y val="5.7643298619930575E-2"/>
          <c:w val="0.70133989353558668"/>
          <c:h val="0.89888620777241568"/>
        </c:manualLayout>
      </c:layout>
      <c:barChart>
        <c:barDir val="bar"/>
        <c:grouping val="stacked"/>
        <c:varyColors val="0"/>
        <c:ser>
          <c:idx val="0"/>
          <c:order val="0"/>
          <c:tx>
            <c:strRef>
              <c:f>dati_4!$B$235</c:f>
              <c:strCache>
                <c:ptCount val="1"/>
              </c:strCache>
            </c:strRef>
          </c:tx>
          <c:spPr>
            <a:noFill/>
            <a:ln w="25400">
              <a:noFill/>
            </a:ln>
          </c:spPr>
          <c:invertIfNegative val="0"/>
          <c:cat>
            <c:strRef>
              <c:f>dati_4!$A$236:$A$277</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dati_4!$B$236:$B$277</c:f>
              <c:numCache>
                <c:formatCode>General</c:formatCode>
                <c:ptCount val="42"/>
                <c:pt idx="0" formatCode="0.0">
                  <c:v>10.099999999999994</c:v>
                </c:pt>
                <c:pt idx="2" formatCode="0.0">
                  <c:v>9.3999999999999986</c:v>
                </c:pt>
                <c:pt idx="3" formatCode="0.0">
                  <c:v>10.699999999999996</c:v>
                </c:pt>
                <c:pt idx="5" formatCode="0.0">
                  <c:v>6.2999999999999972</c:v>
                </c:pt>
                <c:pt idx="6" formatCode="0.0">
                  <c:v>8.7999999999999936</c:v>
                </c:pt>
                <c:pt idx="7" formatCode="0.0">
                  <c:v>7.4999999999999964</c:v>
                </c:pt>
                <c:pt idx="8" formatCode="0.0">
                  <c:v>15.099999999999994</c:v>
                </c:pt>
                <c:pt idx="9" formatCode="0.0">
                  <c:v>8.9999999999999964</c:v>
                </c:pt>
                <c:pt idx="10" formatCode="0.0">
                  <c:v>11.899999999999995</c:v>
                </c:pt>
                <c:pt idx="12" formatCode="0.0">
                  <c:v>8.0999999999999979</c:v>
                </c:pt>
                <c:pt idx="13" formatCode="0.0">
                  <c:v>10.899999999999995</c:v>
                </c:pt>
                <c:pt idx="14" formatCode="0.0">
                  <c:v>8.9999999999999929</c:v>
                </c:pt>
                <c:pt idx="16" formatCode="0.0">
                  <c:v>9.5999999999999943</c:v>
                </c:pt>
                <c:pt idx="17" formatCode="0.0">
                  <c:v>11.199999999999996</c:v>
                </c:pt>
                <c:pt idx="19" formatCode="0.0">
                  <c:v>10.099999999999998</c:v>
                </c:pt>
                <c:pt idx="20" formatCode="0.0">
                  <c:v>9.9999999999999929</c:v>
                </c:pt>
                <c:pt idx="22" formatCode="0.0">
                  <c:v>6.3999999999999986</c:v>
                </c:pt>
                <c:pt idx="23" formatCode="0.0">
                  <c:v>10.499999999999996</c:v>
                </c:pt>
                <c:pt idx="24" formatCode="0.0">
                  <c:v>11.099999999999994</c:v>
                </c:pt>
                <c:pt idx="26" formatCode="0.0">
                  <c:v>10.599999999999998</c:v>
                </c:pt>
                <c:pt idx="27" formatCode="0.0">
                  <c:v>10.399999999999995</c:v>
                </c:pt>
                <c:pt idx="28" formatCode="0.0">
                  <c:v>6.7999999999999972</c:v>
                </c:pt>
                <c:pt idx="29" formatCode="0.0">
                  <c:v>11.299999999999994</c:v>
                </c:pt>
                <c:pt idx="30" formatCode="0.0">
                  <c:v>5.2999999999999936</c:v>
                </c:pt>
                <c:pt idx="32" formatCode="0.0">
                  <c:v>8.899999999999995</c:v>
                </c:pt>
                <c:pt idx="33" formatCode="0.0">
                  <c:v>18.699999999999996</c:v>
                </c:pt>
                <c:pt idx="34" formatCode="0.0">
                  <c:v>7.2999999999999936</c:v>
                </c:pt>
                <c:pt idx="35" formatCode="0.0">
                  <c:v>15.899999999999995</c:v>
                </c:pt>
                <c:pt idx="36" formatCode="0.0">
                  <c:v>2.8999999999999986</c:v>
                </c:pt>
                <c:pt idx="37" formatCode="0.0">
                  <c:v>3.2999999999999972</c:v>
                </c:pt>
                <c:pt idx="39" formatCode="0.0">
                  <c:v>8.899999999999995</c:v>
                </c:pt>
                <c:pt idx="40" formatCode="0.0">
                  <c:v>6.7999999999999936</c:v>
                </c:pt>
                <c:pt idx="41" formatCode="0.0">
                  <c:v>14.999999999999996</c:v>
                </c:pt>
              </c:numCache>
            </c:numRef>
          </c:val>
          <c:extLst>
            <c:ext xmlns:c16="http://schemas.microsoft.com/office/drawing/2014/chart" uri="{C3380CC4-5D6E-409C-BE32-E72D297353CC}">
              <c16:uniqueId val="{00000000-8CDF-4A4D-BDD9-AE0D810C9C8A}"/>
            </c:ext>
          </c:extLst>
        </c:ser>
        <c:ser>
          <c:idx val="1"/>
          <c:order val="1"/>
          <c:tx>
            <c:strRef>
              <c:f>dati_4!$C$235</c:f>
              <c:strCache>
                <c:ptCount val="1"/>
                <c:pt idx="0">
                  <c:v>Pilnībā piekrītu</c:v>
                </c:pt>
              </c:strCache>
            </c:strRef>
          </c:tx>
          <c:spPr>
            <a:solidFill>
              <a:srgbClr val="79B2BD"/>
            </a:solidFill>
            <a:ln w="25400">
              <a:noFill/>
            </a:ln>
          </c:spPr>
          <c:invertIfNegative val="0"/>
          <c:dLbls>
            <c:dLbl>
              <c:idx val="0"/>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1-8CDF-4A4D-BDD9-AE0D810C9C8A}"/>
                </c:ext>
              </c:extLst>
            </c:dLbl>
            <c:dLbl>
              <c:idx val="1"/>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2-8CDF-4A4D-BDD9-AE0D810C9C8A}"/>
                </c:ext>
              </c:extLst>
            </c:dLbl>
            <c:dLbl>
              <c:idx val="2"/>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3-8CDF-4A4D-BDD9-AE0D810C9C8A}"/>
                </c:ext>
              </c:extLst>
            </c:dLbl>
            <c:dLbl>
              <c:idx val="3"/>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4-8CDF-4A4D-BDD9-AE0D810C9C8A}"/>
                </c:ext>
              </c:extLst>
            </c:dLbl>
            <c:dLbl>
              <c:idx val="4"/>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5-8CDF-4A4D-BDD9-AE0D810C9C8A}"/>
                </c:ext>
              </c:extLst>
            </c:dLbl>
            <c:dLbl>
              <c:idx val="5"/>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6-8CDF-4A4D-BDD9-AE0D810C9C8A}"/>
                </c:ext>
              </c:extLst>
            </c:dLbl>
            <c:dLbl>
              <c:idx val="6"/>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7-8CDF-4A4D-BDD9-AE0D810C9C8A}"/>
                </c:ext>
              </c:extLst>
            </c:dLbl>
            <c:dLbl>
              <c:idx val="7"/>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8-8CDF-4A4D-BDD9-AE0D810C9C8A}"/>
                </c:ext>
              </c:extLst>
            </c:dLbl>
            <c:dLbl>
              <c:idx val="8"/>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9-8CDF-4A4D-BDD9-AE0D810C9C8A}"/>
                </c:ext>
              </c:extLst>
            </c:dLbl>
            <c:dLbl>
              <c:idx val="9"/>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A-8CDF-4A4D-BDD9-AE0D810C9C8A}"/>
                </c:ext>
              </c:extLst>
            </c:dLbl>
            <c:dLbl>
              <c:idx val="10"/>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B-8CDF-4A4D-BDD9-AE0D810C9C8A}"/>
                </c:ext>
              </c:extLst>
            </c:dLbl>
            <c:dLbl>
              <c:idx val="11"/>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C-8CDF-4A4D-BDD9-AE0D810C9C8A}"/>
                </c:ext>
              </c:extLst>
            </c:dLbl>
            <c:dLbl>
              <c:idx val="12"/>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D-8CDF-4A4D-BDD9-AE0D810C9C8A}"/>
                </c:ext>
              </c:extLst>
            </c:dLbl>
            <c:dLbl>
              <c:idx val="13"/>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E-8CDF-4A4D-BDD9-AE0D810C9C8A}"/>
                </c:ext>
              </c:extLst>
            </c:dLbl>
            <c:dLbl>
              <c:idx val="14"/>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F-8CDF-4A4D-BDD9-AE0D810C9C8A}"/>
                </c:ext>
              </c:extLst>
            </c:dLbl>
            <c:dLbl>
              <c:idx val="15"/>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0-8CDF-4A4D-BDD9-AE0D810C9C8A}"/>
                </c:ext>
              </c:extLst>
            </c:dLbl>
            <c:dLbl>
              <c:idx val="16"/>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1-8CDF-4A4D-BDD9-AE0D810C9C8A}"/>
                </c:ext>
              </c:extLst>
            </c:dLbl>
            <c:dLbl>
              <c:idx val="18"/>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2-8CDF-4A4D-BDD9-AE0D810C9C8A}"/>
                </c:ext>
              </c:extLst>
            </c:dLbl>
            <c:dLbl>
              <c:idx val="19"/>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3-8CDF-4A4D-BDD9-AE0D810C9C8A}"/>
                </c:ext>
              </c:extLst>
            </c:dLbl>
            <c:dLbl>
              <c:idx val="22"/>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4-8CDF-4A4D-BDD9-AE0D810C9C8A}"/>
                </c:ext>
              </c:extLst>
            </c:dLbl>
            <c:dLbl>
              <c:idx val="23"/>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5-8CDF-4A4D-BDD9-AE0D810C9C8A}"/>
                </c:ext>
              </c:extLst>
            </c:dLbl>
            <c:dLbl>
              <c:idx val="25"/>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6-8CDF-4A4D-BDD9-AE0D810C9C8A}"/>
                </c:ext>
              </c:extLst>
            </c:dLbl>
            <c:dLbl>
              <c:idx val="26"/>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7-8CDF-4A4D-BDD9-AE0D810C9C8A}"/>
                </c:ext>
              </c:extLst>
            </c:dLbl>
            <c:dLbl>
              <c:idx val="27"/>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8-8CDF-4A4D-BDD9-AE0D810C9C8A}"/>
                </c:ext>
              </c:extLst>
            </c:dLbl>
            <c:dLbl>
              <c:idx val="28"/>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9-8CDF-4A4D-BDD9-AE0D810C9C8A}"/>
                </c:ext>
              </c:extLst>
            </c:dLbl>
            <c:dLbl>
              <c:idx val="29"/>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A-8CDF-4A4D-BDD9-AE0D810C9C8A}"/>
                </c:ext>
              </c:extLst>
            </c:dLbl>
            <c:dLbl>
              <c:idx val="30"/>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B-8CDF-4A4D-BDD9-AE0D810C9C8A}"/>
                </c:ext>
              </c:extLst>
            </c:dLbl>
            <c:dLbl>
              <c:idx val="31"/>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C-8CDF-4A4D-BDD9-AE0D810C9C8A}"/>
                </c:ext>
              </c:extLst>
            </c:dLbl>
            <c:dLbl>
              <c:idx val="32"/>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D-8CDF-4A4D-BDD9-AE0D810C9C8A}"/>
                </c:ext>
              </c:extLst>
            </c:dLbl>
            <c:dLbl>
              <c:idx val="33"/>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E-8CDF-4A4D-BDD9-AE0D810C9C8A}"/>
                </c:ext>
              </c:extLst>
            </c:dLbl>
            <c:dLbl>
              <c:idx val="34"/>
              <c:numFmt formatCode="0" sourceLinked="0"/>
              <c:spPr>
                <a:noFill/>
                <a:ln w="25400">
                  <a:noFill/>
                </a:ln>
              </c:spPr>
              <c:txPr>
                <a:bodyPr/>
                <a:lstStyle/>
                <a:p>
                  <a:pPr algn="r">
                    <a:defRPr sz="900" b="0" i="0" u="none" strike="noStrike" baseline="0">
                      <a:solidFill>
                        <a:sysClr val="windowText" lastClr="000000"/>
                      </a:solidFill>
                      <a:latin typeface="Arial"/>
                      <a:ea typeface="Arial"/>
                      <a:cs typeface="Arial"/>
                    </a:defRPr>
                  </a:pPr>
                  <a:endParaRPr lang="lv-LV"/>
                </a:p>
              </c:txPr>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8CDF-4A4D-BDD9-AE0D810C9C8A}"/>
                </c:ext>
              </c:extLst>
            </c:dLbl>
            <c:dLbl>
              <c:idx val="35"/>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0-8CDF-4A4D-BDD9-AE0D810C9C8A}"/>
                </c:ext>
              </c:extLst>
            </c:dLbl>
            <c:dLbl>
              <c:idx val="37"/>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1-8CDF-4A4D-BDD9-AE0D810C9C8A}"/>
                </c:ext>
              </c:extLst>
            </c:dLbl>
            <c:dLbl>
              <c:idx val="38"/>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2-8CDF-4A4D-BDD9-AE0D810C9C8A}"/>
                </c:ext>
              </c:extLst>
            </c:dLbl>
            <c:numFmt formatCode="0" sourceLinked="0"/>
            <c:spPr>
              <a:noFill/>
              <a:ln w="25400">
                <a:noFill/>
              </a:ln>
            </c:spPr>
            <c:txPr>
              <a:bodyPr wrap="square" lIns="38100" tIns="19050" rIns="38100" bIns="19050" anchor="ctr">
                <a:spAutoFit/>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dati_4!$A$236:$A$277</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dati_4!$C$236:$C$277</c:f>
              <c:numCache>
                <c:formatCode>General</c:formatCode>
                <c:ptCount val="42"/>
                <c:pt idx="0" formatCode="0">
                  <c:v>3.8</c:v>
                </c:pt>
                <c:pt idx="2" formatCode="0">
                  <c:v>4.4000000000000004</c:v>
                </c:pt>
                <c:pt idx="3" formatCode="0">
                  <c:v>3.2</c:v>
                </c:pt>
                <c:pt idx="5" formatCode="0">
                  <c:v>2</c:v>
                </c:pt>
                <c:pt idx="6" formatCode="0">
                  <c:v>5.3</c:v>
                </c:pt>
                <c:pt idx="7" formatCode="0">
                  <c:v>6.3</c:v>
                </c:pt>
                <c:pt idx="8" formatCode="0">
                  <c:v>2.6</c:v>
                </c:pt>
                <c:pt idx="9" formatCode="0">
                  <c:v>3.7</c:v>
                </c:pt>
                <c:pt idx="10" formatCode="0">
                  <c:v>1.6</c:v>
                </c:pt>
                <c:pt idx="12" formatCode="0">
                  <c:v>3.2</c:v>
                </c:pt>
                <c:pt idx="13" formatCode="0">
                  <c:v>3.5</c:v>
                </c:pt>
                <c:pt idx="14" formatCode="0">
                  <c:v>4.5999999999999996</c:v>
                </c:pt>
                <c:pt idx="16" formatCode="0">
                  <c:v>3.3</c:v>
                </c:pt>
                <c:pt idx="17" formatCode="0">
                  <c:v>4.3</c:v>
                </c:pt>
                <c:pt idx="19" formatCode="0">
                  <c:v>3.4</c:v>
                </c:pt>
                <c:pt idx="20" formatCode="0">
                  <c:v>6.6</c:v>
                </c:pt>
                <c:pt idx="22" formatCode="0">
                  <c:v>2.9</c:v>
                </c:pt>
                <c:pt idx="23" formatCode="0">
                  <c:v>5</c:v>
                </c:pt>
                <c:pt idx="24" formatCode="0">
                  <c:v>2.6</c:v>
                </c:pt>
                <c:pt idx="26" formatCode="0">
                  <c:v>1.9</c:v>
                </c:pt>
                <c:pt idx="27" formatCode="0">
                  <c:v>2.5</c:v>
                </c:pt>
                <c:pt idx="28" formatCode="0">
                  <c:v>3.2</c:v>
                </c:pt>
                <c:pt idx="29" formatCode="0">
                  <c:v>4.5999999999999996</c:v>
                </c:pt>
                <c:pt idx="30" formatCode="0">
                  <c:v>6.8</c:v>
                </c:pt>
                <c:pt idx="32" formatCode="0">
                  <c:v>3.1</c:v>
                </c:pt>
                <c:pt idx="33" formatCode="0">
                  <c:v>6.8</c:v>
                </c:pt>
                <c:pt idx="34" formatCode="0">
                  <c:v>1.1000000000000001</c:v>
                </c:pt>
                <c:pt idx="35" formatCode="0">
                  <c:v>5.5</c:v>
                </c:pt>
                <c:pt idx="36" formatCode="0">
                  <c:v>1.9</c:v>
                </c:pt>
                <c:pt idx="37" formatCode="0">
                  <c:v>2.9</c:v>
                </c:pt>
                <c:pt idx="39" formatCode="0">
                  <c:v>3.1</c:v>
                </c:pt>
                <c:pt idx="40" formatCode="0">
                  <c:v>6.1</c:v>
                </c:pt>
                <c:pt idx="41" formatCode="0">
                  <c:v>1.9</c:v>
                </c:pt>
              </c:numCache>
            </c:numRef>
          </c:val>
          <c:extLst>
            <c:ext xmlns:c16="http://schemas.microsoft.com/office/drawing/2014/chart" uri="{C3380CC4-5D6E-409C-BE32-E72D297353CC}">
              <c16:uniqueId val="{00000023-8CDF-4A4D-BDD9-AE0D810C9C8A}"/>
            </c:ext>
          </c:extLst>
        </c:ser>
        <c:ser>
          <c:idx val="2"/>
          <c:order val="2"/>
          <c:tx>
            <c:strRef>
              <c:f>dati_4!$D$235</c:f>
              <c:strCache>
                <c:ptCount val="1"/>
                <c:pt idx="0">
                  <c:v>Drīzāk piekrītu</c:v>
                </c:pt>
              </c:strCache>
            </c:strRef>
          </c:tx>
          <c:spPr>
            <a:solidFill>
              <a:srgbClr val="B7D5DB"/>
            </a:solidFill>
            <a:ln w="25400">
              <a:noFill/>
            </a:ln>
          </c:spPr>
          <c:invertIfNegative val="0"/>
          <c:dLbls>
            <c:dLbl>
              <c:idx val="0"/>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4-8CDF-4A4D-BDD9-AE0D810C9C8A}"/>
                </c:ext>
              </c:extLst>
            </c:dLbl>
            <c:dLbl>
              <c:idx val="1"/>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5-8CDF-4A4D-BDD9-AE0D810C9C8A}"/>
                </c:ext>
              </c:extLst>
            </c:dLbl>
            <c:dLbl>
              <c:idx val="2"/>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6-8CDF-4A4D-BDD9-AE0D810C9C8A}"/>
                </c:ext>
              </c:extLst>
            </c:dLbl>
            <c:dLbl>
              <c:idx val="3"/>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7-8CDF-4A4D-BDD9-AE0D810C9C8A}"/>
                </c:ext>
              </c:extLst>
            </c:dLbl>
            <c:dLbl>
              <c:idx val="4"/>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8-8CDF-4A4D-BDD9-AE0D810C9C8A}"/>
                </c:ext>
              </c:extLst>
            </c:dLbl>
            <c:dLbl>
              <c:idx val="5"/>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9-8CDF-4A4D-BDD9-AE0D810C9C8A}"/>
                </c:ext>
              </c:extLst>
            </c:dLbl>
            <c:dLbl>
              <c:idx val="6"/>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A-8CDF-4A4D-BDD9-AE0D810C9C8A}"/>
                </c:ext>
              </c:extLst>
            </c:dLbl>
            <c:dLbl>
              <c:idx val="7"/>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B-8CDF-4A4D-BDD9-AE0D810C9C8A}"/>
                </c:ext>
              </c:extLst>
            </c:dLbl>
            <c:dLbl>
              <c:idx val="8"/>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C-8CDF-4A4D-BDD9-AE0D810C9C8A}"/>
                </c:ext>
              </c:extLst>
            </c:dLbl>
            <c:numFmt formatCode="0" sourceLinked="0"/>
            <c:spPr>
              <a:noFill/>
              <a:ln w="25400">
                <a:noFill/>
              </a:ln>
            </c:spPr>
            <c:txPr>
              <a:bodyPr wrap="square" lIns="38100" tIns="19050" rIns="38100" bIns="19050" anchor="ctr">
                <a:spAutoFit/>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dati_4!$A$236:$A$277</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dati_4!$D$236:$D$277</c:f>
              <c:numCache>
                <c:formatCode>General</c:formatCode>
                <c:ptCount val="42"/>
                <c:pt idx="0" formatCode="0">
                  <c:v>19.3</c:v>
                </c:pt>
                <c:pt idx="2" formatCode="0">
                  <c:v>19.399999999999999</c:v>
                </c:pt>
                <c:pt idx="3" formatCode="0">
                  <c:v>19.3</c:v>
                </c:pt>
                <c:pt idx="5" formatCode="0">
                  <c:v>24.9</c:v>
                </c:pt>
                <c:pt idx="6" formatCode="0">
                  <c:v>19.100000000000001</c:v>
                </c:pt>
                <c:pt idx="7" formatCode="0">
                  <c:v>19.399999999999999</c:v>
                </c:pt>
                <c:pt idx="8" formatCode="0">
                  <c:v>15.5</c:v>
                </c:pt>
                <c:pt idx="9" formatCode="0">
                  <c:v>20.5</c:v>
                </c:pt>
                <c:pt idx="10" formatCode="0">
                  <c:v>19.7</c:v>
                </c:pt>
                <c:pt idx="12" formatCode="0">
                  <c:v>21.9</c:v>
                </c:pt>
                <c:pt idx="13" formatCode="0">
                  <c:v>18.8</c:v>
                </c:pt>
                <c:pt idx="14" formatCode="0">
                  <c:v>19.600000000000001</c:v>
                </c:pt>
                <c:pt idx="16" formatCode="0">
                  <c:v>20.3</c:v>
                </c:pt>
                <c:pt idx="17" formatCode="0">
                  <c:v>17.7</c:v>
                </c:pt>
                <c:pt idx="19" formatCode="0">
                  <c:v>19.7</c:v>
                </c:pt>
                <c:pt idx="20" formatCode="0">
                  <c:v>16.600000000000001</c:v>
                </c:pt>
                <c:pt idx="22" formatCode="0">
                  <c:v>23.9</c:v>
                </c:pt>
                <c:pt idx="23" formatCode="0">
                  <c:v>17.7</c:v>
                </c:pt>
                <c:pt idx="24" formatCode="0">
                  <c:v>19.5</c:v>
                </c:pt>
                <c:pt idx="26" formatCode="0">
                  <c:v>20.7</c:v>
                </c:pt>
                <c:pt idx="27" formatCode="0">
                  <c:v>20.3</c:v>
                </c:pt>
                <c:pt idx="28" formatCode="0">
                  <c:v>23.2</c:v>
                </c:pt>
                <c:pt idx="29" formatCode="0">
                  <c:v>17.3</c:v>
                </c:pt>
                <c:pt idx="30" formatCode="0">
                  <c:v>21.1</c:v>
                </c:pt>
                <c:pt idx="32" formatCode="0">
                  <c:v>21.2</c:v>
                </c:pt>
                <c:pt idx="33" formatCode="0">
                  <c:v>7.7</c:v>
                </c:pt>
                <c:pt idx="34" formatCode="0">
                  <c:v>24.8</c:v>
                </c:pt>
                <c:pt idx="35" formatCode="0">
                  <c:v>11.8</c:v>
                </c:pt>
                <c:pt idx="36" formatCode="0">
                  <c:v>28.4</c:v>
                </c:pt>
                <c:pt idx="37" formatCode="0">
                  <c:v>27</c:v>
                </c:pt>
                <c:pt idx="39" formatCode="0">
                  <c:v>21.2</c:v>
                </c:pt>
                <c:pt idx="40" formatCode="0">
                  <c:v>20.3</c:v>
                </c:pt>
                <c:pt idx="41" formatCode="0">
                  <c:v>16.3</c:v>
                </c:pt>
              </c:numCache>
            </c:numRef>
          </c:val>
          <c:extLst>
            <c:ext xmlns:c16="http://schemas.microsoft.com/office/drawing/2014/chart" uri="{C3380CC4-5D6E-409C-BE32-E72D297353CC}">
              <c16:uniqueId val="{0000002D-8CDF-4A4D-BDD9-AE0D810C9C8A}"/>
            </c:ext>
          </c:extLst>
        </c:ser>
        <c:ser>
          <c:idx val="3"/>
          <c:order val="3"/>
          <c:tx>
            <c:strRef>
              <c:f>dati_4!$E$235</c:f>
              <c:strCache>
                <c:ptCount val="1"/>
                <c:pt idx="0">
                  <c:v>Drīzāk nepiekrītu</c:v>
                </c:pt>
              </c:strCache>
            </c:strRef>
          </c:tx>
          <c:spPr>
            <a:solidFill>
              <a:srgbClr val="D5BAEC"/>
            </a:solidFill>
            <a:ln w="25400">
              <a:noFill/>
            </a:ln>
          </c:spPr>
          <c:invertIfNegative val="0"/>
          <c:dLbls>
            <c:dLbl>
              <c:idx val="0"/>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E-8CDF-4A4D-BDD9-AE0D810C9C8A}"/>
                </c:ext>
              </c:extLst>
            </c:dLbl>
            <c:dLbl>
              <c:idx val="1"/>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F-8CDF-4A4D-BDD9-AE0D810C9C8A}"/>
                </c:ext>
              </c:extLst>
            </c:dLbl>
            <c:dLbl>
              <c:idx val="2"/>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0-8CDF-4A4D-BDD9-AE0D810C9C8A}"/>
                </c:ext>
              </c:extLst>
            </c:dLbl>
            <c:dLbl>
              <c:idx val="3"/>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1-8CDF-4A4D-BDD9-AE0D810C9C8A}"/>
                </c:ext>
              </c:extLst>
            </c:dLbl>
            <c:dLbl>
              <c:idx val="4"/>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2-8CDF-4A4D-BDD9-AE0D810C9C8A}"/>
                </c:ext>
              </c:extLst>
            </c:dLbl>
            <c:dLbl>
              <c:idx val="5"/>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3-8CDF-4A4D-BDD9-AE0D810C9C8A}"/>
                </c:ext>
              </c:extLst>
            </c:dLbl>
            <c:dLbl>
              <c:idx val="6"/>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4-8CDF-4A4D-BDD9-AE0D810C9C8A}"/>
                </c:ext>
              </c:extLst>
            </c:dLbl>
            <c:dLbl>
              <c:idx val="7"/>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5-8CDF-4A4D-BDD9-AE0D810C9C8A}"/>
                </c:ext>
              </c:extLst>
            </c:dLbl>
            <c:dLbl>
              <c:idx val="8"/>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6-8CDF-4A4D-BDD9-AE0D810C9C8A}"/>
                </c:ext>
              </c:extLst>
            </c:dLbl>
            <c:dLbl>
              <c:idx val="9"/>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7-8CDF-4A4D-BDD9-AE0D810C9C8A}"/>
                </c:ext>
              </c:extLst>
            </c:dLbl>
            <c:dLbl>
              <c:idx val="10"/>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8-8CDF-4A4D-BDD9-AE0D810C9C8A}"/>
                </c:ext>
              </c:extLst>
            </c:dLbl>
            <c:dLbl>
              <c:idx val="11"/>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9-8CDF-4A4D-BDD9-AE0D810C9C8A}"/>
                </c:ext>
              </c:extLst>
            </c:dLbl>
            <c:dLbl>
              <c:idx val="12"/>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A-8CDF-4A4D-BDD9-AE0D810C9C8A}"/>
                </c:ext>
              </c:extLst>
            </c:dLbl>
            <c:dLbl>
              <c:idx val="13"/>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B-8CDF-4A4D-BDD9-AE0D810C9C8A}"/>
                </c:ext>
              </c:extLst>
            </c:dLbl>
            <c:dLbl>
              <c:idx val="14"/>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C-8CDF-4A4D-BDD9-AE0D810C9C8A}"/>
                </c:ext>
              </c:extLst>
            </c:dLbl>
            <c:dLbl>
              <c:idx val="15"/>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D-8CDF-4A4D-BDD9-AE0D810C9C8A}"/>
                </c:ext>
              </c:extLst>
            </c:dLbl>
            <c:dLbl>
              <c:idx val="16"/>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E-8CDF-4A4D-BDD9-AE0D810C9C8A}"/>
                </c:ext>
              </c:extLst>
            </c:dLbl>
            <c:dLbl>
              <c:idx val="17"/>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F-8CDF-4A4D-BDD9-AE0D810C9C8A}"/>
                </c:ext>
              </c:extLst>
            </c:dLbl>
            <c:numFmt formatCode="0" sourceLinked="0"/>
            <c:spPr>
              <a:noFill/>
              <a:ln w="25400">
                <a:noFill/>
              </a:ln>
            </c:spPr>
            <c:txPr>
              <a:bodyPr wrap="square" lIns="38100" tIns="19050" rIns="38100" bIns="19050" anchor="ctr">
                <a:spAutoFit/>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dati_4!$A$236:$A$277</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dati_4!$E$236:$E$277</c:f>
              <c:numCache>
                <c:formatCode>General</c:formatCode>
                <c:ptCount val="42"/>
                <c:pt idx="0" formatCode="0">
                  <c:v>27.6</c:v>
                </c:pt>
                <c:pt idx="2" formatCode="0">
                  <c:v>29.9</c:v>
                </c:pt>
                <c:pt idx="3" formatCode="0">
                  <c:v>25.4</c:v>
                </c:pt>
                <c:pt idx="5" formatCode="0">
                  <c:v>28.1</c:v>
                </c:pt>
                <c:pt idx="6" formatCode="0">
                  <c:v>31.7</c:v>
                </c:pt>
                <c:pt idx="7" formatCode="0">
                  <c:v>26.8</c:v>
                </c:pt>
                <c:pt idx="8" formatCode="0">
                  <c:v>26.4</c:v>
                </c:pt>
                <c:pt idx="9" formatCode="0">
                  <c:v>27.9</c:v>
                </c:pt>
                <c:pt idx="10" formatCode="0">
                  <c:v>24.9</c:v>
                </c:pt>
                <c:pt idx="12" formatCode="0">
                  <c:v>24.1</c:v>
                </c:pt>
                <c:pt idx="13" formatCode="0">
                  <c:v>29.4</c:v>
                </c:pt>
                <c:pt idx="14" formatCode="0">
                  <c:v>24.3</c:v>
                </c:pt>
                <c:pt idx="16" formatCode="0">
                  <c:v>28.3</c:v>
                </c:pt>
                <c:pt idx="17" formatCode="0">
                  <c:v>26.4</c:v>
                </c:pt>
                <c:pt idx="19" formatCode="0">
                  <c:v>28.2</c:v>
                </c:pt>
                <c:pt idx="20" formatCode="0">
                  <c:v>23.5</c:v>
                </c:pt>
                <c:pt idx="22" formatCode="0">
                  <c:v>26.9</c:v>
                </c:pt>
                <c:pt idx="23" formatCode="0">
                  <c:v>28.3</c:v>
                </c:pt>
                <c:pt idx="24" formatCode="0">
                  <c:v>26.9</c:v>
                </c:pt>
                <c:pt idx="26" formatCode="0">
                  <c:v>27.3</c:v>
                </c:pt>
                <c:pt idx="27" formatCode="0">
                  <c:v>25.7</c:v>
                </c:pt>
                <c:pt idx="28" formatCode="0">
                  <c:v>31.3</c:v>
                </c:pt>
                <c:pt idx="29" formatCode="0">
                  <c:v>29.1</c:v>
                </c:pt>
                <c:pt idx="30" formatCode="0">
                  <c:v>35.5</c:v>
                </c:pt>
                <c:pt idx="32" formatCode="0">
                  <c:v>26.3</c:v>
                </c:pt>
                <c:pt idx="33" formatCode="0">
                  <c:v>34.200000000000003</c:v>
                </c:pt>
                <c:pt idx="34" formatCode="0">
                  <c:v>32.700000000000003</c:v>
                </c:pt>
                <c:pt idx="35" formatCode="0">
                  <c:v>31.5</c:v>
                </c:pt>
                <c:pt idx="36" formatCode="0">
                  <c:v>20.6</c:v>
                </c:pt>
                <c:pt idx="37" formatCode="0">
                  <c:v>19.899999999999999</c:v>
                </c:pt>
                <c:pt idx="39" formatCode="0">
                  <c:v>26.3</c:v>
                </c:pt>
                <c:pt idx="40" formatCode="0">
                  <c:v>22.3</c:v>
                </c:pt>
                <c:pt idx="41" formatCode="0">
                  <c:v>34.799999999999997</c:v>
                </c:pt>
              </c:numCache>
            </c:numRef>
          </c:val>
          <c:extLst>
            <c:ext xmlns:c16="http://schemas.microsoft.com/office/drawing/2014/chart" uri="{C3380CC4-5D6E-409C-BE32-E72D297353CC}">
              <c16:uniqueId val="{00000040-8CDF-4A4D-BDD9-AE0D810C9C8A}"/>
            </c:ext>
          </c:extLst>
        </c:ser>
        <c:ser>
          <c:idx val="4"/>
          <c:order val="4"/>
          <c:tx>
            <c:strRef>
              <c:f>dati_4!$F$235</c:f>
              <c:strCache>
                <c:ptCount val="1"/>
                <c:pt idx="0">
                  <c:v>Nemaz nepiekrītu</c:v>
                </c:pt>
              </c:strCache>
            </c:strRef>
          </c:tx>
          <c:spPr>
            <a:solidFill>
              <a:srgbClr val="A37EDE"/>
            </a:solidFill>
            <a:ln w="25400">
              <a:noFill/>
            </a:ln>
          </c:spPr>
          <c:invertIfNegative val="0"/>
          <c:dLbls>
            <c:dLbl>
              <c:idx val="0"/>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1-8CDF-4A4D-BDD9-AE0D810C9C8A}"/>
                </c:ext>
              </c:extLst>
            </c:dLbl>
            <c:dLbl>
              <c:idx val="1"/>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2-8CDF-4A4D-BDD9-AE0D810C9C8A}"/>
                </c:ext>
              </c:extLst>
            </c:dLbl>
            <c:dLbl>
              <c:idx val="2"/>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3-8CDF-4A4D-BDD9-AE0D810C9C8A}"/>
                </c:ext>
              </c:extLst>
            </c:dLbl>
            <c:dLbl>
              <c:idx val="3"/>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4-8CDF-4A4D-BDD9-AE0D810C9C8A}"/>
                </c:ext>
              </c:extLst>
            </c:dLbl>
            <c:dLbl>
              <c:idx val="4"/>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5-8CDF-4A4D-BDD9-AE0D810C9C8A}"/>
                </c:ext>
              </c:extLst>
            </c:dLbl>
            <c:dLbl>
              <c:idx val="5"/>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6-8CDF-4A4D-BDD9-AE0D810C9C8A}"/>
                </c:ext>
              </c:extLst>
            </c:dLbl>
            <c:dLbl>
              <c:idx val="6"/>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7-8CDF-4A4D-BDD9-AE0D810C9C8A}"/>
                </c:ext>
              </c:extLst>
            </c:dLbl>
            <c:dLbl>
              <c:idx val="7"/>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8-8CDF-4A4D-BDD9-AE0D810C9C8A}"/>
                </c:ext>
              </c:extLst>
            </c:dLbl>
            <c:dLbl>
              <c:idx val="8"/>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9-8CDF-4A4D-BDD9-AE0D810C9C8A}"/>
                </c:ext>
              </c:extLst>
            </c:dLbl>
            <c:dLbl>
              <c:idx val="9"/>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A-8CDF-4A4D-BDD9-AE0D810C9C8A}"/>
                </c:ext>
              </c:extLst>
            </c:dLbl>
            <c:dLbl>
              <c:idx val="10"/>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B-8CDF-4A4D-BDD9-AE0D810C9C8A}"/>
                </c:ext>
              </c:extLst>
            </c:dLbl>
            <c:dLbl>
              <c:idx val="11"/>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C-8CDF-4A4D-BDD9-AE0D810C9C8A}"/>
                </c:ext>
              </c:extLst>
            </c:dLbl>
            <c:dLbl>
              <c:idx val="12"/>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D-8CDF-4A4D-BDD9-AE0D810C9C8A}"/>
                </c:ext>
              </c:extLst>
            </c:dLbl>
            <c:dLbl>
              <c:idx val="13"/>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E-8CDF-4A4D-BDD9-AE0D810C9C8A}"/>
                </c:ext>
              </c:extLst>
            </c:dLbl>
            <c:dLbl>
              <c:idx val="14"/>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F-8CDF-4A4D-BDD9-AE0D810C9C8A}"/>
                </c:ext>
              </c:extLst>
            </c:dLbl>
            <c:dLbl>
              <c:idx val="15"/>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50-8CDF-4A4D-BDD9-AE0D810C9C8A}"/>
                </c:ext>
              </c:extLst>
            </c:dLbl>
            <c:dLbl>
              <c:idx val="16"/>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51-8CDF-4A4D-BDD9-AE0D810C9C8A}"/>
                </c:ext>
              </c:extLst>
            </c:dLbl>
            <c:dLbl>
              <c:idx val="17"/>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52-8CDF-4A4D-BDD9-AE0D810C9C8A}"/>
                </c:ext>
              </c:extLst>
            </c:dLbl>
            <c:numFmt formatCode="0" sourceLinked="0"/>
            <c:spPr>
              <a:noFill/>
              <a:ln w="25400">
                <a:noFill/>
              </a:ln>
            </c:spPr>
            <c:txPr>
              <a:bodyPr wrap="square" lIns="38100" tIns="19050" rIns="38100" bIns="19050" anchor="ctr">
                <a:spAutoFit/>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dati_4!$A$236:$A$277</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dati_4!$F$236:$F$277</c:f>
              <c:numCache>
                <c:formatCode>General</c:formatCode>
                <c:ptCount val="42"/>
                <c:pt idx="0" formatCode="0">
                  <c:v>16</c:v>
                </c:pt>
                <c:pt idx="2" formatCode="0">
                  <c:v>17.399999999999999</c:v>
                </c:pt>
                <c:pt idx="3" formatCode="0">
                  <c:v>14.7</c:v>
                </c:pt>
                <c:pt idx="5" formatCode="0">
                  <c:v>9</c:v>
                </c:pt>
                <c:pt idx="6" formatCode="0">
                  <c:v>13.4</c:v>
                </c:pt>
                <c:pt idx="7" formatCode="0">
                  <c:v>17.100000000000001</c:v>
                </c:pt>
                <c:pt idx="8" formatCode="0">
                  <c:v>19.3</c:v>
                </c:pt>
                <c:pt idx="9" formatCode="0">
                  <c:v>16.399999999999999</c:v>
                </c:pt>
                <c:pt idx="10" formatCode="0">
                  <c:v>16.600000000000001</c:v>
                </c:pt>
                <c:pt idx="12" formatCode="0">
                  <c:v>17.5</c:v>
                </c:pt>
                <c:pt idx="13" formatCode="0">
                  <c:v>14.1</c:v>
                </c:pt>
                <c:pt idx="14" formatCode="0">
                  <c:v>20.2</c:v>
                </c:pt>
                <c:pt idx="16" formatCode="0">
                  <c:v>15.8</c:v>
                </c:pt>
                <c:pt idx="17" formatCode="0">
                  <c:v>16.7</c:v>
                </c:pt>
                <c:pt idx="19" formatCode="0">
                  <c:v>16.2</c:v>
                </c:pt>
                <c:pt idx="20" formatCode="0">
                  <c:v>14.1</c:v>
                </c:pt>
                <c:pt idx="22" formatCode="0">
                  <c:v>17.600000000000001</c:v>
                </c:pt>
                <c:pt idx="23" formatCode="0">
                  <c:v>17.2</c:v>
                </c:pt>
                <c:pt idx="24" formatCode="0">
                  <c:v>13.4</c:v>
                </c:pt>
                <c:pt idx="26" formatCode="0">
                  <c:v>15.4</c:v>
                </c:pt>
                <c:pt idx="27" formatCode="0">
                  <c:v>17.899999999999999</c:v>
                </c:pt>
                <c:pt idx="28" formatCode="0">
                  <c:v>12.7</c:v>
                </c:pt>
                <c:pt idx="29" formatCode="0">
                  <c:v>20.2</c:v>
                </c:pt>
                <c:pt idx="30" formatCode="0">
                  <c:v>15.4</c:v>
                </c:pt>
                <c:pt idx="32" formatCode="0">
                  <c:v>14.4</c:v>
                </c:pt>
                <c:pt idx="33" formatCode="0">
                  <c:v>17.8</c:v>
                </c:pt>
                <c:pt idx="34" formatCode="0">
                  <c:v>12</c:v>
                </c:pt>
                <c:pt idx="35" formatCode="0">
                  <c:v>19.100000000000001</c:v>
                </c:pt>
                <c:pt idx="36" formatCode="0">
                  <c:v>23.3</c:v>
                </c:pt>
                <c:pt idx="37" formatCode="0">
                  <c:v>10.8</c:v>
                </c:pt>
                <c:pt idx="39" formatCode="0">
                  <c:v>14.4</c:v>
                </c:pt>
                <c:pt idx="40" formatCode="0">
                  <c:v>16.100000000000001</c:v>
                </c:pt>
                <c:pt idx="41" formatCode="0">
                  <c:v>17.5</c:v>
                </c:pt>
              </c:numCache>
            </c:numRef>
          </c:val>
          <c:extLst>
            <c:ext xmlns:c16="http://schemas.microsoft.com/office/drawing/2014/chart" uri="{C3380CC4-5D6E-409C-BE32-E72D297353CC}">
              <c16:uniqueId val="{00000053-8CDF-4A4D-BDD9-AE0D810C9C8A}"/>
            </c:ext>
          </c:extLst>
        </c:ser>
        <c:ser>
          <c:idx val="5"/>
          <c:order val="5"/>
          <c:tx>
            <c:strRef>
              <c:f>dati_4!$G$235</c:f>
              <c:strCache>
                <c:ptCount val="1"/>
              </c:strCache>
            </c:strRef>
          </c:tx>
          <c:spPr>
            <a:noFill/>
            <a:ln w="25400">
              <a:noFill/>
            </a:ln>
          </c:spPr>
          <c:invertIfNegative val="0"/>
          <c:cat>
            <c:strRef>
              <c:f>dati_4!$A$236:$A$277</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dati_4!$G$236:$G$277</c:f>
              <c:numCache>
                <c:formatCode>General</c:formatCode>
                <c:ptCount val="42"/>
                <c:pt idx="0" formatCode="0.0">
                  <c:v>15.199999999999996</c:v>
                </c:pt>
                <c:pt idx="2" formatCode="0.0">
                  <c:v>11.5</c:v>
                </c:pt>
                <c:pt idx="3" formatCode="0.0">
                  <c:v>18.699999999999996</c:v>
                </c:pt>
                <c:pt idx="5" formatCode="0.0">
                  <c:v>21.699999999999996</c:v>
                </c:pt>
                <c:pt idx="6" formatCode="0.0">
                  <c:v>13.7</c:v>
                </c:pt>
                <c:pt idx="7" formatCode="0.0">
                  <c:v>14.899999999999995</c:v>
                </c:pt>
                <c:pt idx="8" formatCode="0.0">
                  <c:v>13.100000000000001</c:v>
                </c:pt>
                <c:pt idx="9" formatCode="0.0">
                  <c:v>14.5</c:v>
                </c:pt>
                <c:pt idx="10" formatCode="0.0">
                  <c:v>17.299999999999997</c:v>
                </c:pt>
                <c:pt idx="12" formatCode="0.0">
                  <c:v>17.199999999999996</c:v>
                </c:pt>
                <c:pt idx="13" formatCode="0.0">
                  <c:v>15.299999999999997</c:v>
                </c:pt>
                <c:pt idx="14" formatCode="0.0">
                  <c:v>14.299999999999994</c:v>
                </c:pt>
                <c:pt idx="16" formatCode="0.0">
                  <c:v>14.7</c:v>
                </c:pt>
                <c:pt idx="17" formatCode="0.0">
                  <c:v>15.699999999999996</c:v>
                </c:pt>
                <c:pt idx="19" formatCode="0.0">
                  <c:v>14.399999999999995</c:v>
                </c:pt>
                <c:pt idx="20" formatCode="0.0">
                  <c:v>21.199999999999996</c:v>
                </c:pt>
                <c:pt idx="22" formatCode="0.0">
                  <c:v>14.299999999999997</c:v>
                </c:pt>
                <c:pt idx="23" formatCode="0.0">
                  <c:v>13.299999999999994</c:v>
                </c:pt>
                <c:pt idx="24" formatCode="0.0">
                  <c:v>18.5</c:v>
                </c:pt>
                <c:pt idx="26" formatCode="0.0">
                  <c:v>16.099999999999998</c:v>
                </c:pt>
                <c:pt idx="27" formatCode="0.0">
                  <c:v>15.2</c:v>
                </c:pt>
                <c:pt idx="28" formatCode="0.0">
                  <c:v>14.799999999999994</c:v>
                </c:pt>
                <c:pt idx="29" formatCode="0.0">
                  <c:v>9.4999999999999929</c:v>
                </c:pt>
                <c:pt idx="30" formatCode="0.0">
                  <c:v>7.8999999999999986</c:v>
                </c:pt>
                <c:pt idx="32" formatCode="0.0">
                  <c:v>18.099999999999998</c:v>
                </c:pt>
                <c:pt idx="33" formatCode="0.0">
                  <c:v>6.7999999999999972</c:v>
                </c:pt>
                <c:pt idx="34" formatCode="0.0">
                  <c:v>14.099999999999994</c:v>
                </c:pt>
                <c:pt idx="35" formatCode="0.0">
                  <c:v>8.1999999999999957</c:v>
                </c:pt>
                <c:pt idx="36" formatCode="0.0">
                  <c:v>14.899999999999999</c:v>
                </c:pt>
                <c:pt idx="37" formatCode="0.0">
                  <c:v>28.1</c:v>
                </c:pt>
                <c:pt idx="39" formatCode="0.0">
                  <c:v>18.099999999999998</c:v>
                </c:pt>
                <c:pt idx="40" formatCode="0.0">
                  <c:v>20.399999999999995</c:v>
                </c:pt>
                <c:pt idx="41" formatCode="0.0">
                  <c:v>6.5</c:v>
                </c:pt>
              </c:numCache>
            </c:numRef>
          </c:val>
          <c:extLst>
            <c:ext xmlns:c16="http://schemas.microsoft.com/office/drawing/2014/chart" uri="{C3380CC4-5D6E-409C-BE32-E72D297353CC}">
              <c16:uniqueId val="{00000054-8CDF-4A4D-BDD9-AE0D810C9C8A}"/>
            </c:ext>
          </c:extLst>
        </c:ser>
        <c:ser>
          <c:idx val="6"/>
          <c:order val="6"/>
          <c:tx>
            <c:strRef>
              <c:f>dati_4!$H$235</c:f>
              <c:strCache>
                <c:ptCount val="1"/>
                <c:pt idx="0">
                  <c:v>Grūti pateikt</c:v>
                </c:pt>
              </c:strCache>
            </c:strRef>
          </c:tx>
          <c:spPr>
            <a:solidFill>
              <a:srgbClr val="D7D7D7"/>
            </a:solidFill>
            <a:ln w="25400">
              <a:noFill/>
            </a:ln>
          </c:spPr>
          <c:invertIfNegative val="0"/>
          <c:dLbls>
            <c:numFmt formatCode="#,##0" sourceLinked="0"/>
            <c:spPr>
              <a:noFill/>
              <a:ln w="25400">
                <a:noFill/>
              </a:ln>
            </c:spPr>
            <c:txPr>
              <a:bodyPr wrap="square" lIns="38100" tIns="19050" rIns="38100" bIns="19050" anchor="ctr">
                <a:spAutoFit/>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dati_4!$A$236:$A$277</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dati_4!$H$236:$H$277</c:f>
              <c:numCache>
                <c:formatCode>General</c:formatCode>
                <c:ptCount val="42"/>
                <c:pt idx="0" formatCode="0">
                  <c:v>33.4</c:v>
                </c:pt>
                <c:pt idx="2" formatCode="0">
                  <c:v>29</c:v>
                </c:pt>
                <c:pt idx="3" formatCode="0">
                  <c:v>37.4</c:v>
                </c:pt>
                <c:pt idx="5" formatCode="0">
                  <c:v>36</c:v>
                </c:pt>
                <c:pt idx="6" formatCode="0">
                  <c:v>30.5</c:v>
                </c:pt>
                <c:pt idx="7" formatCode="0">
                  <c:v>30.4</c:v>
                </c:pt>
                <c:pt idx="8" formatCode="0">
                  <c:v>36.200000000000003</c:v>
                </c:pt>
                <c:pt idx="9" formatCode="0">
                  <c:v>31.5</c:v>
                </c:pt>
                <c:pt idx="10" formatCode="0">
                  <c:v>37.1</c:v>
                </c:pt>
                <c:pt idx="12" formatCode="0">
                  <c:v>33.299999999999997</c:v>
                </c:pt>
                <c:pt idx="13" formatCode="0">
                  <c:v>34.200000000000003</c:v>
                </c:pt>
                <c:pt idx="14" formatCode="0">
                  <c:v>31.2</c:v>
                </c:pt>
                <c:pt idx="16" formatCode="0">
                  <c:v>32.200000000000003</c:v>
                </c:pt>
                <c:pt idx="17" formatCode="0">
                  <c:v>34.799999999999997</c:v>
                </c:pt>
                <c:pt idx="19" formatCode="0">
                  <c:v>32.5</c:v>
                </c:pt>
                <c:pt idx="20" formatCode="0">
                  <c:v>39.299999999999997</c:v>
                </c:pt>
                <c:pt idx="22" formatCode="0">
                  <c:v>28.7</c:v>
                </c:pt>
                <c:pt idx="23" formatCode="0">
                  <c:v>31.8</c:v>
                </c:pt>
                <c:pt idx="24" formatCode="0">
                  <c:v>37.6</c:v>
                </c:pt>
                <c:pt idx="26" formatCode="0">
                  <c:v>34.799999999999997</c:v>
                </c:pt>
                <c:pt idx="27" formatCode="0">
                  <c:v>33.6</c:v>
                </c:pt>
                <c:pt idx="28" formatCode="0">
                  <c:v>29.6</c:v>
                </c:pt>
                <c:pt idx="29" formatCode="0">
                  <c:v>28.7</c:v>
                </c:pt>
                <c:pt idx="30" formatCode="0">
                  <c:v>21.3</c:v>
                </c:pt>
                <c:pt idx="32" formatCode="0">
                  <c:v>35.1</c:v>
                </c:pt>
                <c:pt idx="33" formatCode="0">
                  <c:v>33.5</c:v>
                </c:pt>
                <c:pt idx="34" formatCode="0">
                  <c:v>29.5</c:v>
                </c:pt>
                <c:pt idx="35" formatCode="0">
                  <c:v>32.1</c:v>
                </c:pt>
                <c:pt idx="36" formatCode="0">
                  <c:v>25.8</c:v>
                </c:pt>
                <c:pt idx="37" formatCode="0">
                  <c:v>39.4</c:v>
                </c:pt>
                <c:pt idx="39" formatCode="0">
                  <c:v>35.1</c:v>
                </c:pt>
                <c:pt idx="40" formatCode="0">
                  <c:v>35.200000000000003</c:v>
                </c:pt>
                <c:pt idx="41" formatCode="0">
                  <c:v>29.5</c:v>
                </c:pt>
              </c:numCache>
            </c:numRef>
          </c:val>
          <c:extLst>
            <c:ext xmlns:c16="http://schemas.microsoft.com/office/drawing/2014/chart" uri="{C3380CC4-5D6E-409C-BE32-E72D297353CC}">
              <c16:uniqueId val="{00000055-8CDF-4A4D-BDD9-AE0D810C9C8A}"/>
            </c:ext>
          </c:extLst>
        </c:ser>
        <c:dLbls>
          <c:showLegendKey val="0"/>
          <c:showVal val="0"/>
          <c:showCatName val="0"/>
          <c:showSerName val="0"/>
          <c:showPercent val="0"/>
          <c:showBubbleSize val="0"/>
        </c:dLbls>
        <c:gapWidth val="27"/>
        <c:overlap val="100"/>
        <c:axId val="443319824"/>
        <c:axId val="1"/>
      </c:barChart>
      <c:catAx>
        <c:axId val="443319824"/>
        <c:scaling>
          <c:orientation val="maxMin"/>
        </c:scaling>
        <c:delete val="0"/>
        <c:axPos val="l"/>
        <c:title>
          <c:tx>
            <c:rich>
              <a:bodyPr rot="0" vert="horz"/>
              <a:lstStyle/>
              <a:p>
                <a:pPr algn="just">
                  <a:defRPr sz="800" b="0" i="0" u="none" strike="noStrike" baseline="0">
                    <a:solidFill>
                      <a:srgbClr val="000000"/>
                    </a:solidFill>
                    <a:latin typeface="Arial"/>
                    <a:ea typeface="Arial"/>
                    <a:cs typeface="Arial"/>
                  </a:defRPr>
                </a:pPr>
                <a:r>
                  <a:rPr lang="en-US"/>
                  <a:t>%</a:t>
                </a:r>
              </a:p>
            </c:rich>
          </c:tx>
          <c:layout>
            <c:manualLayout>
              <c:xMode val="edge"/>
              <c:yMode val="edge"/>
              <c:x val="3.1853536003444059E-2"/>
              <c:y val="4.9037211200079658E-2"/>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General" sourceLinked="1"/>
        <c:majorTickMark val="out"/>
        <c:minorTickMark val="none"/>
        <c:tickLblPos val="low"/>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lv-LV"/>
          </a:p>
        </c:txPr>
        <c:crossAx val="1"/>
        <c:crossesAt val="33.200000000000003"/>
        <c:auto val="1"/>
        <c:lblAlgn val="ctr"/>
        <c:lblOffset val="100"/>
        <c:tickLblSkip val="1"/>
        <c:tickMarkSkip val="1"/>
        <c:noMultiLvlLbl val="0"/>
      </c:catAx>
      <c:valAx>
        <c:axId val="1"/>
        <c:scaling>
          <c:orientation val="minMax"/>
          <c:max val="135"/>
          <c:min val="0"/>
        </c:scaling>
        <c:delete val="1"/>
        <c:axPos val="b"/>
        <c:numFmt formatCode="0.0" sourceLinked="1"/>
        <c:majorTickMark val="out"/>
        <c:minorTickMark val="none"/>
        <c:tickLblPos val="nextTo"/>
        <c:crossAx val="443319824"/>
        <c:crosses val="max"/>
        <c:crossBetween val="between"/>
        <c:majorUnit val="74.5"/>
        <c:minorUnit val="4"/>
      </c:valAx>
      <c:spPr>
        <a:noFill/>
        <a:ln w="25400">
          <a:noFill/>
        </a:ln>
      </c:spPr>
    </c:plotArea>
    <c:legend>
      <c:legendPos val="r"/>
      <c:legendEntry>
        <c:idx val="0"/>
        <c:delete val="1"/>
      </c:legendEntry>
      <c:legendEntry>
        <c:idx val="5"/>
        <c:delete val="1"/>
      </c:legendEntry>
      <c:layout>
        <c:manualLayout>
          <c:xMode val="edge"/>
          <c:yMode val="edge"/>
          <c:x val="0.32917832951599357"/>
          <c:y val="1.6342187995731301E-3"/>
          <c:w val="0.6442196785236588"/>
          <c:h val="5.2478198289729903E-2"/>
        </c:manualLayout>
      </c:layout>
      <c:overlay val="0"/>
      <c:spPr>
        <a:noFill/>
        <a:ln w="25400">
          <a:noFill/>
        </a:ln>
      </c:spPr>
      <c:txPr>
        <a:bodyPr/>
        <a:lstStyle/>
        <a:p>
          <a:pPr>
            <a:defRPr sz="1000" b="0" i="0" u="none" strike="noStrike" baseline="0">
              <a:solidFill>
                <a:srgbClr val="000000"/>
              </a:solidFill>
              <a:latin typeface="Arial"/>
              <a:ea typeface="Arial"/>
              <a:cs typeface="Arial"/>
            </a:defRPr>
          </a:pPr>
          <a:endParaRPr lang="lv-LV"/>
        </a:p>
      </c:txPr>
    </c:legend>
    <c:plotVisOnly val="1"/>
    <c:dispBlanksAs val="gap"/>
    <c:showDLblsOverMax val="0"/>
  </c:chart>
  <c:spPr>
    <a:noFill/>
    <a:ln w="6350">
      <a:noFill/>
    </a:ln>
  </c:spPr>
  <c:txPr>
    <a:bodyPr/>
    <a:lstStyle/>
    <a:p>
      <a:pPr>
        <a:defRPr sz="8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0" i="0" u="none" strike="noStrike" baseline="0">
                <a:solidFill>
                  <a:srgbClr val="000000"/>
                </a:solidFill>
                <a:latin typeface="Arial"/>
                <a:ea typeface="Arial"/>
                <a:cs typeface="Arial"/>
              </a:defRPr>
            </a:pPr>
            <a:r>
              <a:rPr lang="lv-LV" sz="1000"/>
              <a:t>Indekss*</a:t>
            </a:r>
          </a:p>
        </c:rich>
      </c:tx>
      <c:layout>
        <c:manualLayout>
          <c:xMode val="edge"/>
          <c:yMode val="edge"/>
          <c:x val="0.38177199669102585"/>
          <c:y val="3.159471718970297E-2"/>
        </c:manualLayout>
      </c:layout>
      <c:overlay val="0"/>
      <c:spPr>
        <a:solidFill>
          <a:srgbClr val="FFFFFF"/>
        </a:solidFill>
        <a:ln w="3175">
          <a:solidFill>
            <a:srgbClr val="000000"/>
          </a:solidFill>
          <a:prstDash val="solid"/>
        </a:ln>
        <a:effectLst>
          <a:outerShdw dist="35921" dir="2700000" algn="br">
            <a:srgbClr val="000000"/>
          </a:outerShdw>
        </a:effectLst>
      </c:spPr>
    </c:title>
    <c:autoTitleDeleted val="0"/>
    <c:plotArea>
      <c:layout>
        <c:manualLayout>
          <c:layoutTarget val="inner"/>
          <c:xMode val="edge"/>
          <c:yMode val="edge"/>
          <c:x val="0.24444621271855266"/>
          <c:y val="8.9260106919436352E-2"/>
          <c:w val="0.42222527651386366"/>
          <c:h val="0.87364616290428876"/>
        </c:manualLayout>
      </c:layout>
      <c:barChart>
        <c:barDir val="bar"/>
        <c:grouping val="clustered"/>
        <c:varyColors val="0"/>
        <c:ser>
          <c:idx val="0"/>
          <c:order val="0"/>
          <c:spPr>
            <a:pattFill prst="dkUpDiag">
              <a:fgClr>
                <a:srgbClr val="E3A50B"/>
              </a:fgClr>
              <a:bgClr>
                <a:schemeClr val="bg1"/>
              </a:bgClr>
            </a:pattFill>
            <a:ln>
              <a:solidFill>
                <a:srgbClr val="E3A50B"/>
              </a:solidFill>
            </a:ln>
          </c:spPr>
          <c:invertIfNegative val="1"/>
          <c:dLbls>
            <c:numFmt formatCode="#,##0.0" sourceLinked="0"/>
            <c:spPr>
              <a:noFill/>
              <a:ln>
                <a:noFill/>
              </a:ln>
              <a:effectLst/>
            </c:spPr>
            <c:txPr>
              <a:bodyPr wrap="square" lIns="38100" tIns="19050" rIns="38100" bIns="19050" anchor="ctr">
                <a:spAutoFit/>
              </a:bodyPr>
              <a:lstStyle/>
              <a:p>
                <a:pPr>
                  <a:defRPr sz="900" b="0"/>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dati_4!$K$236:$K$277</c:f>
              <c:numCache>
                <c:formatCode>General</c:formatCode>
                <c:ptCount val="42"/>
                <c:pt idx="0" formatCode="0.0">
                  <c:v>-16.350000000000001</c:v>
                </c:pt>
                <c:pt idx="2" formatCode="0.0">
                  <c:v>-18.25</c:v>
                </c:pt>
                <c:pt idx="3" formatCode="0.0">
                  <c:v>-14.549999999999997</c:v>
                </c:pt>
                <c:pt idx="5" formatCode="0.0">
                  <c:v>-8.6000000000000014</c:v>
                </c:pt>
                <c:pt idx="6" formatCode="0.0">
                  <c:v>-14.399999999999999</c:v>
                </c:pt>
                <c:pt idx="7" formatCode="0.0">
                  <c:v>-14.500000000000002</c:v>
                </c:pt>
                <c:pt idx="8" formatCode="0.0">
                  <c:v>-22.15</c:v>
                </c:pt>
                <c:pt idx="9" formatCode="0.0">
                  <c:v>-16.399999999999999</c:v>
                </c:pt>
                <c:pt idx="10" formatCode="0.0">
                  <c:v>-17.600000000000001</c:v>
                </c:pt>
                <c:pt idx="12" formatCode="0.0">
                  <c:v>-15.400000000000002</c:v>
                </c:pt>
                <c:pt idx="13" formatCode="0.0">
                  <c:v>-15.899999999999999</c:v>
                </c:pt>
                <c:pt idx="14" formatCode="0.0">
                  <c:v>-17.95</c:v>
                </c:pt>
                <c:pt idx="16" formatCode="0.0">
                  <c:v>-16.5</c:v>
                </c:pt>
                <c:pt idx="17" formatCode="0.0">
                  <c:v>-16.75</c:v>
                </c:pt>
                <c:pt idx="19" formatCode="0.0">
                  <c:v>-17.049999999999997</c:v>
                </c:pt>
                <c:pt idx="20" formatCode="0.0">
                  <c:v>-10.95</c:v>
                </c:pt>
                <c:pt idx="22" formatCode="0.0">
                  <c:v>-16.200000000000003</c:v>
                </c:pt>
                <c:pt idx="23" formatCode="0.0">
                  <c:v>-17.5</c:v>
                </c:pt>
                <c:pt idx="24" formatCode="0.0">
                  <c:v>-14.5</c:v>
                </c:pt>
                <c:pt idx="26" formatCode="0.0">
                  <c:v>-16.8</c:v>
                </c:pt>
                <c:pt idx="27" formatCode="0.0">
                  <c:v>-18.099999999999998</c:v>
                </c:pt>
                <c:pt idx="28" formatCode="0.0">
                  <c:v>-13.549999999999999</c:v>
                </c:pt>
                <c:pt idx="29" formatCode="0.0">
                  <c:v>-21.5</c:v>
                </c:pt>
                <c:pt idx="30" formatCode="0.0">
                  <c:v>-15.799999999999999</c:v>
                </c:pt>
                <c:pt idx="32" formatCode="0.0">
                  <c:v>-13.850000000000001</c:v>
                </c:pt>
                <c:pt idx="33" formatCode="0.0">
                  <c:v>-24.25</c:v>
                </c:pt>
                <c:pt idx="34" formatCode="0.0">
                  <c:v>-14.850000000000001</c:v>
                </c:pt>
                <c:pt idx="35" formatCode="0.0">
                  <c:v>-23.450000000000003</c:v>
                </c:pt>
                <c:pt idx="36" formatCode="0.0">
                  <c:v>-17.500000000000004</c:v>
                </c:pt>
                <c:pt idx="37" formatCode="0.0">
                  <c:v>-4.3500000000000014</c:v>
                </c:pt>
                <c:pt idx="39" formatCode="0.0">
                  <c:v>-13.850000000000001</c:v>
                </c:pt>
                <c:pt idx="40" formatCode="0.0">
                  <c:v>-11.000000000000002</c:v>
                </c:pt>
                <c:pt idx="41" formatCode="0.0">
                  <c:v>-24.849999999999998</c:v>
                </c:pt>
              </c:numCache>
            </c:numRef>
          </c:val>
          <c:extLst>
            <c:ext xmlns:c16="http://schemas.microsoft.com/office/drawing/2014/chart" uri="{C3380CC4-5D6E-409C-BE32-E72D297353CC}">
              <c16:uniqueId val="{00000000-9A22-4001-B5EF-22FCB89DEBC3}"/>
            </c:ext>
          </c:extLst>
        </c:ser>
        <c:dLbls>
          <c:showLegendKey val="0"/>
          <c:showVal val="0"/>
          <c:showCatName val="0"/>
          <c:showSerName val="0"/>
          <c:showPercent val="0"/>
          <c:showBubbleSize val="0"/>
        </c:dLbls>
        <c:gapWidth val="27"/>
        <c:overlap val="100"/>
        <c:axId val="114556288"/>
        <c:axId val="114558080"/>
      </c:barChart>
      <c:catAx>
        <c:axId val="114556288"/>
        <c:scaling>
          <c:orientation val="maxMin"/>
        </c:scaling>
        <c:delete val="0"/>
        <c:axPos val="l"/>
        <c:majorTickMark val="out"/>
        <c:minorTickMark val="none"/>
        <c:tickLblPos val="none"/>
        <c:spPr>
          <a:ln w="3175">
            <a:solidFill>
              <a:srgbClr val="000000"/>
            </a:solidFill>
            <a:prstDash val="solid"/>
          </a:ln>
        </c:spPr>
        <c:crossAx val="114558080"/>
        <c:crosses val="autoZero"/>
        <c:auto val="1"/>
        <c:lblAlgn val="ctr"/>
        <c:lblOffset val="100"/>
        <c:tickLblSkip val="1"/>
        <c:tickMarkSkip val="1"/>
        <c:noMultiLvlLbl val="0"/>
      </c:catAx>
      <c:valAx>
        <c:axId val="114558080"/>
        <c:scaling>
          <c:orientation val="minMax"/>
          <c:max val="0"/>
          <c:min val="-35"/>
        </c:scaling>
        <c:delete val="1"/>
        <c:axPos val="b"/>
        <c:numFmt formatCode="0.0" sourceLinked="1"/>
        <c:majorTickMark val="out"/>
        <c:minorTickMark val="none"/>
        <c:tickLblPos val="nextTo"/>
        <c:crossAx val="114556288"/>
        <c:crosses val="max"/>
        <c:crossBetween val="between"/>
        <c:majorUnit val="1"/>
      </c:valAx>
      <c:spPr>
        <a:noFill/>
        <a:ln w="25400">
          <a:noFill/>
        </a:ln>
      </c:spPr>
    </c:plotArea>
    <c:plotVisOnly val="1"/>
    <c:dispBlanksAs val="gap"/>
    <c:showDLblsOverMax val="0"/>
  </c:chart>
  <c:spPr>
    <a:noFill/>
    <a:ln w="6350">
      <a:noFill/>
    </a:ln>
  </c:spPr>
  <c:txPr>
    <a:bodyPr/>
    <a:lstStyle/>
    <a:p>
      <a:pPr>
        <a:defRPr sz="150" b="0" i="0" u="none" strike="noStrike" baseline="0">
          <a:solidFill>
            <a:srgbClr val="000000"/>
          </a:solidFill>
          <a:latin typeface="Arial"/>
          <a:ea typeface="Arial"/>
          <a:cs typeface="Arial"/>
        </a:defRPr>
      </a:pPr>
      <a:endParaRPr lang="lv-LV"/>
    </a:p>
  </c:txPr>
  <c:externalData r:id="rId2">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32710674900516468"/>
          <c:y val="5.7643298619930575E-2"/>
          <c:w val="0.67289325099483532"/>
          <c:h val="0.89888620777241568"/>
        </c:manualLayout>
      </c:layout>
      <c:barChart>
        <c:barDir val="bar"/>
        <c:grouping val="stacked"/>
        <c:varyColors val="0"/>
        <c:ser>
          <c:idx val="0"/>
          <c:order val="0"/>
          <c:tx>
            <c:strRef>
              <c:f>dati_4!$B$289</c:f>
              <c:strCache>
                <c:ptCount val="1"/>
              </c:strCache>
            </c:strRef>
          </c:tx>
          <c:spPr>
            <a:noFill/>
            <a:ln w="25400">
              <a:noFill/>
            </a:ln>
          </c:spPr>
          <c:invertIfNegative val="0"/>
          <c:cat>
            <c:strRef>
              <c:f>dati_4!$A$290:$A$331</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dati_4!$B$290:$B$331</c:f>
              <c:numCache>
                <c:formatCode>General</c:formatCode>
                <c:ptCount val="42"/>
                <c:pt idx="0" formatCode="0.0">
                  <c:v>12.7</c:v>
                </c:pt>
                <c:pt idx="2" formatCode="0.0">
                  <c:v>11.899999999999999</c:v>
                </c:pt>
                <c:pt idx="3" formatCode="0.0">
                  <c:v>13.4</c:v>
                </c:pt>
                <c:pt idx="5" formatCode="0.0">
                  <c:v>11.100000000000001</c:v>
                </c:pt>
                <c:pt idx="6" formatCode="0.0">
                  <c:v>8.5999999999999979</c:v>
                </c:pt>
                <c:pt idx="7" formatCode="0.0">
                  <c:v>10.3</c:v>
                </c:pt>
                <c:pt idx="8" formatCode="0.0">
                  <c:v>15.999999999999998</c:v>
                </c:pt>
                <c:pt idx="9" formatCode="0.0">
                  <c:v>12.600000000000001</c:v>
                </c:pt>
                <c:pt idx="10" formatCode="0.0">
                  <c:v>16.600000000000001</c:v>
                </c:pt>
                <c:pt idx="12" formatCode="0.0">
                  <c:v>14.9</c:v>
                </c:pt>
                <c:pt idx="13" formatCode="0.0">
                  <c:v>14.399999999999999</c:v>
                </c:pt>
                <c:pt idx="14" formatCode="0.0">
                  <c:v>7.5</c:v>
                </c:pt>
                <c:pt idx="16" formatCode="0.0">
                  <c:v>10.799999999999997</c:v>
                </c:pt>
                <c:pt idx="17" formatCode="0.0">
                  <c:v>15.7</c:v>
                </c:pt>
                <c:pt idx="19" formatCode="0.0">
                  <c:v>12.7</c:v>
                </c:pt>
                <c:pt idx="20" formatCode="0.0">
                  <c:v>12.099999999999998</c:v>
                </c:pt>
                <c:pt idx="22" formatCode="0.0">
                  <c:v>6.6999999999999993</c:v>
                </c:pt>
                <c:pt idx="23" formatCode="0.0">
                  <c:v>13</c:v>
                </c:pt>
                <c:pt idx="24" formatCode="0.0">
                  <c:v>14.9</c:v>
                </c:pt>
                <c:pt idx="26" formatCode="0.0">
                  <c:v>18.5</c:v>
                </c:pt>
                <c:pt idx="27" formatCode="0.0">
                  <c:v>15.5</c:v>
                </c:pt>
                <c:pt idx="28" formatCode="0.0">
                  <c:v>10</c:v>
                </c:pt>
                <c:pt idx="29" formatCode="0.0">
                  <c:v>8</c:v>
                </c:pt>
                <c:pt idx="30" formatCode="0.0">
                  <c:v>2.6000000000000014</c:v>
                </c:pt>
                <c:pt idx="32" formatCode="0.0">
                  <c:v>10.3</c:v>
                </c:pt>
                <c:pt idx="33" formatCode="0.0">
                  <c:v>18</c:v>
                </c:pt>
                <c:pt idx="34" formatCode="0.0">
                  <c:v>8.4000000000000021</c:v>
                </c:pt>
                <c:pt idx="35" formatCode="0.0">
                  <c:v>17.8</c:v>
                </c:pt>
                <c:pt idx="36" formatCode="0.0">
                  <c:v>9.3999999999999986</c:v>
                </c:pt>
                <c:pt idx="37" formatCode="0.0">
                  <c:v>11.8</c:v>
                </c:pt>
                <c:pt idx="39" formatCode="0.0">
                  <c:v>10.3</c:v>
                </c:pt>
                <c:pt idx="40" formatCode="0.0">
                  <c:v>12.8</c:v>
                </c:pt>
                <c:pt idx="41" formatCode="0.0">
                  <c:v>15</c:v>
                </c:pt>
              </c:numCache>
            </c:numRef>
          </c:val>
          <c:extLst>
            <c:ext xmlns:c16="http://schemas.microsoft.com/office/drawing/2014/chart" uri="{C3380CC4-5D6E-409C-BE32-E72D297353CC}">
              <c16:uniqueId val="{00000000-7B55-41D3-BECF-C95CC6455550}"/>
            </c:ext>
          </c:extLst>
        </c:ser>
        <c:ser>
          <c:idx val="1"/>
          <c:order val="1"/>
          <c:tx>
            <c:strRef>
              <c:f>dati_4!$C$289</c:f>
              <c:strCache>
                <c:ptCount val="1"/>
                <c:pt idx="0">
                  <c:v>Pilnībā piekrītu</c:v>
                </c:pt>
              </c:strCache>
            </c:strRef>
          </c:tx>
          <c:spPr>
            <a:solidFill>
              <a:srgbClr val="79B2BD"/>
            </a:solidFill>
            <a:ln w="25400">
              <a:noFill/>
            </a:ln>
          </c:spPr>
          <c:invertIfNegative val="0"/>
          <c:dLbls>
            <c:dLbl>
              <c:idx val="0"/>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1-7B55-41D3-BECF-C95CC6455550}"/>
                </c:ext>
              </c:extLst>
            </c:dLbl>
            <c:dLbl>
              <c:idx val="1"/>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2-7B55-41D3-BECF-C95CC6455550}"/>
                </c:ext>
              </c:extLst>
            </c:dLbl>
            <c:dLbl>
              <c:idx val="2"/>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3-7B55-41D3-BECF-C95CC6455550}"/>
                </c:ext>
              </c:extLst>
            </c:dLbl>
            <c:dLbl>
              <c:idx val="3"/>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4-7B55-41D3-BECF-C95CC6455550}"/>
                </c:ext>
              </c:extLst>
            </c:dLbl>
            <c:dLbl>
              <c:idx val="4"/>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5-7B55-41D3-BECF-C95CC6455550}"/>
                </c:ext>
              </c:extLst>
            </c:dLbl>
            <c:dLbl>
              <c:idx val="5"/>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6-7B55-41D3-BECF-C95CC6455550}"/>
                </c:ext>
              </c:extLst>
            </c:dLbl>
            <c:dLbl>
              <c:idx val="6"/>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7-7B55-41D3-BECF-C95CC6455550}"/>
                </c:ext>
              </c:extLst>
            </c:dLbl>
            <c:dLbl>
              <c:idx val="7"/>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8-7B55-41D3-BECF-C95CC6455550}"/>
                </c:ext>
              </c:extLst>
            </c:dLbl>
            <c:dLbl>
              <c:idx val="8"/>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9-7B55-41D3-BECF-C95CC6455550}"/>
                </c:ext>
              </c:extLst>
            </c:dLbl>
            <c:dLbl>
              <c:idx val="9"/>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A-7B55-41D3-BECF-C95CC6455550}"/>
                </c:ext>
              </c:extLst>
            </c:dLbl>
            <c:dLbl>
              <c:idx val="10"/>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B-7B55-41D3-BECF-C95CC6455550}"/>
                </c:ext>
              </c:extLst>
            </c:dLbl>
            <c:dLbl>
              <c:idx val="11"/>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C-7B55-41D3-BECF-C95CC6455550}"/>
                </c:ext>
              </c:extLst>
            </c:dLbl>
            <c:dLbl>
              <c:idx val="12"/>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D-7B55-41D3-BECF-C95CC6455550}"/>
                </c:ext>
              </c:extLst>
            </c:dLbl>
            <c:dLbl>
              <c:idx val="13"/>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E-7B55-41D3-BECF-C95CC6455550}"/>
                </c:ext>
              </c:extLst>
            </c:dLbl>
            <c:dLbl>
              <c:idx val="14"/>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F-7B55-41D3-BECF-C95CC6455550}"/>
                </c:ext>
              </c:extLst>
            </c:dLbl>
            <c:dLbl>
              <c:idx val="15"/>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0-7B55-41D3-BECF-C95CC6455550}"/>
                </c:ext>
              </c:extLst>
            </c:dLbl>
            <c:dLbl>
              <c:idx val="16"/>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1-7B55-41D3-BECF-C95CC6455550}"/>
                </c:ext>
              </c:extLst>
            </c:dLbl>
            <c:dLbl>
              <c:idx val="18"/>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2-7B55-41D3-BECF-C95CC6455550}"/>
                </c:ext>
              </c:extLst>
            </c:dLbl>
            <c:dLbl>
              <c:idx val="19"/>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3-7B55-41D3-BECF-C95CC6455550}"/>
                </c:ext>
              </c:extLst>
            </c:dLbl>
            <c:dLbl>
              <c:idx val="22"/>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4-7B55-41D3-BECF-C95CC6455550}"/>
                </c:ext>
              </c:extLst>
            </c:dLbl>
            <c:dLbl>
              <c:idx val="23"/>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5-7B55-41D3-BECF-C95CC6455550}"/>
                </c:ext>
              </c:extLst>
            </c:dLbl>
            <c:dLbl>
              <c:idx val="25"/>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6-7B55-41D3-BECF-C95CC6455550}"/>
                </c:ext>
              </c:extLst>
            </c:dLbl>
            <c:dLbl>
              <c:idx val="26"/>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7-7B55-41D3-BECF-C95CC6455550}"/>
                </c:ext>
              </c:extLst>
            </c:dLbl>
            <c:dLbl>
              <c:idx val="27"/>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8-7B55-41D3-BECF-C95CC6455550}"/>
                </c:ext>
              </c:extLst>
            </c:dLbl>
            <c:dLbl>
              <c:idx val="28"/>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9-7B55-41D3-BECF-C95CC6455550}"/>
                </c:ext>
              </c:extLst>
            </c:dLbl>
            <c:dLbl>
              <c:idx val="29"/>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A-7B55-41D3-BECF-C95CC6455550}"/>
                </c:ext>
              </c:extLst>
            </c:dLbl>
            <c:dLbl>
              <c:idx val="30"/>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B-7B55-41D3-BECF-C95CC6455550}"/>
                </c:ext>
              </c:extLst>
            </c:dLbl>
            <c:dLbl>
              <c:idx val="31"/>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C-7B55-41D3-BECF-C95CC6455550}"/>
                </c:ext>
              </c:extLst>
            </c:dLbl>
            <c:dLbl>
              <c:idx val="32"/>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D-7B55-41D3-BECF-C95CC6455550}"/>
                </c:ext>
              </c:extLst>
            </c:dLbl>
            <c:dLbl>
              <c:idx val="33"/>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E-7B55-41D3-BECF-C95CC6455550}"/>
                </c:ext>
              </c:extLst>
            </c:dLbl>
            <c:dLbl>
              <c:idx val="34"/>
              <c:numFmt formatCode="0" sourceLinked="0"/>
              <c:spPr>
                <a:noFill/>
                <a:ln w="25400">
                  <a:noFill/>
                </a:ln>
              </c:spPr>
              <c:txPr>
                <a:bodyPr/>
                <a:lstStyle/>
                <a:p>
                  <a:pPr algn="r">
                    <a:defRPr sz="900" b="0" i="0" u="none" strike="noStrike" baseline="0">
                      <a:solidFill>
                        <a:sysClr val="windowText" lastClr="000000"/>
                      </a:solidFill>
                      <a:latin typeface="Arial"/>
                      <a:ea typeface="Arial"/>
                      <a:cs typeface="Arial"/>
                    </a:defRPr>
                  </a:pPr>
                  <a:endParaRPr lang="lv-LV"/>
                </a:p>
              </c:txPr>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7B55-41D3-BECF-C95CC6455550}"/>
                </c:ext>
              </c:extLst>
            </c:dLbl>
            <c:dLbl>
              <c:idx val="35"/>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0-7B55-41D3-BECF-C95CC6455550}"/>
                </c:ext>
              </c:extLst>
            </c:dLbl>
            <c:dLbl>
              <c:idx val="36"/>
              <c:numFmt formatCode="0" sourceLinked="0"/>
              <c:spPr>
                <a:noFill/>
                <a:ln w="25400">
                  <a:noFill/>
                </a:ln>
              </c:spPr>
              <c:txPr>
                <a:bodyPr wrap="square" lIns="38100" tIns="19050" rIns="38100" bIns="19050" anchor="ctr">
                  <a:spAutoFit/>
                </a:bodyPr>
                <a:lstStyle/>
                <a:p>
                  <a:pPr algn="r">
                    <a:defRPr sz="900" b="0" i="0" u="none" strike="noStrike" baseline="0">
                      <a:solidFill>
                        <a:sysClr val="windowText" lastClr="000000"/>
                      </a:solidFill>
                      <a:latin typeface="Arial"/>
                      <a:ea typeface="Arial"/>
                      <a:cs typeface="Arial"/>
                    </a:defRPr>
                  </a:pPr>
                  <a:endParaRPr lang="lv-LV"/>
                </a:p>
              </c:txPr>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7B55-41D3-BECF-C95CC6455550}"/>
                </c:ext>
              </c:extLst>
            </c:dLbl>
            <c:dLbl>
              <c:idx val="37"/>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2-7B55-41D3-BECF-C95CC6455550}"/>
                </c:ext>
              </c:extLst>
            </c:dLbl>
            <c:dLbl>
              <c:idx val="38"/>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3-7B55-41D3-BECF-C95CC6455550}"/>
                </c:ext>
              </c:extLst>
            </c:dLbl>
            <c:dLbl>
              <c:idx val="41"/>
              <c:numFmt formatCode="0" sourceLinked="0"/>
              <c:spPr>
                <a:noFill/>
                <a:ln w="25400">
                  <a:noFill/>
                </a:ln>
              </c:spPr>
              <c:txPr>
                <a:bodyPr wrap="square" lIns="38100" tIns="19050" rIns="38100" bIns="19050" anchor="ctr">
                  <a:spAutoFit/>
                </a:bodyPr>
                <a:lstStyle/>
                <a:p>
                  <a:pPr algn="r">
                    <a:defRPr sz="900" b="0" i="0" u="none" strike="noStrike" baseline="0">
                      <a:solidFill>
                        <a:sysClr val="windowText" lastClr="000000"/>
                      </a:solidFill>
                      <a:latin typeface="Arial"/>
                      <a:ea typeface="Arial"/>
                      <a:cs typeface="Arial"/>
                    </a:defRPr>
                  </a:pPr>
                  <a:endParaRPr lang="lv-LV"/>
                </a:p>
              </c:txPr>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4-7B55-41D3-BECF-C95CC6455550}"/>
                </c:ext>
              </c:extLst>
            </c:dLbl>
            <c:numFmt formatCode="0" sourceLinked="0"/>
            <c:spPr>
              <a:noFill/>
              <a:ln w="25400">
                <a:noFill/>
              </a:ln>
            </c:spPr>
            <c:txPr>
              <a:bodyPr wrap="square" lIns="38100" tIns="19050" rIns="38100" bIns="19050" anchor="ctr">
                <a:spAutoFit/>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dati_4!$A$290:$A$331</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dati_4!$C$290:$C$331</c:f>
              <c:numCache>
                <c:formatCode>General</c:formatCode>
                <c:ptCount val="42"/>
                <c:pt idx="0" formatCode="0">
                  <c:v>3.6</c:v>
                </c:pt>
                <c:pt idx="2" formatCode="0">
                  <c:v>4.0999999999999996</c:v>
                </c:pt>
                <c:pt idx="3" formatCode="0">
                  <c:v>3.2</c:v>
                </c:pt>
                <c:pt idx="5" formatCode="0">
                  <c:v>2</c:v>
                </c:pt>
                <c:pt idx="6" formatCode="0">
                  <c:v>5.8</c:v>
                </c:pt>
                <c:pt idx="7" formatCode="0">
                  <c:v>5.2</c:v>
                </c:pt>
                <c:pt idx="8" formatCode="0">
                  <c:v>2.1</c:v>
                </c:pt>
                <c:pt idx="9" formatCode="0">
                  <c:v>3.7</c:v>
                </c:pt>
                <c:pt idx="10" formatCode="0">
                  <c:v>2.2000000000000002</c:v>
                </c:pt>
                <c:pt idx="12" formatCode="0">
                  <c:v>2.2000000000000002</c:v>
                </c:pt>
                <c:pt idx="13" formatCode="0">
                  <c:v>3.6</c:v>
                </c:pt>
                <c:pt idx="14" formatCode="0">
                  <c:v>4.2</c:v>
                </c:pt>
                <c:pt idx="16" formatCode="0">
                  <c:v>3.1</c:v>
                </c:pt>
                <c:pt idx="17" formatCode="0">
                  <c:v>4.3</c:v>
                </c:pt>
                <c:pt idx="19" formatCode="0">
                  <c:v>3.2</c:v>
                </c:pt>
                <c:pt idx="20" formatCode="0">
                  <c:v>6.6</c:v>
                </c:pt>
                <c:pt idx="22" formatCode="0">
                  <c:v>2.2999999999999998</c:v>
                </c:pt>
                <c:pt idx="23" formatCode="0">
                  <c:v>4.5</c:v>
                </c:pt>
                <c:pt idx="24" formatCode="0">
                  <c:v>3</c:v>
                </c:pt>
                <c:pt idx="26" formatCode="0">
                  <c:v>1.8</c:v>
                </c:pt>
                <c:pt idx="27" formatCode="0">
                  <c:v>2.5</c:v>
                </c:pt>
                <c:pt idx="28" formatCode="0">
                  <c:v>3.2</c:v>
                </c:pt>
                <c:pt idx="29" formatCode="0">
                  <c:v>5.2</c:v>
                </c:pt>
                <c:pt idx="30" formatCode="0">
                  <c:v>6</c:v>
                </c:pt>
                <c:pt idx="32" formatCode="0">
                  <c:v>3.4</c:v>
                </c:pt>
                <c:pt idx="33" formatCode="0">
                  <c:v>5.8</c:v>
                </c:pt>
                <c:pt idx="34" formatCode="0">
                  <c:v>0.9</c:v>
                </c:pt>
                <c:pt idx="35" formatCode="0">
                  <c:v>5.5</c:v>
                </c:pt>
                <c:pt idx="36" formatCode="0">
                  <c:v>1</c:v>
                </c:pt>
                <c:pt idx="37" formatCode="0">
                  <c:v>3.5</c:v>
                </c:pt>
                <c:pt idx="39" formatCode="0">
                  <c:v>3.4</c:v>
                </c:pt>
                <c:pt idx="40" formatCode="0">
                  <c:v>6</c:v>
                </c:pt>
                <c:pt idx="41" formatCode="0">
                  <c:v>1.2</c:v>
                </c:pt>
              </c:numCache>
            </c:numRef>
          </c:val>
          <c:extLst>
            <c:ext xmlns:c16="http://schemas.microsoft.com/office/drawing/2014/chart" uri="{C3380CC4-5D6E-409C-BE32-E72D297353CC}">
              <c16:uniqueId val="{00000025-7B55-41D3-BECF-C95CC6455550}"/>
            </c:ext>
          </c:extLst>
        </c:ser>
        <c:ser>
          <c:idx val="2"/>
          <c:order val="2"/>
          <c:tx>
            <c:strRef>
              <c:f>dati_4!$D$289</c:f>
              <c:strCache>
                <c:ptCount val="1"/>
                <c:pt idx="0">
                  <c:v>Drīzāk piekrītu</c:v>
                </c:pt>
              </c:strCache>
            </c:strRef>
          </c:tx>
          <c:spPr>
            <a:solidFill>
              <a:srgbClr val="B7D5DB"/>
            </a:solidFill>
            <a:ln w="25400">
              <a:noFill/>
            </a:ln>
          </c:spPr>
          <c:invertIfNegative val="0"/>
          <c:dLbls>
            <c:dLbl>
              <c:idx val="0"/>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6-7B55-41D3-BECF-C95CC6455550}"/>
                </c:ext>
              </c:extLst>
            </c:dLbl>
            <c:dLbl>
              <c:idx val="1"/>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7-7B55-41D3-BECF-C95CC6455550}"/>
                </c:ext>
              </c:extLst>
            </c:dLbl>
            <c:dLbl>
              <c:idx val="2"/>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8-7B55-41D3-BECF-C95CC6455550}"/>
                </c:ext>
              </c:extLst>
            </c:dLbl>
            <c:dLbl>
              <c:idx val="3"/>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9-7B55-41D3-BECF-C95CC6455550}"/>
                </c:ext>
              </c:extLst>
            </c:dLbl>
            <c:dLbl>
              <c:idx val="4"/>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A-7B55-41D3-BECF-C95CC6455550}"/>
                </c:ext>
              </c:extLst>
            </c:dLbl>
            <c:dLbl>
              <c:idx val="5"/>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B-7B55-41D3-BECF-C95CC6455550}"/>
                </c:ext>
              </c:extLst>
            </c:dLbl>
            <c:dLbl>
              <c:idx val="6"/>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C-7B55-41D3-BECF-C95CC6455550}"/>
                </c:ext>
              </c:extLst>
            </c:dLbl>
            <c:dLbl>
              <c:idx val="7"/>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D-7B55-41D3-BECF-C95CC6455550}"/>
                </c:ext>
              </c:extLst>
            </c:dLbl>
            <c:dLbl>
              <c:idx val="8"/>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E-7B55-41D3-BECF-C95CC6455550}"/>
                </c:ext>
              </c:extLst>
            </c:dLbl>
            <c:numFmt formatCode="0" sourceLinked="0"/>
            <c:spPr>
              <a:noFill/>
              <a:ln w="25400">
                <a:noFill/>
              </a:ln>
            </c:spPr>
            <c:txPr>
              <a:bodyPr wrap="square" lIns="38100" tIns="19050" rIns="38100" bIns="19050" anchor="ctr">
                <a:spAutoFit/>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dati_4!$A$290:$A$331</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dati_4!$D$290:$D$331</c:f>
              <c:numCache>
                <c:formatCode>General</c:formatCode>
                <c:ptCount val="42"/>
                <c:pt idx="0" formatCode="0">
                  <c:v>15.7</c:v>
                </c:pt>
                <c:pt idx="2" formatCode="0">
                  <c:v>16</c:v>
                </c:pt>
                <c:pt idx="3" formatCode="0">
                  <c:v>15.4</c:v>
                </c:pt>
                <c:pt idx="5" formatCode="0">
                  <c:v>18.899999999999999</c:v>
                </c:pt>
                <c:pt idx="6" formatCode="0">
                  <c:v>17.600000000000001</c:v>
                </c:pt>
                <c:pt idx="7" formatCode="0">
                  <c:v>16.5</c:v>
                </c:pt>
                <c:pt idx="8" formatCode="0">
                  <c:v>13.9</c:v>
                </c:pt>
                <c:pt idx="9" formatCode="0">
                  <c:v>15.7</c:v>
                </c:pt>
                <c:pt idx="10" formatCode="0">
                  <c:v>13.2</c:v>
                </c:pt>
                <c:pt idx="12" formatCode="0">
                  <c:v>14.9</c:v>
                </c:pt>
                <c:pt idx="13" formatCode="0">
                  <c:v>14</c:v>
                </c:pt>
                <c:pt idx="14" formatCode="0">
                  <c:v>20.3</c:v>
                </c:pt>
                <c:pt idx="16" formatCode="0">
                  <c:v>18.100000000000001</c:v>
                </c:pt>
                <c:pt idx="17" formatCode="0">
                  <c:v>12</c:v>
                </c:pt>
                <c:pt idx="19" formatCode="0">
                  <c:v>16.100000000000001</c:v>
                </c:pt>
                <c:pt idx="20" formatCode="0">
                  <c:v>13.3</c:v>
                </c:pt>
                <c:pt idx="22" formatCode="0">
                  <c:v>23</c:v>
                </c:pt>
                <c:pt idx="23" formatCode="0">
                  <c:v>14.5</c:v>
                </c:pt>
                <c:pt idx="24" formatCode="0">
                  <c:v>14.1</c:v>
                </c:pt>
                <c:pt idx="26" formatCode="0">
                  <c:v>11.7</c:v>
                </c:pt>
                <c:pt idx="27" formatCode="0">
                  <c:v>14</c:v>
                </c:pt>
                <c:pt idx="28" formatCode="0">
                  <c:v>18.8</c:v>
                </c:pt>
                <c:pt idx="29" formatCode="0">
                  <c:v>18.8</c:v>
                </c:pt>
                <c:pt idx="30" formatCode="0">
                  <c:v>23.4</c:v>
                </c:pt>
                <c:pt idx="32" formatCode="0">
                  <c:v>18.3</c:v>
                </c:pt>
                <c:pt idx="33" formatCode="0">
                  <c:v>8.1999999999999993</c:v>
                </c:pt>
                <c:pt idx="34" formatCode="0">
                  <c:v>22.7</c:v>
                </c:pt>
                <c:pt idx="35" formatCode="0">
                  <c:v>8.6999999999999993</c:v>
                </c:pt>
                <c:pt idx="36" formatCode="0">
                  <c:v>21.6</c:v>
                </c:pt>
                <c:pt idx="37" formatCode="0">
                  <c:v>16.7</c:v>
                </c:pt>
                <c:pt idx="39" formatCode="0">
                  <c:v>18.3</c:v>
                </c:pt>
                <c:pt idx="40" formatCode="0">
                  <c:v>13.2</c:v>
                </c:pt>
                <c:pt idx="41" formatCode="0">
                  <c:v>15.8</c:v>
                </c:pt>
              </c:numCache>
            </c:numRef>
          </c:val>
          <c:extLst>
            <c:ext xmlns:c16="http://schemas.microsoft.com/office/drawing/2014/chart" uri="{C3380CC4-5D6E-409C-BE32-E72D297353CC}">
              <c16:uniqueId val="{0000002F-7B55-41D3-BECF-C95CC6455550}"/>
            </c:ext>
          </c:extLst>
        </c:ser>
        <c:ser>
          <c:idx val="3"/>
          <c:order val="3"/>
          <c:tx>
            <c:strRef>
              <c:f>dati_4!$E$289</c:f>
              <c:strCache>
                <c:ptCount val="1"/>
                <c:pt idx="0">
                  <c:v>Drīzāk nepiekrītu</c:v>
                </c:pt>
              </c:strCache>
            </c:strRef>
          </c:tx>
          <c:spPr>
            <a:solidFill>
              <a:srgbClr val="D5BAEC"/>
            </a:solidFill>
            <a:ln w="25400">
              <a:noFill/>
            </a:ln>
          </c:spPr>
          <c:invertIfNegative val="0"/>
          <c:dLbls>
            <c:dLbl>
              <c:idx val="0"/>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0-7B55-41D3-BECF-C95CC6455550}"/>
                </c:ext>
              </c:extLst>
            </c:dLbl>
            <c:dLbl>
              <c:idx val="1"/>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1-7B55-41D3-BECF-C95CC6455550}"/>
                </c:ext>
              </c:extLst>
            </c:dLbl>
            <c:dLbl>
              <c:idx val="2"/>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2-7B55-41D3-BECF-C95CC6455550}"/>
                </c:ext>
              </c:extLst>
            </c:dLbl>
            <c:dLbl>
              <c:idx val="3"/>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3-7B55-41D3-BECF-C95CC6455550}"/>
                </c:ext>
              </c:extLst>
            </c:dLbl>
            <c:dLbl>
              <c:idx val="4"/>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4-7B55-41D3-BECF-C95CC6455550}"/>
                </c:ext>
              </c:extLst>
            </c:dLbl>
            <c:dLbl>
              <c:idx val="5"/>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5-7B55-41D3-BECF-C95CC6455550}"/>
                </c:ext>
              </c:extLst>
            </c:dLbl>
            <c:dLbl>
              <c:idx val="6"/>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6-7B55-41D3-BECF-C95CC6455550}"/>
                </c:ext>
              </c:extLst>
            </c:dLbl>
            <c:dLbl>
              <c:idx val="7"/>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7-7B55-41D3-BECF-C95CC6455550}"/>
                </c:ext>
              </c:extLst>
            </c:dLbl>
            <c:dLbl>
              <c:idx val="8"/>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8-7B55-41D3-BECF-C95CC6455550}"/>
                </c:ext>
              </c:extLst>
            </c:dLbl>
            <c:dLbl>
              <c:idx val="9"/>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9-7B55-41D3-BECF-C95CC6455550}"/>
                </c:ext>
              </c:extLst>
            </c:dLbl>
            <c:dLbl>
              <c:idx val="10"/>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A-7B55-41D3-BECF-C95CC6455550}"/>
                </c:ext>
              </c:extLst>
            </c:dLbl>
            <c:dLbl>
              <c:idx val="11"/>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B-7B55-41D3-BECF-C95CC6455550}"/>
                </c:ext>
              </c:extLst>
            </c:dLbl>
            <c:dLbl>
              <c:idx val="12"/>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C-7B55-41D3-BECF-C95CC6455550}"/>
                </c:ext>
              </c:extLst>
            </c:dLbl>
            <c:dLbl>
              <c:idx val="13"/>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D-7B55-41D3-BECF-C95CC6455550}"/>
                </c:ext>
              </c:extLst>
            </c:dLbl>
            <c:dLbl>
              <c:idx val="14"/>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E-7B55-41D3-BECF-C95CC6455550}"/>
                </c:ext>
              </c:extLst>
            </c:dLbl>
            <c:dLbl>
              <c:idx val="15"/>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F-7B55-41D3-BECF-C95CC6455550}"/>
                </c:ext>
              </c:extLst>
            </c:dLbl>
            <c:dLbl>
              <c:idx val="16"/>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0-7B55-41D3-BECF-C95CC6455550}"/>
                </c:ext>
              </c:extLst>
            </c:dLbl>
            <c:dLbl>
              <c:idx val="17"/>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1-7B55-41D3-BECF-C95CC6455550}"/>
                </c:ext>
              </c:extLst>
            </c:dLbl>
            <c:numFmt formatCode="0" sourceLinked="0"/>
            <c:spPr>
              <a:noFill/>
              <a:ln w="25400">
                <a:noFill/>
              </a:ln>
            </c:spPr>
            <c:txPr>
              <a:bodyPr wrap="square" lIns="38100" tIns="19050" rIns="38100" bIns="19050" anchor="ctr">
                <a:spAutoFit/>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dati_4!$A$290:$A$331</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dati_4!$E$290:$E$331</c:f>
              <c:numCache>
                <c:formatCode>General</c:formatCode>
                <c:ptCount val="42"/>
                <c:pt idx="0" formatCode="0">
                  <c:v>29.2</c:v>
                </c:pt>
                <c:pt idx="2" formatCode="0">
                  <c:v>33</c:v>
                </c:pt>
                <c:pt idx="3" formatCode="0">
                  <c:v>25.7</c:v>
                </c:pt>
                <c:pt idx="5" formatCode="0">
                  <c:v>34.1</c:v>
                </c:pt>
                <c:pt idx="6" formatCode="0">
                  <c:v>28</c:v>
                </c:pt>
                <c:pt idx="7" formatCode="0">
                  <c:v>29</c:v>
                </c:pt>
                <c:pt idx="8" formatCode="0">
                  <c:v>31.6</c:v>
                </c:pt>
                <c:pt idx="9" formatCode="0">
                  <c:v>26.6</c:v>
                </c:pt>
                <c:pt idx="10" formatCode="0">
                  <c:v>28.5</c:v>
                </c:pt>
                <c:pt idx="12" formatCode="0">
                  <c:v>26.9</c:v>
                </c:pt>
                <c:pt idx="13" formatCode="0">
                  <c:v>31.6</c:v>
                </c:pt>
                <c:pt idx="14" formatCode="0">
                  <c:v>24.4</c:v>
                </c:pt>
                <c:pt idx="16" formatCode="0">
                  <c:v>31.2</c:v>
                </c:pt>
                <c:pt idx="17" formatCode="0">
                  <c:v>25.8</c:v>
                </c:pt>
                <c:pt idx="19" formatCode="0">
                  <c:v>30.9</c:v>
                </c:pt>
                <c:pt idx="20" formatCode="0">
                  <c:v>18</c:v>
                </c:pt>
                <c:pt idx="22" formatCode="0">
                  <c:v>31.1</c:v>
                </c:pt>
                <c:pt idx="23" formatCode="0">
                  <c:v>28.8</c:v>
                </c:pt>
                <c:pt idx="24" formatCode="0">
                  <c:v>29</c:v>
                </c:pt>
                <c:pt idx="26" formatCode="0">
                  <c:v>33.200000000000003</c:v>
                </c:pt>
                <c:pt idx="27" formatCode="0">
                  <c:v>35.4</c:v>
                </c:pt>
                <c:pt idx="28" formatCode="0">
                  <c:v>24.3</c:v>
                </c:pt>
                <c:pt idx="29" formatCode="0">
                  <c:v>27.8</c:v>
                </c:pt>
                <c:pt idx="30" formatCode="0">
                  <c:v>28.3</c:v>
                </c:pt>
                <c:pt idx="32" formatCode="0">
                  <c:v>24.9</c:v>
                </c:pt>
                <c:pt idx="33" formatCode="0">
                  <c:v>31</c:v>
                </c:pt>
                <c:pt idx="34" formatCode="0">
                  <c:v>44.5</c:v>
                </c:pt>
                <c:pt idx="35" formatCode="0">
                  <c:v>32.4</c:v>
                </c:pt>
                <c:pt idx="36" formatCode="0">
                  <c:v>26.7</c:v>
                </c:pt>
                <c:pt idx="37" formatCode="0">
                  <c:v>25.9</c:v>
                </c:pt>
                <c:pt idx="39" formatCode="0">
                  <c:v>24.9</c:v>
                </c:pt>
                <c:pt idx="40" formatCode="0">
                  <c:v>25.9</c:v>
                </c:pt>
                <c:pt idx="41" formatCode="0">
                  <c:v>37.5</c:v>
                </c:pt>
              </c:numCache>
            </c:numRef>
          </c:val>
          <c:extLst>
            <c:ext xmlns:c16="http://schemas.microsoft.com/office/drawing/2014/chart" uri="{C3380CC4-5D6E-409C-BE32-E72D297353CC}">
              <c16:uniqueId val="{00000042-7B55-41D3-BECF-C95CC6455550}"/>
            </c:ext>
          </c:extLst>
        </c:ser>
        <c:ser>
          <c:idx val="4"/>
          <c:order val="4"/>
          <c:tx>
            <c:strRef>
              <c:f>dati_4!$F$289</c:f>
              <c:strCache>
                <c:ptCount val="1"/>
                <c:pt idx="0">
                  <c:v>Nemaz nepiekrītu</c:v>
                </c:pt>
              </c:strCache>
            </c:strRef>
          </c:tx>
          <c:spPr>
            <a:solidFill>
              <a:srgbClr val="A37EDE"/>
            </a:solidFill>
            <a:ln w="25400">
              <a:noFill/>
            </a:ln>
          </c:spPr>
          <c:invertIfNegative val="0"/>
          <c:dLbls>
            <c:dLbl>
              <c:idx val="0"/>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3-7B55-41D3-BECF-C95CC6455550}"/>
                </c:ext>
              </c:extLst>
            </c:dLbl>
            <c:dLbl>
              <c:idx val="1"/>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4-7B55-41D3-BECF-C95CC6455550}"/>
                </c:ext>
              </c:extLst>
            </c:dLbl>
            <c:dLbl>
              <c:idx val="2"/>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5-7B55-41D3-BECF-C95CC6455550}"/>
                </c:ext>
              </c:extLst>
            </c:dLbl>
            <c:dLbl>
              <c:idx val="3"/>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6-7B55-41D3-BECF-C95CC6455550}"/>
                </c:ext>
              </c:extLst>
            </c:dLbl>
            <c:dLbl>
              <c:idx val="4"/>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7-7B55-41D3-BECF-C95CC6455550}"/>
                </c:ext>
              </c:extLst>
            </c:dLbl>
            <c:dLbl>
              <c:idx val="5"/>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8-7B55-41D3-BECF-C95CC6455550}"/>
                </c:ext>
              </c:extLst>
            </c:dLbl>
            <c:dLbl>
              <c:idx val="6"/>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9-7B55-41D3-BECF-C95CC6455550}"/>
                </c:ext>
              </c:extLst>
            </c:dLbl>
            <c:dLbl>
              <c:idx val="7"/>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A-7B55-41D3-BECF-C95CC6455550}"/>
                </c:ext>
              </c:extLst>
            </c:dLbl>
            <c:dLbl>
              <c:idx val="8"/>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B-7B55-41D3-BECF-C95CC6455550}"/>
                </c:ext>
              </c:extLst>
            </c:dLbl>
            <c:dLbl>
              <c:idx val="9"/>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C-7B55-41D3-BECF-C95CC6455550}"/>
                </c:ext>
              </c:extLst>
            </c:dLbl>
            <c:dLbl>
              <c:idx val="10"/>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D-7B55-41D3-BECF-C95CC6455550}"/>
                </c:ext>
              </c:extLst>
            </c:dLbl>
            <c:dLbl>
              <c:idx val="11"/>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E-7B55-41D3-BECF-C95CC6455550}"/>
                </c:ext>
              </c:extLst>
            </c:dLbl>
            <c:dLbl>
              <c:idx val="12"/>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F-7B55-41D3-BECF-C95CC6455550}"/>
                </c:ext>
              </c:extLst>
            </c:dLbl>
            <c:dLbl>
              <c:idx val="13"/>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50-7B55-41D3-BECF-C95CC6455550}"/>
                </c:ext>
              </c:extLst>
            </c:dLbl>
            <c:dLbl>
              <c:idx val="14"/>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51-7B55-41D3-BECF-C95CC6455550}"/>
                </c:ext>
              </c:extLst>
            </c:dLbl>
            <c:dLbl>
              <c:idx val="15"/>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52-7B55-41D3-BECF-C95CC6455550}"/>
                </c:ext>
              </c:extLst>
            </c:dLbl>
            <c:dLbl>
              <c:idx val="16"/>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53-7B55-41D3-BECF-C95CC6455550}"/>
                </c:ext>
              </c:extLst>
            </c:dLbl>
            <c:dLbl>
              <c:idx val="17"/>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54-7B55-41D3-BECF-C95CC6455550}"/>
                </c:ext>
              </c:extLst>
            </c:dLbl>
            <c:numFmt formatCode="0" sourceLinked="0"/>
            <c:spPr>
              <a:noFill/>
              <a:ln w="25400">
                <a:noFill/>
              </a:ln>
            </c:spPr>
            <c:txPr>
              <a:bodyPr wrap="square" lIns="38100" tIns="19050" rIns="38100" bIns="19050" anchor="ctr">
                <a:spAutoFit/>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dati_4!$A$290:$A$331</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dati_4!$F$290:$F$331</c:f>
              <c:numCache>
                <c:formatCode>General</c:formatCode>
                <c:ptCount val="42"/>
                <c:pt idx="0" formatCode="0">
                  <c:v>18.100000000000001</c:v>
                </c:pt>
                <c:pt idx="2" formatCode="0">
                  <c:v>18.899999999999999</c:v>
                </c:pt>
                <c:pt idx="3" formatCode="0">
                  <c:v>17.399999999999999</c:v>
                </c:pt>
                <c:pt idx="5" formatCode="0">
                  <c:v>12.1</c:v>
                </c:pt>
                <c:pt idx="6" formatCode="0">
                  <c:v>13.9</c:v>
                </c:pt>
                <c:pt idx="7" formatCode="0">
                  <c:v>18.8</c:v>
                </c:pt>
                <c:pt idx="8" formatCode="0">
                  <c:v>20.2</c:v>
                </c:pt>
                <c:pt idx="9" formatCode="0">
                  <c:v>22.5</c:v>
                </c:pt>
                <c:pt idx="10" formatCode="0">
                  <c:v>17.8</c:v>
                </c:pt>
                <c:pt idx="12" formatCode="0">
                  <c:v>24</c:v>
                </c:pt>
                <c:pt idx="13" formatCode="0">
                  <c:v>17.3</c:v>
                </c:pt>
                <c:pt idx="14" formatCode="0">
                  <c:v>17.899999999999999</c:v>
                </c:pt>
                <c:pt idx="16" formatCode="0">
                  <c:v>17.100000000000001</c:v>
                </c:pt>
                <c:pt idx="17" formatCode="0">
                  <c:v>20.2</c:v>
                </c:pt>
                <c:pt idx="19" formatCode="0">
                  <c:v>18.3</c:v>
                </c:pt>
                <c:pt idx="20" formatCode="0">
                  <c:v>16.600000000000001</c:v>
                </c:pt>
                <c:pt idx="22" formatCode="0">
                  <c:v>15.4</c:v>
                </c:pt>
                <c:pt idx="23" formatCode="0">
                  <c:v>20</c:v>
                </c:pt>
                <c:pt idx="24" formatCode="0">
                  <c:v>16.8</c:v>
                </c:pt>
                <c:pt idx="26" formatCode="0">
                  <c:v>19.7</c:v>
                </c:pt>
                <c:pt idx="27" formatCode="0">
                  <c:v>15.1</c:v>
                </c:pt>
                <c:pt idx="28" formatCode="0">
                  <c:v>16.8</c:v>
                </c:pt>
                <c:pt idx="29" formatCode="0">
                  <c:v>18.8</c:v>
                </c:pt>
                <c:pt idx="30" formatCode="0">
                  <c:v>18.100000000000001</c:v>
                </c:pt>
                <c:pt idx="32" formatCode="0">
                  <c:v>17.899999999999999</c:v>
                </c:pt>
                <c:pt idx="33" formatCode="0">
                  <c:v>18.899999999999999</c:v>
                </c:pt>
                <c:pt idx="34" formatCode="0">
                  <c:v>7.9</c:v>
                </c:pt>
                <c:pt idx="35" formatCode="0">
                  <c:v>20.6</c:v>
                </c:pt>
                <c:pt idx="36" formatCode="0">
                  <c:v>25.5</c:v>
                </c:pt>
                <c:pt idx="37" formatCode="0">
                  <c:v>16</c:v>
                </c:pt>
                <c:pt idx="39" formatCode="0">
                  <c:v>17.899999999999999</c:v>
                </c:pt>
                <c:pt idx="40" formatCode="0">
                  <c:v>19.3</c:v>
                </c:pt>
                <c:pt idx="41" formatCode="0">
                  <c:v>17</c:v>
                </c:pt>
              </c:numCache>
            </c:numRef>
          </c:val>
          <c:extLst>
            <c:ext xmlns:c16="http://schemas.microsoft.com/office/drawing/2014/chart" uri="{C3380CC4-5D6E-409C-BE32-E72D297353CC}">
              <c16:uniqueId val="{00000055-7B55-41D3-BECF-C95CC6455550}"/>
            </c:ext>
          </c:extLst>
        </c:ser>
        <c:ser>
          <c:idx val="5"/>
          <c:order val="5"/>
          <c:tx>
            <c:strRef>
              <c:f>dati_4!$G$289</c:f>
              <c:strCache>
                <c:ptCount val="1"/>
              </c:strCache>
            </c:strRef>
          </c:tx>
          <c:spPr>
            <a:noFill/>
            <a:ln w="25400">
              <a:noFill/>
            </a:ln>
          </c:spPr>
          <c:invertIfNegative val="0"/>
          <c:cat>
            <c:strRef>
              <c:f>dati_4!$A$290:$A$331</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dati_4!$G$290:$G$331</c:f>
              <c:numCache>
                <c:formatCode>General</c:formatCode>
                <c:ptCount val="42"/>
                <c:pt idx="0" formatCode="0.0">
                  <c:v>13.7</c:v>
                </c:pt>
                <c:pt idx="2" formatCode="0.0">
                  <c:v>9.1000000000000014</c:v>
                </c:pt>
                <c:pt idx="3" formatCode="0.0">
                  <c:v>17.900000000000002</c:v>
                </c:pt>
                <c:pt idx="5" formatCode="0.0">
                  <c:v>14.799999999999997</c:v>
                </c:pt>
                <c:pt idx="6" formatCode="0.0">
                  <c:v>19.100000000000001</c:v>
                </c:pt>
                <c:pt idx="7" formatCode="0.0">
                  <c:v>13.200000000000003</c:v>
                </c:pt>
                <c:pt idx="8" formatCode="0.0">
                  <c:v>9.1999999999999957</c:v>
                </c:pt>
                <c:pt idx="9" formatCode="0.0">
                  <c:v>11.899999999999999</c:v>
                </c:pt>
                <c:pt idx="10" formatCode="0.0">
                  <c:v>14.700000000000003</c:v>
                </c:pt>
                <c:pt idx="12" formatCode="0.0">
                  <c:v>10.100000000000001</c:v>
                </c:pt>
                <c:pt idx="13" formatCode="0.0">
                  <c:v>12.100000000000001</c:v>
                </c:pt>
                <c:pt idx="14" formatCode="0.0">
                  <c:v>18.700000000000003</c:v>
                </c:pt>
                <c:pt idx="16" formatCode="0.0">
                  <c:v>12.7</c:v>
                </c:pt>
                <c:pt idx="17" formatCode="0.0">
                  <c:v>14.999999999999996</c:v>
                </c:pt>
                <c:pt idx="19" formatCode="0.0">
                  <c:v>11.800000000000004</c:v>
                </c:pt>
                <c:pt idx="20" formatCode="0.0">
                  <c:v>26.4</c:v>
                </c:pt>
                <c:pt idx="22" formatCode="0.0">
                  <c:v>14.5</c:v>
                </c:pt>
                <c:pt idx="23" formatCode="0.0">
                  <c:v>12.2</c:v>
                </c:pt>
                <c:pt idx="24" formatCode="0.0">
                  <c:v>15.200000000000003</c:v>
                </c:pt>
                <c:pt idx="26" formatCode="0.0">
                  <c:v>8.0999999999999943</c:v>
                </c:pt>
                <c:pt idx="27" formatCode="0.0">
                  <c:v>10.5</c:v>
                </c:pt>
                <c:pt idx="28" formatCode="0.0">
                  <c:v>19.900000000000002</c:v>
                </c:pt>
                <c:pt idx="29" formatCode="0.0">
                  <c:v>14.400000000000002</c:v>
                </c:pt>
                <c:pt idx="30" formatCode="0.0">
                  <c:v>14.599999999999998</c:v>
                </c:pt>
                <c:pt idx="32" formatCode="0.0">
                  <c:v>18.200000000000003</c:v>
                </c:pt>
                <c:pt idx="33" formatCode="0.0">
                  <c:v>11.100000000000001</c:v>
                </c:pt>
                <c:pt idx="34" formatCode="0.0">
                  <c:v>8.6000000000000014</c:v>
                </c:pt>
                <c:pt idx="35" formatCode="0.0">
                  <c:v>8</c:v>
                </c:pt>
                <c:pt idx="36" formatCode="0.0">
                  <c:v>8.8000000000000007</c:v>
                </c:pt>
                <c:pt idx="37" formatCode="0.0">
                  <c:v>19.100000000000001</c:v>
                </c:pt>
                <c:pt idx="39" formatCode="0.0">
                  <c:v>18.200000000000003</c:v>
                </c:pt>
                <c:pt idx="40" formatCode="0.0">
                  <c:v>15.800000000000004</c:v>
                </c:pt>
                <c:pt idx="41" formatCode="0.0">
                  <c:v>6.5</c:v>
                </c:pt>
              </c:numCache>
            </c:numRef>
          </c:val>
          <c:extLst>
            <c:ext xmlns:c16="http://schemas.microsoft.com/office/drawing/2014/chart" uri="{C3380CC4-5D6E-409C-BE32-E72D297353CC}">
              <c16:uniqueId val="{00000056-7B55-41D3-BECF-C95CC6455550}"/>
            </c:ext>
          </c:extLst>
        </c:ser>
        <c:ser>
          <c:idx val="6"/>
          <c:order val="6"/>
          <c:tx>
            <c:strRef>
              <c:f>dati_4!$H$289</c:f>
              <c:strCache>
                <c:ptCount val="1"/>
                <c:pt idx="0">
                  <c:v>Grūti pateikt</c:v>
                </c:pt>
              </c:strCache>
            </c:strRef>
          </c:tx>
          <c:spPr>
            <a:solidFill>
              <a:srgbClr val="D7D7D7"/>
            </a:solidFill>
            <a:ln w="25400">
              <a:noFill/>
            </a:ln>
          </c:spPr>
          <c:invertIfNegative val="0"/>
          <c:dLbls>
            <c:numFmt formatCode="#,##0" sourceLinked="0"/>
            <c:spPr>
              <a:noFill/>
              <a:ln w="25400">
                <a:noFill/>
              </a:ln>
            </c:spPr>
            <c:txPr>
              <a:bodyPr wrap="square" lIns="38100" tIns="19050" rIns="38100" bIns="19050" anchor="ctr">
                <a:spAutoFit/>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dati_4!$A$290:$A$331</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dati_4!$H$290:$H$331</c:f>
              <c:numCache>
                <c:formatCode>General</c:formatCode>
                <c:ptCount val="42"/>
                <c:pt idx="0" formatCode="0">
                  <c:v>33.299999999999997</c:v>
                </c:pt>
                <c:pt idx="2" formatCode="0">
                  <c:v>28</c:v>
                </c:pt>
                <c:pt idx="3" formatCode="0">
                  <c:v>38.299999999999997</c:v>
                </c:pt>
                <c:pt idx="5" formatCode="0">
                  <c:v>32.9</c:v>
                </c:pt>
                <c:pt idx="6" formatCode="0">
                  <c:v>34.700000000000003</c:v>
                </c:pt>
                <c:pt idx="7" formatCode="0">
                  <c:v>30.5</c:v>
                </c:pt>
                <c:pt idx="8" formatCode="0">
                  <c:v>32.200000000000003</c:v>
                </c:pt>
                <c:pt idx="9" formatCode="0">
                  <c:v>31.5</c:v>
                </c:pt>
                <c:pt idx="10" formatCode="0">
                  <c:v>38.299999999999997</c:v>
                </c:pt>
                <c:pt idx="12" formatCode="0">
                  <c:v>32.1</c:v>
                </c:pt>
                <c:pt idx="13" formatCode="0">
                  <c:v>33.5</c:v>
                </c:pt>
                <c:pt idx="14" formatCode="0">
                  <c:v>33.299999999999997</c:v>
                </c:pt>
                <c:pt idx="16" formatCode="0">
                  <c:v>30.5</c:v>
                </c:pt>
                <c:pt idx="17" formatCode="0">
                  <c:v>37.700000000000003</c:v>
                </c:pt>
                <c:pt idx="19" formatCode="0">
                  <c:v>31.5</c:v>
                </c:pt>
                <c:pt idx="20" formatCode="0">
                  <c:v>45.6</c:v>
                </c:pt>
                <c:pt idx="22" formatCode="0">
                  <c:v>28.2</c:v>
                </c:pt>
                <c:pt idx="23" formatCode="0">
                  <c:v>32.200000000000003</c:v>
                </c:pt>
                <c:pt idx="24" formatCode="0">
                  <c:v>37.200000000000003</c:v>
                </c:pt>
                <c:pt idx="26" formatCode="0">
                  <c:v>33.700000000000003</c:v>
                </c:pt>
                <c:pt idx="27" formatCode="0">
                  <c:v>32.799999999999997</c:v>
                </c:pt>
                <c:pt idx="28" formatCode="0">
                  <c:v>36.9</c:v>
                </c:pt>
                <c:pt idx="29" formatCode="0">
                  <c:v>29.4</c:v>
                </c:pt>
                <c:pt idx="30" formatCode="0">
                  <c:v>24.1</c:v>
                </c:pt>
                <c:pt idx="32" formatCode="0">
                  <c:v>35.5</c:v>
                </c:pt>
                <c:pt idx="33" formatCode="0">
                  <c:v>36.1</c:v>
                </c:pt>
                <c:pt idx="34" formatCode="0">
                  <c:v>24</c:v>
                </c:pt>
                <c:pt idx="35" formatCode="0">
                  <c:v>32.799999999999997</c:v>
                </c:pt>
                <c:pt idx="36" formatCode="0">
                  <c:v>25.1</c:v>
                </c:pt>
                <c:pt idx="37" formatCode="0">
                  <c:v>37.9</c:v>
                </c:pt>
                <c:pt idx="39" formatCode="0">
                  <c:v>35.5</c:v>
                </c:pt>
                <c:pt idx="40" formatCode="0">
                  <c:v>35.6</c:v>
                </c:pt>
                <c:pt idx="41" formatCode="0">
                  <c:v>28.5</c:v>
                </c:pt>
              </c:numCache>
            </c:numRef>
          </c:val>
          <c:extLst>
            <c:ext xmlns:c16="http://schemas.microsoft.com/office/drawing/2014/chart" uri="{C3380CC4-5D6E-409C-BE32-E72D297353CC}">
              <c16:uniqueId val="{00000057-7B55-41D3-BECF-C95CC6455550}"/>
            </c:ext>
          </c:extLst>
        </c:ser>
        <c:dLbls>
          <c:showLegendKey val="0"/>
          <c:showVal val="0"/>
          <c:showCatName val="0"/>
          <c:showSerName val="0"/>
          <c:showPercent val="0"/>
          <c:showBubbleSize val="0"/>
        </c:dLbls>
        <c:gapWidth val="27"/>
        <c:overlap val="100"/>
        <c:axId val="443319824"/>
        <c:axId val="1"/>
      </c:barChart>
      <c:catAx>
        <c:axId val="443319824"/>
        <c:scaling>
          <c:orientation val="maxMin"/>
        </c:scaling>
        <c:delete val="0"/>
        <c:axPos val="l"/>
        <c:title>
          <c:tx>
            <c:rich>
              <a:bodyPr rot="0" vert="horz"/>
              <a:lstStyle/>
              <a:p>
                <a:pPr algn="just">
                  <a:defRPr sz="800" b="0" i="0" u="none" strike="noStrike" baseline="0">
                    <a:solidFill>
                      <a:srgbClr val="000000"/>
                    </a:solidFill>
                    <a:latin typeface="Arial"/>
                    <a:ea typeface="Arial"/>
                    <a:cs typeface="Arial"/>
                  </a:defRPr>
                </a:pPr>
                <a:r>
                  <a:rPr lang="en-US"/>
                  <a:t>%</a:t>
                </a:r>
              </a:p>
            </c:rich>
          </c:tx>
          <c:layout>
            <c:manualLayout>
              <c:xMode val="edge"/>
              <c:yMode val="edge"/>
              <c:x val="2.4741874558740783E-2"/>
              <c:y val="9.1756696619678293E-2"/>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General" sourceLinked="1"/>
        <c:majorTickMark val="out"/>
        <c:minorTickMark val="none"/>
        <c:tickLblPos val="low"/>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lv-LV"/>
          </a:p>
        </c:txPr>
        <c:crossAx val="1"/>
        <c:crossesAt val="32"/>
        <c:auto val="1"/>
        <c:lblAlgn val="ctr"/>
        <c:lblOffset val="100"/>
        <c:tickLblSkip val="1"/>
        <c:tickMarkSkip val="1"/>
        <c:noMultiLvlLbl val="0"/>
      </c:catAx>
      <c:valAx>
        <c:axId val="1"/>
        <c:scaling>
          <c:orientation val="minMax"/>
          <c:max val="140"/>
          <c:min val="0"/>
        </c:scaling>
        <c:delete val="1"/>
        <c:axPos val="b"/>
        <c:numFmt formatCode="0.0" sourceLinked="1"/>
        <c:majorTickMark val="out"/>
        <c:minorTickMark val="none"/>
        <c:tickLblPos val="nextTo"/>
        <c:crossAx val="443319824"/>
        <c:crosses val="max"/>
        <c:crossBetween val="between"/>
        <c:majorUnit val="74.5"/>
        <c:minorUnit val="4"/>
      </c:valAx>
      <c:spPr>
        <a:noFill/>
        <a:ln w="25400">
          <a:noFill/>
        </a:ln>
      </c:spPr>
    </c:plotArea>
    <c:legend>
      <c:legendPos val="r"/>
      <c:legendEntry>
        <c:idx val="0"/>
        <c:delete val="1"/>
      </c:legendEntry>
      <c:legendEntry>
        <c:idx val="5"/>
        <c:delete val="1"/>
      </c:legendEntry>
      <c:layout>
        <c:manualLayout>
          <c:xMode val="edge"/>
          <c:yMode val="edge"/>
          <c:x val="0.29069828744409104"/>
          <c:y val="1.6342187995731301E-3"/>
          <c:w val="0.68269965498264329"/>
          <c:h val="5.2478198289729903E-2"/>
        </c:manualLayout>
      </c:layout>
      <c:overlay val="0"/>
      <c:spPr>
        <a:noFill/>
        <a:ln w="25400">
          <a:noFill/>
        </a:ln>
      </c:spPr>
      <c:txPr>
        <a:bodyPr/>
        <a:lstStyle/>
        <a:p>
          <a:pPr>
            <a:defRPr sz="1000" b="0" i="0" u="none" strike="noStrike" baseline="0">
              <a:solidFill>
                <a:srgbClr val="000000"/>
              </a:solidFill>
              <a:latin typeface="Arial"/>
              <a:ea typeface="Arial"/>
              <a:cs typeface="Arial"/>
            </a:defRPr>
          </a:pPr>
          <a:endParaRPr lang="lv-LV"/>
        </a:p>
      </c:txPr>
    </c:legend>
    <c:plotVisOnly val="1"/>
    <c:dispBlanksAs val="gap"/>
    <c:showDLblsOverMax val="0"/>
  </c:chart>
  <c:spPr>
    <a:noFill/>
    <a:ln w="6350">
      <a:noFill/>
    </a:ln>
  </c:spPr>
  <c:txPr>
    <a:bodyPr/>
    <a:lstStyle/>
    <a:p>
      <a:pPr>
        <a:defRPr sz="8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0" i="0" u="none" strike="noStrike" baseline="0">
                <a:solidFill>
                  <a:srgbClr val="000000"/>
                </a:solidFill>
                <a:latin typeface="Arial"/>
                <a:ea typeface="Arial"/>
                <a:cs typeface="Arial"/>
              </a:defRPr>
            </a:pPr>
            <a:r>
              <a:rPr lang="lv-LV" sz="1000"/>
              <a:t>Indekss*</a:t>
            </a:r>
          </a:p>
        </c:rich>
      </c:tx>
      <c:layout>
        <c:manualLayout>
          <c:xMode val="edge"/>
          <c:yMode val="edge"/>
          <c:x val="0.41577197348894196"/>
          <c:y val="1.5150239973458121E-2"/>
        </c:manualLayout>
      </c:layout>
      <c:overlay val="0"/>
      <c:spPr>
        <a:solidFill>
          <a:srgbClr val="FFFFFF"/>
        </a:solidFill>
        <a:ln w="3175">
          <a:solidFill>
            <a:srgbClr val="000000"/>
          </a:solidFill>
          <a:prstDash val="solid"/>
        </a:ln>
        <a:effectLst>
          <a:outerShdw dist="35921" dir="2700000" algn="br">
            <a:srgbClr val="000000"/>
          </a:outerShdw>
        </a:effectLst>
      </c:spPr>
    </c:title>
    <c:autoTitleDeleted val="0"/>
    <c:plotArea>
      <c:layout>
        <c:manualLayout>
          <c:layoutTarget val="inner"/>
          <c:xMode val="edge"/>
          <c:yMode val="edge"/>
          <c:x val="0.24444621271855266"/>
          <c:y val="7.2758303006673894E-2"/>
          <c:w val="0.42222527651386366"/>
          <c:h val="0.90396769238411123"/>
        </c:manualLayout>
      </c:layout>
      <c:barChart>
        <c:barDir val="bar"/>
        <c:grouping val="clustered"/>
        <c:varyColors val="0"/>
        <c:ser>
          <c:idx val="0"/>
          <c:order val="0"/>
          <c:spPr>
            <a:pattFill prst="dkUpDiag">
              <a:fgClr>
                <a:srgbClr val="E3A50B"/>
              </a:fgClr>
              <a:bgClr>
                <a:schemeClr val="bg1"/>
              </a:bgClr>
            </a:pattFill>
            <a:ln>
              <a:solidFill>
                <a:srgbClr val="E3A50B"/>
              </a:solidFill>
            </a:ln>
          </c:spPr>
          <c:invertIfNegative val="1"/>
          <c:dLbls>
            <c:numFmt formatCode="#,##0.0" sourceLinked="0"/>
            <c:spPr>
              <a:noFill/>
              <a:ln>
                <a:noFill/>
              </a:ln>
              <a:effectLst/>
            </c:spPr>
            <c:txPr>
              <a:bodyPr wrap="square" lIns="38100" tIns="19050" rIns="38100" bIns="19050" anchor="ctr">
                <a:spAutoFit/>
              </a:bodyPr>
              <a:lstStyle/>
              <a:p>
                <a:pPr>
                  <a:defRPr sz="900" b="0"/>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dati_4!$K$290:$K$331</c:f>
              <c:numCache>
                <c:formatCode>General</c:formatCode>
                <c:ptCount val="42"/>
                <c:pt idx="0" formatCode="0.0">
                  <c:v>-21.25</c:v>
                </c:pt>
                <c:pt idx="2" formatCode="0.0">
                  <c:v>-23.299999999999997</c:v>
                </c:pt>
                <c:pt idx="3" formatCode="0.0">
                  <c:v>-19.349999999999998</c:v>
                </c:pt>
                <c:pt idx="5" formatCode="0.0">
                  <c:v>-17.700000000000003</c:v>
                </c:pt>
                <c:pt idx="6" formatCode="0.0">
                  <c:v>-13.299999999999999</c:v>
                </c:pt>
                <c:pt idx="7" formatCode="0.0">
                  <c:v>-19.850000000000001</c:v>
                </c:pt>
                <c:pt idx="8" formatCode="0.0">
                  <c:v>-26.95</c:v>
                </c:pt>
                <c:pt idx="9" formatCode="0.0">
                  <c:v>-24.25</c:v>
                </c:pt>
                <c:pt idx="10" formatCode="0.0">
                  <c:v>-23.25</c:v>
                </c:pt>
                <c:pt idx="12" formatCode="0.0">
                  <c:v>-27.799999999999997</c:v>
                </c:pt>
                <c:pt idx="13" formatCode="0.0">
                  <c:v>-22.5</c:v>
                </c:pt>
                <c:pt idx="14" formatCode="0.0">
                  <c:v>-15.749999999999996</c:v>
                </c:pt>
                <c:pt idx="16" formatCode="0.0">
                  <c:v>-20.55</c:v>
                </c:pt>
                <c:pt idx="17" formatCode="0.0">
                  <c:v>-22.799999999999997</c:v>
                </c:pt>
                <c:pt idx="19" formatCode="0.0">
                  <c:v>-22.5</c:v>
                </c:pt>
                <c:pt idx="20" formatCode="0.0">
                  <c:v>-12.350000000000001</c:v>
                </c:pt>
                <c:pt idx="22" formatCode="0.0">
                  <c:v>-17.149999999999999</c:v>
                </c:pt>
                <c:pt idx="23" formatCode="0.0">
                  <c:v>-22.65</c:v>
                </c:pt>
                <c:pt idx="24" formatCode="0.0">
                  <c:v>-21.25</c:v>
                </c:pt>
                <c:pt idx="26" formatCode="0.0">
                  <c:v>-28.650000000000002</c:v>
                </c:pt>
                <c:pt idx="27" formatCode="0.0">
                  <c:v>-23.299999999999997</c:v>
                </c:pt>
                <c:pt idx="28" formatCode="0.0">
                  <c:v>-16.350000000000001</c:v>
                </c:pt>
                <c:pt idx="29" formatCode="0.0">
                  <c:v>-18.100000000000001</c:v>
                </c:pt>
                <c:pt idx="30" formatCode="0.0">
                  <c:v>-14.550000000000002</c:v>
                </c:pt>
                <c:pt idx="32" formatCode="0.0">
                  <c:v>-17.799999999999997</c:v>
                </c:pt>
                <c:pt idx="33" formatCode="0.0">
                  <c:v>-24.5</c:v>
                </c:pt>
                <c:pt idx="34" formatCode="0.0">
                  <c:v>-17.899999999999999</c:v>
                </c:pt>
                <c:pt idx="35" formatCode="0.0">
                  <c:v>-26.950000000000003</c:v>
                </c:pt>
                <c:pt idx="36" formatCode="0.0">
                  <c:v>-27.049999999999997</c:v>
                </c:pt>
                <c:pt idx="37" formatCode="0.0">
                  <c:v>-17.100000000000001</c:v>
                </c:pt>
                <c:pt idx="39" formatCode="0.0">
                  <c:v>-17.799999999999997</c:v>
                </c:pt>
                <c:pt idx="40" formatCode="0.0">
                  <c:v>-19.649999999999999</c:v>
                </c:pt>
                <c:pt idx="41" formatCode="0.0">
                  <c:v>-26.65</c:v>
                </c:pt>
              </c:numCache>
            </c:numRef>
          </c:val>
          <c:extLst>
            <c:ext xmlns:c16="http://schemas.microsoft.com/office/drawing/2014/chart" uri="{C3380CC4-5D6E-409C-BE32-E72D297353CC}">
              <c16:uniqueId val="{00000000-0673-4A0A-A5FC-8C8E38A17C6D}"/>
            </c:ext>
          </c:extLst>
        </c:ser>
        <c:dLbls>
          <c:showLegendKey val="0"/>
          <c:showVal val="0"/>
          <c:showCatName val="0"/>
          <c:showSerName val="0"/>
          <c:showPercent val="0"/>
          <c:showBubbleSize val="0"/>
        </c:dLbls>
        <c:gapWidth val="27"/>
        <c:overlap val="100"/>
        <c:axId val="114556288"/>
        <c:axId val="114558080"/>
      </c:barChart>
      <c:catAx>
        <c:axId val="114556288"/>
        <c:scaling>
          <c:orientation val="maxMin"/>
        </c:scaling>
        <c:delete val="0"/>
        <c:axPos val="l"/>
        <c:majorTickMark val="out"/>
        <c:minorTickMark val="none"/>
        <c:tickLblPos val="none"/>
        <c:spPr>
          <a:ln w="3175">
            <a:solidFill>
              <a:srgbClr val="000000"/>
            </a:solidFill>
            <a:prstDash val="solid"/>
          </a:ln>
        </c:spPr>
        <c:crossAx val="114558080"/>
        <c:crosses val="autoZero"/>
        <c:auto val="1"/>
        <c:lblAlgn val="ctr"/>
        <c:lblOffset val="100"/>
        <c:tickLblSkip val="1"/>
        <c:tickMarkSkip val="1"/>
        <c:noMultiLvlLbl val="0"/>
      </c:catAx>
      <c:valAx>
        <c:axId val="114558080"/>
        <c:scaling>
          <c:orientation val="minMax"/>
          <c:max val="0"/>
          <c:min val="-40"/>
        </c:scaling>
        <c:delete val="1"/>
        <c:axPos val="b"/>
        <c:numFmt formatCode="0.0" sourceLinked="1"/>
        <c:majorTickMark val="out"/>
        <c:minorTickMark val="none"/>
        <c:tickLblPos val="nextTo"/>
        <c:crossAx val="114556288"/>
        <c:crosses val="max"/>
        <c:crossBetween val="between"/>
        <c:majorUnit val="1"/>
      </c:valAx>
      <c:spPr>
        <a:noFill/>
        <a:ln w="25400">
          <a:noFill/>
        </a:ln>
      </c:spPr>
    </c:plotArea>
    <c:plotVisOnly val="1"/>
    <c:dispBlanksAs val="gap"/>
    <c:showDLblsOverMax val="0"/>
  </c:chart>
  <c:spPr>
    <a:noFill/>
    <a:ln w="6350">
      <a:noFill/>
    </a:ln>
  </c:spPr>
  <c:txPr>
    <a:bodyPr/>
    <a:lstStyle/>
    <a:p>
      <a:pPr>
        <a:defRPr sz="150" b="0" i="0" u="none" strike="noStrike" baseline="0">
          <a:solidFill>
            <a:srgbClr val="000000"/>
          </a:solidFill>
          <a:latin typeface="Arial"/>
          <a:ea typeface="Arial"/>
          <a:cs typeface="Arial"/>
        </a:defRPr>
      </a:pPr>
      <a:endParaRPr lang="lv-LV"/>
    </a:p>
  </c:txPr>
  <c:externalData r:id="rId2">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49498000544743226"/>
          <c:y val="1.8656750409482878E-2"/>
          <c:w val="0.44710470059744062"/>
          <c:h val="0.8962019895491683"/>
        </c:manualLayout>
      </c:layout>
      <c:barChart>
        <c:barDir val="bar"/>
        <c:grouping val="clustered"/>
        <c:varyColors val="0"/>
        <c:ser>
          <c:idx val="0"/>
          <c:order val="0"/>
          <c:spPr>
            <a:solidFill>
              <a:srgbClr val="93B907"/>
            </a:solidFill>
            <a:ln w="25400">
              <a:noFill/>
            </a:ln>
          </c:spPr>
          <c:invertIfNegative val="0"/>
          <c:dPt>
            <c:idx val="0"/>
            <c:invertIfNegative val="0"/>
            <c:bubble3D val="0"/>
            <c:extLst>
              <c:ext xmlns:c16="http://schemas.microsoft.com/office/drawing/2014/chart" uri="{C3380CC4-5D6E-409C-BE32-E72D297353CC}">
                <c16:uniqueId val="{00000000-0F09-4D26-811A-09FA95D016C0}"/>
              </c:ext>
            </c:extLst>
          </c:dPt>
          <c:dPt>
            <c:idx val="4"/>
            <c:invertIfNegative val="0"/>
            <c:bubble3D val="0"/>
            <c:extLst>
              <c:ext xmlns:c16="http://schemas.microsoft.com/office/drawing/2014/chart" uri="{C3380CC4-5D6E-409C-BE32-E72D297353CC}">
                <c16:uniqueId val="{00000001-0F09-4D26-811A-09FA95D016C0}"/>
              </c:ext>
            </c:extLst>
          </c:dPt>
          <c:dPt>
            <c:idx val="5"/>
            <c:invertIfNegative val="0"/>
            <c:bubble3D val="0"/>
            <c:extLst>
              <c:ext xmlns:c16="http://schemas.microsoft.com/office/drawing/2014/chart" uri="{C3380CC4-5D6E-409C-BE32-E72D297353CC}">
                <c16:uniqueId val="{00000002-0F09-4D26-811A-09FA95D016C0}"/>
              </c:ext>
            </c:extLst>
          </c:dPt>
          <c:dPt>
            <c:idx val="6"/>
            <c:invertIfNegative val="0"/>
            <c:bubble3D val="0"/>
            <c:extLst>
              <c:ext xmlns:c16="http://schemas.microsoft.com/office/drawing/2014/chart" uri="{C3380CC4-5D6E-409C-BE32-E72D297353CC}">
                <c16:uniqueId val="{00000003-0F09-4D26-811A-09FA95D016C0}"/>
              </c:ext>
            </c:extLst>
          </c:dPt>
          <c:dPt>
            <c:idx val="7"/>
            <c:invertIfNegative val="0"/>
            <c:bubble3D val="0"/>
            <c:extLst>
              <c:ext xmlns:c16="http://schemas.microsoft.com/office/drawing/2014/chart" uri="{C3380CC4-5D6E-409C-BE32-E72D297353CC}">
                <c16:uniqueId val="{00000004-0F09-4D26-811A-09FA95D016C0}"/>
              </c:ext>
            </c:extLst>
          </c:dPt>
          <c:dPt>
            <c:idx val="8"/>
            <c:invertIfNegative val="0"/>
            <c:bubble3D val="0"/>
            <c:spPr>
              <a:solidFill>
                <a:srgbClr val="CBAA07"/>
              </a:solidFill>
              <a:ln w="25400">
                <a:noFill/>
              </a:ln>
            </c:spPr>
            <c:extLst>
              <c:ext xmlns:c16="http://schemas.microsoft.com/office/drawing/2014/chart" uri="{C3380CC4-5D6E-409C-BE32-E72D297353CC}">
                <c16:uniqueId val="{00000006-0F09-4D26-811A-09FA95D016C0}"/>
              </c:ext>
            </c:extLst>
          </c:dPt>
          <c:dPt>
            <c:idx val="9"/>
            <c:invertIfNegative val="0"/>
            <c:bubble3D val="0"/>
            <c:spPr>
              <a:solidFill>
                <a:schemeClr val="bg1">
                  <a:lumMod val="85000"/>
                </a:schemeClr>
              </a:solidFill>
              <a:ln w="25400">
                <a:noFill/>
              </a:ln>
            </c:spPr>
            <c:extLst>
              <c:ext xmlns:c16="http://schemas.microsoft.com/office/drawing/2014/chart" uri="{C3380CC4-5D6E-409C-BE32-E72D297353CC}">
                <c16:uniqueId val="{00000008-0F09-4D26-811A-09FA95D016C0}"/>
              </c:ext>
            </c:extLst>
          </c:dPt>
          <c:dLbls>
            <c:dLbl>
              <c:idx val="9"/>
              <c:numFmt formatCode="#,##0.0" sourceLinked="0"/>
              <c:spPr>
                <a:noFill/>
                <a:ln w="25400">
                  <a:noFill/>
                </a:ln>
              </c:spPr>
              <c:txPr>
                <a:bodyPr/>
                <a:lstStyle/>
                <a:p>
                  <a:pPr>
                    <a:defRPr sz="1200" b="0" i="0" u="none" strike="noStrike" baseline="0">
                      <a:solidFill>
                        <a:srgbClr val="000000"/>
                      </a:solidFill>
                      <a:latin typeface="Arial"/>
                      <a:ea typeface="Arial"/>
                      <a:cs typeface="Arial"/>
                    </a:defRPr>
                  </a:pPr>
                  <a:endParaRPr lang="lv-LV"/>
                </a:p>
              </c:txPr>
              <c:dLblPos val="outEnd"/>
              <c:showLegendKey val="0"/>
              <c:showVal val="1"/>
              <c:showCatName val="0"/>
              <c:showSerName val="0"/>
              <c:showPercent val="0"/>
              <c:showBubbleSize val="0"/>
              <c:extLst>
                <c:ext xmlns:c16="http://schemas.microsoft.com/office/drawing/2014/chart" uri="{C3380CC4-5D6E-409C-BE32-E72D297353CC}">
                  <c16:uniqueId val="{00000008-0F09-4D26-811A-09FA95D016C0}"/>
                </c:ext>
              </c:extLst>
            </c:dLbl>
            <c:numFmt formatCode="#,##0.0" sourceLinked="0"/>
            <c:spPr>
              <a:noFill/>
              <a:ln w="25400">
                <a:noFill/>
              </a:ln>
            </c:spPr>
            <c:txPr>
              <a:bodyPr wrap="square" lIns="38100" tIns="19050" rIns="38100" bIns="19050" anchor="ctr">
                <a:spAutoFit/>
              </a:bodyPr>
              <a:lstStyle/>
              <a:p>
                <a:pPr>
                  <a:defRPr sz="1200" b="0" i="0" u="none" strike="noStrike" baseline="0">
                    <a:solidFill>
                      <a:srgbClr val="000000"/>
                    </a:solidFill>
                    <a:latin typeface="Arial"/>
                    <a:ea typeface="Arial"/>
                    <a:cs typeface="Arial"/>
                  </a:defRPr>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dati_5!$B$4:$B$13</c:f>
              <c:strCache>
                <c:ptCount val="10"/>
                <c:pt idx="0">
                  <c:v>Latvijas TV kanāli</c:v>
                </c:pt>
                <c:pt idx="1">
                  <c:v>Dažādi interneta portāli (piemēram, delfi.lv, tvnet.lv, lsm.lv u.c.)</c:v>
                </c:pt>
                <c:pt idx="2">
                  <c:v>Radio</c:v>
                </c:pt>
                <c:pt idx="3">
                  <c:v>Dažādi sociālie tīkli (piemēram, Facebook, Twitter, YouTube, Telegram u.c.)</c:v>
                </c:pt>
                <c:pt idx="4">
                  <c:v>Drukātie plašsaziņas līdzekļi (t.i., avīzes, žurnāli)</c:v>
                </c:pt>
                <c:pt idx="5">
                  <c:v>No paziņām, kuri tur strādā vai ir citos veidos saistīti ar prokuratūru</c:v>
                </c:pt>
                <c:pt idx="6">
                  <c:v>Ir citi informācijas avoti/ kanāli</c:v>
                </c:pt>
                <c:pt idx="7">
                  <c:v>No personiskas pieredzes</c:v>
                </c:pt>
                <c:pt idx="8">
                  <c:v>Neiegūstu šādu informāciju</c:v>
                </c:pt>
                <c:pt idx="9">
                  <c:v>Grūti pateikt</c:v>
                </c:pt>
              </c:strCache>
            </c:strRef>
          </c:cat>
          <c:val>
            <c:numRef>
              <c:f>dati_5!$C$4:$C$13</c:f>
              <c:numCache>
                <c:formatCode>0.0</c:formatCode>
                <c:ptCount val="10"/>
                <c:pt idx="0">
                  <c:v>42.5</c:v>
                </c:pt>
                <c:pt idx="1">
                  <c:v>30.6</c:v>
                </c:pt>
                <c:pt idx="2">
                  <c:v>19</c:v>
                </c:pt>
                <c:pt idx="3">
                  <c:v>18.5</c:v>
                </c:pt>
                <c:pt idx="4">
                  <c:v>8.6</c:v>
                </c:pt>
                <c:pt idx="5">
                  <c:v>7.4</c:v>
                </c:pt>
                <c:pt idx="6">
                  <c:v>6.3</c:v>
                </c:pt>
                <c:pt idx="7">
                  <c:v>3.6</c:v>
                </c:pt>
                <c:pt idx="8">
                  <c:v>34.6</c:v>
                </c:pt>
                <c:pt idx="9">
                  <c:v>2.2999999999999998</c:v>
                </c:pt>
              </c:numCache>
            </c:numRef>
          </c:val>
          <c:extLst>
            <c:ext xmlns:c16="http://schemas.microsoft.com/office/drawing/2014/chart" uri="{C3380CC4-5D6E-409C-BE32-E72D297353CC}">
              <c16:uniqueId val="{00000009-0F09-4D26-811A-09FA95D016C0}"/>
            </c:ext>
          </c:extLst>
        </c:ser>
        <c:dLbls>
          <c:showLegendKey val="0"/>
          <c:showVal val="0"/>
          <c:showCatName val="0"/>
          <c:showSerName val="0"/>
          <c:showPercent val="0"/>
          <c:showBubbleSize val="0"/>
        </c:dLbls>
        <c:gapWidth val="20"/>
        <c:axId val="369960976"/>
        <c:axId val="1"/>
      </c:barChart>
      <c:catAx>
        <c:axId val="369960976"/>
        <c:scaling>
          <c:orientation val="maxMin"/>
        </c:scaling>
        <c:delete val="0"/>
        <c:axPos val="l"/>
        <c:title>
          <c:tx>
            <c:rich>
              <a:bodyPr rot="0" vert="horz"/>
              <a:lstStyle/>
              <a:p>
                <a:pPr algn="ctr">
                  <a:defRPr sz="800" b="0" i="0" u="none" strike="noStrike" baseline="0">
                    <a:solidFill>
                      <a:srgbClr val="000000"/>
                    </a:solidFill>
                    <a:latin typeface="Arial"/>
                    <a:ea typeface="Arial"/>
                    <a:cs typeface="Arial"/>
                  </a:defRPr>
                </a:pPr>
                <a:r>
                  <a:rPr lang="en-US"/>
                  <a:t>%</a:t>
                </a:r>
              </a:p>
            </c:rich>
          </c:tx>
          <c:layout>
            <c:manualLayout>
              <c:xMode val="edge"/>
              <c:yMode val="edge"/>
              <c:x val="9.8841340088511517E-3"/>
              <c:y val="2.6486726910814003E-2"/>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General" sourceLinked="1"/>
        <c:majorTickMark val="out"/>
        <c:minorTickMark val="none"/>
        <c:tickLblPos val="nextTo"/>
        <c:spPr>
          <a:ln w="3175">
            <a:solidFill>
              <a:srgbClr val="000000"/>
            </a:solidFill>
            <a:prstDash val="solid"/>
          </a:ln>
        </c:spPr>
        <c:txPr>
          <a:bodyPr rot="0" vert="horz"/>
          <a:lstStyle/>
          <a:p>
            <a:pPr>
              <a:defRPr sz="1050" b="0" i="0" u="none" strike="noStrike" baseline="0">
                <a:solidFill>
                  <a:srgbClr val="000000"/>
                </a:solidFill>
                <a:latin typeface="Arial" panose="020B0604020202020204" pitchFamily="34" charset="0"/>
                <a:ea typeface="Arial"/>
                <a:cs typeface="Arial" panose="020B0604020202020204" pitchFamily="34" charset="0"/>
              </a:defRPr>
            </a:pPr>
            <a:endParaRPr lang="lv-LV"/>
          </a:p>
        </c:txPr>
        <c:crossAx val="1"/>
        <c:crosses val="autoZero"/>
        <c:auto val="1"/>
        <c:lblAlgn val="ctr"/>
        <c:lblOffset val="100"/>
        <c:tickLblSkip val="1"/>
        <c:tickMarkSkip val="1"/>
        <c:noMultiLvlLbl val="0"/>
      </c:catAx>
      <c:valAx>
        <c:axId val="1"/>
        <c:scaling>
          <c:orientation val="minMax"/>
          <c:max val="50"/>
        </c:scaling>
        <c:delete val="0"/>
        <c:axPos val="b"/>
        <c:title>
          <c:tx>
            <c:rich>
              <a:bodyPr/>
              <a:lstStyle/>
              <a:p>
                <a:pPr>
                  <a:defRPr sz="800" b="0" i="0" u="none" strike="noStrike" baseline="0">
                    <a:solidFill>
                      <a:srgbClr val="000000"/>
                    </a:solidFill>
                    <a:latin typeface="Arial"/>
                    <a:ea typeface="Arial"/>
                    <a:cs typeface="Arial"/>
                  </a:defRPr>
                </a:pPr>
                <a:r>
                  <a:rPr lang="en-US"/>
                  <a:t>%</a:t>
                </a:r>
              </a:p>
            </c:rich>
          </c:tx>
          <c:layout>
            <c:manualLayout>
              <c:xMode val="edge"/>
              <c:yMode val="edge"/>
              <c:x val="0.89000123073300863"/>
              <c:y val="0.91452619387341683"/>
            </c:manualLayout>
          </c:layout>
          <c:overlay val="0"/>
          <c:spPr>
            <a:noFill/>
            <a:ln w="25400">
              <a:noFill/>
            </a:ln>
          </c:spPr>
        </c:title>
        <c:numFmt formatCode="0" sourceLinked="0"/>
        <c:majorTickMark val="out"/>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lv-LV"/>
          </a:p>
        </c:txPr>
        <c:crossAx val="369960976"/>
        <c:crosses val="max"/>
        <c:crossBetween val="between"/>
        <c:majorUnit val="10"/>
      </c:valAx>
      <c:spPr>
        <a:noFill/>
        <a:ln w="25400">
          <a:noFill/>
        </a:ln>
      </c:spPr>
    </c:plotArea>
    <c:plotVisOnly val="1"/>
    <c:dispBlanksAs val="gap"/>
    <c:showDLblsOverMax val="0"/>
  </c:chart>
  <c:spPr>
    <a:noFill/>
    <a:ln w="6350">
      <a:noFill/>
    </a:ln>
  </c:spPr>
  <c:txPr>
    <a:bodyPr/>
    <a:lstStyle/>
    <a:p>
      <a:pPr>
        <a:defRPr sz="8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31870621137075605"/>
          <c:y val="5.7643298619930575E-2"/>
          <c:w val="0.68129378862924395"/>
          <c:h val="0.89888620777241568"/>
        </c:manualLayout>
      </c:layout>
      <c:barChart>
        <c:barDir val="bar"/>
        <c:grouping val="stacked"/>
        <c:varyColors val="0"/>
        <c:ser>
          <c:idx val="0"/>
          <c:order val="0"/>
          <c:tx>
            <c:strRef>
              <c:f>dati_1!$B$121</c:f>
              <c:strCache>
                <c:ptCount val="1"/>
              </c:strCache>
            </c:strRef>
          </c:tx>
          <c:spPr>
            <a:noFill/>
            <a:ln w="25400">
              <a:noFill/>
            </a:ln>
          </c:spPr>
          <c:invertIfNegative val="0"/>
          <c:cat>
            <c:strRef>
              <c:f>dati_1!$A$122:$A$163</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dati_1!$B$122:$B$163</c:f>
              <c:numCache>
                <c:formatCode>General</c:formatCode>
                <c:ptCount val="42"/>
                <c:pt idx="0" formatCode="0.0">
                  <c:v>13.899999999999999</c:v>
                </c:pt>
                <c:pt idx="2" formatCode="0.0">
                  <c:v>15.600000000000001</c:v>
                </c:pt>
                <c:pt idx="3" formatCode="0.0">
                  <c:v>12.400000000000006</c:v>
                </c:pt>
                <c:pt idx="5" formatCode="0.0">
                  <c:v>15</c:v>
                </c:pt>
                <c:pt idx="6" formatCode="0.0">
                  <c:v>7</c:v>
                </c:pt>
                <c:pt idx="7" formatCode="0.0">
                  <c:v>15.400000000000006</c:v>
                </c:pt>
                <c:pt idx="8" formatCode="0.0">
                  <c:v>17.299999999999997</c:v>
                </c:pt>
                <c:pt idx="9" formatCode="0.0">
                  <c:v>12.500000000000007</c:v>
                </c:pt>
                <c:pt idx="10" formatCode="0.0">
                  <c:v>16.600000000000001</c:v>
                </c:pt>
                <c:pt idx="12" formatCode="0.0">
                  <c:v>20</c:v>
                </c:pt>
                <c:pt idx="13" formatCode="0.0">
                  <c:v>15.900000000000006</c:v>
                </c:pt>
                <c:pt idx="14" formatCode="0.0">
                  <c:v>6.8000000000000043</c:v>
                </c:pt>
                <c:pt idx="16" formatCode="0.0">
                  <c:v>9.5000000000000071</c:v>
                </c:pt>
                <c:pt idx="17" formatCode="0.0">
                  <c:v>21.000000000000007</c:v>
                </c:pt>
                <c:pt idx="19" formatCode="0.0">
                  <c:v>12.700000000000003</c:v>
                </c:pt>
                <c:pt idx="20" formatCode="0.0">
                  <c:v>22.300000000000004</c:v>
                </c:pt>
                <c:pt idx="22" formatCode="0.0">
                  <c:v>5.7999999999999972</c:v>
                </c:pt>
                <c:pt idx="23" formatCode="0.0">
                  <c:v>14.399999999999999</c:v>
                </c:pt>
                <c:pt idx="24" formatCode="0.0">
                  <c:v>17.000000000000007</c:v>
                </c:pt>
                <c:pt idx="26" formatCode="0.0">
                  <c:v>20</c:v>
                </c:pt>
                <c:pt idx="27" formatCode="0.0">
                  <c:v>15.5</c:v>
                </c:pt>
                <c:pt idx="28" formatCode="0.0">
                  <c:v>14.5</c:v>
                </c:pt>
                <c:pt idx="29" formatCode="0.0">
                  <c:v>3.0000000000000071</c:v>
                </c:pt>
                <c:pt idx="30" formatCode="0.0">
                  <c:v>9.8000000000000043</c:v>
                </c:pt>
                <c:pt idx="32" formatCode="0.0">
                  <c:v>13.5</c:v>
                </c:pt>
                <c:pt idx="33" formatCode="0.0">
                  <c:v>19.200000000000003</c:v>
                </c:pt>
                <c:pt idx="34" formatCode="0.0">
                  <c:v>7.3999999999999986</c:v>
                </c:pt>
                <c:pt idx="35" formatCode="0.0">
                  <c:v>16.200000000000003</c:v>
                </c:pt>
                <c:pt idx="36" formatCode="0.0">
                  <c:v>11.800000000000004</c:v>
                </c:pt>
                <c:pt idx="37" formatCode="0.0">
                  <c:v>12</c:v>
                </c:pt>
                <c:pt idx="39" formatCode="0.0">
                  <c:v>13.5</c:v>
                </c:pt>
                <c:pt idx="40" formatCode="0.0">
                  <c:v>13.100000000000001</c:v>
                </c:pt>
                <c:pt idx="41" formatCode="0.0">
                  <c:v>15.400000000000006</c:v>
                </c:pt>
              </c:numCache>
            </c:numRef>
          </c:val>
          <c:extLst>
            <c:ext xmlns:c16="http://schemas.microsoft.com/office/drawing/2014/chart" uri="{C3380CC4-5D6E-409C-BE32-E72D297353CC}">
              <c16:uniqueId val="{00000000-96D3-4509-8210-07F4481020B7}"/>
            </c:ext>
          </c:extLst>
        </c:ser>
        <c:ser>
          <c:idx val="1"/>
          <c:order val="1"/>
          <c:tx>
            <c:strRef>
              <c:f>dati_1!$C$121</c:f>
              <c:strCache>
                <c:ptCount val="1"/>
                <c:pt idx="0">
                  <c:v>Pilnībā uzticos</c:v>
                </c:pt>
              </c:strCache>
            </c:strRef>
          </c:tx>
          <c:spPr>
            <a:solidFill>
              <a:srgbClr val="5B9137"/>
            </a:solidFill>
            <a:ln w="25400">
              <a:noFill/>
            </a:ln>
          </c:spPr>
          <c:invertIfNegative val="0"/>
          <c:dLbls>
            <c:dLbl>
              <c:idx val="0"/>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1-96D3-4509-8210-07F4481020B7}"/>
                </c:ext>
              </c:extLst>
            </c:dLbl>
            <c:dLbl>
              <c:idx val="1"/>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2-96D3-4509-8210-07F4481020B7}"/>
                </c:ext>
              </c:extLst>
            </c:dLbl>
            <c:dLbl>
              <c:idx val="2"/>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3-96D3-4509-8210-07F4481020B7}"/>
                </c:ext>
              </c:extLst>
            </c:dLbl>
            <c:dLbl>
              <c:idx val="3"/>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4-96D3-4509-8210-07F4481020B7}"/>
                </c:ext>
              </c:extLst>
            </c:dLbl>
            <c:dLbl>
              <c:idx val="4"/>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5-96D3-4509-8210-07F4481020B7}"/>
                </c:ext>
              </c:extLst>
            </c:dLbl>
            <c:dLbl>
              <c:idx val="5"/>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6-96D3-4509-8210-07F4481020B7}"/>
                </c:ext>
              </c:extLst>
            </c:dLbl>
            <c:dLbl>
              <c:idx val="6"/>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7-96D3-4509-8210-07F4481020B7}"/>
                </c:ext>
              </c:extLst>
            </c:dLbl>
            <c:dLbl>
              <c:idx val="7"/>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8-96D3-4509-8210-07F4481020B7}"/>
                </c:ext>
              </c:extLst>
            </c:dLbl>
            <c:dLbl>
              <c:idx val="8"/>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9-96D3-4509-8210-07F4481020B7}"/>
                </c:ext>
              </c:extLst>
            </c:dLbl>
            <c:dLbl>
              <c:idx val="9"/>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A-96D3-4509-8210-07F4481020B7}"/>
                </c:ext>
              </c:extLst>
            </c:dLbl>
            <c:dLbl>
              <c:idx val="10"/>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B-96D3-4509-8210-07F4481020B7}"/>
                </c:ext>
              </c:extLst>
            </c:dLbl>
            <c:dLbl>
              <c:idx val="11"/>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C-96D3-4509-8210-07F4481020B7}"/>
                </c:ext>
              </c:extLst>
            </c:dLbl>
            <c:dLbl>
              <c:idx val="12"/>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D-96D3-4509-8210-07F4481020B7}"/>
                </c:ext>
              </c:extLst>
            </c:dLbl>
            <c:dLbl>
              <c:idx val="13"/>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E-96D3-4509-8210-07F4481020B7}"/>
                </c:ext>
              </c:extLst>
            </c:dLbl>
            <c:dLbl>
              <c:idx val="14"/>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F-96D3-4509-8210-07F4481020B7}"/>
                </c:ext>
              </c:extLst>
            </c:dLbl>
            <c:dLbl>
              <c:idx val="15"/>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0-96D3-4509-8210-07F4481020B7}"/>
                </c:ext>
              </c:extLst>
            </c:dLbl>
            <c:dLbl>
              <c:idx val="16"/>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1-96D3-4509-8210-07F4481020B7}"/>
                </c:ext>
              </c:extLst>
            </c:dLbl>
            <c:dLbl>
              <c:idx val="18"/>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2-96D3-4509-8210-07F4481020B7}"/>
                </c:ext>
              </c:extLst>
            </c:dLbl>
            <c:dLbl>
              <c:idx val="19"/>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3-96D3-4509-8210-07F4481020B7}"/>
                </c:ext>
              </c:extLst>
            </c:dLbl>
            <c:dLbl>
              <c:idx val="22"/>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4-96D3-4509-8210-07F4481020B7}"/>
                </c:ext>
              </c:extLst>
            </c:dLbl>
            <c:dLbl>
              <c:idx val="23"/>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5-96D3-4509-8210-07F4481020B7}"/>
                </c:ext>
              </c:extLst>
            </c:dLbl>
            <c:dLbl>
              <c:idx val="25"/>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6-96D3-4509-8210-07F4481020B7}"/>
                </c:ext>
              </c:extLst>
            </c:dLbl>
            <c:dLbl>
              <c:idx val="26"/>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7-96D3-4509-8210-07F4481020B7}"/>
                </c:ext>
              </c:extLst>
            </c:dLbl>
            <c:dLbl>
              <c:idx val="27"/>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8-96D3-4509-8210-07F4481020B7}"/>
                </c:ext>
              </c:extLst>
            </c:dLbl>
            <c:dLbl>
              <c:idx val="28"/>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9-96D3-4509-8210-07F4481020B7}"/>
                </c:ext>
              </c:extLst>
            </c:dLbl>
            <c:dLbl>
              <c:idx val="29"/>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A-96D3-4509-8210-07F4481020B7}"/>
                </c:ext>
              </c:extLst>
            </c:dLbl>
            <c:dLbl>
              <c:idx val="30"/>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B-96D3-4509-8210-07F4481020B7}"/>
                </c:ext>
              </c:extLst>
            </c:dLbl>
            <c:dLbl>
              <c:idx val="31"/>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C-96D3-4509-8210-07F4481020B7}"/>
                </c:ext>
              </c:extLst>
            </c:dLbl>
            <c:dLbl>
              <c:idx val="32"/>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D-96D3-4509-8210-07F4481020B7}"/>
                </c:ext>
              </c:extLst>
            </c:dLbl>
            <c:dLbl>
              <c:idx val="33"/>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E-96D3-4509-8210-07F4481020B7}"/>
                </c:ext>
              </c:extLst>
            </c:dLbl>
            <c:dLbl>
              <c:idx val="34"/>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F-96D3-4509-8210-07F4481020B7}"/>
                </c:ext>
              </c:extLst>
            </c:dLbl>
            <c:dLbl>
              <c:idx val="35"/>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0-96D3-4509-8210-07F4481020B7}"/>
                </c:ext>
              </c:extLst>
            </c:dLbl>
            <c:dLbl>
              <c:idx val="37"/>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1-96D3-4509-8210-07F4481020B7}"/>
                </c:ext>
              </c:extLst>
            </c:dLbl>
            <c:dLbl>
              <c:idx val="38"/>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2-96D3-4509-8210-07F4481020B7}"/>
                </c:ext>
              </c:extLst>
            </c:dLbl>
            <c:numFmt formatCode="0" sourceLinked="0"/>
            <c:spPr>
              <a:noFill/>
              <a:ln w="25400">
                <a:noFill/>
              </a:ln>
            </c:spPr>
            <c:txPr>
              <a:bodyPr wrap="square" lIns="38100" tIns="19050" rIns="38100" bIns="19050" anchor="ctr">
                <a:spAutoFit/>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dati_1!$A$122:$A$163</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dati_1!$C$122:$C$163</c:f>
              <c:numCache>
                <c:formatCode>General</c:formatCode>
                <c:ptCount val="42"/>
                <c:pt idx="0" formatCode="0">
                  <c:v>6.7</c:v>
                </c:pt>
                <c:pt idx="2" formatCode="0">
                  <c:v>7.4</c:v>
                </c:pt>
                <c:pt idx="3" formatCode="0">
                  <c:v>6</c:v>
                </c:pt>
                <c:pt idx="5" formatCode="0">
                  <c:v>3</c:v>
                </c:pt>
                <c:pt idx="6" formatCode="0">
                  <c:v>10.7</c:v>
                </c:pt>
                <c:pt idx="7" formatCode="0">
                  <c:v>7.5</c:v>
                </c:pt>
                <c:pt idx="8" formatCode="0">
                  <c:v>6.2</c:v>
                </c:pt>
                <c:pt idx="9" formatCode="0">
                  <c:v>7.9</c:v>
                </c:pt>
                <c:pt idx="10" formatCode="0">
                  <c:v>2.7</c:v>
                </c:pt>
                <c:pt idx="12" formatCode="0">
                  <c:v>9.1999999999999993</c:v>
                </c:pt>
                <c:pt idx="13" formatCode="0">
                  <c:v>5.8</c:v>
                </c:pt>
                <c:pt idx="14" formatCode="0">
                  <c:v>8</c:v>
                </c:pt>
                <c:pt idx="16" formatCode="0">
                  <c:v>6.4</c:v>
                </c:pt>
                <c:pt idx="17" formatCode="0">
                  <c:v>6.3</c:v>
                </c:pt>
                <c:pt idx="19" formatCode="0">
                  <c:v>6.2</c:v>
                </c:pt>
                <c:pt idx="20" formatCode="0">
                  <c:v>9.9</c:v>
                </c:pt>
                <c:pt idx="22" formatCode="0">
                  <c:v>6.7</c:v>
                </c:pt>
                <c:pt idx="23" formatCode="0">
                  <c:v>7.7</c:v>
                </c:pt>
                <c:pt idx="24" formatCode="0">
                  <c:v>5.3</c:v>
                </c:pt>
                <c:pt idx="26" formatCode="0">
                  <c:v>4</c:v>
                </c:pt>
                <c:pt idx="27" formatCode="0">
                  <c:v>5.0999999999999996</c:v>
                </c:pt>
                <c:pt idx="28" formatCode="0">
                  <c:v>3.7</c:v>
                </c:pt>
                <c:pt idx="29" formatCode="0">
                  <c:v>5.9</c:v>
                </c:pt>
                <c:pt idx="30" formatCode="0">
                  <c:v>14.4</c:v>
                </c:pt>
                <c:pt idx="32" formatCode="0">
                  <c:v>5.5</c:v>
                </c:pt>
                <c:pt idx="33" formatCode="0">
                  <c:v>6.7</c:v>
                </c:pt>
                <c:pt idx="34" formatCode="0">
                  <c:v>3.1</c:v>
                </c:pt>
                <c:pt idx="35" formatCode="0">
                  <c:v>10.1</c:v>
                </c:pt>
                <c:pt idx="36" formatCode="0">
                  <c:v>11</c:v>
                </c:pt>
                <c:pt idx="37" formatCode="0">
                  <c:v>5</c:v>
                </c:pt>
                <c:pt idx="39" formatCode="0">
                  <c:v>5.5</c:v>
                </c:pt>
                <c:pt idx="40" formatCode="0">
                  <c:v>9.4</c:v>
                </c:pt>
                <c:pt idx="41" formatCode="0">
                  <c:v>4.8</c:v>
                </c:pt>
              </c:numCache>
            </c:numRef>
          </c:val>
          <c:extLst>
            <c:ext xmlns:c16="http://schemas.microsoft.com/office/drawing/2014/chart" uri="{C3380CC4-5D6E-409C-BE32-E72D297353CC}">
              <c16:uniqueId val="{00000023-96D3-4509-8210-07F4481020B7}"/>
            </c:ext>
          </c:extLst>
        </c:ser>
        <c:ser>
          <c:idx val="2"/>
          <c:order val="2"/>
          <c:tx>
            <c:strRef>
              <c:f>dati_1!$D$121</c:f>
              <c:strCache>
                <c:ptCount val="1"/>
                <c:pt idx="0">
                  <c:v>Drīzāk uzticos</c:v>
                </c:pt>
              </c:strCache>
            </c:strRef>
          </c:tx>
          <c:spPr>
            <a:solidFill>
              <a:srgbClr val="A0CC82"/>
            </a:solidFill>
            <a:ln w="25400">
              <a:noFill/>
            </a:ln>
          </c:spPr>
          <c:invertIfNegative val="0"/>
          <c:dLbls>
            <c:dLbl>
              <c:idx val="0"/>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4-96D3-4509-8210-07F4481020B7}"/>
                </c:ext>
              </c:extLst>
            </c:dLbl>
            <c:dLbl>
              <c:idx val="1"/>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5-96D3-4509-8210-07F4481020B7}"/>
                </c:ext>
              </c:extLst>
            </c:dLbl>
            <c:dLbl>
              <c:idx val="2"/>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6-96D3-4509-8210-07F4481020B7}"/>
                </c:ext>
              </c:extLst>
            </c:dLbl>
            <c:dLbl>
              <c:idx val="3"/>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7-96D3-4509-8210-07F4481020B7}"/>
                </c:ext>
              </c:extLst>
            </c:dLbl>
            <c:dLbl>
              <c:idx val="4"/>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8-96D3-4509-8210-07F4481020B7}"/>
                </c:ext>
              </c:extLst>
            </c:dLbl>
            <c:dLbl>
              <c:idx val="5"/>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9-96D3-4509-8210-07F4481020B7}"/>
                </c:ext>
              </c:extLst>
            </c:dLbl>
            <c:dLbl>
              <c:idx val="6"/>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A-96D3-4509-8210-07F4481020B7}"/>
                </c:ext>
              </c:extLst>
            </c:dLbl>
            <c:dLbl>
              <c:idx val="7"/>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B-96D3-4509-8210-07F4481020B7}"/>
                </c:ext>
              </c:extLst>
            </c:dLbl>
            <c:dLbl>
              <c:idx val="8"/>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C-96D3-4509-8210-07F4481020B7}"/>
                </c:ext>
              </c:extLst>
            </c:dLbl>
            <c:numFmt formatCode="0" sourceLinked="0"/>
            <c:spPr>
              <a:noFill/>
              <a:ln w="25400">
                <a:noFill/>
              </a:ln>
            </c:spPr>
            <c:txPr>
              <a:bodyPr wrap="square" lIns="38100" tIns="19050" rIns="38100" bIns="19050" anchor="ctr">
                <a:spAutoFit/>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dati_1!$A$122:$A$163</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dati_1!$D$122:$D$163</c:f>
              <c:numCache>
                <c:formatCode>General</c:formatCode>
                <c:ptCount val="42"/>
                <c:pt idx="0" formatCode="0">
                  <c:v>40.1</c:v>
                </c:pt>
                <c:pt idx="2" formatCode="0">
                  <c:v>37.700000000000003</c:v>
                </c:pt>
                <c:pt idx="3" formatCode="0">
                  <c:v>42.3</c:v>
                </c:pt>
                <c:pt idx="5" formatCode="0">
                  <c:v>42.7</c:v>
                </c:pt>
                <c:pt idx="6" formatCode="0">
                  <c:v>43</c:v>
                </c:pt>
                <c:pt idx="7" formatCode="0">
                  <c:v>37.799999999999997</c:v>
                </c:pt>
                <c:pt idx="8" formatCode="0">
                  <c:v>37.200000000000003</c:v>
                </c:pt>
                <c:pt idx="9" formatCode="0">
                  <c:v>40.299999999999997</c:v>
                </c:pt>
                <c:pt idx="10" formatCode="0">
                  <c:v>41.4</c:v>
                </c:pt>
                <c:pt idx="12" formatCode="0">
                  <c:v>31.5</c:v>
                </c:pt>
                <c:pt idx="13" formatCode="0">
                  <c:v>39</c:v>
                </c:pt>
                <c:pt idx="14" formatCode="0">
                  <c:v>45.9</c:v>
                </c:pt>
                <c:pt idx="16" formatCode="0">
                  <c:v>44.8</c:v>
                </c:pt>
                <c:pt idx="17" formatCode="0">
                  <c:v>33.4</c:v>
                </c:pt>
                <c:pt idx="19" formatCode="0">
                  <c:v>41.8</c:v>
                </c:pt>
                <c:pt idx="20" formatCode="0">
                  <c:v>28.5</c:v>
                </c:pt>
                <c:pt idx="22" formatCode="0">
                  <c:v>48.2</c:v>
                </c:pt>
                <c:pt idx="23" formatCode="0">
                  <c:v>38.6</c:v>
                </c:pt>
                <c:pt idx="24" formatCode="0">
                  <c:v>38.4</c:v>
                </c:pt>
                <c:pt idx="26" formatCode="0">
                  <c:v>36.700000000000003</c:v>
                </c:pt>
                <c:pt idx="27" formatCode="0">
                  <c:v>40.1</c:v>
                </c:pt>
                <c:pt idx="28" formatCode="0">
                  <c:v>42.5</c:v>
                </c:pt>
                <c:pt idx="29" formatCode="0">
                  <c:v>51.8</c:v>
                </c:pt>
                <c:pt idx="30" formatCode="0">
                  <c:v>36.5</c:v>
                </c:pt>
                <c:pt idx="32" formatCode="0">
                  <c:v>41.7</c:v>
                </c:pt>
                <c:pt idx="33" formatCode="0">
                  <c:v>34.799999999999997</c:v>
                </c:pt>
                <c:pt idx="34" formatCode="0">
                  <c:v>50.2</c:v>
                </c:pt>
                <c:pt idx="35" formatCode="0">
                  <c:v>34.4</c:v>
                </c:pt>
                <c:pt idx="36" formatCode="0">
                  <c:v>37.9</c:v>
                </c:pt>
                <c:pt idx="37" formatCode="0">
                  <c:v>43.7</c:v>
                </c:pt>
                <c:pt idx="39" formatCode="0">
                  <c:v>41.7</c:v>
                </c:pt>
                <c:pt idx="40" formatCode="0">
                  <c:v>38.200000000000003</c:v>
                </c:pt>
                <c:pt idx="41" formatCode="0">
                  <c:v>40.5</c:v>
                </c:pt>
              </c:numCache>
            </c:numRef>
          </c:val>
          <c:extLst>
            <c:ext xmlns:c16="http://schemas.microsoft.com/office/drawing/2014/chart" uri="{C3380CC4-5D6E-409C-BE32-E72D297353CC}">
              <c16:uniqueId val="{0000002D-96D3-4509-8210-07F4481020B7}"/>
            </c:ext>
          </c:extLst>
        </c:ser>
        <c:ser>
          <c:idx val="3"/>
          <c:order val="3"/>
          <c:tx>
            <c:strRef>
              <c:f>dati_1!$E$121</c:f>
              <c:strCache>
                <c:ptCount val="1"/>
                <c:pt idx="0">
                  <c:v>Drīzāk neuzticos</c:v>
                </c:pt>
              </c:strCache>
            </c:strRef>
          </c:tx>
          <c:spPr>
            <a:solidFill>
              <a:srgbClr val="E79B75"/>
            </a:solidFill>
            <a:ln w="25400">
              <a:noFill/>
            </a:ln>
          </c:spPr>
          <c:invertIfNegative val="0"/>
          <c:dLbls>
            <c:dLbl>
              <c:idx val="0"/>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E-96D3-4509-8210-07F4481020B7}"/>
                </c:ext>
              </c:extLst>
            </c:dLbl>
            <c:dLbl>
              <c:idx val="1"/>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F-96D3-4509-8210-07F4481020B7}"/>
                </c:ext>
              </c:extLst>
            </c:dLbl>
            <c:dLbl>
              <c:idx val="2"/>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0-96D3-4509-8210-07F4481020B7}"/>
                </c:ext>
              </c:extLst>
            </c:dLbl>
            <c:dLbl>
              <c:idx val="3"/>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1-96D3-4509-8210-07F4481020B7}"/>
                </c:ext>
              </c:extLst>
            </c:dLbl>
            <c:dLbl>
              <c:idx val="4"/>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2-96D3-4509-8210-07F4481020B7}"/>
                </c:ext>
              </c:extLst>
            </c:dLbl>
            <c:dLbl>
              <c:idx val="5"/>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3-96D3-4509-8210-07F4481020B7}"/>
                </c:ext>
              </c:extLst>
            </c:dLbl>
            <c:dLbl>
              <c:idx val="6"/>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4-96D3-4509-8210-07F4481020B7}"/>
                </c:ext>
              </c:extLst>
            </c:dLbl>
            <c:dLbl>
              <c:idx val="7"/>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5-96D3-4509-8210-07F4481020B7}"/>
                </c:ext>
              </c:extLst>
            </c:dLbl>
            <c:dLbl>
              <c:idx val="8"/>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6-96D3-4509-8210-07F4481020B7}"/>
                </c:ext>
              </c:extLst>
            </c:dLbl>
            <c:dLbl>
              <c:idx val="9"/>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7-96D3-4509-8210-07F4481020B7}"/>
                </c:ext>
              </c:extLst>
            </c:dLbl>
            <c:dLbl>
              <c:idx val="10"/>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8-96D3-4509-8210-07F4481020B7}"/>
                </c:ext>
              </c:extLst>
            </c:dLbl>
            <c:dLbl>
              <c:idx val="11"/>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9-96D3-4509-8210-07F4481020B7}"/>
                </c:ext>
              </c:extLst>
            </c:dLbl>
            <c:dLbl>
              <c:idx val="12"/>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A-96D3-4509-8210-07F4481020B7}"/>
                </c:ext>
              </c:extLst>
            </c:dLbl>
            <c:dLbl>
              <c:idx val="13"/>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B-96D3-4509-8210-07F4481020B7}"/>
                </c:ext>
              </c:extLst>
            </c:dLbl>
            <c:dLbl>
              <c:idx val="14"/>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C-96D3-4509-8210-07F4481020B7}"/>
                </c:ext>
              </c:extLst>
            </c:dLbl>
            <c:dLbl>
              <c:idx val="15"/>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D-96D3-4509-8210-07F4481020B7}"/>
                </c:ext>
              </c:extLst>
            </c:dLbl>
            <c:dLbl>
              <c:idx val="16"/>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E-96D3-4509-8210-07F4481020B7}"/>
                </c:ext>
              </c:extLst>
            </c:dLbl>
            <c:dLbl>
              <c:idx val="17"/>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F-96D3-4509-8210-07F4481020B7}"/>
                </c:ext>
              </c:extLst>
            </c:dLbl>
            <c:numFmt formatCode="0" sourceLinked="0"/>
            <c:spPr>
              <a:noFill/>
              <a:ln w="25400">
                <a:noFill/>
              </a:ln>
            </c:spPr>
            <c:txPr>
              <a:bodyPr wrap="square" lIns="38100" tIns="19050" rIns="38100" bIns="19050" anchor="ctr">
                <a:spAutoFit/>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dati_1!$A$122:$A$163</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dati_1!$E$122:$E$163</c:f>
              <c:numCache>
                <c:formatCode>General</c:formatCode>
                <c:ptCount val="42"/>
                <c:pt idx="0" formatCode="0">
                  <c:v>26.9</c:v>
                </c:pt>
                <c:pt idx="2" formatCode="0">
                  <c:v>28.2</c:v>
                </c:pt>
                <c:pt idx="3" formatCode="0">
                  <c:v>25.7</c:v>
                </c:pt>
                <c:pt idx="5" formatCode="0">
                  <c:v>26.2</c:v>
                </c:pt>
                <c:pt idx="6" formatCode="0">
                  <c:v>27.6</c:v>
                </c:pt>
                <c:pt idx="7" formatCode="0">
                  <c:v>30.3</c:v>
                </c:pt>
                <c:pt idx="8" formatCode="0">
                  <c:v>28.5</c:v>
                </c:pt>
                <c:pt idx="9" formatCode="0">
                  <c:v>25.6</c:v>
                </c:pt>
                <c:pt idx="10" formatCode="0">
                  <c:v>22.3</c:v>
                </c:pt>
                <c:pt idx="12" formatCode="0">
                  <c:v>24.6</c:v>
                </c:pt>
                <c:pt idx="13" formatCode="0">
                  <c:v>29</c:v>
                </c:pt>
                <c:pt idx="14" formatCode="0">
                  <c:v>22.6</c:v>
                </c:pt>
                <c:pt idx="16" formatCode="0">
                  <c:v>25.1</c:v>
                </c:pt>
                <c:pt idx="17" formatCode="0">
                  <c:v>29.3</c:v>
                </c:pt>
                <c:pt idx="19" formatCode="0">
                  <c:v>26.5</c:v>
                </c:pt>
                <c:pt idx="20" formatCode="0">
                  <c:v>30</c:v>
                </c:pt>
                <c:pt idx="22" formatCode="0">
                  <c:v>22.2</c:v>
                </c:pt>
                <c:pt idx="23" formatCode="0">
                  <c:v>31</c:v>
                </c:pt>
                <c:pt idx="24" formatCode="0">
                  <c:v>23.4</c:v>
                </c:pt>
                <c:pt idx="26" formatCode="0">
                  <c:v>22.8</c:v>
                </c:pt>
                <c:pt idx="27" formatCode="0">
                  <c:v>28.8</c:v>
                </c:pt>
                <c:pt idx="28" formatCode="0">
                  <c:v>34.1</c:v>
                </c:pt>
                <c:pt idx="29" formatCode="0">
                  <c:v>25.2</c:v>
                </c:pt>
                <c:pt idx="30" formatCode="0">
                  <c:v>26.8</c:v>
                </c:pt>
                <c:pt idx="32" formatCode="0">
                  <c:v>27.6</c:v>
                </c:pt>
                <c:pt idx="33" formatCode="0">
                  <c:v>29.7</c:v>
                </c:pt>
                <c:pt idx="34" formatCode="0">
                  <c:v>32.5</c:v>
                </c:pt>
                <c:pt idx="35" formatCode="0">
                  <c:v>19</c:v>
                </c:pt>
                <c:pt idx="36" formatCode="0">
                  <c:v>27.3</c:v>
                </c:pt>
                <c:pt idx="37" formatCode="0">
                  <c:v>24.1</c:v>
                </c:pt>
                <c:pt idx="39" formatCode="0">
                  <c:v>27.6</c:v>
                </c:pt>
                <c:pt idx="40" formatCode="0">
                  <c:v>23.6</c:v>
                </c:pt>
                <c:pt idx="41" formatCode="0">
                  <c:v>29.9</c:v>
                </c:pt>
              </c:numCache>
            </c:numRef>
          </c:val>
          <c:extLst>
            <c:ext xmlns:c16="http://schemas.microsoft.com/office/drawing/2014/chart" uri="{C3380CC4-5D6E-409C-BE32-E72D297353CC}">
              <c16:uniqueId val="{00000040-96D3-4509-8210-07F4481020B7}"/>
            </c:ext>
          </c:extLst>
        </c:ser>
        <c:ser>
          <c:idx val="4"/>
          <c:order val="4"/>
          <c:tx>
            <c:strRef>
              <c:f>dati_1!$F$121</c:f>
              <c:strCache>
                <c:ptCount val="1"/>
                <c:pt idx="0">
                  <c:v>Pilnībā neuzticos</c:v>
                </c:pt>
              </c:strCache>
            </c:strRef>
          </c:tx>
          <c:spPr>
            <a:solidFill>
              <a:srgbClr val="CC2A2A"/>
            </a:solidFill>
            <a:ln w="25400">
              <a:noFill/>
            </a:ln>
          </c:spPr>
          <c:invertIfNegative val="0"/>
          <c:dLbls>
            <c:dLbl>
              <c:idx val="0"/>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1-96D3-4509-8210-07F4481020B7}"/>
                </c:ext>
              </c:extLst>
            </c:dLbl>
            <c:dLbl>
              <c:idx val="1"/>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2-96D3-4509-8210-07F4481020B7}"/>
                </c:ext>
              </c:extLst>
            </c:dLbl>
            <c:dLbl>
              <c:idx val="2"/>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3-96D3-4509-8210-07F4481020B7}"/>
                </c:ext>
              </c:extLst>
            </c:dLbl>
            <c:dLbl>
              <c:idx val="3"/>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4-96D3-4509-8210-07F4481020B7}"/>
                </c:ext>
              </c:extLst>
            </c:dLbl>
            <c:dLbl>
              <c:idx val="4"/>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5-96D3-4509-8210-07F4481020B7}"/>
                </c:ext>
              </c:extLst>
            </c:dLbl>
            <c:dLbl>
              <c:idx val="5"/>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6-96D3-4509-8210-07F4481020B7}"/>
                </c:ext>
              </c:extLst>
            </c:dLbl>
            <c:dLbl>
              <c:idx val="6"/>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7-96D3-4509-8210-07F4481020B7}"/>
                </c:ext>
              </c:extLst>
            </c:dLbl>
            <c:dLbl>
              <c:idx val="7"/>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8-96D3-4509-8210-07F4481020B7}"/>
                </c:ext>
              </c:extLst>
            </c:dLbl>
            <c:dLbl>
              <c:idx val="8"/>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9-96D3-4509-8210-07F4481020B7}"/>
                </c:ext>
              </c:extLst>
            </c:dLbl>
            <c:dLbl>
              <c:idx val="9"/>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A-96D3-4509-8210-07F4481020B7}"/>
                </c:ext>
              </c:extLst>
            </c:dLbl>
            <c:dLbl>
              <c:idx val="10"/>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B-96D3-4509-8210-07F4481020B7}"/>
                </c:ext>
              </c:extLst>
            </c:dLbl>
            <c:dLbl>
              <c:idx val="11"/>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C-96D3-4509-8210-07F4481020B7}"/>
                </c:ext>
              </c:extLst>
            </c:dLbl>
            <c:dLbl>
              <c:idx val="12"/>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D-96D3-4509-8210-07F4481020B7}"/>
                </c:ext>
              </c:extLst>
            </c:dLbl>
            <c:dLbl>
              <c:idx val="13"/>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E-96D3-4509-8210-07F4481020B7}"/>
                </c:ext>
              </c:extLst>
            </c:dLbl>
            <c:dLbl>
              <c:idx val="14"/>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F-96D3-4509-8210-07F4481020B7}"/>
                </c:ext>
              </c:extLst>
            </c:dLbl>
            <c:dLbl>
              <c:idx val="15"/>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50-96D3-4509-8210-07F4481020B7}"/>
                </c:ext>
              </c:extLst>
            </c:dLbl>
            <c:dLbl>
              <c:idx val="16"/>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51-96D3-4509-8210-07F4481020B7}"/>
                </c:ext>
              </c:extLst>
            </c:dLbl>
            <c:dLbl>
              <c:idx val="17"/>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52-96D3-4509-8210-07F4481020B7}"/>
                </c:ext>
              </c:extLst>
            </c:dLbl>
            <c:numFmt formatCode="0" sourceLinked="0"/>
            <c:spPr>
              <a:noFill/>
              <a:ln w="25400">
                <a:noFill/>
              </a:ln>
            </c:spPr>
            <c:txPr>
              <a:bodyPr wrap="square" lIns="38100" tIns="19050" rIns="38100" bIns="19050" anchor="ctr">
                <a:spAutoFit/>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dati_1!$A$122:$A$163</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dati_1!$F$122:$F$163</c:f>
              <c:numCache>
                <c:formatCode>General</c:formatCode>
                <c:ptCount val="42"/>
                <c:pt idx="0" formatCode="0">
                  <c:v>9.3000000000000007</c:v>
                </c:pt>
                <c:pt idx="2" formatCode="0">
                  <c:v>12.6</c:v>
                </c:pt>
                <c:pt idx="3" formatCode="0">
                  <c:v>6.1</c:v>
                </c:pt>
                <c:pt idx="5" formatCode="0">
                  <c:v>9.1999999999999993</c:v>
                </c:pt>
                <c:pt idx="6" formatCode="0">
                  <c:v>6.5</c:v>
                </c:pt>
                <c:pt idx="7" formatCode="0">
                  <c:v>10.9</c:v>
                </c:pt>
                <c:pt idx="8" formatCode="0">
                  <c:v>8.8000000000000007</c:v>
                </c:pt>
                <c:pt idx="9" formatCode="0">
                  <c:v>8.1</c:v>
                </c:pt>
                <c:pt idx="10" formatCode="0">
                  <c:v>11.9</c:v>
                </c:pt>
                <c:pt idx="12" formatCode="0">
                  <c:v>21.2</c:v>
                </c:pt>
                <c:pt idx="13" formatCode="0">
                  <c:v>8.9</c:v>
                </c:pt>
                <c:pt idx="14" formatCode="0">
                  <c:v>5.9</c:v>
                </c:pt>
                <c:pt idx="16" formatCode="0">
                  <c:v>6.5</c:v>
                </c:pt>
                <c:pt idx="17" formatCode="0">
                  <c:v>13.9</c:v>
                </c:pt>
                <c:pt idx="19" formatCode="0">
                  <c:v>8.4</c:v>
                </c:pt>
                <c:pt idx="20" formatCode="0">
                  <c:v>14.9</c:v>
                </c:pt>
                <c:pt idx="22" formatCode="0">
                  <c:v>5.4</c:v>
                </c:pt>
                <c:pt idx="23" formatCode="0">
                  <c:v>9.1</c:v>
                </c:pt>
                <c:pt idx="24" formatCode="0">
                  <c:v>11.3</c:v>
                </c:pt>
                <c:pt idx="26" formatCode="0">
                  <c:v>16.399999999999999</c:v>
                </c:pt>
                <c:pt idx="27" formatCode="0">
                  <c:v>8.6999999999999993</c:v>
                </c:pt>
                <c:pt idx="28" formatCode="0">
                  <c:v>7.1</c:v>
                </c:pt>
                <c:pt idx="29" formatCode="0">
                  <c:v>6.9</c:v>
                </c:pt>
                <c:pt idx="30" formatCode="0">
                  <c:v>5.9</c:v>
                </c:pt>
                <c:pt idx="32" formatCode="0">
                  <c:v>7.7</c:v>
                </c:pt>
                <c:pt idx="33" formatCode="0">
                  <c:v>9.4</c:v>
                </c:pt>
                <c:pt idx="34" formatCode="0">
                  <c:v>6.3</c:v>
                </c:pt>
                <c:pt idx="35" formatCode="0">
                  <c:v>11.9</c:v>
                </c:pt>
                <c:pt idx="36" formatCode="0">
                  <c:v>10.4</c:v>
                </c:pt>
                <c:pt idx="37" formatCode="0">
                  <c:v>11.5</c:v>
                </c:pt>
                <c:pt idx="39" formatCode="0">
                  <c:v>7.7</c:v>
                </c:pt>
                <c:pt idx="40" formatCode="0">
                  <c:v>12.3</c:v>
                </c:pt>
                <c:pt idx="41" formatCode="0">
                  <c:v>7.5</c:v>
                </c:pt>
              </c:numCache>
            </c:numRef>
          </c:val>
          <c:extLst>
            <c:ext xmlns:c16="http://schemas.microsoft.com/office/drawing/2014/chart" uri="{C3380CC4-5D6E-409C-BE32-E72D297353CC}">
              <c16:uniqueId val="{00000053-96D3-4509-8210-07F4481020B7}"/>
            </c:ext>
          </c:extLst>
        </c:ser>
        <c:ser>
          <c:idx val="5"/>
          <c:order val="5"/>
          <c:tx>
            <c:strRef>
              <c:f>dati_1!$G$121</c:f>
              <c:strCache>
                <c:ptCount val="1"/>
              </c:strCache>
            </c:strRef>
          </c:tx>
          <c:spPr>
            <a:noFill/>
            <a:ln w="25400">
              <a:noFill/>
            </a:ln>
          </c:spPr>
          <c:invertIfNegative val="0"/>
          <c:cat>
            <c:strRef>
              <c:f>dati_1!$A$122:$A$163</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dati_1!$G$122:$G$163</c:f>
              <c:numCache>
                <c:formatCode>General</c:formatCode>
                <c:ptCount val="42"/>
                <c:pt idx="0" formatCode="0.0">
                  <c:v>15.600000000000001</c:v>
                </c:pt>
                <c:pt idx="2" formatCode="0.0">
                  <c:v>10.999999999999996</c:v>
                </c:pt>
                <c:pt idx="3" formatCode="0.0">
                  <c:v>19.999999999999996</c:v>
                </c:pt>
                <c:pt idx="5" formatCode="0.0">
                  <c:v>16.399999999999995</c:v>
                </c:pt>
                <c:pt idx="6" formatCode="0.0">
                  <c:v>17.699999999999996</c:v>
                </c:pt>
                <c:pt idx="7" formatCode="0.0">
                  <c:v>10.599999999999998</c:v>
                </c:pt>
                <c:pt idx="8" formatCode="0.0">
                  <c:v>14.5</c:v>
                </c:pt>
                <c:pt idx="9" formatCode="0.0">
                  <c:v>18.099999999999994</c:v>
                </c:pt>
                <c:pt idx="10" formatCode="0.0">
                  <c:v>17.599999999999998</c:v>
                </c:pt>
                <c:pt idx="12" formatCode="0.0">
                  <c:v>5.9999999999999964</c:v>
                </c:pt>
                <c:pt idx="13" formatCode="0.0">
                  <c:v>13.899999999999999</c:v>
                </c:pt>
                <c:pt idx="14" formatCode="0.0">
                  <c:v>23.299999999999997</c:v>
                </c:pt>
                <c:pt idx="16" formatCode="0.0">
                  <c:v>20.199999999999996</c:v>
                </c:pt>
                <c:pt idx="17" formatCode="0.0">
                  <c:v>8.5999999999999979</c:v>
                </c:pt>
                <c:pt idx="19" formatCode="0.0">
                  <c:v>16.899999999999999</c:v>
                </c:pt>
                <c:pt idx="20" formatCode="0.0">
                  <c:v>6.8999999999999986</c:v>
                </c:pt>
                <c:pt idx="22" formatCode="0.0">
                  <c:v>24.2</c:v>
                </c:pt>
                <c:pt idx="23" formatCode="0.0">
                  <c:v>11.699999999999996</c:v>
                </c:pt>
                <c:pt idx="24" formatCode="0.0">
                  <c:v>17.100000000000001</c:v>
                </c:pt>
                <c:pt idx="26" formatCode="0.0">
                  <c:v>12.599999999999998</c:v>
                </c:pt>
                <c:pt idx="27" formatCode="0.0">
                  <c:v>14.299999999999994</c:v>
                </c:pt>
                <c:pt idx="28" formatCode="0.0">
                  <c:v>10.599999999999994</c:v>
                </c:pt>
                <c:pt idx="29" formatCode="0.0">
                  <c:v>19.7</c:v>
                </c:pt>
                <c:pt idx="30" formatCode="0.0">
                  <c:v>19.099999999999998</c:v>
                </c:pt>
                <c:pt idx="32" formatCode="0.0">
                  <c:v>16.499999999999993</c:v>
                </c:pt>
                <c:pt idx="33" formatCode="0.0">
                  <c:v>12.7</c:v>
                </c:pt>
                <c:pt idx="34" formatCode="0.0">
                  <c:v>13</c:v>
                </c:pt>
                <c:pt idx="35" formatCode="0.0">
                  <c:v>20.9</c:v>
                </c:pt>
                <c:pt idx="36" formatCode="0.0">
                  <c:v>14.099999999999998</c:v>
                </c:pt>
                <c:pt idx="37" formatCode="0.0">
                  <c:v>16.199999999999996</c:v>
                </c:pt>
                <c:pt idx="39" formatCode="0.0">
                  <c:v>16.499999999999993</c:v>
                </c:pt>
                <c:pt idx="40" formatCode="0.0">
                  <c:v>15.899999999999999</c:v>
                </c:pt>
                <c:pt idx="41" formatCode="0.0">
                  <c:v>14.399999999999999</c:v>
                </c:pt>
              </c:numCache>
            </c:numRef>
          </c:val>
          <c:extLst>
            <c:ext xmlns:c16="http://schemas.microsoft.com/office/drawing/2014/chart" uri="{C3380CC4-5D6E-409C-BE32-E72D297353CC}">
              <c16:uniqueId val="{00000054-96D3-4509-8210-07F4481020B7}"/>
            </c:ext>
          </c:extLst>
        </c:ser>
        <c:ser>
          <c:idx val="6"/>
          <c:order val="6"/>
          <c:tx>
            <c:strRef>
              <c:f>dati_1!$H$121</c:f>
              <c:strCache>
                <c:ptCount val="1"/>
                <c:pt idx="0">
                  <c:v>Nezina</c:v>
                </c:pt>
              </c:strCache>
            </c:strRef>
          </c:tx>
          <c:spPr>
            <a:solidFill>
              <a:srgbClr val="D7D7D7"/>
            </a:solidFill>
            <a:ln w="25400">
              <a:noFill/>
            </a:ln>
          </c:spPr>
          <c:invertIfNegative val="0"/>
          <c:dLbls>
            <c:numFmt formatCode="#,##0" sourceLinked="0"/>
            <c:spPr>
              <a:noFill/>
              <a:ln w="25400">
                <a:noFill/>
              </a:ln>
            </c:spPr>
            <c:txPr>
              <a:bodyPr wrap="square" lIns="38100" tIns="19050" rIns="38100" bIns="19050" anchor="ctr">
                <a:spAutoFit/>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dati_1!$A$122:$A$163</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dati_1!$H$122:$H$163</c:f>
              <c:numCache>
                <c:formatCode>General</c:formatCode>
                <c:ptCount val="42"/>
                <c:pt idx="0" formatCode="0">
                  <c:v>17.100000000000001</c:v>
                </c:pt>
                <c:pt idx="2" formatCode="0">
                  <c:v>14.1</c:v>
                </c:pt>
                <c:pt idx="3" formatCode="0">
                  <c:v>19.899999999999999</c:v>
                </c:pt>
                <c:pt idx="5" formatCode="0">
                  <c:v>18.899999999999999</c:v>
                </c:pt>
                <c:pt idx="6" formatCode="0">
                  <c:v>12.2</c:v>
                </c:pt>
                <c:pt idx="7" formatCode="0">
                  <c:v>13.5</c:v>
                </c:pt>
                <c:pt idx="8" formatCode="0">
                  <c:v>19.399999999999999</c:v>
                </c:pt>
                <c:pt idx="9" formatCode="0">
                  <c:v>18.100000000000001</c:v>
                </c:pt>
                <c:pt idx="10" formatCode="0">
                  <c:v>21.7</c:v>
                </c:pt>
                <c:pt idx="12" formatCode="0">
                  <c:v>13.5</c:v>
                </c:pt>
                <c:pt idx="13" formatCode="0">
                  <c:v>17.3</c:v>
                </c:pt>
                <c:pt idx="14" formatCode="0">
                  <c:v>17.7</c:v>
                </c:pt>
                <c:pt idx="16" formatCode="0">
                  <c:v>17.2</c:v>
                </c:pt>
                <c:pt idx="17" formatCode="0">
                  <c:v>17.100000000000001</c:v>
                </c:pt>
                <c:pt idx="19" formatCode="0">
                  <c:v>17.100000000000001</c:v>
                </c:pt>
                <c:pt idx="20" formatCode="0">
                  <c:v>16.7</c:v>
                </c:pt>
                <c:pt idx="22" formatCode="0">
                  <c:v>17.399999999999999</c:v>
                </c:pt>
                <c:pt idx="23" formatCode="0">
                  <c:v>13.7</c:v>
                </c:pt>
                <c:pt idx="24" formatCode="0">
                  <c:v>21.6</c:v>
                </c:pt>
                <c:pt idx="26" formatCode="0">
                  <c:v>20.100000000000001</c:v>
                </c:pt>
                <c:pt idx="27" formatCode="0">
                  <c:v>17.2</c:v>
                </c:pt>
                <c:pt idx="28" formatCode="0">
                  <c:v>12.6</c:v>
                </c:pt>
                <c:pt idx="29" formatCode="0">
                  <c:v>10.199999999999999</c:v>
                </c:pt>
                <c:pt idx="30" formatCode="0">
                  <c:v>16.399999999999999</c:v>
                </c:pt>
                <c:pt idx="32" formatCode="0">
                  <c:v>17.399999999999999</c:v>
                </c:pt>
                <c:pt idx="33" formatCode="0">
                  <c:v>19.399999999999999</c:v>
                </c:pt>
                <c:pt idx="34" formatCode="0">
                  <c:v>7.8</c:v>
                </c:pt>
                <c:pt idx="35" formatCode="0">
                  <c:v>24.7</c:v>
                </c:pt>
                <c:pt idx="36" formatCode="0">
                  <c:v>13.3</c:v>
                </c:pt>
                <c:pt idx="37" formatCode="0">
                  <c:v>15.7</c:v>
                </c:pt>
                <c:pt idx="39" formatCode="0">
                  <c:v>17.399999999999999</c:v>
                </c:pt>
                <c:pt idx="40" formatCode="0">
                  <c:v>16.5</c:v>
                </c:pt>
                <c:pt idx="41" formatCode="0">
                  <c:v>17.399999999999999</c:v>
                </c:pt>
              </c:numCache>
            </c:numRef>
          </c:val>
          <c:extLst>
            <c:ext xmlns:c16="http://schemas.microsoft.com/office/drawing/2014/chart" uri="{C3380CC4-5D6E-409C-BE32-E72D297353CC}">
              <c16:uniqueId val="{00000055-96D3-4509-8210-07F4481020B7}"/>
            </c:ext>
          </c:extLst>
        </c:ser>
        <c:dLbls>
          <c:showLegendKey val="0"/>
          <c:showVal val="0"/>
          <c:showCatName val="0"/>
          <c:showSerName val="0"/>
          <c:showPercent val="0"/>
          <c:showBubbleSize val="0"/>
        </c:dLbls>
        <c:gapWidth val="27"/>
        <c:overlap val="100"/>
        <c:axId val="443319824"/>
        <c:axId val="1"/>
      </c:barChart>
      <c:catAx>
        <c:axId val="443319824"/>
        <c:scaling>
          <c:orientation val="maxMin"/>
        </c:scaling>
        <c:delete val="0"/>
        <c:axPos val="l"/>
        <c:title>
          <c:tx>
            <c:rich>
              <a:bodyPr rot="0" vert="horz"/>
              <a:lstStyle/>
              <a:p>
                <a:pPr algn="just">
                  <a:defRPr sz="800" b="0" i="0" u="none" strike="noStrike" baseline="0">
                    <a:solidFill>
                      <a:srgbClr val="000000"/>
                    </a:solidFill>
                    <a:latin typeface="Arial"/>
                    <a:ea typeface="Arial"/>
                    <a:cs typeface="Arial"/>
                  </a:defRPr>
                </a:pPr>
                <a:r>
                  <a:rPr lang="en-US"/>
                  <a:t>%</a:t>
                </a:r>
              </a:p>
            </c:rich>
          </c:tx>
          <c:layout>
            <c:manualLayout>
              <c:xMode val="edge"/>
              <c:yMode val="edge"/>
              <c:x val="3.2884599102531539E-2"/>
              <c:y val="8.0609296446830556E-2"/>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General" sourceLinked="1"/>
        <c:majorTickMark val="out"/>
        <c:minorTickMark val="none"/>
        <c:tickLblPos val="low"/>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lv-LV"/>
          </a:p>
        </c:txPr>
        <c:crossAx val="1"/>
        <c:crossesAt val="60.7"/>
        <c:auto val="1"/>
        <c:lblAlgn val="ctr"/>
        <c:lblOffset val="100"/>
        <c:tickLblSkip val="1"/>
        <c:tickMarkSkip val="1"/>
        <c:noMultiLvlLbl val="0"/>
      </c:catAx>
      <c:valAx>
        <c:axId val="1"/>
        <c:scaling>
          <c:orientation val="minMax"/>
          <c:max val="140"/>
          <c:min val="0"/>
        </c:scaling>
        <c:delete val="1"/>
        <c:axPos val="b"/>
        <c:numFmt formatCode="0.0" sourceLinked="1"/>
        <c:majorTickMark val="out"/>
        <c:minorTickMark val="none"/>
        <c:tickLblPos val="nextTo"/>
        <c:crossAx val="443319824"/>
        <c:crosses val="max"/>
        <c:crossBetween val="between"/>
        <c:majorUnit val="74.5"/>
        <c:minorUnit val="4"/>
      </c:valAx>
      <c:spPr>
        <a:noFill/>
        <a:ln w="25400">
          <a:noFill/>
        </a:ln>
      </c:spPr>
    </c:plotArea>
    <c:legend>
      <c:legendPos val="r"/>
      <c:legendEntry>
        <c:idx val="0"/>
        <c:delete val="1"/>
      </c:legendEntry>
      <c:legendEntry>
        <c:idx val="5"/>
        <c:delete val="1"/>
      </c:legendEntry>
      <c:layout>
        <c:manualLayout>
          <c:xMode val="edge"/>
          <c:yMode val="edge"/>
          <c:x val="0.32766065532131067"/>
          <c:y val="1.6342187995731301E-3"/>
          <c:w val="0.64573728939124542"/>
          <c:h val="5.2478198289729903E-2"/>
        </c:manualLayout>
      </c:layout>
      <c:overlay val="0"/>
      <c:spPr>
        <a:noFill/>
        <a:ln w="25400">
          <a:noFill/>
        </a:ln>
      </c:spPr>
      <c:txPr>
        <a:bodyPr/>
        <a:lstStyle/>
        <a:p>
          <a:pPr>
            <a:defRPr sz="1000" b="0" i="0" u="none" strike="noStrike" baseline="0">
              <a:solidFill>
                <a:srgbClr val="000000"/>
              </a:solidFill>
              <a:latin typeface="Arial"/>
              <a:ea typeface="Arial"/>
              <a:cs typeface="Arial"/>
            </a:defRPr>
          </a:pPr>
          <a:endParaRPr lang="lv-LV"/>
        </a:p>
      </c:txPr>
    </c:legend>
    <c:plotVisOnly val="1"/>
    <c:dispBlanksAs val="gap"/>
    <c:showDLblsOverMax val="0"/>
  </c:chart>
  <c:spPr>
    <a:noFill/>
    <a:ln w="6350">
      <a:noFill/>
    </a:ln>
  </c:spPr>
  <c:txPr>
    <a:bodyPr/>
    <a:lstStyle/>
    <a:p>
      <a:pPr>
        <a:defRPr sz="8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4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4449316479564223"/>
          <c:y val="1.6444166070150323E-3"/>
          <c:w val="0.59256992094534733"/>
          <c:h val="0.92683626373486383"/>
        </c:manualLayout>
      </c:layout>
      <c:barChart>
        <c:barDir val="bar"/>
        <c:grouping val="stacked"/>
        <c:varyColors val="0"/>
        <c:ser>
          <c:idx val="0"/>
          <c:order val="0"/>
          <c:tx>
            <c:strRef>
              <c:f>dati_5!$B$18</c:f>
              <c:strCache>
                <c:ptCount val="1"/>
                <c:pt idx="0">
                  <c:v>Latvijas TV kanāli</c:v>
                </c:pt>
              </c:strCache>
            </c:strRef>
          </c:tx>
          <c:spPr>
            <a:solidFill>
              <a:srgbClr val="9AC87A"/>
            </a:solidFill>
            <a:ln w="25400">
              <a:noFill/>
            </a:ln>
          </c:spPr>
          <c:invertIfNegative val="0"/>
          <c:dLbls>
            <c:dLbl>
              <c:idx val="0"/>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0-9DDD-412D-A537-E944053AF9E1}"/>
                </c:ext>
              </c:extLst>
            </c:dLbl>
            <c:dLbl>
              <c:idx val="6"/>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1-9DDD-412D-A537-E944053AF9E1}"/>
                </c:ext>
              </c:extLst>
            </c:dLbl>
            <c:dLbl>
              <c:idx val="8"/>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2-9DDD-412D-A537-E944053AF9E1}"/>
                </c:ext>
              </c:extLst>
            </c:dLbl>
            <c:dLbl>
              <c:idx val="9"/>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3-9DDD-412D-A537-E944053AF9E1}"/>
                </c:ext>
              </c:extLst>
            </c:dLbl>
            <c:dLbl>
              <c:idx val="10"/>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4-9DDD-412D-A537-E944053AF9E1}"/>
                </c:ext>
              </c:extLst>
            </c:dLbl>
            <c:dLbl>
              <c:idx val="31"/>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5-9DDD-412D-A537-E944053AF9E1}"/>
                </c:ext>
              </c:extLst>
            </c:dLbl>
            <c:numFmt formatCode="#,##0" sourceLinked="0"/>
            <c:spPr>
              <a:noFill/>
              <a:ln w="25400">
                <a:noFill/>
              </a:ln>
            </c:spPr>
            <c:txPr>
              <a:bodyPr wrap="square" lIns="38100" tIns="19050" rIns="38100" bIns="19050" anchor="ctr">
                <a:spAutoFit/>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dati_5!$A$19:$A$60</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dati_5!$B$19:$B$60</c:f>
              <c:numCache>
                <c:formatCode>General</c:formatCode>
                <c:ptCount val="42"/>
                <c:pt idx="0" formatCode="0">
                  <c:v>42.5</c:v>
                </c:pt>
                <c:pt idx="2" formatCode="0">
                  <c:v>39</c:v>
                </c:pt>
                <c:pt idx="3" formatCode="0">
                  <c:v>45.7</c:v>
                </c:pt>
                <c:pt idx="5" formatCode="0">
                  <c:v>16.7</c:v>
                </c:pt>
                <c:pt idx="6" formatCode="0">
                  <c:v>37</c:v>
                </c:pt>
                <c:pt idx="7" formatCode="0">
                  <c:v>39.6</c:v>
                </c:pt>
                <c:pt idx="8" formatCode="0">
                  <c:v>44.9</c:v>
                </c:pt>
                <c:pt idx="9" formatCode="0">
                  <c:v>46</c:v>
                </c:pt>
                <c:pt idx="10" formatCode="0">
                  <c:v>57.6</c:v>
                </c:pt>
                <c:pt idx="12" formatCode="0">
                  <c:v>24.5</c:v>
                </c:pt>
                <c:pt idx="13" formatCode="0">
                  <c:v>41.5</c:v>
                </c:pt>
                <c:pt idx="14" formatCode="0">
                  <c:v>51.4</c:v>
                </c:pt>
                <c:pt idx="16" formatCode="0">
                  <c:v>52.6</c:v>
                </c:pt>
                <c:pt idx="17" formatCode="0">
                  <c:v>26.7</c:v>
                </c:pt>
                <c:pt idx="19" formatCode="0">
                  <c:v>44.7</c:v>
                </c:pt>
                <c:pt idx="20" formatCode="0">
                  <c:v>27.4</c:v>
                </c:pt>
                <c:pt idx="22" formatCode="0">
                  <c:v>54.2</c:v>
                </c:pt>
                <c:pt idx="23" formatCode="0">
                  <c:v>40.6</c:v>
                </c:pt>
                <c:pt idx="24" formatCode="0">
                  <c:v>39.6</c:v>
                </c:pt>
                <c:pt idx="26" formatCode="0">
                  <c:v>33.200000000000003</c:v>
                </c:pt>
                <c:pt idx="27" formatCode="0">
                  <c:v>41</c:v>
                </c:pt>
                <c:pt idx="28" formatCode="0">
                  <c:v>53.5</c:v>
                </c:pt>
                <c:pt idx="29" formatCode="0">
                  <c:v>49.4</c:v>
                </c:pt>
                <c:pt idx="30" formatCode="0">
                  <c:v>53.2</c:v>
                </c:pt>
                <c:pt idx="32" formatCode="0">
                  <c:v>40.700000000000003</c:v>
                </c:pt>
                <c:pt idx="33" formatCode="0">
                  <c:v>41.2</c:v>
                </c:pt>
                <c:pt idx="34" formatCode="0">
                  <c:v>63.5</c:v>
                </c:pt>
                <c:pt idx="35" formatCode="0">
                  <c:v>54.6</c:v>
                </c:pt>
                <c:pt idx="36" formatCode="0">
                  <c:v>40.799999999999997</c:v>
                </c:pt>
                <c:pt idx="37" formatCode="0">
                  <c:v>24.2</c:v>
                </c:pt>
                <c:pt idx="39" formatCode="0">
                  <c:v>40.700000000000003</c:v>
                </c:pt>
                <c:pt idx="40" formatCode="0">
                  <c:v>37.4</c:v>
                </c:pt>
                <c:pt idx="41" formatCode="0">
                  <c:v>49.9</c:v>
                </c:pt>
              </c:numCache>
            </c:numRef>
          </c:val>
          <c:extLst>
            <c:ext xmlns:c16="http://schemas.microsoft.com/office/drawing/2014/chart" uri="{C3380CC4-5D6E-409C-BE32-E72D297353CC}">
              <c16:uniqueId val="{00000006-9DDD-412D-A537-E944053AF9E1}"/>
            </c:ext>
          </c:extLst>
        </c:ser>
        <c:ser>
          <c:idx val="1"/>
          <c:order val="1"/>
          <c:tx>
            <c:strRef>
              <c:f>dati_5!$C$18</c:f>
              <c:strCache>
                <c:ptCount val="1"/>
              </c:strCache>
            </c:strRef>
          </c:tx>
          <c:spPr>
            <a:noFill/>
            <a:ln w="25400">
              <a:noFill/>
            </a:ln>
          </c:spPr>
          <c:invertIfNegative val="0"/>
          <c:dLbls>
            <c:delete val="1"/>
          </c:dLbls>
          <c:cat>
            <c:strRef>
              <c:f>dati_5!$A$19:$A$60</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dati_5!$C$19:$C$60</c:f>
              <c:numCache>
                <c:formatCode>General</c:formatCode>
                <c:ptCount val="42"/>
                <c:pt idx="0" formatCode="0.0">
                  <c:v>31</c:v>
                </c:pt>
                <c:pt idx="2" formatCode="0.0">
                  <c:v>34.5</c:v>
                </c:pt>
                <c:pt idx="3" formatCode="0.0">
                  <c:v>27.799999999999997</c:v>
                </c:pt>
                <c:pt idx="5" formatCode="0.0">
                  <c:v>56.8</c:v>
                </c:pt>
                <c:pt idx="6" formatCode="0.0">
                  <c:v>36.5</c:v>
                </c:pt>
                <c:pt idx="7" formatCode="0.0">
                  <c:v>33.9</c:v>
                </c:pt>
                <c:pt idx="8" formatCode="0.0">
                  <c:v>28.6</c:v>
                </c:pt>
                <c:pt idx="9" formatCode="0.0">
                  <c:v>27.5</c:v>
                </c:pt>
                <c:pt idx="10" formatCode="0.0">
                  <c:v>15.899999999999999</c:v>
                </c:pt>
                <c:pt idx="12" formatCode="0.0">
                  <c:v>49</c:v>
                </c:pt>
                <c:pt idx="13" formatCode="0.0">
                  <c:v>32</c:v>
                </c:pt>
                <c:pt idx="14" formatCode="0.0">
                  <c:v>22.1</c:v>
                </c:pt>
                <c:pt idx="16" formatCode="0.0">
                  <c:v>20.9</c:v>
                </c:pt>
                <c:pt idx="17" formatCode="0.0">
                  <c:v>46.8</c:v>
                </c:pt>
                <c:pt idx="19" formatCode="0.0">
                  <c:v>28.799999999999997</c:v>
                </c:pt>
                <c:pt idx="20" formatCode="0.0">
                  <c:v>46.1</c:v>
                </c:pt>
                <c:pt idx="22" formatCode="0.0">
                  <c:v>19.299999999999997</c:v>
                </c:pt>
                <c:pt idx="23" formatCode="0.0">
                  <c:v>32.9</c:v>
                </c:pt>
                <c:pt idx="24" formatCode="0.0">
                  <c:v>33.9</c:v>
                </c:pt>
                <c:pt idx="26" formatCode="0.0">
                  <c:v>40.299999999999997</c:v>
                </c:pt>
                <c:pt idx="27" formatCode="0.0">
                  <c:v>32.5</c:v>
                </c:pt>
                <c:pt idx="28" formatCode="0.0">
                  <c:v>20</c:v>
                </c:pt>
                <c:pt idx="29" formatCode="0.0">
                  <c:v>24.1</c:v>
                </c:pt>
                <c:pt idx="30" formatCode="0.0">
                  <c:v>20.299999999999997</c:v>
                </c:pt>
                <c:pt idx="32" formatCode="0.0">
                  <c:v>32.799999999999997</c:v>
                </c:pt>
                <c:pt idx="33" formatCode="0.0">
                  <c:v>32.299999999999997</c:v>
                </c:pt>
                <c:pt idx="34" formatCode="0.0">
                  <c:v>10</c:v>
                </c:pt>
                <c:pt idx="35" formatCode="0.0">
                  <c:v>18.899999999999999</c:v>
                </c:pt>
                <c:pt idx="36" formatCode="0.0">
                  <c:v>32.700000000000003</c:v>
                </c:pt>
                <c:pt idx="37" formatCode="0.0">
                  <c:v>49.3</c:v>
                </c:pt>
                <c:pt idx="39" formatCode="0.0">
                  <c:v>32.799999999999997</c:v>
                </c:pt>
                <c:pt idx="40" formatCode="0.0">
                  <c:v>36.1</c:v>
                </c:pt>
                <c:pt idx="41" formatCode="0.0">
                  <c:v>23.6</c:v>
                </c:pt>
              </c:numCache>
            </c:numRef>
          </c:val>
          <c:extLst>
            <c:ext xmlns:c16="http://schemas.microsoft.com/office/drawing/2014/chart" uri="{C3380CC4-5D6E-409C-BE32-E72D297353CC}">
              <c16:uniqueId val="{00000007-9DDD-412D-A537-E944053AF9E1}"/>
            </c:ext>
          </c:extLst>
        </c:ser>
        <c:ser>
          <c:idx val="2"/>
          <c:order val="2"/>
          <c:tx>
            <c:strRef>
              <c:f>dati_5!$D$18</c:f>
              <c:strCache>
                <c:ptCount val="1"/>
                <c:pt idx="0">
                  <c:v>Dažādi interneta portāli (piemēram, delfi.lv, tvnet.lv, lsm.lv u.c.)</c:v>
                </c:pt>
              </c:strCache>
            </c:strRef>
          </c:tx>
          <c:spPr>
            <a:solidFill>
              <a:schemeClr val="accent1">
                <a:lumMod val="60000"/>
                <a:lumOff val="40000"/>
              </a:schemeClr>
            </a:solidFill>
            <a:ln w="25400">
              <a:noFill/>
            </a:ln>
          </c:spPr>
          <c:invertIfNegative val="0"/>
          <c:dLbls>
            <c:dLbl>
              <c:idx val="0"/>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8-9DDD-412D-A537-E944053AF9E1}"/>
                </c:ext>
              </c:extLst>
            </c:dLbl>
            <c:dLbl>
              <c:idx val="2"/>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9-9DDD-412D-A537-E944053AF9E1}"/>
                </c:ext>
              </c:extLst>
            </c:dLbl>
            <c:dLbl>
              <c:idx val="3"/>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A-9DDD-412D-A537-E944053AF9E1}"/>
                </c:ext>
              </c:extLst>
            </c:dLbl>
            <c:dLbl>
              <c:idx val="6"/>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B-9DDD-412D-A537-E944053AF9E1}"/>
                </c:ext>
              </c:extLst>
            </c:dLbl>
            <c:dLbl>
              <c:idx val="8"/>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C-9DDD-412D-A537-E944053AF9E1}"/>
                </c:ext>
              </c:extLst>
            </c:dLbl>
            <c:dLbl>
              <c:idx val="9"/>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D-9DDD-412D-A537-E944053AF9E1}"/>
                </c:ext>
              </c:extLst>
            </c:dLbl>
            <c:dLbl>
              <c:idx val="10"/>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E-9DDD-412D-A537-E944053AF9E1}"/>
                </c:ext>
              </c:extLst>
            </c:dLbl>
            <c:numFmt formatCode="0" sourceLinked="0"/>
            <c:spPr>
              <a:noFill/>
              <a:ln w="25400">
                <a:noFill/>
              </a:ln>
            </c:spPr>
            <c:txPr>
              <a:bodyPr wrap="square" lIns="38100" tIns="19050" rIns="38100" bIns="19050" anchor="ctr">
                <a:spAutoFit/>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dati_5!$A$19:$A$60</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dati_5!$D$19:$D$60</c:f>
              <c:numCache>
                <c:formatCode>General</c:formatCode>
                <c:ptCount val="42"/>
                <c:pt idx="0" formatCode="0">
                  <c:v>30.6</c:v>
                </c:pt>
                <c:pt idx="2" formatCode="0">
                  <c:v>30.9</c:v>
                </c:pt>
                <c:pt idx="3" formatCode="0">
                  <c:v>30.3</c:v>
                </c:pt>
                <c:pt idx="5" formatCode="0">
                  <c:v>34.700000000000003</c:v>
                </c:pt>
                <c:pt idx="6" formatCode="0">
                  <c:v>39.200000000000003</c:v>
                </c:pt>
                <c:pt idx="7" formatCode="0">
                  <c:v>32.9</c:v>
                </c:pt>
                <c:pt idx="8" formatCode="0">
                  <c:v>33.700000000000003</c:v>
                </c:pt>
                <c:pt idx="9" formatCode="0">
                  <c:v>24.1</c:v>
                </c:pt>
                <c:pt idx="10" formatCode="0">
                  <c:v>20.100000000000001</c:v>
                </c:pt>
                <c:pt idx="12" formatCode="0">
                  <c:v>13.3</c:v>
                </c:pt>
                <c:pt idx="13" formatCode="0">
                  <c:v>28.6</c:v>
                </c:pt>
                <c:pt idx="14" formatCode="0">
                  <c:v>41.8</c:v>
                </c:pt>
                <c:pt idx="16" formatCode="0">
                  <c:v>34.799999999999997</c:v>
                </c:pt>
                <c:pt idx="17" formatCode="0">
                  <c:v>23.9</c:v>
                </c:pt>
                <c:pt idx="19" formatCode="0">
                  <c:v>33.200000000000003</c:v>
                </c:pt>
                <c:pt idx="20" formatCode="0">
                  <c:v>13.2</c:v>
                </c:pt>
                <c:pt idx="22" formatCode="0">
                  <c:v>38.1</c:v>
                </c:pt>
                <c:pt idx="23" formatCode="0">
                  <c:v>35.799999999999997</c:v>
                </c:pt>
                <c:pt idx="24" formatCode="0">
                  <c:v>19.8</c:v>
                </c:pt>
                <c:pt idx="26" formatCode="0">
                  <c:v>17.100000000000001</c:v>
                </c:pt>
                <c:pt idx="27" formatCode="0">
                  <c:v>26.2</c:v>
                </c:pt>
                <c:pt idx="28" formatCode="0">
                  <c:v>30.2</c:v>
                </c:pt>
                <c:pt idx="29" formatCode="0">
                  <c:v>37.700000000000003</c:v>
                </c:pt>
                <c:pt idx="30" formatCode="0">
                  <c:v>49.4</c:v>
                </c:pt>
                <c:pt idx="32" formatCode="0">
                  <c:v>39.700000000000003</c:v>
                </c:pt>
                <c:pt idx="33" formatCode="0">
                  <c:v>28.6</c:v>
                </c:pt>
                <c:pt idx="34" formatCode="0">
                  <c:v>35.1</c:v>
                </c:pt>
                <c:pt idx="35" formatCode="0">
                  <c:v>31</c:v>
                </c:pt>
                <c:pt idx="36" formatCode="0">
                  <c:v>18.600000000000001</c:v>
                </c:pt>
                <c:pt idx="37" formatCode="0">
                  <c:v>17.899999999999999</c:v>
                </c:pt>
                <c:pt idx="39" formatCode="0">
                  <c:v>39.700000000000003</c:v>
                </c:pt>
                <c:pt idx="40" formatCode="0">
                  <c:v>23.8</c:v>
                </c:pt>
                <c:pt idx="41" formatCode="0">
                  <c:v>28.6</c:v>
                </c:pt>
              </c:numCache>
            </c:numRef>
          </c:val>
          <c:extLst>
            <c:ext xmlns:c16="http://schemas.microsoft.com/office/drawing/2014/chart" uri="{C3380CC4-5D6E-409C-BE32-E72D297353CC}">
              <c16:uniqueId val="{0000000F-9DDD-412D-A537-E944053AF9E1}"/>
            </c:ext>
          </c:extLst>
        </c:ser>
        <c:ser>
          <c:idx val="3"/>
          <c:order val="3"/>
          <c:tx>
            <c:strRef>
              <c:f>dati_5!$E$18</c:f>
              <c:strCache>
                <c:ptCount val="1"/>
              </c:strCache>
            </c:strRef>
          </c:tx>
          <c:spPr>
            <a:noFill/>
            <a:ln w="25400">
              <a:noFill/>
            </a:ln>
          </c:spPr>
          <c:invertIfNegative val="0"/>
          <c:dLbls>
            <c:delete val="1"/>
          </c:dLbls>
          <c:cat>
            <c:strRef>
              <c:f>dati_5!$A$19:$A$60</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dati_5!$E$19:$E$60</c:f>
              <c:numCache>
                <c:formatCode>General</c:formatCode>
                <c:ptCount val="42"/>
                <c:pt idx="0" formatCode="0.0">
                  <c:v>28.799999999999997</c:v>
                </c:pt>
                <c:pt idx="2" formatCode="0.0">
                  <c:v>28.5</c:v>
                </c:pt>
                <c:pt idx="3" formatCode="0.0">
                  <c:v>29.099999999999998</c:v>
                </c:pt>
                <c:pt idx="5" formatCode="0.0">
                  <c:v>24.699999999999996</c:v>
                </c:pt>
                <c:pt idx="6" formatCode="0.0">
                  <c:v>20.199999999999996</c:v>
                </c:pt>
                <c:pt idx="7" formatCode="0.0">
                  <c:v>26.5</c:v>
                </c:pt>
                <c:pt idx="8" formatCode="0.0">
                  <c:v>25.699999999999996</c:v>
                </c:pt>
                <c:pt idx="9" formatCode="0.0">
                  <c:v>35.299999999999997</c:v>
                </c:pt>
                <c:pt idx="10" formatCode="0.0">
                  <c:v>39.299999999999997</c:v>
                </c:pt>
                <c:pt idx="12" formatCode="0.0">
                  <c:v>46.099999999999994</c:v>
                </c:pt>
                <c:pt idx="13" formatCode="0.0">
                  <c:v>30.799999999999997</c:v>
                </c:pt>
                <c:pt idx="14" formatCode="0.0">
                  <c:v>17.600000000000001</c:v>
                </c:pt>
                <c:pt idx="16" formatCode="0.0">
                  <c:v>24.6</c:v>
                </c:pt>
                <c:pt idx="17" formatCode="0.0">
                  <c:v>35.5</c:v>
                </c:pt>
                <c:pt idx="19" formatCode="0.0">
                  <c:v>26.199999999999996</c:v>
                </c:pt>
                <c:pt idx="20" formatCode="0.0">
                  <c:v>46.2</c:v>
                </c:pt>
                <c:pt idx="22" formatCode="0.0">
                  <c:v>21.299999999999997</c:v>
                </c:pt>
                <c:pt idx="23" formatCode="0.0">
                  <c:v>23.6</c:v>
                </c:pt>
                <c:pt idx="24" formatCode="0.0">
                  <c:v>39.599999999999994</c:v>
                </c:pt>
                <c:pt idx="26" formatCode="0.0">
                  <c:v>42.3</c:v>
                </c:pt>
                <c:pt idx="27" formatCode="0.0">
                  <c:v>33.200000000000003</c:v>
                </c:pt>
                <c:pt idx="28" formatCode="0.0">
                  <c:v>29.2</c:v>
                </c:pt>
                <c:pt idx="29" formatCode="0.0">
                  <c:v>21.699999999999996</c:v>
                </c:pt>
                <c:pt idx="30" formatCode="0.0">
                  <c:v>10</c:v>
                </c:pt>
                <c:pt idx="32" formatCode="0.0">
                  <c:v>19.699999999999996</c:v>
                </c:pt>
                <c:pt idx="33" formatCode="0.0">
                  <c:v>30.799999999999997</c:v>
                </c:pt>
                <c:pt idx="34" formatCode="0.0">
                  <c:v>24.299999999999997</c:v>
                </c:pt>
                <c:pt idx="35" formatCode="0.0">
                  <c:v>28.4</c:v>
                </c:pt>
                <c:pt idx="36" formatCode="0.0">
                  <c:v>40.799999999999997</c:v>
                </c:pt>
                <c:pt idx="37" formatCode="0.0">
                  <c:v>41.5</c:v>
                </c:pt>
                <c:pt idx="39" formatCode="0.0">
                  <c:v>19.699999999999996</c:v>
                </c:pt>
                <c:pt idx="40" formatCode="0.0">
                  <c:v>35.599999999999994</c:v>
                </c:pt>
                <c:pt idx="41" formatCode="0.0">
                  <c:v>30.799999999999997</c:v>
                </c:pt>
              </c:numCache>
            </c:numRef>
          </c:val>
          <c:extLst>
            <c:ext xmlns:c16="http://schemas.microsoft.com/office/drawing/2014/chart" uri="{C3380CC4-5D6E-409C-BE32-E72D297353CC}">
              <c16:uniqueId val="{00000010-9DDD-412D-A537-E944053AF9E1}"/>
            </c:ext>
          </c:extLst>
        </c:ser>
        <c:ser>
          <c:idx val="4"/>
          <c:order val="4"/>
          <c:tx>
            <c:strRef>
              <c:f>dati_5!$F$18</c:f>
              <c:strCache>
                <c:ptCount val="1"/>
                <c:pt idx="0">
                  <c:v>Radio</c:v>
                </c:pt>
              </c:strCache>
            </c:strRef>
          </c:tx>
          <c:spPr>
            <a:solidFill>
              <a:srgbClr val="FFCC99"/>
            </a:solidFill>
            <a:ln w="25400">
              <a:noFill/>
            </a:ln>
          </c:spPr>
          <c:invertIfNegative val="0"/>
          <c:dLbls>
            <c:dLbl>
              <c:idx val="1"/>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1-9DDD-412D-A537-E944053AF9E1}"/>
                </c:ext>
              </c:extLst>
            </c:dLbl>
            <c:dLbl>
              <c:idx val="5"/>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2-9DDD-412D-A537-E944053AF9E1}"/>
                </c:ext>
              </c:extLst>
            </c:dLbl>
            <c:dLbl>
              <c:idx val="8"/>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3-9DDD-412D-A537-E944053AF9E1}"/>
                </c:ext>
              </c:extLst>
            </c:dLbl>
            <c:dLbl>
              <c:idx val="9"/>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4-9DDD-412D-A537-E944053AF9E1}"/>
                </c:ext>
              </c:extLst>
            </c:dLbl>
            <c:dLbl>
              <c:idx val="14"/>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5-9DDD-412D-A537-E944053AF9E1}"/>
                </c:ext>
              </c:extLst>
            </c:dLbl>
            <c:dLbl>
              <c:idx val="28"/>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6-9DDD-412D-A537-E944053AF9E1}"/>
                </c:ext>
              </c:extLst>
            </c:dLbl>
            <c:numFmt formatCode="0" sourceLinked="0"/>
            <c:spPr>
              <a:noFill/>
              <a:ln w="25400">
                <a:noFill/>
              </a:ln>
            </c:spPr>
            <c:txPr>
              <a:bodyPr wrap="square" lIns="38100" tIns="19050" rIns="38100" bIns="19050" anchor="ctr">
                <a:spAutoFit/>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dati_5!$A$19:$A$60</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dati_5!$F$19:$F$60</c:f>
              <c:numCache>
                <c:formatCode>General</c:formatCode>
                <c:ptCount val="42"/>
                <c:pt idx="0" formatCode="0">
                  <c:v>19</c:v>
                </c:pt>
                <c:pt idx="2" formatCode="0">
                  <c:v>18.8</c:v>
                </c:pt>
                <c:pt idx="3" formatCode="0">
                  <c:v>19.100000000000001</c:v>
                </c:pt>
                <c:pt idx="5" formatCode="0">
                  <c:v>6.1</c:v>
                </c:pt>
                <c:pt idx="6" formatCode="0">
                  <c:v>12.3</c:v>
                </c:pt>
                <c:pt idx="7" formatCode="0">
                  <c:v>24</c:v>
                </c:pt>
                <c:pt idx="8" formatCode="0">
                  <c:v>18.3</c:v>
                </c:pt>
                <c:pt idx="9" formatCode="0">
                  <c:v>20</c:v>
                </c:pt>
                <c:pt idx="10" formatCode="0">
                  <c:v>26</c:v>
                </c:pt>
                <c:pt idx="12" formatCode="0">
                  <c:v>4.5</c:v>
                </c:pt>
                <c:pt idx="13" formatCode="0">
                  <c:v>18.600000000000001</c:v>
                </c:pt>
                <c:pt idx="14" formatCode="0">
                  <c:v>25.2</c:v>
                </c:pt>
                <c:pt idx="16" formatCode="0">
                  <c:v>20.8</c:v>
                </c:pt>
                <c:pt idx="17" formatCode="0">
                  <c:v>16</c:v>
                </c:pt>
                <c:pt idx="19" formatCode="0">
                  <c:v>19.2</c:v>
                </c:pt>
                <c:pt idx="20" formatCode="0">
                  <c:v>17.7</c:v>
                </c:pt>
                <c:pt idx="22" formatCode="0">
                  <c:v>19.600000000000001</c:v>
                </c:pt>
                <c:pt idx="23" formatCode="0">
                  <c:v>20.9</c:v>
                </c:pt>
                <c:pt idx="24" formatCode="0">
                  <c:v>16</c:v>
                </c:pt>
                <c:pt idx="26" formatCode="0">
                  <c:v>11.7</c:v>
                </c:pt>
                <c:pt idx="27" formatCode="0">
                  <c:v>17.8</c:v>
                </c:pt>
                <c:pt idx="28" formatCode="0">
                  <c:v>23</c:v>
                </c:pt>
                <c:pt idx="29" formatCode="0">
                  <c:v>21.2</c:v>
                </c:pt>
                <c:pt idx="30" formatCode="0">
                  <c:v>31.5</c:v>
                </c:pt>
                <c:pt idx="32" formatCode="0">
                  <c:v>20.9</c:v>
                </c:pt>
                <c:pt idx="33" formatCode="0">
                  <c:v>17.600000000000001</c:v>
                </c:pt>
                <c:pt idx="34" formatCode="0">
                  <c:v>13.8</c:v>
                </c:pt>
                <c:pt idx="35" formatCode="0">
                  <c:v>22.2</c:v>
                </c:pt>
                <c:pt idx="36" formatCode="0">
                  <c:v>27.6</c:v>
                </c:pt>
                <c:pt idx="37" formatCode="0">
                  <c:v>9.4</c:v>
                </c:pt>
                <c:pt idx="39" formatCode="0">
                  <c:v>20.9</c:v>
                </c:pt>
                <c:pt idx="40" formatCode="0">
                  <c:v>21.4</c:v>
                </c:pt>
                <c:pt idx="41" formatCode="0">
                  <c:v>14.2</c:v>
                </c:pt>
              </c:numCache>
            </c:numRef>
          </c:val>
          <c:extLst>
            <c:ext xmlns:c16="http://schemas.microsoft.com/office/drawing/2014/chart" uri="{C3380CC4-5D6E-409C-BE32-E72D297353CC}">
              <c16:uniqueId val="{00000017-9DDD-412D-A537-E944053AF9E1}"/>
            </c:ext>
          </c:extLst>
        </c:ser>
        <c:ser>
          <c:idx val="5"/>
          <c:order val="5"/>
          <c:tx>
            <c:strRef>
              <c:f>dati_5!$G$18</c:f>
              <c:strCache>
                <c:ptCount val="1"/>
              </c:strCache>
            </c:strRef>
          </c:tx>
          <c:spPr>
            <a:noFill/>
            <a:ln w="25400">
              <a:noFill/>
            </a:ln>
          </c:spPr>
          <c:invertIfNegative val="0"/>
          <c:dLbls>
            <c:delete val="1"/>
          </c:dLbls>
          <c:cat>
            <c:strRef>
              <c:f>dati_5!$A$19:$A$60</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dati_5!$G$19:$G$60</c:f>
              <c:numCache>
                <c:formatCode>General</c:formatCode>
                <c:ptCount val="42"/>
                <c:pt idx="0" formatCode="0.0">
                  <c:v>22.5</c:v>
                </c:pt>
                <c:pt idx="2" formatCode="0.0">
                  <c:v>22.7</c:v>
                </c:pt>
                <c:pt idx="3" formatCode="0.0">
                  <c:v>22.4</c:v>
                </c:pt>
                <c:pt idx="5" formatCode="0.0">
                  <c:v>35.4</c:v>
                </c:pt>
                <c:pt idx="6" formatCode="0.0">
                  <c:v>29.2</c:v>
                </c:pt>
                <c:pt idx="7" formatCode="0.0">
                  <c:v>17.5</c:v>
                </c:pt>
                <c:pt idx="8" formatCode="0.0">
                  <c:v>23.2</c:v>
                </c:pt>
                <c:pt idx="9" formatCode="0.0">
                  <c:v>21.5</c:v>
                </c:pt>
                <c:pt idx="10" formatCode="0.0">
                  <c:v>15.5</c:v>
                </c:pt>
                <c:pt idx="12" formatCode="0.0">
                  <c:v>37</c:v>
                </c:pt>
                <c:pt idx="13" formatCode="0.0">
                  <c:v>22.9</c:v>
                </c:pt>
                <c:pt idx="14" formatCode="0.0">
                  <c:v>16.3</c:v>
                </c:pt>
                <c:pt idx="16" formatCode="0.0">
                  <c:v>20.7</c:v>
                </c:pt>
                <c:pt idx="17" formatCode="0.0">
                  <c:v>25.5</c:v>
                </c:pt>
                <c:pt idx="19" formatCode="0.0">
                  <c:v>22.3</c:v>
                </c:pt>
                <c:pt idx="20" formatCode="0.0">
                  <c:v>23.8</c:v>
                </c:pt>
                <c:pt idx="22" formatCode="0.0">
                  <c:v>21.9</c:v>
                </c:pt>
                <c:pt idx="23" formatCode="0.0">
                  <c:v>20.6</c:v>
                </c:pt>
                <c:pt idx="24" formatCode="0.0">
                  <c:v>25.5</c:v>
                </c:pt>
                <c:pt idx="26" formatCode="0.0">
                  <c:v>29.8</c:v>
                </c:pt>
                <c:pt idx="27" formatCode="0.0">
                  <c:v>23.7</c:v>
                </c:pt>
                <c:pt idx="28" formatCode="0.0">
                  <c:v>18.5</c:v>
                </c:pt>
                <c:pt idx="29" formatCode="0.0">
                  <c:v>20.3</c:v>
                </c:pt>
                <c:pt idx="30" formatCode="0.0">
                  <c:v>10</c:v>
                </c:pt>
                <c:pt idx="32" formatCode="0.0">
                  <c:v>20.6</c:v>
                </c:pt>
                <c:pt idx="33" formatCode="0.0">
                  <c:v>23.9</c:v>
                </c:pt>
                <c:pt idx="34" formatCode="0.0">
                  <c:v>27.7</c:v>
                </c:pt>
                <c:pt idx="35" formatCode="0.0">
                  <c:v>19.3</c:v>
                </c:pt>
                <c:pt idx="36" formatCode="0.0">
                  <c:v>13.899999999999999</c:v>
                </c:pt>
                <c:pt idx="37" formatCode="0.0">
                  <c:v>32.1</c:v>
                </c:pt>
                <c:pt idx="39" formatCode="0.0">
                  <c:v>20.6</c:v>
                </c:pt>
                <c:pt idx="40" formatCode="0.0">
                  <c:v>20.100000000000001</c:v>
                </c:pt>
                <c:pt idx="41" formatCode="0.0">
                  <c:v>27.3</c:v>
                </c:pt>
              </c:numCache>
            </c:numRef>
          </c:val>
          <c:extLst>
            <c:ext xmlns:c16="http://schemas.microsoft.com/office/drawing/2014/chart" uri="{C3380CC4-5D6E-409C-BE32-E72D297353CC}">
              <c16:uniqueId val="{00000018-9DDD-412D-A537-E944053AF9E1}"/>
            </c:ext>
          </c:extLst>
        </c:ser>
        <c:ser>
          <c:idx val="6"/>
          <c:order val="6"/>
          <c:tx>
            <c:strRef>
              <c:f>dati_5!$H$18</c:f>
              <c:strCache>
                <c:ptCount val="1"/>
                <c:pt idx="0">
                  <c:v>Dažādi sociālie tīkli (piemēram, Facebook, Twitter, YouTube, Telegram u.c.)</c:v>
                </c:pt>
              </c:strCache>
            </c:strRef>
          </c:tx>
          <c:spPr>
            <a:solidFill>
              <a:srgbClr val="D5BAEC"/>
            </a:solidFill>
            <a:ln w="25400">
              <a:noFill/>
            </a:ln>
          </c:spPr>
          <c:invertIfNegative val="0"/>
          <c:dLbls>
            <c:dLbl>
              <c:idx val="5"/>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9-9DDD-412D-A537-E944053AF9E1}"/>
                </c:ext>
              </c:extLst>
            </c:dLbl>
            <c:dLbl>
              <c:idx val="8"/>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A-9DDD-412D-A537-E944053AF9E1}"/>
                </c:ext>
              </c:extLst>
            </c:dLbl>
            <c:dLbl>
              <c:idx val="14"/>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B-9DDD-412D-A537-E944053AF9E1}"/>
                </c:ext>
              </c:extLst>
            </c:dLbl>
            <c:dLbl>
              <c:idx val="28"/>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C-9DDD-412D-A537-E944053AF9E1}"/>
                </c:ext>
              </c:extLst>
            </c:dLbl>
            <c:numFmt formatCode="0" sourceLinked="0"/>
            <c:spPr>
              <a:noFill/>
              <a:ln w="25400">
                <a:noFill/>
              </a:ln>
            </c:spPr>
            <c:txPr>
              <a:bodyPr wrap="square" lIns="38100" tIns="19050" rIns="38100" bIns="19050" anchor="ctr">
                <a:spAutoFit/>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dati_5!$A$19:$A$60</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dati_5!$H$19:$H$60</c:f>
              <c:numCache>
                <c:formatCode>General</c:formatCode>
                <c:ptCount val="42"/>
                <c:pt idx="0" formatCode="0">
                  <c:v>18.5</c:v>
                </c:pt>
                <c:pt idx="2" formatCode="0">
                  <c:v>20.7</c:v>
                </c:pt>
                <c:pt idx="3" formatCode="0">
                  <c:v>16.5</c:v>
                </c:pt>
                <c:pt idx="5" formatCode="0">
                  <c:v>25</c:v>
                </c:pt>
                <c:pt idx="6" formatCode="0">
                  <c:v>26</c:v>
                </c:pt>
                <c:pt idx="7" formatCode="0">
                  <c:v>23.8</c:v>
                </c:pt>
                <c:pt idx="8" formatCode="0">
                  <c:v>17.3</c:v>
                </c:pt>
                <c:pt idx="9" formatCode="0">
                  <c:v>13.5</c:v>
                </c:pt>
                <c:pt idx="10" formatCode="0">
                  <c:v>8</c:v>
                </c:pt>
                <c:pt idx="12" formatCode="0">
                  <c:v>10.1</c:v>
                </c:pt>
                <c:pt idx="13" formatCode="0">
                  <c:v>18.3</c:v>
                </c:pt>
                <c:pt idx="14" formatCode="0">
                  <c:v>22.1</c:v>
                </c:pt>
                <c:pt idx="16" formatCode="0">
                  <c:v>19.600000000000001</c:v>
                </c:pt>
                <c:pt idx="17" formatCode="0">
                  <c:v>17.3</c:v>
                </c:pt>
                <c:pt idx="19" formatCode="0">
                  <c:v>19.8</c:v>
                </c:pt>
                <c:pt idx="20" formatCode="0">
                  <c:v>9.6999999999999993</c:v>
                </c:pt>
                <c:pt idx="22" formatCode="0">
                  <c:v>20.5</c:v>
                </c:pt>
                <c:pt idx="23" formatCode="0">
                  <c:v>24.1</c:v>
                </c:pt>
                <c:pt idx="24" formatCode="0">
                  <c:v>9.8000000000000007</c:v>
                </c:pt>
                <c:pt idx="26" formatCode="0">
                  <c:v>9.1999999999999993</c:v>
                </c:pt>
                <c:pt idx="27" formatCode="0">
                  <c:v>15.1</c:v>
                </c:pt>
                <c:pt idx="28" formatCode="0">
                  <c:v>16.8</c:v>
                </c:pt>
                <c:pt idx="29" formatCode="0">
                  <c:v>26.7</c:v>
                </c:pt>
                <c:pt idx="30" formatCode="0">
                  <c:v>30.2</c:v>
                </c:pt>
                <c:pt idx="32" formatCode="0">
                  <c:v>25.5</c:v>
                </c:pt>
                <c:pt idx="33" formatCode="0">
                  <c:v>14.6</c:v>
                </c:pt>
                <c:pt idx="34" formatCode="0">
                  <c:v>14.7</c:v>
                </c:pt>
                <c:pt idx="35" formatCode="0">
                  <c:v>20.399999999999999</c:v>
                </c:pt>
                <c:pt idx="36" formatCode="0">
                  <c:v>16.5</c:v>
                </c:pt>
                <c:pt idx="37" formatCode="0">
                  <c:v>9.8000000000000007</c:v>
                </c:pt>
                <c:pt idx="39" formatCode="0">
                  <c:v>25.5</c:v>
                </c:pt>
                <c:pt idx="40" formatCode="0">
                  <c:v>12.8</c:v>
                </c:pt>
                <c:pt idx="41" formatCode="0">
                  <c:v>17.600000000000001</c:v>
                </c:pt>
              </c:numCache>
            </c:numRef>
          </c:val>
          <c:extLst>
            <c:ext xmlns:c16="http://schemas.microsoft.com/office/drawing/2014/chart" uri="{C3380CC4-5D6E-409C-BE32-E72D297353CC}">
              <c16:uniqueId val="{0000001D-9DDD-412D-A537-E944053AF9E1}"/>
            </c:ext>
          </c:extLst>
        </c:ser>
        <c:ser>
          <c:idx val="7"/>
          <c:order val="7"/>
          <c:tx>
            <c:strRef>
              <c:f>dati_5!$I$18</c:f>
              <c:strCache>
                <c:ptCount val="1"/>
              </c:strCache>
            </c:strRef>
          </c:tx>
          <c:spPr>
            <a:noFill/>
          </c:spPr>
          <c:invertIfNegative val="0"/>
          <c:dLbls>
            <c:delete val="1"/>
          </c:dLbls>
          <c:cat>
            <c:strRef>
              <c:f>dati_5!$A$19:$A$60</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dati_5!$I$19:$I$60</c:f>
              <c:numCache>
                <c:formatCode>General</c:formatCode>
                <c:ptCount val="42"/>
                <c:pt idx="0" formatCode="0.0">
                  <c:v>21.700000000000003</c:v>
                </c:pt>
                <c:pt idx="2" formatCode="0.0">
                  <c:v>19.500000000000004</c:v>
                </c:pt>
                <c:pt idx="3" formatCode="0.0">
                  <c:v>23.700000000000003</c:v>
                </c:pt>
                <c:pt idx="5" formatCode="0.0">
                  <c:v>15.200000000000003</c:v>
                </c:pt>
                <c:pt idx="6" formatCode="0.0">
                  <c:v>14.200000000000003</c:v>
                </c:pt>
                <c:pt idx="7" formatCode="0.0">
                  <c:v>16.400000000000002</c:v>
                </c:pt>
                <c:pt idx="8" formatCode="0.0">
                  <c:v>22.900000000000002</c:v>
                </c:pt>
                <c:pt idx="9" formatCode="0.0">
                  <c:v>26.700000000000003</c:v>
                </c:pt>
                <c:pt idx="10" formatCode="0.0">
                  <c:v>32.200000000000003</c:v>
                </c:pt>
                <c:pt idx="12" formatCode="0.0">
                  <c:v>30.1</c:v>
                </c:pt>
                <c:pt idx="13" formatCode="0.0">
                  <c:v>21.900000000000002</c:v>
                </c:pt>
                <c:pt idx="14" formatCode="0.0">
                  <c:v>18.100000000000001</c:v>
                </c:pt>
                <c:pt idx="16" formatCode="0.0">
                  <c:v>20.6</c:v>
                </c:pt>
                <c:pt idx="17" formatCode="0.0">
                  <c:v>22.900000000000002</c:v>
                </c:pt>
                <c:pt idx="19" formatCode="0.0">
                  <c:v>20.400000000000002</c:v>
                </c:pt>
                <c:pt idx="20" formatCode="0.0">
                  <c:v>30.500000000000004</c:v>
                </c:pt>
                <c:pt idx="22" formatCode="0.0">
                  <c:v>19.700000000000003</c:v>
                </c:pt>
                <c:pt idx="23" formatCode="0.0">
                  <c:v>16.100000000000001</c:v>
                </c:pt>
                <c:pt idx="24" formatCode="0.0">
                  <c:v>30.400000000000002</c:v>
                </c:pt>
                <c:pt idx="26" formatCode="0.0">
                  <c:v>31.000000000000004</c:v>
                </c:pt>
                <c:pt idx="27" formatCode="0.0">
                  <c:v>25.1</c:v>
                </c:pt>
                <c:pt idx="28" formatCode="0.0">
                  <c:v>23.400000000000002</c:v>
                </c:pt>
                <c:pt idx="29" formatCode="0.0">
                  <c:v>13.500000000000004</c:v>
                </c:pt>
                <c:pt idx="30" formatCode="0.0">
                  <c:v>10.000000000000004</c:v>
                </c:pt>
                <c:pt idx="32" formatCode="0.0">
                  <c:v>14.700000000000003</c:v>
                </c:pt>
                <c:pt idx="33" formatCode="0.0">
                  <c:v>25.6</c:v>
                </c:pt>
                <c:pt idx="34" formatCode="0.0">
                  <c:v>25.500000000000004</c:v>
                </c:pt>
                <c:pt idx="35" formatCode="0.0">
                  <c:v>19.800000000000004</c:v>
                </c:pt>
                <c:pt idx="36" formatCode="0.0">
                  <c:v>23.700000000000003</c:v>
                </c:pt>
                <c:pt idx="37" formatCode="0.0">
                  <c:v>30.400000000000002</c:v>
                </c:pt>
                <c:pt idx="39" formatCode="0.0">
                  <c:v>14.700000000000003</c:v>
                </c:pt>
                <c:pt idx="40" formatCode="0.0">
                  <c:v>27.400000000000002</c:v>
                </c:pt>
                <c:pt idx="41" formatCode="0.0">
                  <c:v>22.6</c:v>
                </c:pt>
              </c:numCache>
            </c:numRef>
          </c:val>
          <c:extLst>
            <c:ext xmlns:c16="http://schemas.microsoft.com/office/drawing/2014/chart" uri="{C3380CC4-5D6E-409C-BE32-E72D297353CC}">
              <c16:uniqueId val="{0000001E-9DDD-412D-A537-E944053AF9E1}"/>
            </c:ext>
          </c:extLst>
        </c:ser>
        <c:ser>
          <c:idx val="8"/>
          <c:order val="8"/>
          <c:tx>
            <c:strRef>
              <c:f>dati_5!$J$18</c:f>
              <c:strCache>
                <c:ptCount val="1"/>
                <c:pt idx="0">
                  <c:v>Drukātie plašsaziņas līdzekļi (t.i., avīzes, žurnāli)</c:v>
                </c:pt>
              </c:strCache>
            </c:strRef>
          </c:tx>
          <c:spPr>
            <a:solidFill>
              <a:srgbClr val="B7D5DB"/>
            </a:solidFill>
          </c:spPr>
          <c:invertIfNegative val="0"/>
          <c:dLbls>
            <c:spPr>
              <a:noFill/>
              <a:ln>
                <a:noFill/>
              </a:ln>
              <a:effectLst/>
            </c:spPr>
            <c:txPr>
              <a:bodyPr wrap="square" lIns="38100" tIns="19050" rIns="38100" bIns="19050" anchor="ctr">
                <a:spAutoFit/>
              </a:bodyPr>
              <a:lstStyle/>
              <a:p>
                <a:pPr>
                  <a:defRPr sz="900"/>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dati_5!$A$19:$A$60</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dati_5!$J$19:$J$60</c:f>
              <c:numCache>
                <c:formatCode>General</c:formatCode>
                <c:ptCount val="42"/>
                <c:pt idx="0" formatCode="0">
                  <c:v>8.6</c:v>
                </c:pt>
                <c:pt idx="2" formatCode="0">
                  <c:v>7.7</c:v>
                </c:pt>
                <c:pt idx="3" formatCode="0">
                  <c:v>9.4</c:v>
                </c:pt>
                <c:pt idx="5" formatCode="0">
                  <c:v>2</c:v>
                </c:pt>
                <c:pt idx="6" formatCode="0">
                  <c:v>7.4</c:v>
                </c:pt>
                <c:pt idx="7" formatCode="0">
                  <c:v>6.9</c:v>
                </c:pt>
                <c:pt idx="8" formatCode="0">
                  <c:v>6.7</c:v>
                </c:pt>
                <c:pt idx="9" formatCode="0">
                  <c:v>12.7</c:v>
                </c:pt>
                <c:pt idx="10" formatCode="0">
                  <c:v>12.8</c:v>
                </c:pt>
                <c:pt idx="12" formatCode="0">
                  <c:v>1.9</c:v>
                </c:pt>
                <c:pt idx="13" formatCode="0">
                  <c:v>8</c:v>
                </c:pt>
                <c:pt idx="14" formatCode="0">
                  <c:v>12.4</c:v>
                </c:pt>
                <c:pt idx="16" formatCode="0">
                  <c:v>9.5</c:v>
                </c:pt>
                <c:pt idx="17" formatCode="0">
                  <c:v>7.2</c:v>
                </c:pt>
                <c:pt idx="19" formatCode="0">
                  <c:v>8.8000000000000007</c:v>
                </c:pt>
                <c:pt idx="20" formatCode="0">
                  <c:v>7</c:v>
                </c:pt>
                <c:pt idx="22" formatCode="0">
                  <c:v>10.6</c:v>
                </c:pt>
                <c:pt idx="23" formatCode="0">
                  <c:v>7.4</c:v>
                </c:pt>
                <c:pt idx="24" formatCode="0">
                  <c:v>9.3000000000000007</c:v>
                </c:pt>
                <c:pt idx="26" formatCode="0">
                  <c:v>7.7</c:v>
                </c:pt>
                <c:pt idx="27" formatCode="0">
                  <c:v>7.5</c:v>
                </c:pt>
                <c:pt idx="28" formatCode="0">
                  <c:v>10.8</c:v>
                </c:pt>
                <c:pt idx="29" formatCode="0">
                  <c:v>10.3</c:v>
                </c:pt>
                <c:pt idx="30" formatCode="0">
                  <c:v>13.2</c:v>
                </c:pt>
                <c:pt idx="32" formatCode="0">
                  <c:v>10.5</c:v>
                </c:pt>
                <c:pt idx="33" formatCode="0">
                  <c:v>4.9000000000000004</c:v>
                </c:pt>
                <c:pt idx="34" formatCode="0">
                  <c:v>6</c:v>
                </c:pt>
                <c:pt idx="35" formatCode="0">
                  <c:v>11.1</c:v>
                </c:pt>
                <c:pt idx="36" formatCode="0">
                  <c:v>10.4</c:v>
                </c:pt>
                <c:pt idx="37" formatCode="0">
                  <c:v>7.1</c:v>
                </c:pt>
                <c:pt idx="39" formatCode="0">
                  <c:v>10.5</c:v>
                </c:pt>
                <c:pt idx="40" formatCode="0">
                  <c:v>7.1</c:v>
                </c:pt>
                <c:pt idx="41" formatCode="0">
                  <c:v>8.1</c:v>
                </c:pt>
              </c:numCache>
            </c:numRef>
          </c:val>
          <c:extLst>
            <c:ext xmlns:c16="http://schemas.microsoft.com/office/drawing/2014/chart" uri="{C3380CC4-5D6E-409C-BE32-E72D297353CC}">
              <c16:uniqueId val="{0000001F-9DDD-412D-A537-E944053AF9E1}"/>
            </c:ext>
          </c:extLst>
        </c:ser>
        <c:ser>
          <c:idx val="9"/>
          <c:order val="9"/>
          <c:tx>
            <c:strRef>
              <c:f>dati_5!$K$18</c:f>
              <c:strCache>
                <c:ptCount val="1"/>
              </c:strCache>
            </c:strRef>
          </c:tx>
          <c:spPr>
            <a:noFill/>
          </c:spPr>
          <c:invertIfNegative val="0"/>
          <c:dLbls>
            <c:delete val="1"/>
          </c:dLbls>
          <c:cat>
            <c:strRef>
              <c:f>dati_5!$A$19:$A$60</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dati_5!$K$19:$K$60</c:f>
              <c:numCache>
                <c:formatCode>General</c:formatCode>
                <c:ptCount val="42"/>
                <c:pt idx="0" formatCode="0.0">
                  <c:v>14.6</c:v>
                </c:pt>
                <c:pt idx="2" formatCode="0.0">
                  <c:v>15.5</c:v>
                </c:pt>
                <c:pt idx="3" formatCode="0.0">
                  <c:v>13.799999999999999</c:v>
                </c:pt>
                <c:pt idx="5" formatCode="0.0">
                  <c:v>21.2</c:v>
                </c:pt>
                <c:pt idx="6" formatCode="0.0">
                  <c:v>15.799999999999999</c:v>
                </c:pt>
                <c:pt idx="7" formatCode="0.0">
                  <c:v>16.299999999999997</c:v>
                </c:pt>
                <c:pt idx="8" formatCode="0.0">
                  <c:v>16.5</c:v>
                </c:pt>
                <c:pt idx="9" formatCode="0.0">
                  <c:v>10.5</c:v>
                </c:pt>
                <c:pt idx="10" formatCode="0.0">
                  <c:v>10.399999999999999</c:v>
                </c:pt>
                <c:pt idx="12" formatCode="0.0">
                  <c:v>21.3</c:v>
                </c:pt>
                <c:pt idx="13" formatCode="0.0">
                  <c:v>15.2</c:v>
                </c:pt>
                <c:pt idx="14" formatCode="0.0">
                  <c:v>10.799999999999999</c:v>
                </c:pt>
                <c:pt idx="16" formatCode="0.0">
                  <c:v>13.7</c:v>
                </c:pt>
                <c:pt idx="17" formatCode="0.0">
                  <c:v>16</c:v>
                </c:pt>
                <c:pt idx="19" formatCode="0.0">
                  <c:v>14.399999999999999</c:v>
                </c:pt>
                <c:pt idx="20" formatCode="0.0">
                  <c:v>16.2</c:v>
                </c:pt>
                <c:pt idx="22" formatCode="0.0">
                  <c:v>12.6</c:v>
                </c:pt>
                <c:pt idx="23" formatCode="0.0">
                  <c:v>15.799999999999999</c:v>
                </c:pt>
                <c:pt idx="24" formatCode="0.0">
                  <c:v>13.899999999999999</c:v>
                </c:pt>
                <c:pt idx="26" formatCode="0.0">
                  <c:v>15.5</c:v>
                </c:pt>
                <c:pt idx="27" formatCode="0.0">
                  <c:v>15.7</c:v>
                </c:pt>
                <c:pt idx="28" formatCode="0.0">
                  <c:v>12.399999999999999</c:v>
                </c:pt>
                <c:pt idx="29" formatCode="0.0">
                  <c:v>12.899999999999999</c:v>
                </c:pt>
                <c:pt idx="30" formatCode="0.0">
                  <c:v>10</c:v>
                </c:pt>
                <c:pt idx="32" formatCode="0.0">
                  <c:v>12.7</c:v>
                </c:pt>
                <c:pt idx="33" formatCode="0.0">
                  <c:v>18.299999999999997</c:v>
                </c:pt>
                <c:pt idx="34" formatCode="0.0">
                  <c:v>17.2</c:v>
                </c:pt>
                <c:pt idx="35" formatCode="0.0">
                  <c:v>12.1</c:v>
                </c:pt>
                <c:pt idx="36" formatCode="0.0">
                  <c:v>12.799999999999999</c:v>
                </c:pt>
                <c:pt idx="37" formatCode="0.0">
                  <c:v>16.100000000000001</c:v>
                </c:pt>
                <c:pt idx="39" formatCode="0.0">
                  <c:v>12.7</c:v>
                </c:pt>
                <c:pt idx="40" formatCode="0.0">
                  <c:v>16.100000000000001</c:v>
                </c:pt>
                <c:pt idx="41" formatCode="0.0">
                  <c:v>15.1</c:v>
                </c:pt>
              </c:numCache>
            </c:numRef>
          </c:val>
          <c:extLst>
            <c:ext xmlns:c16="http://schemas.microsoft.com/office/drawing/2014/chart" uri="{C3380CC4-5D6E-409C-BE32-E72D297353CC}">
              <c16:uniqueId val="{00000020-9DDD-412D-A537-E944053AF9E1}"/>
            </c:ext>
          </c:extLst>
        </c:ser>
        <c:ser>
          <c:idx val="10"/>
          <c:order val="10"/>
          <c:tx>
            <c:strRef>
              <c:f>dati_5!$L$18</c:f>
              <c:strCache>
                <c:ptCount val="1"/>
                <c:pt idx="0">
                  <c:v>No paziņām, kuri tur strādā vai ir citos veidos saistīti ar prokuratūru</c:v>
                </c:pt>
              </c:strCache>
            </c:strRef>
          </c:tx>
          <c:spPr>
            <a:solidFill>
              <a:srgbClr val="F6987E"/>
            </a:solidFill>
          </c:spPr>
          <c:invertIfNegative val="0"/>
          <c:dLbls>
            <c:spPr>
              <a:noFill/>
              <a:ln>
                <a:noFill/>
              </a:ln>
              <a:effectLst/>
            </c:spPr>
            <c:txPr>
              <a:bodyPr wrap="square" lIns="38100" tIns="19050" rIns="38100" bIns="19050" anchor="ctr">
                <a:spAutoFit/>
              </a:bodyPr>
              <a:lstStyle/>
              <a:p>
                <a:pPr>
                  <a:defRPr sz="900"/>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dati_5!$A$19:$A$60</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dati_5!$L$19:$L$60</c:f>
              <c:numCache>
                <c:formatCode>General</c:formatCode>
                <c:ptCount val="42"/>
                <c:pt idx="0" formatCode="0">
                  <c:v>7.4</c:v>
                </c:pt>
                <c:pt idx="2" formatCode="0">
                  <c:v>9</c:v>
                </c:pt>
                <c:pt idx="3" formatCode="0">
                  <c:v>5.9</c:v>
                </c:pt>
                <c:pt idx="5" formatCode="0">
                  <c:v>8</c:v>
                </c:pt>
                <c:pt idx="6" formatCode="0">
                  <c:v>9.1999999999999993</c:v>
                </c:pt>
                <c:pt idx="7" formatCode="0">
                  <c:v>7.9</c:v>
                </c:pt>
                <c:pt idx="8" formatCode="0">
                  <c:v>6.8</c:v>
                </c:pt>
                <c:pt idx="9" formatCode="0">
                  <c:v>3.7</c:v>
                </c:pt>
                <c:pt idx="10" formatCode="0">
                  <c:v>9.1999999999999993</c:v>
                </c:pt>
                <c:pt idx="12" formatCode="0">
                  <c:v>5.3</c:v>
                </c:pt>
                <c:pt idx="13" formatCode="0">
                  <c:v>6.3</c:v>
                </c:pt>
                <c:pt idx="14" formatCode="0">
                  <c:v>11</c:v>
                </c:pt>
                <c:pt idx="16" formatCode="0">
                  <c:v>6.4</c:v>
                </c:pt>
                <c:pt idx="17" formatCode="0">
                  <c:v>9.4</c:v>
                </c:pt>
                <c:pt idx="19" formatCode="0">
                  <c:v>7.4</c:v>
                </c:pt>
                <c:pt idx="20" formatCode="0">
                  <c:v>7.9</c:v>
                </c:pt>
                <c:pt idx="22" formatCode="0">
                  <c:v>7</c:v>
                </c:pt>
                <c:pt idx="23" formatCode="0">
                  <c:v>8.1999999999999993</c:v>
                </c:pt>
                <c:pt idx="24" formatCode="0">
                  <c:v>6.6</c:v>
                </c:pt>
                <c:pt idx="26" formatCode="0">
                  <c:v>4.3</c:v>
                </c:pt>
                <c:pt idx="27" formatCode="0">
                  <c:v>6.9</c:v>
                </c:pt>
                <c:pt idx="28" formatCode="0">
                  <c:v>7.6</c:v>
                </c:pt>
                <c:pt idx="29" formatCode="0">
                  <c:v>8.9</c:v>
                </c:pt>
                <c:pt idx="30" formatCode="0">
                  <c:v>7.9</c:v>
                </c:pt>
                <c:pt idx="32" formatCode="0">
                  <c:v>10.1</c:v>
                </c:pt>
                <c:pt idx="33" formatCode="0">
                  <c:v>4.4000000000000004</c:v>
                </c:pt>
                <c:pt idx="34" formatCode="0">
                  <c:v>1.8</c:v>
                </c:pt>
                <c:pt idx="35" formatCode="0">
                  <c:v>4.7</c:v>
                </c:pt>
                <c:pt idx="36" formatCode="0">
                  <c:v>7.1</c:v>
                </c:pt>
                <c:pt idx="37" formatCode="0">
                  <c:v>12.1</c:v>
                </c:pt>
                <c:pt idx="39" formatCode="0">
                  <c:v>10.1</c:v>
                </c:pt>
                <c:pt idx="40" formatCode="0">
                  <c:v>6.6</c:v>
                </c:pt>
                <c:pt idx="41" formatCode="0">
                  <c:v>5.6</c:v>
                </c:pt>
              </c:numCache>
            </c:numRef>
          </c:val>
          <c:extLst>
            <c:ext xmlns:c16="http://schemas.microsoft.com/office/drawing/2014/chart" uri="{C3380CC4-5D6E-409C-BE32-E72D297353CC}">
              <c16:uniqueId val="{00000021-9DDD-412D-A537-E944053AF9E1}"/>
            </c:ext>
          </c:extLst>
        </c:ser>
        <c:ser>
          <c:idx val="11"/>
          <c:order val="11"/>
          <c:tx>
            <c:strRef>
              <c:f>dati_5!$M$18</c:f>
              <c:strCache>
                <c:ptCount val="1"/>
              </c:strCache>
            </c:strRef>
          </c:tx>
          <c:spPr>
            <a:noFill/>
          </c:spPr>
          <c:invertIfNegative val="0"/>
          <c:dLbls>
            <c:delete val="1"/>
          </c:dLbls>
          <c:cat>
            <c:strRef>
              <c:f>dati_5!$A$19:$A$60</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dati_5!$M$19:$M$60</c:f>
              <c:numCache>
                <c:formatCode>General</c:formatCode>
                <c:ptCount val="42"/>
                <c:pt idx="0" formatCode="0.0">
                  <c:v>14.700000000000001</c:v>
                </c:pt>
                <c:pt idx="2" formatCode="0.0">
                  <c:v>13.100000000000001</c:v>
                </c:pt>
                <c:pt idx="3" formatCode="0.0">
                  <c:v>16.200000000000003</c:v>
                </c:pt>
                <c:pt idx="5" formatCode="0.0">
                  <c:v>14.100000000000001</c:v>
                </c:pt>
                <c:pt idx="6" formatCode="0.0">
                  <c:v>12.900000000000002</c:v>
                </c:pt>
                <c:pt idx="7" formatCode="0.0">
                  <c:v>14.200000000000001</c:v>
                </c:pt>
                <c:pt idx="8" formatCode="0.0">
                  <c:v>15.3</c:v>
                </c:pt>
                <c:pt idx="9" formatCode="0.0">
                  <c:v>18.400000000000002</c:v>
                </c:pt>
                <c:pt idx="10" formatCode="0.0">
                  <c:v>12.900000000000002</c:v>
                </c:pt>
                <c:pt idx="12" formatCode="0.0">
                  <c:v>16.8</c:v>
                </c:pt>
                <c:pt idx="13" formatCode="0.0">
                  <c:v>15.8</c:v>
                </c:pt>
                <c:pt idx="14" formatCode="0.0">
                  <c:v>11.100000000000001</c:v>
                </c:pt>
                <c:pt idx="16" formatCode="0.0">
                  <c:v>15.700000000000001</c:v>
                </c:pt>
                <c:pt idx="17" formatCode="0.0">
                  <c:v>12.700000000000001</c:v>
                </c:pt>
                <c:pt idx="19" formatCode="0.0">
                  <c:v>14.700000000000001</c:v>
                </c:pt>
                <c:pt idx="20" formatCode="0.0">
                  <c:v>14.200000000000001</c:v>
                </c:pt>
                <c:pt idx="22" formatCode="0.0">
                  <c:v>15.100000000000001</c:v>
                </c:pt>
                <c:pt idx="23" formatCode="0.0">
                  <c:v>13.900000000000002</c:v>
                </c:pt>
                <c:pt idx="24" formatCode="0.0">
                  <c:v>15.500000000000002</c:v>
                </c:pt>
                <c:pt idx="26" formatCode="0.0">
                  <c:v>17.8</c:v>
                </c:pt>
                <c:pt idx="27" formatCode="0.0">
                  <c:v>15.200000000000001</c:v>
                </c:pt>
                <c:pt idx="28" formatCode="0.0">
                  <c:v>14.500000000000002</c:v>
                </c:pt>
                <c:pt idx="29" formatCode="0.0">
                  <c:v>13.200000000000001</c:v>
                </c:pt>
                <c:pt idx="30" formatCode="0.0">
                  <c:v>14.200000000000001</c:v>
                </c:pt>
                <c:pt idx="32" formatCode="0.0">
                  <c:v>12.000000000000002</c:v>
                </c:pt>
                <c:pt idx="33" formatCode="0.0">
                  <c:v>17.700000000000003</c:v>
                </c:pt>
                <c:pt idx="34" formatCode="0.0">
                  <c:v>20.3</c:v>
                </c:pt>
                <c:pt idx="35" formatCode="0.0">
                  <c:v>17.400000000000002</c:v>
                </c:pt>
                <c:pt idx="36" formatCode="0.0">
                  <c:v>15.000000000000002</c:v>
                </c:pt>
                <c:pt idx="37" formatCode="0.0">
                  <c:v>10.000000000000002</c:v>
                </c:pt>
                <c:pt idx="39" formatCode="0.0">
                  <c:v>12.000000000000002</c:v>
                </c:pt>
                <c:pt idx="40" formatCode="0.0">
                  <c:v>15.500000000000002</c:v>
                </c:pt>
                <c:pt idx="41" formatCode="0.0">
                  <c:v>16.5</c:v>
                </c:pt>
              </c:numCache>
            </c:numRef>
          </c:val>
          <c:extLst>
            <c:ext xmlns:c16="http://schemas.microsoft.com/office/drawing/2014/chart" uri="{C3380CC4-5D6E-409C-BE32-E72D297353CC}">
              <c16:uniqueId val="{00000022-9DDD-412D-A537-E944053AF9E1}"/>
            </c:ext>
          </c:extLst>
        </c:ser>
        <c:ser>
          <c:idx val="12"/>
          <c:order val="12"/>
          <c:tx>
            <c:strRef>
              <c:f>dati_5!$N$18</c:f>
              <c:strCache>
                <c:ptCount val="1"/>
                <c:pt idx="0">
                  <c:v>Ir citi informācijas avoti/ kanāli</c:v>
                </c:pt>
              </c:strCache>
            </c:strRef>
          </c:tx>
          <c:spPr>
            <a:solidFill>
              <a:srgbClr val="C6C206"/>
            </a:solidFill>
          </c:spPr>
          <c:invertIfNegative val="0"/>
          <c:dLbls>
            <c:spPr>
              <a:noFill/>
              <a:ln>
                <a:noFill/>
              </a:ln>
              <a:effectLst/>
            </c:spPr>
            <c:txPr>
              <a:bodyPr wrap="square" lIns="38100" tIns="19050" rIns="38100" bIns="19050" anchor="ctr">
                <a:spAutoFit/>
              </a:bodyPr>
              <a:lstStyle/>
              <a:p>
                <a:pPr>
                  <a:defRPr sz="900">
                    <a:solidFill>
                      <a:sysClr val="windowText" lastClr="000000"/>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dati_5!$A$19:$A$60</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dati_5!$N$19:$N$60</c:f>
              <c:numCache>
                <c:formatCode>General</c:formatCode>
                <c:ptCount val="42"/>
                <c:pt idx="0" formatCode="0">
                  <c:v>6.3</c:v>
                </c:pt>
                <c:pt idx="2" formatCode="0">
                  <c:v>7.5</c:v>
                </c:pt>
                <c:pt idx="3" formatCode="0">
                  <c:v>5.0999999999999996</c:v>
                </c:pt>
                <c:pt idx="5" formatCode="0">
                  <c:v>5.0999999999999996</c:v>
                </c:pt>
                <c:pt idx="6" formatCode="0">
                  <c:v>7.6</c:v>
                </c:pt>
                <c:pt idx="7" formatCode="0">
                  <c:v>6.2</c:v>
                </c:pt>
                <c:pt idx="8" formatCode="0">
                  <c:v>6.9</c:v>
                </c:pt>
                <c:pt idx="9" formatCode="0">
                  <c:v>6.2</c:v>
                </c:pt>
                <c:pt idx="10" formatCode="0">
                  <c:v>4.9000000000000004</c:v>
                </c:pt>
                <c:pt idx="12" formatCode="0">
                  <c:v>7.3</c:v>
                </c:pt>
                <c:pt idx="13" formatCode="0">
                  <c:v>5.8</c:v>
                </c:pt>
                <c:pt idx="14" formatCode="0">
                  <c:v>7.1</c:v>
                </c:pt>
                <c:pt idx="16" formatCode="0">
                  <c:v>5</c:v>
                </c:pt>
                <c:pt idx="17" formatCode="0">
                  <c:v>8.5</c:v>
                </c:pt>
                <c:pt idx="19" formatCode="0">
                  <c:v>6.3</c:v>
                </c:pt>
                <c:pt idx="20" formatCode="0">
                  <c:v>6.1</c:v>
                </c:pt>
                <c:pt idx="22" formatCode="0">
                  <c:v>6.2</c:v>
                </c:pt>
                <c:pt idx="23" formatCode="0">
                  <c:v>7.2</c:v>
                </c:pt>
                <c:pt idx="24" formatCode="0">
                  <c:v>4.9000000000000004</c:v>
                </c:pt>
                <c:pt idx="26" formatCode="0">
                  <c:v>2.7</c:v>
                </c:pt>
                <c:pt idx="27" formatCode="0">
                  <c:v>5.0999999999999996</c:v>
                </c:pt>
                <c:pt idx="28" formatCode="0">
                  <c:v>7.6</c:v>
                </c:pt>
                <c:pt idx="29" formatCode="0">
                  <c:v>10.199999999999999</c:v>
                </c:pt>
                <c:pt idx="30" formatCode="0">
                  <c:v>7.7</c:v>
                </c:pt>
                <c:pt idx="32" formatCode="0">
                  <c:v>9</c:v>
                </c:pt>
                <c:pt idx="33" formatCode="0">
                  <c:v>4.7</c:v>
                </c:pt>
                <c:pt idx="34" formatCode="0">
                  <c:v>2</c:v>
                </c:pt>
                <c:pt idx="35" formatCode="0">
                  <c:v>5.8</c:v>
                </c:pt>
                <c:pt idx="36" formatCode="0">
                  <c:v>7.4</c:v>
                </c:pt>
                <c:pt idx="37" formatCode="0">
                  <c:v>4.2</c:v>
                </c:pt>
                <c:pt idx="39" formatCode="0">
                  <c:v>9</c:v>
                </c:pt>
                <c:pt idx="40" formatCode="0">
                  <c:v>3.9</c:v>
                </c:pt>
                <c:pt idx="41" formatCode="0">
                  <c:v>6.1</c:v>
                </c:pt>
              </c:numCache>
            </c:numRef>
          </c:val>
          <c:extLst>
            <c:ext xmlns:c16="http://schemas.microsoft.com/office/drawing/2014/chart" uri="{C3380CC4-5D6E-409C-BE32-E72D297353CC}">
              <c16:uniqueId val="{00000023-9DDD-412D-A537-E944053AF9E1}"/>
            </c:ext>
          </c:extLst>
        </c:ser>
        <c:ser>
          <c:idx val="13"/>
          <c:order val="13"/>
          <c:tx>
            <c:strRef>
              <c:f>dati_5!$O$18</c:f>
              <c:strCache>
                <c:ptCount val="1"/>
              </c:strCache>
            </c:strRef>
          </c:tx>
          <c:spPr>
            <a:noFill/>
          </c:spPr>
          <c:invertIfNegative val="0"/>
          <c:dLbls>
            <c:delete val="1"/>
          </c:dLbls>
          <c:cat>
            <c:strRef>
              <c:f>dati_5!$A$19:$A$60</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dati_5!$O$19:$O$60</c:f>
              <c:numCache>
                <c:formatCode>General</c:formatCode>
                <c:ptCount val="42"/>
                <c:pt idx="0" formatCode="0.0">
                  <c:v>13.899999999999999</c:v>
                </c:pt>
                <c:pt idx="2" formatCode="0.0">
                  <c:v>12.7</c:v>
                </c:pt>
                <c:pt idx="3" formatCode="0.0">
                  <c:v>15.1</c:v>
                </c:pt>
                <c:pt idx="5" formatCode="0.0">
                  <c:v>15.1</c:v>
                </c:pt>
                <c:pt idx="6" formatCode="0.0">
                  <c:v>12.6</c:v>
                </c:pt>
                <c:pt idx="7" formatCode="0.0">
                  <c:v>14</c:v>
                </c:pt>
                <c:pt idx="8" formatCode="0.0">
                  <c:v>13.299999999999999</c:v>
                </c:pt>
                <c:pt idx="9" formatCode="0.0">
                  <c:v>14</c:v>
                </c:pt>
                <c:pt idx="10" formatCode="0.0">
                  <c:v>15.299999999999999</c:v>
                </c:pt>
                <c:pt idx="12" formatCode="0.0">
                  <c:v>12.899999999999999</c:v>
                </c:pt>
                <c:pt idx="13" formatCode="0.0">
                  <c:v>14.399999999999999</c:v>
                </c:pt>
                <c:pt idx="14" formatCode="0.0">
                  <c:v>13.1</c:v>
                </c:pt>
                <c:pt idx="16" formatCode="0.0">
                  <c:v>15.2</c:v>
                </c:pt>
                <c:pt idx="17" formatCode="0.0">
                  <c:v>11.7</c:v>
                </c:pt>
                <c:pt idx="19" formatCode="0.0">
                  <c:v>13.899999999999999</c:v>
                </c:pt>
                <c:pt idx="20" formatCode="0.0">
                  <c:v>14.1</c:v>
                </c:pt>
                <c:pt idx="22" formatCode="0.0">
                  <c:v>14</c:v>
                </c:pt>
                <c:pt idx="23" formatCode="0.0">
                  <c:v>13</c:v>
                </c:pt>
                <c:pt idx="24" formatCode="0.0">
                  <c:v>15.299999999999999</c:v>
                </c:pt>
                <c:pt idx="26" formatCode="0.0">
                  <c:v>17.5</c:v>
                </c:pt>
                <c:pt idx="27" formatCode="0.0">
                  <c:v>15.1</c:v>
                </c:pt>
                <c:pt idx="28" formatCode="0.0">
                  <c:v>12.6</c:v>
                </c:pt>
                <c:pt idx="29" formatCode="0.0">
                  <c:v>10</c:v>
                </c:pt>
                <c:pt idx="30" formatCode="0.0">
                  <c:v>12.5</c:v>
                </c:pt>
                <c:pt idx="32" formatCode="0.0">
                  <c:v>11.2</c:v>
                </c:pt>
                <c:pt idx="33" formatCode="0.0">
                  <c:v>15.5</c:v>
                </c:pt>
                <c:pt idx="34" formatCode="0.0">
                  <c:v>18.2</c:v>
                </c:pt>
                <c:pt idx="35" formatCode="0.0">
                  <c:v>14.399999999999999</c:v>
                </c:pt>
                <c:pt idx="36" formatCode="0.0">
                  <c:v>12.799999999999999</c:v>
                </c:pt>
                <c:pt idx="37" formatCode="0.0">
                  <c:v>16</c:v>
                </c:pt>
                <c:pt idx="39" formatCode="0.0">
                  <c:v>11.2</c:v>
                </c:pt>
                <c:pt idx="40" formatCode="0.0">
                  <c:v>16.3</c:v>
                </c:pt>
                <c:pt idx="41" formatCode="0.0">
                  <c:v>14.1</c:v>
                </c:pt>
              </c:numCache>
            </c:numRef>
          </c:val>
          <c:extLst>
            <c:ext xmlns:c16="http://schemas.microsoft.com/office/drawing/2014/chart" uri="{C3380CC4-5D6E-409C-BE32-E72D297353CC}">
              <c16:uniqueId val="{00000024-9DDD-412D-A537-E944053AF9E1}"/>
            </c:ext>
          </c:extLst>
        </c:ser>
        <c:ser>
          <c:idx val="14"/>
          <c:order val="14"/>
          <c:tx>
            <c:strRef>
              <c:f>dati_5!$P$18</c:f>
              <c:strCache>
                <c:ptCount val="1"/>
                <c:pt idx="0">
                  <c:v>No personiskas pieredzes</c:v>
                </c:pt>
              </c:strCache>
            </c:strRef>
          </c:tx>
          <c:spPr>
            <a:solidFill>
              <a:srgbClr val="B1C7B2"/>
            </a:solidFill>
          </c:spPr>
          <c:invertIfNegative val="0"/>
          <c:dLbls>
            <c:spPr>
              <a:noFill/>
              <a:ln>
                <a:noFill/>
              </a:ln>
              <a:effectLst/>
            </c:spPr>
            <c:txPr>
              <a:bodyPr wrap="square" lIns="38100" tIns="19050" rIns="38100" bIns="19050" anchor="ctr">
                <a:spAutoFit/>
              </a:bodyPr>
              <a:lstStyle/>
              <a:p>
                <a:pPr>
                  <a:defRPr sz="900"/>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dati_5!$A$19:$A$60</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dati_5!$P$19:$P$60</c:f>
              <c:numCache>
                <c:formatCode>General</c:formatCode>
                <c:ptCount val="42"/>
                <c:pt idx="0" formatCode="0">
                  <c:v>3.6</c:v>
                </c:pt>
                <c:pt idx="2" formatCode="0">
                  <c:v>4.5999999999999996</c:v>
                </c:pt>
                <c:pt idx="3" formatCode="0">
                  <c:v>2.7</c:v>
                </c:pt>
                <c:pt idx="5" formatCode="0">
                  <c:v>5</c:v>
                </c:pt>
                <c:pt idx="6" formatCode="0">
                  <c:v>3.8</c:v>
                </c:pt>
                <c:pt idx="7" formatCode="0">
                  <c:v>3.5</c:v>
                </c:pt>
                <c:pt idx="8" formatCode="0">
                  <c:v>3.7</c:v>
                </c:pt>
                <c:pt idx="9" formatCode="0">
                  <c:v>2.4</c:v>
                </c:pt>
                <c:pt idx="10" formatCode="0">
                  <c:v>3.8</c:v>
                </c:pt>
                <c:pt idx="12" formatCode="0">
                  <c:v>4.0999999999999996</c:v>
                </c:pt>
                <c:pt idx="13" formatCode="0">
                  <c:v>3.4</c:v>
                </c:pt>
                <c:pt idx="14" formatCode="0">
                  <c:v>3.9</c:v>
                </c:pt>
                <c:pt idx="16" formatCode="0">
                  <c:v>2.7</c:v>
                </c:pt>
                <c:pt idx="17" formatCode="0">
                  <c:v>5.0999999999999996</c:v>
                </c:pt>
                <c:pt idx="19" formatCode="0">
                  <c:v>3.5</c:v>
                </c:pt>
                <c:pt idx="20" formatCode="0">
                  <c:v>3.8</c:v>
                </c:pt>
                <c:pt idx="22" formatCode="0">
                  <c:v>3.2</c:v>
                </c:pt>
                <c:pt idx="23" formatCode="0">
                  <c:v>4.3</c:v>
                </c:pt>
                <c:pt idx="24" formatCode="0">
                  <c:v>2.8</c:v>
                </c:pt>
                <c:pt idx="26" formatCode="0">
                  <c:v>2.7</c:v>
                </c:pt>
                <c:pt idx="27" formatCode="0">
                  <c:v>1.9</c:v>
                </c:pt>
                <c:pt idx="28" formatCode="0">
                  <c:v>5.2</c:v>
                </c:pt>
                <c:pt idx="29" formatCode="0">
                  <c:v>2.8</c:v>
                </c:pt>
                <c:pt idx="30" formatCode="0">
                  <c:v>3.6</c:v>
                </c:pt>
                <c:pt idx="32" formatCode="0">
                  <c:v>3.9</c:v>
                </c:pt>
                <c:pt idx="33" formatCode="0">
                  <c:v>2.6</c:v>
                </c:pt>
                <c:pt idx="34" formatCode="0">
                  <c:v>1.1000000000000001</c:v>
                </c:pt>
                <c:pt idx="35" formatCode="0">
                  <c:v>3.1</c:v>
                </c:pt>
                <c:pt idx="36" formatCode="0">
                  <c:v>5.3</c:v>
                </c:pt>
                <c:pt idx="37" formatCode="0">
                  <c:v>5</c:v>
                </c:pt>
                <c:pt idx="39" formatCode="0">
                  <c:v>3.9</c:v>
                </c:pt>
                <c:pt idx="40" formatCode="0">
                  <c:v>3.7</c:v>
                </c:pt>
                <c:pt idx="41" formatCode="0">
                  <c:v>3.1</c:v>
                </c:pt>
              </c:numCache>
            </c:numRef>
          </c:val>
          <c:extLst>
            <c:ext xmlns:c16="http://schemas.microsoft.com/office/drawing/2014/chart" uri="{C3380CC4-5D6E-409C-BE32-E72D297353CC}">
              <c16:uniqueId val="{00000025-9DDD-412D-A537-E944053AF9E1}"/>
            </c:ext>
          </c:extLst>
        </c:ser>
        <c:ser>
          <c:idx val="15"/>
          <c:order val="15"/>
          <c:tx>
            <c:strRef>
              <c:f>dati_5!$Q$18</c:f>
              <c:strCache>
                <c:ptCount val="1"/>
              </c:strCache>
            </c:strRef>
          </c:tx>
          <c:spPr>
            <a:noFill/>
          </c:spPr>
          <c:invertIfNegative val="0"/>
          <c:dLbls>
            <c:delete val="1"/>
          </c:dLbls>
          <c:cat>
            <c:strRef>
              <c:f>dati_5!$A$19:$A$60</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dati_5!$Q$19:$Q$60</c:f>
              <c:numCache>
                <c:formatCode>General</c:formatCode>
                <c:ptCount val="42"/>
                <c:pt idx="0" formatCode="0.0">
                  <c:v>11.700000000000001</c:v>
                </c:pt>
                <c:pt idx="2" formatCode="0.0">
                  <c:v>10.700000000000001</c:v>
                </c:pt>
                <c:pt idx="3" formatCode="0.0">
                  <c:v>12.600000000000001</c:v>
                </c:pt>
                <c:pt idx="5" formatCode="0.0">
                  <c:v>10.3</c:v>
                </c:pt>
                <c:pt idx="6" formatCode="0.0">
                  <c:v>11.5</c:v>
                </c:pt>
                <c:pt idx="7" formatCode="0.0">
                  <c:v>11.8</c:v>
                </c:pt>
                <c:pt idx="8" formatCode="0.0">
                  <c:v>11.600000000000001</c:v>
                </c:pt>
                <c:pt idx="9" formatCode="0.0">
                  <c:v>12.9</c:v>
                </c:pt>
                <c:pt idx="10" formatCode="0.0">
                  <c:v>11.5</c:v>
                </c:pt>
                <c:pt idx="12" formatCode="0.0">
                  <c:v>11.200000000000001</c:v>
                </c:pt>
                <c:pt idx="13" formatCode="0.0">
                  <c:v>11.9</c:v>
                </c:pt>
                <c:pt idx="14" formatCode="0.0">
                  <c:v>11.4</c:v>
                </c:pt>
                <c:pt idx="16" formatCode="0.0">
                  <c:v>12.600000000000001</c:v>
                </c:pt>
                <c:pt idx="17" formatCode="0.0">
                  <c:v>10.200000000000001</c:v>
                </c:pt>
                <c:pt idx="19" formatCode="0.0">
                  <c:v>11.8</c:v>
                </c:pt>
                <c:pt idx="20" formatCode="0.0">
                  <c:v>11.5</c:v>
                </c:pt>
                <c:pt idx="22" formatCode="0.0">
                  <c:v>12.100000000000001</c:v>
                </c:pt>
                <c:pt idx="23" formatCode="0.0">
                  <c:v>11</c:v>
                </c:pt>
                <c:pt idx="24" formatCode="0.0">
                  <c:v>12.5</c:v>
                </c:pt>
                <c:pt idx="26" formatCode="0.0">
                  <c:v>12.600000000000001</c:v>
                </c:pt>
                <c:pt idx="27" formatCode="0.0">
                  <c:v>13.4</c:v>
                </c:pt>
                <c:pt idx="28" formatCode="0.0">
                  <c:v>10.100000000000001</c:v>
                </c:pt>
                <c:pt idx="29" formatCode="0.0">
                  <c:v>12.5</c:v>
                </c:pt>
                <c:pt idx="30" formatCode="0.0">
                  <c:v>11.700000000000001</c:v>
                </c:pt>
                <c:pt idx="32" formatCode="0.0">
                  <c:v>11.4</c:v>
                </c:pt>
                <c:pt idx="33" formatCode="0.0">
                  <c:v>12.700000000000001</c:v>
                </c:pt>
                <c:pt idx="34" formatCode="0.0">
                  <c:v>14.200000000000001</c:v>
                </c:pt>
                <c:pt idx="35" formatCode="0.0">
                  <c:v>12.200000000000001</c:v>
                </c:pt>
                <c:pt idx="36" formatCode="0.0">
                  <c:v>10</c:v>
                </c:pt>
                <c:pt idx="37" formatCode="0.0">
                  <c:v>10.3</c:v>
                </c:pt>
                <c:pt idx="39" formatCode="0.0">
                  <c:v>11.4</c:v>
                </c:pt>
                <c:pt idx="40" formatCode="0.0">
                  <c:v>11.600000000000001</c:v>
                </c:pt>
                <c:pt idx="41" formatCode="0.0">
                  <c:v>12.200000000000001</c:v>
                </c:pt>
              </c:numCache>
            </c:numRef>
          </c:val>
          <c:extLst>
            <c:ext xmlns:c16="http://schemas.microsoft.com/office/drawing/2014/chart" uri="{C3380CC4-5D6E-409C-BE32-E72D297353CC}">
              <c16:uniqueId val="{00000026-9DDD-412D-A537-E944053AF9E1}"/>
            </c:ext>
          </c:extLst>
        </c:ser>
        <c:ser>
          <c:idx val="16"/>
          <c:order val="16"/>
          <c:tx>
            <c:strRef>
              <c:f>dati_5!$R$18</c:f>
              <c:strCache>
                <c:ptCount val="1"/>
                <c:pt idx="0">
                  <c:v>Neiegūstu šādu informāciju</c:v>
                </c:pt>
              </c:strCache>
            </c:strRef>
          </c:tx>
          <c:spPr>
            <a:solidFill>
              <a:srgbClr val="CBAA07"/>
            </a:solidFill>
          </c:spPr>
          <c:invertIfNegative val="0"/>
          <c:dLbls>
            <c:spPr>
              <a:noFill/>
              <a:ln>
                <a:noFill/>
              </a:ln>
              <a:effectLst/>
            </c:spPr>
            <c:txPr>
              <a:bodyPr wrap="square" lIns="38100" tIns="19050" rIns="38100" bIns="19050" anchor="ctr">
                <a:spAutoFit/>
              </a:bodyPr>
              <a:lstStyle/>
              <a:p>
                <a:pPr>
                  <a:defRPr sz="900">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dati_5!$A$19:$A$60</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dati_5!$R$19:$R$60</c:f>
              <c:numCache>
                <c:formatCode>General</c:formatCode>
                <c:ptCount val="42"/>
                <c:pt idx="0" formatCode="0">
                  <c:v>34.6</c:v>
                </c:pt>
                <c:pt idx="2" formatCode="0">
                  <c:v>36.1</c:v>
                </c:pt>
                <c:pt idx="3" formatCode="0">
                  <c:v>33.299999999999997</c:v>
                </c:pt>
                <c:pt idx="5" formatCode="0">
                  <c:v>49.1</c:v>
                </c:pt>
                <c:pt idx="6" formatCode="0">
                  <c:v>34.200000000000003</c:v>
                </c:pt>
                <c:pt idx="7" formatCode="0">
                  <c:v>33</c:v>
                </c:pt>
                <c:pt idx="8" formatCode="0">
                  <c:v>33.299999999999997</c:v>
                </c:pt>
                <c:pt idx="9" formatCode="0">
                  <c:v>34.9</c:v>
                </c:pt>
                <c:pt idx="10" formatCode="0">
                  <c:v>31.1</c:v>
                </c:pt>
                <c:pt idx="12" formatCode="0">
                  <c:v>51.2</c:v>
                </c:pt>
                <c:pt idx="13" formatCode="0">
                  <c:v>37.6</c:v>
                </c:pt>
                <c:pt idx="14" formatCode="0">
                  <c:v>21.2</c:v>
                </c:pt>
                <c:pt idx="16" formatCode="0">
                  <c:v>28.6</c:v>
                </c:pt>
                <c:pt idx="17" formatCode="0">
                  <c:v>43.8</c:v>
                </c:pt>
                <c:pt idx="19" formatCode="0">
                  <c:v>32</c:v>
                </c:pt>
                <c:pt idx="20" formatCode="0">
                  <c:v>52.6</c:v>
                </c:pt>
                <c:pt idx="22" formatCode="0">
                  <c:v>20.9</c:v>
                </c:pt>
                <c:pt idx="23" formatCode="0">
                  <c:v>34.1</c:v>
                </c:pt>
                <c:pt idx="24" formatCode="0">
                  <c:v>41.8</c:v>
                </c:pt>
                <c:pt idx="26" formatCode="0">
                  <c:v>47</c:v>
                </c:pt>
                <c:pt idx="27" formatCode="0">
                  <c:v>41.3</c:v>
                </c:pt>
                <c:pt idx="28" formatCode="0">
                  <c:v>30.6</c:v>
                </c:pt>
                <c:pt idx="29" formatCode="0">
                  <c:v>22.5</c:v>
                </c:pt>
                <c:pt idx="30" formatCode="0">
                  <c:v>18.100000000000001</c:v>
                </c:pt>
                <c:pt idx="32" formatCode="0">
                  <c:v>28.6</c:v>
                </c:pt>
                <c:pt idx="33" formatCode="0">
                  <c:v>39.200000000000003</c:v>
                </c:pt>
                <c:pt idx="34" formatCode="0">
                  <c:v>18</c:v>
                </c:pt>
                <c:pt idx="35" formatCode="0">
                  <c:v>31.9</c:v>
                </c:pt>
                <c:pt idx="36" formatCode="0">
                  <c:v>41.8</c:v>
                </c:pt>
                <c:pt idx="37" formatCode="0">
                  <c:v>50.8</c:v>
                </c:pt>
                <c:pt idx="39" formatCode="0">
                  <c:v>28.6</c:v>
                </c:pt>
                <c:pt idx="40" formatCode="0">
                  <c:v>40.799999999999997</c:v>
                </c:pt>
                <c:pt idx="41" formatCode="0">
                  <c:v>34.1</c:v>
                </c:pt>
              </c:numCache>
            </c:numRef>
          </c:val>
          <c:extLst>
            <c:ext xmlns:c16="http://schemas.microsoft.com/office/drawing/2014/chart" uri="{C3380CC4-5D6E-409C-BE32-E72D297353CC}">
              <c16:uniqueId val="{00000027-9DDD-412D-A537-E944053AF9E1}"/>
            </c:ext>
          </c:extLst>
        </c:ser>
        <c:ser>
          <c:idx val="17"/>
          <c:order val="17"/>
          <c:tx>
            <c:strRef>
              <c:f>dati_5!$S$18</c:f>
              <c:strCache>
                <c:ptCount val="1"/>
              </c:strCache>
            </c:strRef>
          </c:tx>
          <c:spPr>
            <a:noFill/>
          </c:spPr>
          <c:invertIfNegative val="0"/>
          <c:dLbls>
            <c:delete val="1"/>
          </c:dLbls>
          <c:cat>
            <c:strRef>
              <c:f>dati_5!$A$19:$A$60</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dati_5!$S$19:$S$60</c:f>
              <c:numCache>
                <c:formatCode>General</c:formatCode>
                <c:ptCount val="42"/>
                <c:pt idx="0" formatCode="0.0">
                  <c:v>28</c:v>
                </c:pt>
                <c:pt idx="2" formatCode="0.0">
                  <c:v>26.5</c:v>
                </c:pt>
                <c:pt idx="3" formatCode="0.0">
                  <c:v>29.300000000000004</c:v>
                </c:pt>
                <c:pt idx="5" formatCode="0.0">
                  <c:v>13.5</c:v>
                </c:pt>
                <c:pt idx="6" formatCode="0.0">
                  <c:v>28.4</c:v>
                </c:pt>
                <c:pt idx="7" formatCode="0.0">
                  <c:v>29.6</c:v>
                </c:pt>
                <c:pt idx="8" formatCode="0.0">
                  <c:v>29.300000000000004</c:v>
                </c:pt>
                <c:pt idx="9" formatCode="0.0">
                  <c:v>27.700000000000003</c:v>
                </c:pt>
                <c:pt idx="10" formatCode="0.0">
                  <c:v>31.5</c:v>
                </c:pt>
                <c:pt idx="12" formatCode="0.0">
                  <c:v>11.399999999999999</c:v>
                </c:pt>
                <c:pt idx="13" formatCode="0.0">
                  <c:v>25</c:v>
                </c:pt>
                <c:pt idx="14" formatCode="0.0">
                  <c:v>41.400000000000006</c:v>
                </c:pt>
                <c:pt idx="16" formatCode="0.0">
                  <c:v>34</c:v>
                </c:pt>
                <c:pt idx="17" formatCode="0.0">
                  <c:v>18.800000000000004</c:v>
                </c:pt>
                <c:pt idx="19" formatCode="0.0">
                  <c:v>30.6</c:v>
                </c:pt>
                <c:pt idx="20" formatCode="0.0">
                  <c:v>10</c:v>
                </c:pt>
                <c:pt idx="22" formatCode="0.0">
                  <c:v>41.7</c:v>
                </c:pt>
                <c:pt idx="23" formatCode="0.0">
                  <c:v>28.5</c:v>
                </c:pt>
                <c:pt idx="24" formatCode="0.0">
                  <c:v>20.800000000000004</c:v>
                </c:pt>
                <c:pt idx="26" formatCode="0.0">
                  <c:v>15.600000000000001</c:v>
                </c:pt>
                <c:pt idx="27" formatCode="0.0">
                  <c:v>21.300000000000004</c:v>
                </c:pt>
                <c:pt idx="28" formatCode="0.0">
                  <c:v>32</c:v>
                </c:pt>
                <c:pt idx="29" formatCode="0.0">
                  <c:v>40.1</c:v>
                </c:pt>
                <c:pt idx="30" formatCode="0.0">
                  <c:v>44.5</c:v>
                </c:pt>
                <c:pt idx="32" formatCode="0.0">
                  <c:v>34</c:v>
                </c:pt>
                <c:pt idx="33" formatCode="0.0">
                  <c:v>23.4</c:v>
                </c:pt>
                <c:pt idx="34" formatCode="0.0">
                  <c:v>44.6</c:v>
                </c:pt>
                <c:pt idx="35" formatCode="0.0">
                  <c:v>30.700000000000003</c:v>
                </c:pt>
                <c:pt idx="36" formatCode="0.0">
                  <c:v>20.800000000000004</c:v>
                </c:pt>
                <c:pt idx="37" formatCode="0.0">
                  <c:v>11.800000000000004</c:v>
                </c:pt>
                <c:pt idx="39" formatCode="0.0">
                  <c:v>34</c:v>
                </c:pt>
                <c:pt idx="40" formatCode="0.0">
                  <c:v>21.800000000000004</c:v>
                </c:pt>
                <c:pt idx="41" formatCode="0.0">
                  <c:v>28.5</c:v>
                </c:pt>
              </c:numCache>
            </c:numRef>
          </c:val>
          <c:extLst>
            <c:ext xmlns:c16="http://schemas.microsoft.com/office/drawing/2014/chart" uri="{C3380CC4-5D6E-409C-BE32-E72D297353CC}">
              <c16:uniqueId val="{00000028-9DDD-412D-A537-E944053AF9E1}"/>
            </c:ext>
          </c:extLst>
        </c:ser>
        <c:ser>
          <c:idx val="18"/>
          <c:order val="18"/>
          <c:tx>
            <c:strRef>
              <c:f>dati_5!$T$18</c:f>
              <c:strCache>
                <c:ptCount val="1"/>
                <c:pt idx="0">
                  <c:v>Grūti pateikt</c:v>
                </c:pt>
              </c:strCache>
            </c:strRef>
          </c:tx>
          <c:spPr>
            <a:solidFill>
              <a:schemeClr val="bg1">
                <a:lumMod val="85000"/>
              </a:schemeClr>
            </a:solidFill>
          </c:spPr>
          <c:invertIfNegative val="0"/>
          <c:dLbls>
            <c:spPr>
              <a:noFill/>
              <a:ln>
                <a:noFill/>
              </a:ln>
              <a:effectLst/>
            </c:spPr>
            <c:txPr>
              <a:bodyPr wrap="square" lIns="38100" tIns="19050" rIns="38100" bIns="19050" anchor="ctr">
                <a:spAutoFit/>
              </a:bodyPr>
              <a:lstStyle/>
              <a:p>
                <a:pPr>
                  <a:defRPr sz="900"/>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dati_5!$A$19:$A$60</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dati_5!$T$19:$T$60</c:f>
              <c:numCache>
                <c:formatCode>General</c:formatCode>
                <c:ptCount val="42"/>
                <c:pt idx="0" formatCode="0">
                  <c:v>2.2999999999999998</c:v>
                </c:pt>
                <c:pt idx="2" formatCode="0">
                  <c:v>3.5</c:v>
                </c:pt>
                <c:pt idx="3" formatCode="0">
                  <c:v>1.2</c:v>
                </c:pt>
                <c:pt idx="5" formatCode="0">
                  <c:v>0</c:v>
                </c:pt>
                <c:pt idx="6" formatCode="0">
                  <c:v>3.2</c:v>
                </c:pt>
                <c:pt idx="7" formatCode="0">
                  <c:v>2.9</c:v>
                </c:pt>
                <c:pt idx="8" formatCode="0">
                  <c:v>1.6</c:v>
                </c:pt>
                <c:pt idx="9" formatCode="0">
                  <c:v>3.1</c:v>
                </c:pt>
                <c:pt idx="10" formatCode="0">
                  <c:v>1.6</c:v>
                </c:pt>
                <c:pt idx="12" formatCode="0">
                  <c:v>4.4000000000000004</c:v>
                </c:pt>
                <c:pt idx="13" formatCode="0">
                  <c:v>2.1</c:v>
                </c:pt>
                <c:pt idx="14" formatCode="0">
                  <c:v>2.1</c:v>
                </c:pt>
                <c:pt idx="16" formatCode="0">
                  <c:v>1.4</c:v>
                </c:pt>
                <c:pt idx="17" formatCode="0">
                  <c:v>3.5</c:v>
                </c:pt>
                <c:pt idx="19" formatCode="0">
                  <c:v>2</c:v>
                </c:pt>
                <c:pt idx="20" formatCode="0">
                  <c:v>4.0999999999999996</c:v>
                </c:pt>
                <c:pt idx="22" formatCode="0">
                  <c:v>3.2</c:v>
                </c:pt>
                <c:pt idx="23" formatCode="0">
                  <c:v>2.4</c:v>
                </c:pt>
                <c:pt idx="24" formatCode="0">
                  <c:v>1.7</c:v>
                </c:pt>
                <c:pt idx="26" formatCode="0">
                  <c:v>2.9</c:v>
                </c:pt>
                <c:pt idx="27" formatCode="0">
                  <c:v>1.2</c:v>
                </c:pt>
                <c:pt idx="28" formatCode="0">
                  <c:v>1.4</c:v>
                </c:pt>
                <c:pt idx="29" formatCode="0">
                  <c:v>3.2</c:v>
                </c:pt>
                <c:pt idx="30" formatCode="0">
                  <c:v>2.5</c:v>
                </c:pt>
                <c:pt idx="32" formatCode="0">
                  <c:v>2.5</c:v>
                </c:pt>
                <c:pt idx="33" formatCode="0">
                  <c:v>3.6</c:v>
                </c:pt>
                <c:pt idx="34" formatCode="0">
                  <c:v>0</c:v>
                </c:pt>
                <c:pt idx="35" formatCode="0">
                  <c:v>1.8</c:v>
                </c:pt>
                <c:pt idx="36" formatCode="0">
                  <c:v>2.8</c:v>
                </c:pt>
                <c:pt idx="37" formatCode="0">
                  <c:v>1.5</c:v>
                </c:pt>
                <c:pt idx="39" formatCode="0">
                  <c:v>2.5</c:v>
                </c:pt>
                <c:pt idx="40" formatCode="0">
                  <c:v>3.3</c:v>
                </c:pt>
                <c:pt idx="41" formatCode="0">
                  <c:v>0.9</c:v>
                </c:pt>
              </c:numCache>
            </c:numRef>
          </c:val>
          <c:extLst>
            <c:ext xmlns:c16="http://schemas.microsoft.com/office/drawing/2014/chart" uri="{C3380CC4-5D6E-409C-BE32-E72D297353CC}">
              <c16:uniqueId val="{00000029-9DDD-412D-A537-E944053AF9E1}"/>
            </c:ext>
          </c:extLst>
        </c:ser>
        <c:dLbls>
          <c:showLegendKey val="0"/>
          <c:showVal val="1"/>
          <c:showCatName val="0"/>
          <c:showSerName val="0"/>
          <c:showPercent val="0"/>
          <c:showBubbleSize val="0"/>
        </c:dLbls>
        <c:gapWidth val="25"/>
        <c:overlap val="100"/>
        <c:axId val="514746688"/>
        <c:axId val="1"/>
      </c:barChart>
      <c:catAx>
        <c:axId val="514746688"/>
        <c:scaling>
          <c:orientation val="maxMin"/>
        </c:scaling>
        <c:delete val="0"/>
        <c:axPos val="l"/>
        <c:title>
          <c:tx>
            <c:rich>
              <a:bodyPr rot="0" vert="horz"/>
              <a:lstStyle/>
              <a:p>
                <a:pPr algn="ctr">
                  <a:defRPr sz="800" b="0" i="0" u="none" strike="noStrike" baseline="0">
                    <a:solidFill>
                      <a:srgbClr val="000000"/>
                    </a:solidFill>
                    <a:latin typeface="Arial"/>
                    <a:ea typeface="Arial"/>
                    <a:cs typeface="Arial"/>
                  </a:defRPr>
                </a:pPr>
                <a:r>
                  <a:rPr lang="lv-LV"/>
                  <a:t>%</a:t>
                </a:r>
              </a:p>
            </c:rich>
          </c:tx>
          <c:layout>
            <c:manualLayout>
              <c:xMode val="edge"/>
              <c:yMode val="edge"/>
              <c:x val="2.5793083918859816E-2"/>
              <c:y val="5.2650265555528007E-2"/>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General" sourceLinked="1"/>
        <c:majorTickMark val="out"/>
        <c:minorTickMark val="none"/>
        <c:tickLblPos val="nextTo"/>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1"/>
        <c:crosses val="autoZero"/>
        <c:auto val="1"/>
        <c:lblAlgn val="ctr"/>
        <c:lblOffset val="100"/>
        <c:tickLblSkip val="1"/>
        <c:tickMarkSkip val="1"/>
        <c:noMultiLvlLbl val="0"/>
      </c:catAx>
      <c:valAx>
        <c:axId val="1"/>
        <c:scaling>
          <c:orientation val="minMax"/>
          <c:max val="368"/>
          <c:min val="0"/>
        </c:scaling>
        <c:delete val="1"/>
        <c:axPos val="b"/>
        <c:numFmt formatCode="0" sourceLinked="1"/>
        <c:majorTickMark val="out"/>
        <c:minorTickMark val="none"/>
        <c:tickLblPos val="nextTo"/>
        <c:crossAx val="514746688"/>
        <c:crosses val="max"/>
        <c:crossBetween val="between"/>
        <c:majorUnit val="50"/>
      </c:valAx>
      <c:spPr>
        <a:noFill/>
        <a:ln w="25400">
          <a:noFill/>
        </a:ln>
      </c:spPr>
    </c:plotArea>
    <c:legend>
      <c:legendPos val="t"/>
      <c:legendEntry>
        <c:idx val="1"/>
        <c:delete val="1"/>
      </c:legendEntry>
      <c:legendEntry>
        <c:idx val="3"/>
        <c:delete val="1"/>
      </c:legendEntry>
      <c:legendEntry>
        <c:idx val="5"/>
        <c:delete val="1"/>
      </c:legendEntry>
      <c:legendEntry>
        <c:idx val="7"/>
        <c:delete val="1"/>
      </c:legendEntry>
      <c:legendEntry>
        <c:idx val="9"/>
        <c:delete val="1"/>
      </c:legendEntry>
      <c:legendEntry>
        <c:idx val="11"/>
        <c:delete val="1"/>
      </c:legendEntry>
      <c:legendEntry>
        <c:idx val="13"/>
        <c:delete val="1"/>
      </c:legendEntry>
      <c:legendEntry>
        <c:idx val="15"/>
        <c:delete val="1"/>
      </c:legendEntry>
      <c:legendEntry>
        <c:idx val="17"/>
        <c:delete val="1"/>
      </c:legendEntry>
      <c:layout>
        <c:manualLayout>
          <c:xMode val="edge"/>
          <c:yMode val="edge"/>
          <c:x val="0.77321063313432714"/>
          <c:y val="6.3131646316462074E-4"/>
          <c:w val="0.22509229423919966"/>
          <c:h val="0.61314418010121075"/>
        </c:manualLayout>
      </c:layout>
      <c:overlay val="0"/>
      <c:spPr>
        <a:noFill/>
        <a:ln w="25400">
          <a:noFill/>
        </a:ln>
      </c:spPr>
      <c:txPr>
        <a:bodyPr/>
        <a:lstStyle/>
        <a:p>
          <a:pPr>
            <a:defRPr sz="950" b="0" i="0" u="none" strike="noStrike" baseline="0">
              <a:solidFill>
                <a:srgbClr val="000000"/>
              </a:solidFill>
              <a:latin typeface="Arial"/>
              <a:ea typeface="Arial"/>
              <a:cs typeface="Arial"/>
            </a:defRPr>
          </a:pPr>
          <a:endParaRPr lang="lv-LV"/>
        </a:p>
      </c:txPr>
    </c:legend>
    <c:plotVisOnly val="1"/>
    <c:dispBlanksAs val="gap"/>
    <c:showDLblsOverMax val="0"/>
  </c:chart>
  <c:spPr>
    <a:noFill/>
    <a:ln w="6350">
      <a:noFill/>
    </a:ln>
  </c:spPr>
  <c:txPr>
    <a:bodyPr/>
    <a:lstStyle/>
    <a:p>
      <a:pPr>
        <a:defRPr sz="8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0" i="0" u="none" strike="noStrike" baseline="0">
                <a:solidFill>
                  <a:srgbClr val="000000"/>
                </a:solidFill>
                <a:latin typeface="Arial"/>
                <a:ea typeface="Arial"/>
                <a:cs typeface="Arial"/>
              </a:defRPr>
            </a:pPr>
            <a:r>
              <a:rPr lang="lv-LV" sz="1000"/>
              <a:t>Indekss*</a:t>
            </a:r>
          </a:p>
        </c:rich>
      </c:tx>
      <c:layout>
        <c:manualLayout>
          <c:xMode val="edge"/>
          <c:yMode val="edge"/>
          <c:x val="0.29755325360724738"/>
          <c:y val="1.7470781780853237E-2"/>
        </c:manualLayout>
      </c:layout>
      <c:overlay val="0"/>
      <c:spPr>
        <a:solidFill>
          <a:srgbClr val="FFFFFF"/>
        </a:solidFill>
        <a:ln w="3175">
          <a:solidFill>
            <a:srgbClr val="000000"/>
          </a:solidFill>
          <a:prstDash val="solid"/>
        </a:ln>
        <a:effectLst>
          <a:outerShdw dist="35921" dir="2700000" algn="br">
            <a:srgbClr val="000000"/>
          </a:outerShdw>
        </a:effectLst>
      </c:spPr>
    </c:title>
    <c:autoTitleDeleted val="0"/>
    <c:plotArea>
      <c:layout>
        <c:manualLayout>
          <c:layoutTarget val="inner"/>
          <c:xMode val="edge"/>
          <c:yMode val="edge"/>
          <c:x val="0.24444621271855266"/>
          <c:y val="7.9666719309538364E-2"/>
          <c:w val="0.42222527651386366"/>
          <c:h val="0.89705943000122979"/>
        </c:manualLayout>
      </c:layout>
      <c:barChart>
        <c:barDir val="bar"/>
        <c:grouping val="clustered"/>
        <c:varyColors val="0"/>
        <c:ser>
          <c:idx val="0"/>
          <c:order val="0"/>
          <c:spPr>
            <a:pattFill prst="dkUpDiag">
              <a:fgClr>
                <a:schemeClr val="accent1">
                  <a:lumMod val="75000"/>
                </a:schemeClr>
              </a:fgClr>
              <a:bgClr>
                <a:schemeClr val="bg1"/>
              </a:bgClr>
            </a:pattFill>
            <a:ln>
              <a:solidFill>
                <a:schemeClr val="accent1">
                  <a:lumMod val="50000"/>
                </a:schemeClr>
              </a:solidFill>
            </a:ln>
          </c:spPr>
          <c:invertIfNegative val="1"/>
          <c:dLbls>
            <c:numFmt formatCode="#,##0.0" sourceLinked="0"/>
            <c:spPr>
              <a:noFill/>
              <a:ln>
                <a:noFill/>
              </a:ln>
              <a:effectLst/>
            </c:spPr>
            <c:txPr>
              <a:bodyPr wrap="square" lIns="38100" tIns="19050" rIns="38100" bIns="19050" anchor="ctr">
                <a:spAutoFit/>
              </a:bodyPr>
              <a:lstStyle/>
              <a:p>
                <a:pPr>
                  <a:defRPr sz="950" b="0"/>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dati_1!$K$122:$K$163</c:f>
              <c:numCache>
                <c:formatCode>General</c:formatCode>
                <c:ptCount val="42"/>
                <c:pt idx="0" formatCode="0.0">
                  <c:v>4</c:v>
                </c:pt>
                <c:pt idx="2" formatCode="0.0">
                  <c:v>-0.44999999999999929</c:v>
                </c:pt>
                <c:pt idx="3" formatCode="0.0">
                  <c:v>8.1999999999999993</c:v>
                </c:pt>
                <c:pt idx="5" formatCode="0.0">
                  <c:v>2.0500000000000025</c:v>
                </c:pt>
                <c:pt idx="6" formatCode="0.0">
                  <c:v>11.900000000000002</c:v>
                </c:pt>
                <c:pt idx="7" formatCode="0.0">
                  <c:v>0.34999999999999787</c:v>
                </c:pt>
                <c:pt idx="8" formatCode="0.0">
                  <c:v>1.75</c:v>
                </c:pt>
                <c:pt idx="9" formatCode="0.0">
                  <c:v>7.1499999999999968</c:v>
                </c:pt>
                <c:pt idx="10" formatCode="0.0">
                  <c:v>0.34999999999999787</c:v>
                </c:pt>
                <c:pt idx="12" formatCode="0.0">
                  <c:v>-8.5500000000000007</c:v>
                </c:pt>
                <c:pt idx="13" formatCode="0.0">
                  <c:v>1.9000000000000004</c:v>
                </c:pt>
                <c:pt idx="14" formatCode="0.0">
                  <c:v>13.749999999999998</c:v>
                </c:pt>
                <c:pt idx="16" formatCode="0.0">
                  <c:v>9.7499999999999964</c:v>
                </c:pt>
                <c:pt idx="17" formatCode="0.0">
                  <c:v>-5.5500000000000007</c:v>
                </c:pt>
                <c:pt idx="19" formatCode="0.0">
                  <c:v>5.4499999999999975</c:v>
                </c:pt>
                <c:pt idx="20" formatCode="0.0">
                  <c:v>-5.7500000000000018</c:v>
                </c:pt>
                <c:pt idx="22" formatCode="0.0">
                  <c:v>14.300000000000002</c:v>
                </c:pt>
                <c:pt idx="23" formatCode="0.0">
                  <c:v>2.4000000000000004</c:v>
                </c:pt>
                <c:pt idx="24" formatCode="0.0">
                  <c:v>1.5</c:v>
                </c:pt>
                <c:pt idx="26" formatCode="0.0">
                  <c:v>-5.4499999999999975</c:v>
                </c:pt>
                <c:pt idx="27" formatCode="0.0">
                  <c:v>2.0499999999999989</c:v>
                </c:pt>
                <c:pt idx="28" formatCode="0.0">
                  <c:v>0.79999999999999893</c:v>
                </c:pt>
                <c:pt idx="29" formatCode="0.0">
                  <c:v>12.299999999999995</c:v>
                </c:pt>
                <c:pt idx="30" formatCode="0.0">
                  <c:v>13.35</c:v>
                </c:pt>
                <c:pt idx="32" formatCode="0.0">
                  <c:v>4.8500000000000005</c:v>
                </c:pt>
                <c:pt idx="33" formatCode="0.0">
                  <c:v>-0.15000000000000213</c:v>
                </c:pt>
                <c:pt idx="34" formatCode="0.0">
                  <c:v>5.650000000000003</c:v>
                </c:pt>
                <c:pt idx="35" formatCode="0.0">
                  <c:v>5.8999999999999968</c:v>
                </c:pt>
                <c:pt idx="36" formatCode="0.0">
                  <c:v>5.8999999999999968</c:v>
                </c:pt>
                <c:pt idx="37" formatCode="0.0">
                  <c:v>3.3000000000000007</c:v>
                </c:pt>
                <c:pt idx="39" formatCode="0.0">
                  <c:v>4.8500000000000005</c:v>
                </c:pt>
                <c:pt idx="40" formatCode="0.0">
                  <c:v>4.3999999999999986</c:v>
                </c:pt>
                <c:pt idx="41" formatCode="0.0">
                  <c:v>2.6000000000000014</c:v>
                </c:pt>
              </c:numCache>
            </c:numRef>
          </c:val>
          <c:extLst>
            <c:ext xmlns:c16="http://schemas.microsoft.com/office/drawing/2014/chart" uri="{C3380CC4-5D6E-409C-BE32-E72D297353CC}">
              <c16:uniqueId val="{00000000-839A-48B3-AF76-031EF1B96681}"/>
            </c:ext>
          </c:extLst>
        </c:ser>
        <c:dLbls>
          <c:showLegendKey val="0"/>
          <c:showVal val="0"/>
          <c:showCatName val="0"/>
          <c:showSerName val="0"/>
          <c:showPercent val="0"/>
          <c:showBubbleSize val="0"/>
        </c:dLbls>
        <c:gapWidth val="27"/>
        <c:overlap val="100"/>
        <c:axId val="114556288"/>
        <c:axId val="114558080"/>
      </c:barChart>
      <c:catAx>
        <c:axId val="114556288"/>
        <c:scaling>
          <c:orientation val="maxMin"/>
        </c:scaling>
        <c:delete val="0"/>
        <c:axPos val="l"/>
        <c:majorTickMark val="out"/>
        <c:minorTickMark val="none"/>
        <c:tickLblPos val="none"/>
        <c:spPr>
          <a:ln w="3175">
            <a:solidFill>
              <a:srgbClr val="000000"/>
            </a:solidFill>
            <a:prstDash val="solid"/>
          </a:ln>
        </c:spPr>
        <c:crossAx val="114558080"/>
        <c:crosses val="autoZero"/>
        <c:auto val="1"/>
        <c:lblAlgn val="ctr"/>
        <c:lblOffset val="100"/>
        <c:tickLblSkip val="1"/>
        <c:tickMarkSkip val="1"/>
        <c:noMultiLvlLbl val="0"/>
      </c:catAx>
      <c:valAx>
        <c:axId val="114558080"/>
        <c:scaling>
          <c:orientation val="minMax"/>
          <c:max val="25"/>
          <c:min val="-15"/>
        </c:scaling>
        <c:delete val="1"/>
        <c:axPos val="b"/>
        <c:numFmt formatCode="0.0" sourceLinked="1"/>
        <c:majorTickMark val="out"/>
        <c:minorTickMark val="none"/>
        <c:tickLblPos val="nextTo"/>
        <c:crossAx val="114556288"/>
        <c:crosses val="max"/>
        <c:crossBetween val="between"/>
        <c:majorUnit val="1"/>
      </c:valAx>
      <c:spPr>
        <a:noFill/>
        <a:ln w="25400">
          <a:noFill/>
        </a:ln>
      </c:spPr>
    </c:plotArea>
    <c:plotVisOnly val="1"/>
    <c:dispBlanksAs val="gap"/>
    <c:showDLblsOverMax val="0"/>
  </c:chart>
  <c:spPr>
    <a:noFill/>
    <a:ln w="6350">
      <a:noFill/>
    </a:ln>
  </c:spPr>
  <c:txPr>
    <a:bodyPr/>
    <a:lstStyle/>
    <a:p>
      <a:pPr>
        <a:defRPr sz="150" b="0" i="0" u="none" strike="noStrike" baseline="0">
          <a:solidFill>
            <a:srgbClr val="000000"/>
          </a:solidFill>
          <a:latin typeface="Arial"/>
          <a:ea typeface="Arial"/>
          <a:cs typeface="Arial"/>
        </a:defRPr>
      </a:pPr>
      <a:endParaRPr lang="lv-LV"/>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32710674900516468"/>
          <c:y val="5.8589846777531741E-2"/>
          <c:w val="0.67289325099483532"/>
          <c:h val="0.89793954256516084"/>
        </c:manualLayout>
      </c:layout>
      <c:barChart>
        <c:barDir val="bar"/>
        <c:grouping val="stacked"/>
        <c:varyColors val="0"/>
        <c:ser>
          <c:idx val="0"/>
          <c:order val="0"/>
          <c:tx>
            <c:strRef>
              <c:f>dati_1!$B$17</c:f>
              <c:strCache>
                <c:ptCount val="1"/>
              </c:strCache>
            </c:strRef>
          </c:tx>
          <c:spPr>
            <a:noFill/>
            <a:ln w="25400">
              <a:noFill/>
            </a:ln>
          </c:spPr>
          <c:invertIfNegative val="0"/>
          <c:cat>
            <c:strRef>
              <c:f>dati_1!$A$18:$A$59</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dati_1!$B$18:$B$59</c:f>
              <c:numCache>
                <c:formatCode>General</c:formatCode>
                <c:ptCount val="42"/>
                <c:pt idx="0" formatCode="0.0">
                  <c:v>11.099999999999994</c:v>
                </c:pt>
                <c:pt idx="2" formatCode="0.0">
                  <c:v>14.799999999999997</c:v>
                </c:pt>
                <c:pt idx="3" formatCode="0.0">
                  <c:v>7.5</c:v>
                </c:pt>
                <c:pt idx="5" formatCode="0.0">
                  <c:v>10.799999999999997</c:v>
                </c:pt>
                <c:pt idx="6" formatCode="0.0">
                  <c:v>6.7999999999999972</c:v>
                </c:pt>
                <c:pt idx="7" formatCode="0.0">
                  <c:v>14.599999999999994</c:v>
                </c:pt>
                <c:pt idx="8" formatCode="0.0">
                  <c:v>15.599999999999994</c:v>
                </c:pt>
                <c:pt idx="9" formatCode="0.0">
                  <c:v>6.4999999999999929</c:v>
                </c:pt>
                <c:pt idx="10" formatCode="0.0">
                  <c:v>11.199999999999996</c:v>
                </c:pt>
                <c:pt idx="12" formatCode="0.0">
                  <c:v>27.099999999999994</c:v>
                </c:pt>
                <c:pt idx="13" formatCode="0.0">
                  <c:v>11.199999999999996</c:v>
                </c:pt>
                <c:pt idx="14" formatCode="0.0">
                  <c:v>5.0999999999999943</c:v>
                </c:pt>
                <c:pt idx="16" formatCode="0.0">
                  <c:v>5.0999999999999943</c:v>
                </c:pt>
                <c:pt idx="17" formatCode="0.0">
                  <c:v>20.499999999999993</c:v>
                </c:pt>
                <c:pt idx="19" formatCode="0.0">
                  <c:v>9</c:v>
                </c:pt>
                <c:pt idx="20" formatCode="0.0">
                  <c:v>25</c:v>
                </c:pt>
                <c:pt idx="22" formatCode="0.0">
                  <c:v>3.1999999999999886</c:v>
                </c:pt>
                <c:pt idx="23" formatCode="0.0">
                  <c:v>13.79999999999999</c:v>
                </c:pt>
                <c:pt idx="24" formatCode="0.0">
                  <c:v>10.899999999999999</c:v>
                </c:pt>
                <c:pt idx="26" formatCode="0.0">
                  <c:v>14.799999999999997</c:v>
                </c:pt>
                <c:pt idx="27" formatCode="0.0">
                  <c:v>11.799999999999997</c:v>
                </c:pt>
                <c:pt idx="28" formatCode="0.0">
                  <c:v>12.999999999999993</c:v>
                </c:pt>
                <c:pt idx="29" formatCode="0.0">
                  <c:v>5</c:v>
                </c:pt>
                <c:pt idx="30" formatCode="0.0">
                  <c:v>6.0999999999999943</c:v>
                </c:pt>
                <c:pt idx="32" formatCode="0.0">
                  <c:v>10.099999999999994</c:v>
                </c:pt>
                <c:pt idx="33" formatCode="0.0">
                  <c:v>12.79999999999999</c:v>
                </c:pt>
                <c:pt idx="34" formatCode="0.0">
                  <c:v>8.3999999999999986</c:v>
                </c:pt>
                <c:pt idx="35" formatCode="0.0">
                  <c:v>10.699999999999996</c:v>
                </c:pt>
                <c:pt idx="36" formatCode="0.0">
                  <c:v>14.699999999999996</c:v>
                </c:pt>
                <c:pt idx="37" formatCode="0.0">
                  <c:v>10.299999999999997</c:v>
                </c:pt>
                <c:pt idx="39" formatCode="0.0">
                  <c:v>10.099999999999994</c:v>
                </c:pt>
                <c:pt idx="40" formatCode="0.0">
                  <c:v>8.0999999999999943</c:v>
                </c:pt>
                <c:pt idx="41" formatCode="0.0">
                  <c:v>15.5</c:v>
                </c:pt>
              </c:numCache>
            </c:numRef>
          </c:val>
          <c:extLst>
            <c:ext xmlns:c16="http://schemas.microsoft.com/office/drawing/2014/chart" uri="{C3380CC4-5D6E-409C-BE32-E72D297353CC}">
              <c16:uniqueId val="{00000000-FBDA-495B-A4E4-79AB8191DF84}"/>
            </c:ext>
          </c:extLst>
        </c:ser>
        <c:ser>
          <c:idx val="1"/>
          <c:order val="1"/>
          <c:tx>
            <c:strRef>
              <c:f>dati_1!$C$17</c:f>
              <c:strCache>
                <c:ptCount val="1"/>
                <c:pt idx="0">
                  <c:v>Pilnībā uzticos</c:v>
                </c:pt>
              </c:strCache>
            </c:strRef>
          </c:tx>
          <c:spPr>
            <a:solidFill>
              <a:srgbClr val="5B9137"/>
            </a:solidFill>
            <a:ln w="25400">
              <a:noFill/>
            </a:ln>
          </c:spPr>
          <c:invertIfNegative val="0"/>
          <c:dLbls>
            <c:dLbl>
              <c:idx val="0"/>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1-FBDA-495B-A4E4-79AB8191DF84}"/>
                </c:ext>
              </c:extLst>
            </c:dLbl>
            <c:dLbl>
              <c:idx val="1"/>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2-FBDA-495B-A4E4-79AB8191DF84}"/>
                </c:ext>
              </c:extLst>
            </c:dLbl>
            <c:dLbl>
              <c:idx val="2"/>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3-FBDA-495B-A4E4-79AB8191DF84}"/>
                </c:ext>
              </c:extLst>
            </c:dLbl>
            <c:dLbl>
              <c:idx val="3"/>
              <c:layout>
                <c:manualLayout>
                  <c:x val="1.7998560115190124E-3"/>
                  <c:y val="5.5256250869811594E-7"/>
                </c:manualLayout>
              </c:layout>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BDA-495B-A4E4-79AB8191DF84}"/>
                </c:ext>
              </c:extLst>
            </c:dLbl>
            <c:dLbl>
              <c:idx val="4"/>
              <c:layout>
                <c:manualLayout>
                  <c:x val="3.599712023038157E-3"/>
                  <c:y val="2.7628125431689459E-7"/>
                </c:manualLayout>
              </c:layout>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BDA-495B-A4E4-79AB8191DF84}"/>
                </c:ext>
              </c:extLst>
            </c:dLbl>
            <c:dLbl>
              <c:idx val="5"/>
              <c:layout>
                <c:manualLayout>
                  <c:x val="1.7998560115190785E-3"/>
                  <c:y val="0"/>
                </c:manualLayout>
              </c:layout>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BDA-495B-A4E4-79AB8191DF84}"/>
                </c:ext>
              </c:extLst>
            </c:dLbl>
            <c:dLbl>
              <c:idx val="6"/>
              <c:layout>
                <c:manualLayout>
                  <c:x val="5.3995680345572351E-3"/>
                  <c:y val="2.762812544455481E-7"/>
                </c:manualLayout>
              </c:layout>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BDA-495B-A4E4-79AB8191DF84}"/>
                </c:ext>
              </c:extLst>
            </c:dLbl>
            <c:dLbl>
              <c:idx val="7"/>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8-FBDA-495B-A4E4-79AB8191DF84}"/>
                </c:ext>
              </c:extLst>
            </c:dLbl>
            <c:dLbl>
              <c:idx val="8"/>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9-FBDA-495B-A4E4-79AB8191DF84}"/>
                </c:ext>
              </c:extLst>
            </c:dLbl>
            <c:dLbl>
              <c:idx val="9"/>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A-FBDA-495B-A4E4-79AB8191DF84}"/>
                </c:ext>
              </c:extLst>
            </c:dLbl>
            <c:dLbl>
              <c:idx val="10"/>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B-FBDA-495B-A4E4-79AB8191DF84}"/>
                </c:ext>
              </c:extLst>
            </c:dLbl>
            <c:dLbl>
              <c:idx val="11"/>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C-FBDA-495B-A4E4-79AB8191DF84}"/>
                </c:ext>
              </c:extLst>
            </c:dLbl>
            <c:dLbl>
              <c:idx val="12"/>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D-FBDA-495B-A4E4-79AB8191DF84}"/>
                </c:ext>
              </c:extLst>
            </c:dLbl>
            <c:dLbl>
              <c:idx val="13"/>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E-FBDA-495B-A4E4-79AB8191DF84}"/>
                </c:ext>
              </c:extLst>
            </c:dLbl>
            <c:dLbl>
              <c:idx val="14"/>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F-FBDA-495B-A4E4-79AB8191DF84}"/>
                </c:ext>
              </c:extLst>
            </c:dLbl>
            <c:dLbl>
              <c:idx val="15"/>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0-FBDA-495B-A4E4-79AB8191DF84}"/>
                </c:ext>
              </c:extLst>
            </c:dLbl>
            <c:dLbl>
              <c:idx val="16"/>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1-FBDA-495B-A4E4-79AB8191DF84}"/>
                </c:ext>
              </c:extLst>
            </c:dLbl>
            <c:dLbl>
              <c:idx val="18"/>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2-FBDA-495B-A4E4-79AB8191DF84}"/>
                </c:ext>
              </c:extLst>
            </c:dLbl>
            <c:dLbl>
              <c:idx val="19"/>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3-FBDA-495B-A4E4-79AB8191DF84}"/>
                </c:ext>
              </c:extLst>
            </c:dLbl>
            <c:dLbl>
              <c:idx val="22"/>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4-FBDA-495B-A4E4-79AB8191DF84}"/>
                </c:ext>
              </c:extLst>
            </c:dLbl>
            <c:dLbl>
              <c:idx val="23"/>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5-FBDA-495B-A4E4-79AB8191DF84}"/>
                </c:ext>
              </c:extLst>
            </c:dLbl>
            <c:dLbl>
              <c:idx val="25"/>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6-FBDA-495B-A4E4-79AB8191DF84}"/>
                </c:ext>
              </c:extLst>
            </c:dLbl>
            <c:dLbl>
              <c:idx val="26"/>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7-FBDA-495B-A4E4-79AB8191DF84}"/>
                </c:ext>
              </c:extLst>
            </c:dLbl>
            <c:dLbl>
              <c:idx val="27"/>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8-FBDA-495B-A4E4-79AB8191DF84}"/>
                </c:ext>
              </c:extLst>
            </c:dLbl>
            <c:dLbl>
              <c:idx val="28"/>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9-FBDA-495B-A4E4-79AB8191DF84}"/>
                </c:ext>
              </c:extLst>
            </c:dLbl>
            <c:dLbl>
              <c:idx val="29"/>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A-FBDA-495B-A4E4-79AB8191DF84}"/>
                </c:ext>
              </c:extLst>
            </c:dLbl>
            <c:dLbl>
              <c:idx val="30"/>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B-FBDA-495B-A4E4-79AB8191DF84}"/>
                </c:ext>
              </c:extLst>
            </c:dLbl>
            <c:dLbl>
              <c:idx val="31"/>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C-FBDA-495B-A4E4-79AB8191DF84}"/>
                </c:ext>
              </c:extLst>
            </c:dLbl>
            <c:dLbl>
              <c:idx val="32"/>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D-FBDA-495B-A4E4-79AB8191DF84}"/>
                </c:ext>
              </c:extLst>
            </c:dLbl>
            <c:dLbl>
              <c:idx val="33"/>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E-FBDA-495B-A4E4-79AB8191DF84}"/>
                </c:ext>
              </c:extLst>
            </c:dLbl>
            <c:dLbl>
              <c:idx val="34"/>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F-FBDA-495B-A4E4-79AB8191DF84}"/>
                </c:ext>
              </c:extLst>
            </c:dLbl>
            <c:dLbl>
              <c:idx val="35"/>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0-FBDA-495B-A4E4-79AB8191DF84}"/>
                </c:ext>
              </c:extLst>
            </c:dLbl>
            <c:dLbl>
              <c:idx val="37"/>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1-FBDA-495B-A4E4-79AB8191DF84}"/>
                </c:ext>
              </c:extLst>
            </c:dLbl>
            <c:dLbl>
              <c:idx val="38"/>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2-FBDA-495B-A4E4-79AB8191DF84}"/>
                </c:ext>
              </c:extLst>
            </c:dLbl>
            <c:numFmt formatCode="0" sourceLinked="0"/>
            <c:spPr>
              <a:noFill/>
              <a:ln w="25400">
                <a:noFill/>
              </a:ln>
            </c:spPr>
            <c:txPr>
              <a:bodyPr wrap="square" lIns="38100" tIns="19050" rIns="38100" bIns="19050" anchor="ctr">
                <a:spAutoFit/>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dati_1!$A$18:$A$59</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dati_1!$C$18:$C$59</c:f>
              <c:numCache>
                <c:formatCode>General</c:formatCode>
                <c:ptCount val="42"/>
                <c:pt idx="0" formatCode="0">
                  <c:v>9.6</c:v>
                </c:pt>
                <c:pt idx="2" formatCode="0">
                  <c:v>10</c:v>
                </c:pt>
                <c:pt idx="3" formatCode="0">
                  <c:v>9.3000000000000007</c:v>
                </c:pt>
                <c:pt idx="5" formatCode="0">
                  <c:v>8</c:v>
                </c:pt>
                <c:pt idx="6" formatCode="0">
                  <c:v>13.5</c:v>
                </c:pt>
                <c:pt idx="7" formatCode="0">
                  <c:v>9.1</c:v>
                </c:pt>
                <c:pt idx="8" formatCode="0">
                  <c:v>6.8</c:v>
                </c:pt>
                <c:pt idx="9" formatCode="0">
                  <c:v>10.199999999999999</c:v>
                </c:pt>
                <c:pt idx="10" formatCode="0">
                  <c:v>9.5</c:v>
                </c:pt>
                <c:pt idx="12" formatCode="0">
                  <c:v>8.8000000000000007</c:v>
                </c:pt>
                <c:pt idx="13" formatCode="0">
                  <c:v>9.8000000000000007</c:v>
                </c:pt>
                <c:pt idx="14" formatCode="0">
                  <c:v>9.3000000000000007</c:v>
                </c:pt>
                <c:pt idx="16" formatCode="0">
                  <c:v>9.4</c:v>
                </c:pt>
                <c:pt idx="17" formatCode="0">
                  <c:v>9.4</c:v>
                </c:pt>
                <c:pt idx="19" formatCode="0">
                  <c:v>9.3000000000000007</c:v>
                </c:pt>
                <c:pt idx="20" formatCode="0">
                  <c:v>11.8</c:v>
                </c:pt>
                <c:pt idx="22" formatCode="0">
                  <c:v>11.7</c:v>
                </c:pt>
                <c:pt idx="23" formatCode="0">
                  <c:v>8.6999999999999993</c:v>
                </c:pt>
                <c:pt idx="24" formatCode="0">
                  <c:v>9.9</c:v>
                </c:pt>
                <c:pt idx="26" formatCode="0">
                  <c:v>6.6</c:v>
                </c:pt>
                <c:pt idx="27" formatCode="0">
                  <c:v>11.8</c:v>
                </c:pt>
                <c:pt idx="28" formatCode="0">
                  <c:v>7.6</c:v>
                </c:pt>
                <c:pt idx="29" formatCode="0">
                  <c:v>8.8000000000000007</c:v>
                </c:pt>
                <c:pt idx="30" formatCode="0">
                  <c:v>15.3</c:v>
                </c:pt>
                <c:pt idx="32" formatCode="0">
                  <c:v>10.3</c:v>
                </c:pt>
                <c:pt idx="33" formatCode="0">
                  <c:v>8.6</c:v>
                </c:pt>
                <c:pt idx="34" formatCode="0">
                  <c:v>8.8000000000000007</c:v>
                </c:pt>
                <c:pt idx="35" formatCode="0">
                  <c:v>12.4</c:v>
                </c:pt>
                <c:pt idx="36" formatCode="0">
                  <c:v>9.1</c:v>
                </c:pt>
                <c:pt idx="37" formatCode="0">
                  <c:v>7.8</c:v>
                </c:pt>
                <c:pt idx="39" formatCode="0">
                  <c:v>10.3</c:v>
                </c:pt>
                <c:pt idx="40" formatCode="0">
                  <c:v>12.5</c:v>
                </c:pt>
                <c:pt idx="41" formatCode="0">
                  <c:v>5.6</c:v>
                </c:pt>
              </c:numCache>
            </c:numRef>
          </c:val>
          <c:extLst>
            <c:ext xmlns:c16="http://schemas.microsoft.com/office/drawing/2014/chart" uri="{C3380CC4-5D6E-409C-BE32-E72D297353CC}">
              <c16:uniqueId val="{00000023-FBDA-495B-A4E4-79AB8191DF84}"/>
            </c:ext>
          </c:extLst>
        </c:ser>
        <c:ser>
          <c:idx val="2"/>
          <c:order val="2"/>
          <c:tx>
            <c:strRef>
              <c:f>dati_1!$D$17</c:f>
              <c:strCache>
                <c:ptCount val="1"/>
                <c:pt idx="0">
                  <c:v>Drīzāk uzticos</c:v>
                </c:pt>
              </c:strCache>
            </c:strRef>
          </c:tx>
          <c:spPr>
            <a:solidFill>
              <a:srgbClr val="A0CC82"/>
            </a:solidFill>
            <a:ln w="25400">
              <a:noFill/>
            </a:ln>
          </c:spPr>
          <c:invertIfNegative val="0"/>
          <c:dLbls>
            <c:dLbl>
              <c:idx val="0"/>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4-FBDA-495B-A4E4-79AB8191DF84}"/>
                </c:ext>
              </c:extLst>
            </c:dLbl>
            <c:dLbl>
              <c:idx val="1"/>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5-FBDA-495B-A4E4-79AB8191DF84}"/>
                </c:ext>
              </c:extLst>
            </c:dLbl>
            <c:dLbl>
              <c:idx val="2"/>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6-FBDA-495B-A4E4-79AB8191DF84}"/>
                </c:ext>
              </c:extLst>
            </c:dLbl>
            <c:dLbl>
              <c:idx val="3"/>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7-FBDA-495B-A4E4-79AB8191DF84}"/>
                </c:ext>
              </c:extLst>
            </c:dLbl>
            <c:dLbl>
              <c:idx val="4"/>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8-FBDA-495B-A4E4-79AB8191DF84}"/>
                </c:ext>
              </c:extLst>
            </c:dLbl>
            <c:dLbl>
              <c:idx val="5"/>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9-FBDA-495B-A4E4-79AB8191DF84}"/>
                </c:ext>
              </c:extLst>
            </c:dLbl>
            <c:dLbl>
              <c:idx val="6"/>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A-FBDA-495B-A4E4-79AB8191DF84}"/>
                </c:ext>
              </c:extLst>
            </c:dLbl>
            <c:dLbl>
              <c:idx val="7"/>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B-FBDA-495B-A4E4-79AB8191DF84}"/>
                </c:ext>
              </c:extLst>
            </c:dLbl>
            <c:dLbl>
              <c:idx val="8"/>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C-FBDA-495B-A4E4-79AB8191DF84}"/>
                </c:ext>
              </c:extLst>
            </c:dLbl>
            <c:numFmt formatCode="0" sourceLinked="0"/>
            <c:spPr>
              <a:noFill/>
              <a:ln w="25400">
                <a:noFill/>
              </a:ln>
            </c:spPr>
            <c:txPr>
              <a:bodyPr wrap="square" lIns="38100" tIns="19050" rIns="38100" bIns="19050" anchor="ctr">
                <a:spAutoFit/>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dati_1!$A$18:$A$59</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dati_1!$D$18:$D$59</c:f>
              <c:numCache>
                <c:formatCode>General</c:formatCode>
                <c:ptCount val="42"/>
                <c:pt idx="0" formatCode="0">
                  <c:v>50.9</c:v>
                </c:pt>
                <c:pt idx="2" formatCode="0">
                  <c:v>46.8</c:v>
                </c:pt>
                <c:pt idx="3" formatCode="0">
                  <c:v>54.8</c:v>
                </c:pt>
                <c:pt idx="5" formatCode="0">
                  <c:v>52.8</c:v>
                </c:pt>
                <c:pt idx="6" formatCode="0">
                  <c:v>51.3</c:v>
                </c:pt>
                <c:pt idx="7" formatCode="0">
                  <c:v>47.9</c:v>
                </c:pt>
                <c:pt idx="8" formatCode="0">
                  <c:v>49.2</c:v>
                </c:pt>
                <c:pt idx="9" formatCode="0">
                  <c:v>54.9</c:v>
                </c:pt>
                <c:pt idx="10" formatCode="0">
                  <c:v>50.9</c:v>
                </c:pt>
                <c:pt idx="12" formatCode="0">
                  <c:v>35.700000000000003</c:v>
                </c:pt>
                <c:pt idx="13" formatCode="0">
                  <c:v>50.6</c:v>
                </c:pt>
                <c:pt idx="14" formatCode="0">
                  <c:v>57.2</c:v>
                </c:pt>
                <c:pt idx="16" formatCode="0">
                  <c:v>57.1</c:v>
                </c:pt>
                <c:pt idx="17" formatCode="0">
                  <c:v>41.7</c:v>
                </c:pt>
                <c:pt idx="19" formatCode="0">
                  <c:v>53.3</c:v>
                </c:pt>
                <c:pt idx="20" formatCode="0">
                  <c:v>34.799999999999997</c:v>
                </c:pt>
                <c:pt idx="22" formatCode="0">
                  <c:v>56.7</c:v>
                </c:pt>
                <c:pt idx="23" formatCode="0">
                  <c:v>49.1</c:v>
                </c:pt>
                <c:pt idx="24" formatCode="0">
                  <c:v>50.8</c:v>
                </c:pt>
                <c:pt idx="26" formatCode="0">
                  <c:v>50.2</c:v>
                </c:pt>
                <c:pt idx="27" formatCode="0">
                  <c:v>48</c:v>
                </c:pt>
                <c:pt idx="28" formatCode="0">
                  <c:v>51</c:v>
                </c:pt>
                <c:pt idx="29" formatCode="0">
                  <c:v>57.8</c:v>
                </c:pt>
                <c:pt idx="30" formatCode="0">
                  <c:v>50.2</c:v>
                </c:pt>
                <c:pt idx="32" formatCode="0">
                  <c:v>51.2</c:v>
                </c:pt>
                <c:pt idx="33" formatCode="0">
                  <c:v>50.2</c:v>
                </c:pt>
                <c:pt idx="34" formatCode="0">
                  <c:v>54.4</c:v>
                </c:pt>
                <c:pt idx="35" formatCode="0">
                  <c:v>48.5</c:v>
                </c:pt>
                <c:pt idx="36" formatCode="0">
                  <c:v>47.8</c:v>
                </c:pt>
                <c:pt idx="37" formatCode="0">
                  <c:v>53.5</c:v>
                </c:pt>
                <c:pt idx="39" formatCode="0">
                  <c:v>51.2</c:v>
                </c:pt>
                <c:pt idx="40" formatCode="0">
                  <c:v>51</c:v>
                </c:pt>
                <c:pt idx="41" formatCode="0">
                  <c:v>50.5</c:v>
                </c:pt>
              </c:numCache>
            </c:numRef>
          </c:val>
          <c:extLst>
            <c:ext xmlns:c16="http://schemas.microsoft.com/office/drawing/2014/chart" uri="{C3380CC4-5D6E-409C-BE32-E72D297353CC}">
              <c16:uniqueId val="{0000002D-FBDA-495B-A4E4-79AB8191DF84}"/>
            </c:ext>
          </c:extLst>
        </c:ser>
        <c:ser>
          <c:idx val="3"/>
          <c:order val="3"/>
          <c:tx>
            <c:strRef>
              <c:f>dati_1!$E$17</c:f>
              <c:strCache>
                <c:ptCount val="1"/>
                <c:pt idx="0">
                  <c:v>Drīzāk neuzticos</c:v>
                </c:pt>
              </c:strCache>
            </c:strRef>
          </c:tx>
          <c:spPr>
            <a:solidFill>
              <a:srgbClr val="E79B75"/>
            </a:solidFill>
            <a:ln w="25400">
              <a:noFill/>
            </a:ln>
          </c:spPr>
          <c:invertIfNegative val="0"/>
          <c:dLbls>
            <c:dLbl>
              <c:idx val="0"/>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E-FBDA-495B-A4E4-79AB8191DF84}"/>
                </c:ext>
              </c:extLst>
            </c:dLbl>
            <c:dLbl>
              <c:idx val="1"/>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F-FBDA-495B-A4E4-79AB8191DF84}"/>
                </c:ext>
              </c:extLst>
            </c:dLbl>
            <c:dLbl>
              <c:idx val="2"/>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0-FBDA-495B-A4E4-79AB8191DF84}"/>
                </c:ext>
              </c:extLst>
            </c:dLbl>
            <c:dLbl>
              <c:idx val="3"/>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1-FBDA-495B-A4E4-79AB8191DF84}"/>
                </c:ext>
              </c:extLst>
            </c:dLbl>
            <c:dLbl>
              <c:idx val="4"/>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2-FBDA-495B-A4E4-79AB8191DF84}"/>
                </c:ext>
              </c:extLst>
            </c:dLbl>
            <c:dLbl>
              <c:idx val="5"/>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3-FBDA-495B-A4E4-79AB8191DF84}"/>
                </c:ext>
              </c:extLst>
            </c:dLbl>
            <c:dLbl>
              <c:idx val="6"/>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4-FBDA-495B-A4E4-79AB8191DF84}"/>
                </c:ext>
              </c:extLst>
            </c:dLbl>
            <c:dLbl>
              <c:idx val="7"/>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5-FBDA-495B-A4E4-79AB8191DF84}"/>
                </c:ext>
              </c:extLst>
            </c:dLbl>
            <c:dLbl>
              <c:idx val="8"/>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6-FBDA-495B-A4E4-79AB8191DF84}"/>
                </c:ext>
              </c:extLst>
            </c:dLbl>
            <c:dLbl>
              <c:idx val="9"/>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7-FBDA-495B-A4E4-79AB8191DF84}"/>
                </c:ext>
              </c:extLst>
            </c:dLbl>
            <c:dLbl>
              <c:idx val="10"/>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8-FBDA-495B-A4E4-79AB8191DF84}"/>
                </c:ext>
              </c:extLst>
            </c:dLbl>
            <c:dLbl>
              <c:idx val="11"/>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9-FBDA-495B-A4E4-79AB8191DF84}"/>
                </c:ext>
              </c:extLst>
            </c:dLbl>
            <c:dLbl>
              <c:idx val="12"/>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A-FBDA-495B-A4E4-79AB8191DF84}"/>
                </c:ext>
              </c:extLst>
            </c:dLbl>
            <c:dLbl>
              <c:idx val="13"/>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B-FBDA-495B-A4E4-79AB8191DF84}"/>
                </c:ext>
              </c:extLst>
            </c:dLbl>
            <c:dLbl>
              <c:idx val="14"/>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C-FBDA-495B-A4E4-79AB8191DF84}"/>
                </c:ext>
              </c:extLst>
            </c:dLbl>
            <c:dLbl>
              <c:idx val="15"/>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D-FBDA-495B-A4E4-79AB8191DF84}"/>
                </c:ext>
              </c:extLst>
            </c:dLbl>
            <c:dLbl>
              <c:idx val="16"/>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E-FBDA-495B-A4E4-79AB8191DF84}"/>
                </c:ext>
              </c:extLst>
            </c:dLbl>
            <c:dLbl>
              <c:idx val="17"/>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F-FBDA-495B-A4E4-79AB8191DF84}"/>
                </c:ext>
              </c:extLst>
            </c:dLbl>
            <c:numFmt formatCode="0" sourceLinked="0"/>
            <c:spPr>
              <a:noFill/>
              <a:ln w="25400">
                <a:noFill/>
              </a:ln>
            </c:spPr>
            <c:txPr>
              <a:bodyPr wrap="square" lIns="38100" tIns="19050" rIns="38100" bIns="19050" anchor="ctr">
                <a:spAutoFit/>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dati_1!$A$18:$A$59</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dati_1!$E$18:$E$59</c:f>
              <c:numCache>
                <c:formatCode>General</c:formatCode>
                <c:ptCount val="42"/>
                <c:pt idx="0" formatCode="0">
                  <c:v>24</c:v>
                </c:pt>
                <c:pt idx="2" formatCode="0">
                  <c:v>24.7</c:v>
                </c:pt>
                <c:pt idx="3" formatCode="0">
                  <c:v>23.4</c:v>
                </c:pt>
                <c:pt idx="5" formatCode="0">
                  <c:v>22</c:v>
                </c:pt>
                <c:pt idx="6" formatCode="0">
                  <c:v>23.9</c:v>
                </c:pt>
                <c:pt idx="7" formatCode="0">
                  <c:v>24.6</c:v>
                </c:pt>
                <c:pt idx="8" formatCode="0">
                  <c:v>26.9</c:v>
                </c:pt>
                <c:pt idx="9" formatCode="0">
                  <c:v>20.8</c:v>
                </c:pt>
                <c:pt idx="10" formatCode="0">
                  <c:v>24.5</c:v>
                </c:pt>
                <c:pt idx="12" formatCode="0">
                  <c:v>22.5</c:v>
                </c:pt>
                <c:pt idx="13" formatCode="0">
                  <c:v>24.3</c:v>
                </c:pt>
                <c:pt idx="14" formatCode="0">
                  <c:v>23.9</c:v>
                </c:pt>
                <c:pt idx="16" formatCode="0">
                  <c:v>21</c:v>
                </c:pt>
                <c:pt idx="17" formatCode="0">
                  <c:v>28.4</c:v>
                </c:pt>
                <c:pt idx="19" formatCode="0">
                  <c:v>23.3</c:v>
                </c:pt>
                <c:pt idx="20" formatCode="0">
                  <c:v>29</c:v>
                </c:pt>
                <c:pt idx="22" formatCode="0">
                  <c:v>20.399999999999999</c:v>
                </c:pt>
                <c:pt idx="23" formatCode="0">
                  <c:v>26.4</c:v>
                </c:pt>
                <c:pt idx="24" formatCode="0">
                  <c:v>22.3</c:v>
                </c:pt>
                <c:pt idx="26" formatCode="0">
                  <c:v>23.2</c:v>
                </c:pt>
                <c:pt idx="27" formatCode="0">
                  <c:v>27</c:v>
                </c:pt>
                <c:pt idx="28" formatCode="0">
                  <c:v>23.6</c:v>
                </c:pt>
                <c:pt idx="29" formatCode="0">
                  <c:v>24</c:v>
                </c:pt>
                <c:pt idx="30" formatCode="0">
                  <c:v>20.399999999999999</c:v>
                </c:pt>
                <c:pt idx="32" formatCode="0">
                  <c:v>26.1</c:v>
                </c:pt>
                <c:pt idx="33" formatCode="0">
                  <c:v>22.1</c:v>
                </c:pt>
                <c:pt idx="34" formatCode="0">
                  <c:v>30.6</c:v>
                </c:pt>
                <c:pt idx="35" formatCode="0">
                  <c:v>20.399999999999999</c:v>
                </c:pt>
                <c:pt idx="36" formatCode="0">
                  <c:v>23.5</c:v>
                </c:pt>
                <c:pt idx="37" formatCode="0">
                  <c:v>20.9</c:v>
                </c:pt>
                <c:pt idx="39" formatCode="0">
                  <c:v>26.1</c:v>
                </c:pt>
                <c:pt idx="40" formatCode="0">
                  <c:v>19.2</c:v>
                </c:pt>
                <c:pt idx="41" formatCode="0">
                  <c:v>27.2</c:v>
                </c:pt>
              </c:numCache>
            </c:numRef>
          </c:val>
          <c:extLst>
            <c:ext xmlns:c16="http://schemas.microsoft.com/office/drawing/2014/chart" uri="{C3380CC4-5D6E-409C-BE32-E72D297353CC}">
              <c16:uniqueId val="{00000040-FBDA-495B-A4E4-79AB8191DF84}"/>
            </c:ext>
          </c:extLst>
        </c:ser>
        <c:ser>
          <c:idx val="4"/>
          <c:order val="4"/>
          <c:tx>
            <c:strRef>
              <c:f>dati_1!$F$17</c:f>
              <c:strCache>
                <c:ptCount val="1"/>
                <c:pt idx="0">
                  <c:v>Pilnībā neuzticos</c:v>
                </c:pt>
              </c:strCache>
            </c:strRef>
          </c:tx>
          <c:spPr>
            <a:solidFill>
              <a:srgbClr val="CC2A2A"/>
            </a:solidFill>
            <a:ln w="25400">
              <a:noFill/>
            </a:ln>
          </c:spPr>
          <c:invertIfNegative val="0"/>
          <c:dLbls>
            <c:dLbl>
              <c:idx val="0"/>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1-FBDA-495B-A4E4-79AB8191DF84}"/>
                </c:ext>
              </c:extLst>
            </c:dLbl>
            <c:dLbl>
              <c:idx val="1"/>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2-FBDA-495B-A4E4-79AB8191DF84}"/>
                </c:ext>
              </c:extLst>
            </c:dLbl>
            <c:dLbl>
              <c:idx val="2"/>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3-FBDA-495B-A4E4-79AB8191DF84}"/>
                </c:ext>
              </c:extLst>
            </c:dLbl>
            <c:dLbl>
              <c:idx val="3"/>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4-FBDA-495B-A4E4-79AB8191DF84}"/>
                </c:ext>
              </c:extLst>
            </c:dLbl>
            <c:dLbl>
              <c:idx val="4"/>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5-FBDA-495B-A4E4-79AB8191DF84}"/>
                </c:ext>
              </c:extLst>
            </c:dLbl>
            <c:dLbl>
              <c:idx val="5"/>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6-FBDA-495B-A4E4-79AB8191DF84}"/>
                </c:ext>
              </c:extLst>
            </c:dLbl>
            <c:dLbl>
              <c:idx val="6"/>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7-FBDA-495B-A4E4-79AB8191DF84}"/>
                </c:ext>
              </c:extLst>
            </c:dLbl>
            <c:dLbl>
              <c:idx val="7"/>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8-FBDA-495B-A4E4-79AB8191DF84}"/>
                </c:ext>
              </c:extLst>
            </c:dLbl>
            <c:dLbl>
              <c:idx val="8"/>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9-FBDA-495B-A4E4-79AB8191DF84}"/>
                </c:ext>
              </c:extLst>
            </c:dLbl>
            <c:dLbl>
              <c:idx val="9"/>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A-FBDA-495B-A4E4-79AB8191DF84}"/>
                </c:ext>
              </c:extLst>
            </c:dLbl>
            <c:dLbl>
              <c:idx val="10"/>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B-FBDA-495B-A4E4-79AB8191DF84}"/>
                </c:ext>
              </c:extLst>
            </c:dLbl>
            <c:dLbl>
              <c:idx val="11"/>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C-FBDA-495B-A4E4-79AB8191DF84}"/>
                </c:ext>
              </c:extLst>
            </c:dLbl>
            <c:dLbl>
              <c:idx val="12"/>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D-FBDA-495B-A4E4-79AB8191DF84}"/>
                </c:ext>
              </c:extLst>
            </c:dLbl>
            <c:dLbl>
              <c:idx val="13"/>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E-FBDA-495B-A4E4-79AB8191DF84}"/>
                </c:ext>
              </c:extLst>
            </c:dLbl>
            <c:dLbl>
              <c:idx val="14"/>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F-FBDA-495B-A4E4-79AB8191DF84}"/>
                </c:ext>
              </c:extLst>
            </c:dLbl>
            <c:dLbl>
              <c:idx val="15"/>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50-FBDA-495B-A4E4-79AB8191DF84}"/>
                </c:ext>
              </c:extLst>
            </c:dLbl>
            <c:dLbl>
              <c:idx val="16"/>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51-FBDA-495B-A4E4-79AB8191DF84}"/>
                </c:ext>
              </c:extLst>
            </c:dLbl>
            <c:dLbl>
              <c:idx val="17"/>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52-FBDA-495B-A4E4-79AB8191DF84}"/>
                </c:ext>
              </c:extLst>
            </c:dLbl>
            <c:numFmt formatCode="0" sourceLinked="0"/>
            <c:spPr>
              <a:noFill/>
              <a:ln w="25400">
                <a:noFill/>
              </a:ln>
            </c:spPr>
            <c:txPr>
              <a:bodyPr wrap="square" lIns="38100" tIns="19050" rIns="38100" bIns="19050" anchor="ctr">
                <a:spAutoFit/>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dati_1!$A$18:$A$59</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dati_1!$F$18:$F$59</c:f>
              <c:numCache>
                <c:formatCode>General</c:formatCode>
                <c:ptCount val="42"/>
                <c:pt idx="0" formatCode="0">
                  <c:v>10.8</c:v>
                </c:pt>
                <c:pt idx="2" formatCode="0">
                  <c:v>15.1</c:v>
                </c:pt>
                <c:pt idx="3" formatCode="0">
                  <c:v>6.7</c:v>
                </c:pt>
                <c:pt idx="5" formatCode="0">
                  <c:v>11.3</c:v>
                </c:pt>
                <c:pt idx="6" formatCode="0">
                  <c:v>9.1999999999999993</c:v>
                </c:pt>
                <c:pt idx="7" formatCode="0">
                  <c:v>14.5</c:v>
                </c:pt>
                <c:pt idx="8" formatCode="0">
                  <c:v>9.3000000000000007</c:v>
                </c:pt>
                <c:pt idx="9" formatCode="0">
                  <c:v>9.9</c:v>
                </c:pt>
                <c:pt idx="10" formatCode="0">
                  <c:v>10.3</c:v>
                </c:pt>
                <c:pt idx="12" formatCode="0">
                  <c:v>26.5</c:v>
                </c:pt>
                <c:pt idx="13" formatCode="0">
                  <c:v>10.6</c:v>
                </c:pt>
                <c:pt idx="14" formatCode="0">
                  <c:v>5.2</c:v>
                </c:pt>
                <c:pt idx="16" formatCode="0">
                  <c:v>7.7</c:v>
                </c:pt>
                <c:pt idx="17" formatCode="0">
                  <c:v>15.7</c:v>
                </c:pt>
                <c:pt idx="19" formatCode="0">
                  <c:v>9.5</c:v>
                </c:pt>
                <c:pt idx="20" formatCode="0">
                  <c:v>19.399999999999999</c:v>
                </c:pt>
                <c:pt idx="22" formatCode="0">
                  <c:v>4.8</c:v>
                </c:pt>
                <c:pt idx="23" formatCode="0">
                  <c:v>11.9</c:v>
                </c:pt>
                <c:pt idx="24" formatCode="0">
                  <c:v>11.9</c:v>
                </c:pt>
                <c:pt idx="26" formatCode="0">
                  <c:v>15.8</c:v>
                </c:pt>
                <c:pt idx="27" formatCode="0">
                  <c:v>8</c:v>
                </c:pt>
                <c:pt idx="28" formatCode="0">
                  <c:v>10.9</c:v>
                </c:pt>
                <c:pt idx="29" formatCode="0">
                  <c:v>6.8</c:v>
                </c:pt>
                <c:pt idx="30" formatCode="0">
                  <c:v>10.9</c:v>
                </c:pt>
                <c:pt idx="32" formatCode="0">
                  <c:v>7.8</c:v>
                </c:pt>
                <c:pt idx="33" formatCode="0">
                  <c:v>13.3</c:v>
                </c:pt>
                <c:pt idx="34" formatCode="0">
                  <c:v>6.2</c:v>
                </c:pt>
                <c:pt idx="35" formatCode="0">
                  <c:v>11.1</c:v>
                </c:pt>
                <c:pt idx="36" formatCode="0">
                  <c:v>16</c:v>
                </c:pt>
                <c:pt idx="37" formatCode="0">
                  <c:v>12.5</c:v>
                </c:pt>
                <c:pt idx="39" formatCode="0">
                  <c:v>7.8</c:v>
                </c:pt>
                <c:pt idx="40" formatCode="0">
                  <c:v>13.9</c:v>
                </c:pt>
                <c:pt idx="41" formatCode="0">
                  <c:v>10.199999999999999</c:v>
                </c:pt>
              </c:numCache>
            </c:numRef>
          </c:val>
          <c:extLst>
            <c:ext xmlns:c16="http://schemas.microsoft.com/office/drawing/2014/chart" uri="{C3380CC4-5D6E-409C-BE32-E72D297353CC}">
              <c16:uniqueId val="{00000053-FBDA-495B-A4E4-79AB8191DF84}"/>
            </c:ext>
          </c:extLst>
        </c:ser>
        <c:ser>
          <c:idx val="5"/>
          <c:order val="5"/>
          <c:tx>
            <c:strRef>
              <c:f>dati_1!$G$17</c:f>
              <c:strCache>
                <c:ptCount val="1"/>
              </c:strCache>
            </c:strRef>
          </c:tx>
          <c:spPr>
            <a:noFill/>
            <a:ln w="25400">
              <a:noFill/>
            </a:ln>
          </c:spPr>
          <c:invertIfNegative val="0"/>
          <c:cat>
            <c:strRef>
              <c:f>dati_1!$A$18:$A$59</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dati_1!$G$18:$G$59</c:f>
              <c:numCache>
                <c:formatCode>General</c:formatCode>
                <c:ptCount val="42"/>
                <c:pt idx="0" formatCode="0.0">
                  <c:v>20.299999999999997</c:v>
                </c:pt>
                <c:pt idx="2" formatCode="0.0">
                  <c:v>15.3</c:v>
                </c:pt>
                <c:pt idx="3" formatCode="0.0">
                  <c:v>25</c:v>
                </c:pt>
                <c:pt idx="5" formatCode="0.0">
                  <c:v>21.799999999999997</c:v>
                </c:pt>
                <c:pt idx="6" formatCode="0.0">
                  <c:v>22.000000000000007</c:v>
                </c:pt>
                <c:pt idx="7" formatCode="0.0">
                  <c:v>16</c:v>
                </c:pt>
                <c:pt idx="8" formatCode="0.0">
                  <c:v>18.899999999999999</c:v>
                </c:pt>
                <c:pt idx="9" formatCode="0.0">
                  <c:v>24.400000000000002</c:v>
                </c:pt>
                <c:pt idx="10" formatCode="0.0">
                  <c:v>20.299999999999997</c:v>
                </c:pt>
                <c:pt idx="12" formatCode="0.0">
                  <c:v>6.1000000000000014</c:v>
                </c:pt>
                <c:pt idx="13" formatCode="0.0">
                  <c:v>20.2</c:v>
                </c:pt>
                <c:pt idx="14" formatCode="0.0">
                  <c:v>26</c:v>
                </c:pt>
                <c:pt idx="16" formatCode="0.0">
                  <c:v>26.4</c:v>
                </c:pt>
                <c:pt idx="17" formatCode="0.0">
                  <c:v>11.000000000000007</c:v>
                </c:pt>
                <c:pt idx="19" formatCode="0.0">
                  <c:v>22.3</c:v>
                </c:pt>
                <c:pt idx="20" formatCode="0.0">
                  <c:v>6.7000000000000028</c:v>
                </c:pt>
                <c:pt idx="22" formatCode="0.0">
                  <c:v>29.900000000000006</c:v>
                </c:pt>
                <c:pt idx="23" formatCode="0.0">
                  <c:v>16.800000000000004</c:v>
                </c:pt>
                <c:pt idx="24" formatCode="0.0">
                  <c:v>20.900000000000002</c:v>
                </c:pt>
                <c:pt idx="26" formatCode="0.0">
                  <c:v>16.099999999999998</c:v>
                </c:pt>
                <c:pt idx="27" formatCode="0.0">
                  <c:v>20.100000000000001</c:v>
                </c:pt>
                <c:pt idx="28" formatCode="0.0">
                  <c:v>20.6</c:v>
                </c:pt>
                <c:pt idx="29" formatCode="0.0">
                  <c:v>24.300000000000004</c:v>
                </c:pt>
                <c:pt idx="30" formatCode="0.0">
                  <c:v>23.800000000000004</c:v>
                </c:pt>
                <c:pt idx="32" formatCode="0.0">
                  <c:v>21.200000000000003</c:v>
                </c:pt>
                <c:pt idx="33" formatCode="0.0">
                  <c:v>19.699999999999996</c:v>
                </c:pt>
                <c:pt idx="34" formatCode="0.0">
                  <c:v>18.299999999999997</c:v>
                </c:pt>
                <c:pt idx="35" formatCode="0.0">
                  <c:v>23.6</c:v>
                </c:pt>
                <c:pt idx="36" formatCode="0.0">
                  <c:v>15.600000000000001</c:v>
                </c:pt>
                <c:pt idx="37" formatCode="0.0">
                  <c:v>21.700000000000003</c:v>
                </c:pt>
                <c:pt idx="39" formatCode="0.0">
                  <c:v>21.200000000000003</c:v>
                </c:pt>
                <c:pt idx="40" formatCode="0.0">
                  <c:v>22.000000000000004</c:v>
                </c:pt>
                <c:pt idx="41" formatCode="0.0">
                  <c:v>17.700000000000006</c:v>
                </c:pt>
              </c:numCache>
            </c:numRef>
          </c:val>
          <c:extLst>
            <c:ext xmlns:c16="http://schemas.microsoft.com/office/drawing/2014/chart" uri="{C3380CC4-5D6E-409C-BE32-E72D297353CC}">
              <c16:uniqueId val="{00000054-FBDA-495B-A4E4-79AB8191DF84}"/>
            </c:ext>
          </c:extLst>
        </c:ser>
        <c:ser>
          <c:idx val="6"/>
          <c:order val="6"/>
          <c:tx>
            <c:strRef>
              <c:f>dati_1!$H$17</c:f>
              <c:strCache>
                <c:ptCount val="1"/>
                <c:pt idx="0">
                  <c:v>Nezina</c:v>
                </c:pt>
              </c:strCache>
            </c:strRef>
          </c:tx>
          <c:spPr>
            <a:solidFill>
              <a:srgbClr val="D7D7D7"/>
            </a:solidFill>
            <a:ln w="25400">
              <a:noFill/>
            </a:ln>
          </c:spPr>
          <c:invertIfNegative val="0"/>
          <c:dLbls>
            <c:numFmt formatCode="#,##0" sourceLinked="0"/>
            <c:spPr>
              <a:noFill/>
              <a:ln w="25400">
                <a:noFill/>
              </a:ln>
            </c:spPr>
            <c:txPr>
              <a:bodyPr wrap="square" lIns="38100" tIns="19050" rIns="38100" bIns="19050" anchor="ctr">
                <a:spAutoFit/>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dati_1!$A$18:$A$59</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dati_1!$H$18:$H$59</c:f>
              <c:numCache>
                <c:formatCode>General</c:formatCode>
                <c:ptCount val="42"/>
                <c:pt idx="0" formatCode="0">
                  <c:v>4.7</c:v>
                </c:pt>
                <c:pt idx="2" formatCode="0">
                  <c:v>3.5</c:v>
                </c:pt>
                <c:pt idx="3" formatCode="0">
                  <c:v>5.9</c:v>
                </c:pt>
                <c:pt idx="5" formatCode="0">
                  <c:v>6</c:v>
                </c:pt>
                <c:pt idx="6" formatCode="0">
                  <c:v>2.2000000000000002</c:v>
                </c:pt>
                <c:pt idx="7" formatCode="0">
                  <c:v>3.9</c:v>
                </c:pt>
                <c:pt idx="8" formatCode="0">
                  <c:v>7.8</c:v>
                </c:pt>
                <c:pt idx="9" formatCode="0">
                  <c:v>4.3</c:v>
                </c:pt>
                <c:pt idx="10" formatCode="0">
                  <c:v>4.7</c:v>
                </c:pt>
                <c:pt idx="12" formatCode="0">
                  <c:v>6.5</c:v>
                </c:pt>
                <c:pt idx="13" formatCode="0">
                  <c:v>4.5999999999999996</c:v>
                </c:pt>
                <c:pt idx="14" formatCode="0">
                  <c:v>4.4000000000000004</c:v>
                </c:pt>
                <c:pt idx="16" formatCode="0">
                  <c:v>4.8</c:v>
                </c:pt>
                <c:pt idx="17" formatCode="0">
                  <c:v>4.7</c:v>
                </c:pt>
                <c:pt idx="19" formatCode="0">
                  <c:v>4.7</c:v>
                </c:pt>
                <c:pt idx="20" formatCode="0">
                  <c:v>5.0999999999999996</c:v>
                </c:pt>
                <c:pt idx="22" formatCode="0">
                  <c:v>6.3</c:v>
                </c:pt>
                <c:pt idx="23" formatCode="0">
                  <c:v>4</c:v>
                </c:pt>
                <c:pt idx="24" formatCode="0">
                  <c:v>5.0999999999999996</c:v>
                </c:pt>
                <c:pt idx="26" formatCode="0">
                  <c:v>4.2</c:v>
                </c:pt>
                <c:pt idx="27" formatCode="0">
                  <c:v>5.0999999999999996</c:v>
                </c:pt>
                <c:pt idx="28" formatCode="0">
                  <c:v>6.9</c:v>
                </c:pt>
                <c:pt idx="29" formatCode="0">
                  <c:v>2.5</c:v>
                </c:pt>
                <c:pt idx="30" formatCode="0">
                  <c:v>3.2</c:v>
                </c:pt>
                <c:pt idx="32" formatCode="0">
                  <c:v>4.5</c:v>
                </c:pt>
                <c:pt idx="33" formatCode="0">
                  <c:v>5.7</c:v>
                </c:pt>
                <c:pt idx="34" formatCode="0">
                  <c:v>0</c:v>
                </c:pt>
                <c:pt idx="35" formatCode="0">
                  <c:v>7.7</c:v>
                </c:pt>
                <c:pt idx="36" formatCode="0">
                  <c:v>3.6</c:v>
                </c:pt>
                <c:pt idx="37" formatCode="0">
                  <c:v>5.3</c:v>
                </c:pt>
                <c:pt idx="39" formatCode="0">
                  <c:v>4.5</c:v>
                </c:pt>
                <c:pt idx="40" formatCode="0">
                  <c:v>3.4</c:v>
                </c:pt>
                <c:pt idx="41" formatCode="0">
                  <c:v>6.5</c:v>
                </c:pt>
              </c:numCache>
            </c:numRef>
          </c:val>
          <c:extLst>
            <c:ext xmlns:c16="http://schemas.microsoft.com/office/drawing/2014/chart" uri="{C3380CC4-5D6E-409C-BE32-E72D297353CC}">
              <c16:uniqueId val="{00000055-FBDA-495B-A4E4-79AB8191DF84}"/>
            </c:ext>
          </c:extLst>
        </c:ser>
        <c:dLbls>
          <c:showLegendKey val="0"/>
          <c:showVal val="0"/>
          <c:showCatName val="0"/>
          <c:showSerName val="0"/>
          <c:showPercent val="0"/>
          <c:showBubbleSize val="0"/>
        </c:dLbls>
        <c:gapWidth val="27"/>
        <c:overlap val="100"/>
        <c:axId val="443319824"/>
        <c:axId val="1"/>
      </c:barChart>
      <c:catAx>
        <c:axId val="443319824"/>
        <c:scaling>
          <c:orientation val="maxMin"/>
        </c:scaling>
        <c:delete val="0"/>
        <c:axPos val="l"/>
        <c:title>
          <c:tx>
            <c:rich>
              <a:bodyPr rot="0" vert="horz"/>
              <a:lstStyle/>
              <a:p>
                <a:pPr algn="just">
                  <a:defRPr sz="800" b="0" i="0" u="none" strike="noStrike" baseline="0">
                    <a:solidFill>
                      <a:srgbClr val="000000"/>
                    </a:solidFill>
                    <a:latin typeface="Arial"/>
                    <a:ea typeface="Arial"/>
                    <a:cs typeface="Arial"/>
                  </a:defRPr>
                </a:pPr>
                <a:r>
                  <a:rPr lang="en-US"/>
                  <a:t>%</a:t>
                </a:r>
              </a:p>
            </c:rich>
          </c:tx>
          <c:layout>
            <c:manualLayout>
              <c:xMode val="edge"/>
              <c:yMode val="edge"/>
              <c:x val="3.6244814156294977E-2"/>
              <c:y val="9.2683681896396072E-2"/>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General" sourceLinked="1"/>
        <c:majorTickMark val="out"/>
        <c:minorTickMark val="none"/>
        <c:tickLblPos val="low"/>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lv-LV"/>
          </a:p>
        </c:txPr>
        <c:crossAx val="1"/>
        <c:crossesAt val="71.599999999999994"/>
        <c:auto val="1"/>
        <c:lblAlgn val="ctr"/>
        <c:lblOffset val="100"/>
        <c:tickLblSkip val="1"/>
        <c:tickMarkSkip val="1"/>
        <c:noMultiLvlLbl val="0"/>
      </c:catAx>
      <c:valAx>
        <c:axId val="1"/>
        <c:scaling>
          <c:orientation val="minMax"/>
          <c:max val="139"/>
          <c:min val="0"/>
        </c:scaling>
        <c:delete val="1"/>
        <c:axPos val="b"/>
        <c:numFmt formatCode="0.0" sourceLinked="1"/>
        <c:majorTickMark val="out"/>
        <c:minorTickMark val="none"/>
        <c:tickLblPos val="nextTo"/>
        <c:crossAx val="443319824"/>
        <c:crosses val="max"/>
        <c:crossBetween val="between"/>
        <c:majorUnit val="74.5"/>
        <c:minorUnit val="4"/>
      </c:valAx>
      <c:spPr>
        <a:noFill/>
        <a:ln w="25400">
          <a:noFill/>
        </a:ln>
      </c:spPr>
    </c:plotArea>
    <c:legend>
      <c:legendPos val="r"/>
      <c:legendEntry>
        <c:idx val="0"/>
        <c:delete val="1"/>
      </c:legendEntry>
      <c:legendEntry>
        <c:idx val="5"/>
        <c:delete val="1"/>
      </c:legendEntry>
      <c:layout>
        <c:manualLayout>
          <c:xMode val="edge"/>
          <c:yMode val="edge"/>
          <c:x val="0.33511281078058724"/>
          <c:y val="0"/>
          <c:w val="0.66390483024654823"/>
          <c:h val="4.9327067009488947E-2"/>
        </c:manualLayout>
      </c:layout>
      <c:overlay val="0"/>
      <c:spPr>
        <a:noFill/>
        <a:ln w="25400">
          <a:noFill/>
        </a:ln>
      </c:spPr>
      <c:txPr>
        <a:bodyPr/>
        <a:lstStyle/>
        <a:p>
          <a:pPr>
            <a:defRPr sz="1000" b="0" i="0" u="none" strike="noStrike" baseline="0">
              <a:solidFill>
                <a:srgbClr val="000000"/>
              </a:solidFill>
              <a:latin typeface="Arial"/>
              <a:ea typeface="Arial"/>
              <a:cs typeface="Arial"/>
            </a:defRPr>
          </a:pPr>
          <a:endParaRPr lang="lv-LV"/>
        </a:p>
      </c:txPr>
    </c:legend>
    <c:plotVisOnly val="1"/>
    <c:dispBlanksAs val="gap"/>
    <c:showDLblsOverMax val="0"/>
  </c:chart>
  <c:spPr>
    <a:noFill/>
    <a:ln w="6350">
      <a:noFill/>
    </a:ln>
  </c:spPr>
  <c:txPr>
    <a:bodyPr/>
    <a:lstStyle/>
    <a:p>
      <a:pPr>
        <a:defRPr sz="8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0" i="0" u="none" strike="noStrike" baseline="0">
                <a:solidFill>
                  <a:srgbClr val="000000"/>
                </a:solidFill>
                <a:latin typeface="Arial"/>
                <a:ea typeface="Arial"/>
                <a:cs typeface="Arial"/>
              </a:defRPr>
            </a:pPr>
            <a:r>
              <a:rPr lang="lv-LV" sz="1000"/>
              <a:t>Indekss*</a:t>
            </a:r>
          </a:p>
        </c:rich>
      </c:tx>
      <c:layout>
        <c:manualLayout>
          <c:xMode val="edge"/>
          <c:yMode val="edge"/>
          <c:x val="0.37043867109172046"/>
          <c:y val="3.3210770662006079E-3"/>
        </c:manualLayout>
      </c:layout>
      <c:overlay val="0"/>
      <c:spPr>
        <a:solidFill>
          <a:srgbClr val="FFFFFF"/>
        </a:solidFill>
        <a:ln w="3175">
          <a:solidFill>
            <a:srgbClr val="000000"/>
          </a:solidFill>
          <a:prstDash val="solid"/>
        </a:ln>
        <a:effectLst>
          <a:outerShdw dist="35921" dir="2700000" algn="br">
            <a:srgbClr val="000000"/>
          </a:outerShdw>
        </a:effectLst>
      </c:spPr>
    </c:title>
    <c:autoTitleDeleted val="0"/>
    <c:plotArea>
      <c:layout>
        <c:manualLayout>
          <c:layoutTarget val="inner"/>
          <c:xMode val="edge"/>
          <c:yMode val="edge"/>
          <c:x val="0.24444621271855266"/>
          <c:y val="6.3236296457888003E-2"/>
          <c:w val="0.42222527651386366"/>
          <c:h val="0.92295298667806225"/>
        </c:manualLayout>
      </c:layout>
      <c:barChart>
        <c:barDir val="bar"/>
        <c:grouping val="clustered"/>
        <c:varyColors val="0"/>
        <c:ser>
          <c:idx val="0"/>
          <c:order val="0"/>
          <c:spPr>
            <a:pattFill prst="dkUpDiag">
              <a:fgClr>
                <a:schemeClr val="accent1">
                  <a:lumMod val="75000"/>
                </a:schemeClr>
              </a:fgClr>
              <a:bgClr>
                <a:schemeClr val="bg1"/>
              </a:bgClr>
            </a:pattFill>
            <a:ln>
              <a:solidFill>
                <a:schemeClr val="accent1">
                  <a:lumMod val="50000"/>
                </a:schemeClr>
              </a:solidFill>
            </a:ln>
          </c:spPr>
          <c:invertIfNegative val="1"/>
          <c:dLbls>
            <c:numFmt formatCode="#,##0.0" sourceLinked="0"/>
            <c:spPr>
              <a:noFill/>
              <a:ln>
                <a:noFill/>
              </a:ln>
              <a:effectLst/>
            </c:spPr>
            <c:txPr>
              <a:bodyPr wrap="square" lIns="38100" tIns="19050" rIns="38100" bIns="19050" anchor="ctr">
                <a:spAutoFit/>
              </a:bodyPr>
              <a:lstStyle/>
              <a:p>
                <a:pPr>
                  <a:defRPr sz="950" b="0"/>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dati_1!$K$18:$K$59</c:f>
              <c:numCache>
                <c:formatCode>General</c:formatCode>
                <c:ptCount val="42"/>
                <c:pt idx="0" formatCode="0.0">
                  <c:v>12.249999999999996</c:v>
                </c:pt>
                <c:pt idx="2" formatCode="0.0">
                  <c:v>5.9499999999999975</c:v>
                </c:pt>
                <c:pt idx="3" formatCode="0.0">
                  <c:v>18.300000000000004</c:v>
                </c:pt>
                <c:pt idx="5" formatCode="0.0">
                  <c:v>12.099999999999998</c:v>
                </c:pt>
                <c:pt idx="6" formatCode="0.0">
                  <c:v>18</c:v>
                </c:pt>
                <c:pt idx="7" formatCode="0.0">
                  <c:v>6.2499999999999964</c:v>
                </c:pt>
                <c:pt idx="8" formatCode="0.0">
                  <c:v>8.6500000000000021</c:v>
                </c:pt>
                <c:pt idx="9" formatCode="0.0">
                  <c:v>17.350000000000001</c:v>
                </c:pt>
                <c:pt idx="10" formatCode="0.0">
                  <c:v>12.400000000000002</c:v>
                </c:pt>
                <c:pt idx="12" formatCode="0.0">
                  <c:v>-11.099999999999998</c:v>
                </c:pt>
                <c:pt idx="13" formatCode="0.0">
                  <c:v>12.350000000000003</c:v>
                </c:pt>
                <c:pt idx="14" formatCode="0.0">
                  <c:v>20.750000000000007</c:v>
                </c:pt>
                <c:pt idx="16" formatCode="0.0">
                  <c:v>19.750000000000004</c:v>
                </c:pt>
                <c:pt idx="17" formatCode="0.0">
                  <c:v>0.35000000000000142</c:v>
                </c:pt>
                <c:pt idx="19" formatCode="0.0">
                  <c:v>14.800000000000004</c:v>
                </c:pt>
                <c:pt idx="20" formatCode="0.0">
                  <c:v>-4.6999999999999993</c:v>
                </c:pt>
                <c:pt idx="22" formatCode="0.0">
                  <c:v>25.049999999999997</c:v>
                </c:pt>
                <c:pt idx="23" formatCode="0.0">
                  <c:v>8.15</c:v>
                </c:pt>
                <c:pt idx="24" formatCode="0.0">
                  <c:v>12.249999999999998</c:v>
                </c:pt>
                <c:pt idx="26" formatCode="0.0">
                  <c:v>4.3000000000000007</c:v>
                </c:pt>
                <c:pt idx="27" formatCode="0.0">
                  <c:v>14.299999999999997</c:v>
                </c:pt>
                <c:pt idx="28" formatCode="0.0">
                  <c:v>10.4</c:v>
                </c:pt>
                <c:pt idx="29" formatCode="0.0">
                  <c:v>18.900000000000002</c:v>
                </c:pt>
                <c:pt idx="30" formatCode="0.0">
                  <c:v>19.300000000000004</c:v>
                </c:pt>
                <c:pt idx="32" formatCode="0.0">
                  <c:v>15.050000000000004</c:v>
                </c:pt>
                <c:pt idx="33" formatCode="0.0">
                  <c:v>9.3500000000000014</c:v>
                </c:pt>
                <c:pt idx="34" formatCode="0.0">
                  <c:v>14.5</c:v>
                </c:pt>
                <c:pt idx="35" formatCode="0.0">
                  <c:v>15.35</c:v>
                </c:pt>
                <c:pt idx="36" formatCode="0.0">
                  <c:v>5.25</c:v>
                </c:pt>
                <c:pt idx="37" formatCode="0.0">
                  <c:v>11.599999999999998</c:v>
                </c:pt>
                <c:pt idx="39" formatCode="0.0">
                  <c:v>15.050000000000004</c:v>
                </c:pt>
                <c:pt idx="40" formatCode="0.0">
                  <c:v>14.499999999999998</c:v>
                </c:pt>
                <c:pt idx="41" formatCode="0.0">
                  <c:v>7.0500000000000007</c:v>
                </c:pt>
              </c:numCache>
            </c:numRef>
          </c:val>
          <c:extLst>
            <c:ext xmlns:c16="http://schemas.microsoft.com/office/drawing/2014/chart" uri="{C3380CC4-5D6E-409C-BE32-E72D297353CC}">
              <c16:uniqueId val="{00000000-2AD0-4F05-A5A4-5681BA22DEBF}"/>
            </c:ext>
          </c:extLst>
        </c:ser>
        <c:dLbls>
          <c:showLegendKey val="0"/>
          <c:showVal val="0"/>
          <c:showCatName val="0"/>
          <c:showSerName val="0"/>
          <c:showPercent val="0"/>
          <c:showBubbleSize val="0"/>
        </c:dLbls>
        <c:gapWidth val="27"/>
        <c:overlap val="100"/>
        <c:axId val="114556288"/>
        <c:axId val="114558080"/>
      </c:barChart>
      <c:catAx>
        <c:axId val="114556288"/>
        <c:scaling>
          <c:orientation val="maxMin"/>
        </c:scaling>
        <c:delete val="0"/>
        <c:axPos val="l"/>
        <c:majorTickMark val="out"/>
        <c:minorTickMark val="none"/>
        <c:tickLblPos val="none"/>
        <c:spPr>
          <a:ln w="3175">
            <a:solidFill>
              <a:srgbClr val="000000"/>
            </a:solidFill>
            <a:prstDash val="solid"/>
          </a:ln>
        </c:spPr>
        <c:crossAx val="114558080"/>
        <c:crosses val="autoZero"/>
        <c:auto val="1"/>
        <c:lblAlgn val="ctr"/>
        <c:lblOffset val="100"/>
        <c:tickLblSkip val="1"/>
        <c:tickMarkSkip val="1"/>
        <c:noMultiLvlLbl val="0"/>
      </c:catAx>
      <c:valAx>
        <c:axId val="114558080"/>
        <c:scaling>
          <c:orientation val="minMax"/>
          <c:max val="30"/>
          <c:min val="-25"/>
        </c:scaling>
        <c:delete val="1"/>
        <c:axPos val="b"/>
        <c:numFmt formatCode="0.0" sourceLinked="1"/>
        <c:majorTickMark val="out"/>
        <c:minorTickMark val="none"/>
        <c:tickLblPos val="nextTo"/>
        <c:crossAx val="114556288"/>
        <c:crosses val="max"/>
        <c:crossBetween val="between"/>
        <c:majorUnit val="1"/>
      </c:valAx>
      <c:spPr>
        <a:noFill/>
        <a:ln w="25400">
          <a:noFill/>
        </a:ln>
      </c:spPr>
    </c:plotArea>
    <c:plotVisOnly val="1"/>
    <c:dispBlanksAs val="gap"/>
    <c:showDLblsOverMax val="0"/>
  </c:chart>
  <c:spPr>
    <a:noFill/>
    <a:ln w="6350">
      <a:noFill/>
    </a:ln>
  </c:spPr>
  <c:txPr>
    <a:bodyPr/>
    <a:lstStyle/>
    <a:p>
      <a:pPr>
        <a:defRPr sz="150" b="0" i="0" u="none" strike="noStrike" baseline="0">
          <a:solidFill>
            <a:srgbClr val="000000"/>
          </a:solidFill>
          <a:latin typeface="Arial"/>
          <a:ea typeface="Arial"/>
          <a:cs typeface="Arial"/>
        </a:defRPr>
      </a:pPr>
      <a:endParaRPr lang="lv-LV"/>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32710674900516468"/>
          <c:y val="5.7643298619930575E-2"/>
          <c:w val="0.67289325099483532"/>
          <c:h val="0.89888620777241568"/>
        </c:manualLayout>
      </c:layout>
      <c:barChart>
        <c:barDir val="bar"/>
        <c:grouping val="stacked"/>
        <c:varyColors val="0"/>
        <c:ser>
          <c:idx val="0"/>
          <c:order val="0"/>
          <c:tx>
            <c:strRef>
              <c:f>dati_1!$B$70</c:f>
              <c:strCache>
                <c:ptCount val="1"/>
              </c:strCache>
            </c:strRef>
          </c:tx>
          <c:spPr>
            <a:noFill/>
            <a:ln w="25400">
              <a:noFill/>
            </a:ln>
          </c:spPr>
          <c:invertIfNegative val="0"/>
          <c:cat>
            <c:strRef>
              <c:f>dati_1!$A$71:$A$112</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dati_1!$B$71:$B$112</c:f>
              <c:numCache>
                <c:formatCode>General</c:formatCode>
                <c:ptCount val="42"/>
                <c:pt idx="0" formatCode="0.0">
                  <c:v>25.799999999999997</c:v>
                </c:pt>
                <c:pt idx="2" formatCode="0.0">
                  <c:v>28.100000000000009</c:v>
                </c:pt>
                <c:pt idx="3" formatCode="0.0">
                  <c:v>23.699999999999996</c:v>
                </c:pt>
                <c:pt idx="5" formatCode="0.0">
                  <c:v>30.4</c:v>
                </c:pt>
                <c:pt idx="6" formatCode="0.0">
                  <c:v>16.199999999999996</c:v>
                </c:pt>
                <c:pt idx="7" formatCode="0.0">
                  <c:v>24.000000000000007</c:v>
                </c:pt>
                <c:pt idx="8" formatCode="0.0">
                  <c:v>27.599999999999994</c:v>
                </c:pt>
                <c:pt idx="9" formatCode="0.0">
                  <c:v>25.900000000000006</c:v>
                </c:pt>
                <c:pt idx="10" formatCode="0.0">
                  <c:v>33.300000000000004</c:v>
                </c:pt>
                <c:pt idx="12" formatCode="0.0">
                  <c:v>36.899999999999991</c:v>
                </c:pt>
                <c:pt idx="13" formatCode="0.0">
                  <c:v>28.700000000000003</c:v>
                </c:pt>
                <c:pt idx="14" formatCode="0.0">
                  <c:v>14.699999999999996</c:v>
                </c:pt>
                <c:pt idx="16" formatCode="0.0">
                  <c:v>19.899999999999991</c:v>
                </c:pt>
                <c:pt idx="17" formatCode="0.0">
                  <c:v>35.700000000000003</c:v>
                </c:pt>
                <c:pt idx="19" formatCode="0.0">
                  <c:v>23.900000000000006</c:v>
                </c:pt>
                <c:pt idx="20" formatCode="0.0">
                  <c:v>38.5</c:v>
                </c:pt>
                <c:pt idx="22" formatCode="0.0">
                  <c:v>12</c:v>
                </c:pt>
                <c:pt idx="23" formatCode="0.0">
                  <c:v>26.6</c:v>
                </c:pt>
                <c:pt idx="24" formatCode="0.0">
                  <c:v>31.199999999999996</c:v>
                </c:pt>
                <c:pt idx="26" formatCode="0.0">
                  <c:v>33.099999999999994</c:v>
                </c:pt>
                <c:pt idx="27" formatCode="0.0">
                  <c:v>27</c:v>
                </c:pt>
                <c:pt idx="28" formatCode="0.0">
                  <c:v>25.9</c:v>
                </c:pt>
                <c:pt idx="29" formatCode="0.0">
                  <c:v>18</c:v>
                </c:pt>
                <c:pt idx="30" formatCode="0.0">
                  <c:v>15.299999999999997</c:v>
                </c:pt>
                <c:pt idx="32" formatCode="0.0">
                  <c:v>23.099999999999994</c:v>
                </c:pt>
                <c:pt idx="33" formatCode="0.0">
                  <c:v>30.9</c:v>
                </c:pt>
                <c:pt idx="34" formatCode="0.0">
                  <c:v>3.2999999999999972</c:v>
                </c:pt>
                <c:pt idx="35" formatCode="0.0">
                  <c:v>34.700000000000003</c:v>
                </c:pt>
                <c:pt idx="36" formatCode="0.0">
                  <c:v>28.9</c:v>
                </c:pt>
                <c:pt idx="37" formatCode="0.0">
                  <c:v>30.1</c:v>
                </c:pt>
                <c:pt idx="39" formatCode="0.0">
                  <c:v>23.099999999999994</c:v>
                </c:pt>
                <c:pt idx="40" formatCode="0.0">
                  <c:v>27.299999999999997</c:v>
                </c:pt>
                <c:pt idx="41" formatCode="0.0">
                  <c:v>26.900000000000006</c:v>
                </c:pt>
              </c:numCache>
            </c:numRef>
          </c:val>
          <c:extLst>
            <c:ext xmlns:c16="http://schemas.microsoft.com/office/drawing/2014/chart" uri="{C3380CC4-5D6E-409C-BE32-E72D297353CC}">
              <c16:uniqueId val="{00000000-B90E-43AB-9B3A-17E1461875CD}"/>
            </c:ext>
          </c:extLst>
        </c:ser>
        <c:ser>
          <c:idx val="1"/>
          <c:order val="1"/>
          <c:tx>
            <c:strRef>
              <c:f>dati_1!$C$70</c:f>
              <c:strCache>
                <c:ptCount val="1"/>
                <c:pt idx="0">
                  <c:v>Pilnībā uzticos</c:v>
                </c:pt>
              </c:strCache>
            </c:strRef>
          </c:tx>
          <c:spPr>
            <a:solidFill>
              <a:srgbClr val="5B9137"/>
            </a:solidFill>
            <a:ln w="25400">
              <a:noFill/>
            </a:ln>
          </c:spPr>
          <c:invertIfNegative val="0"/>
          <c:dLbls>
            <c:dLbl>
              <c:idx val="0"/>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1-B90E-43AB-9B3A-17E1461875CD}"/>
                </c:ext>
              </c:extLst>
            </c:dLbl>
            <c:dLbl>
              <c:idx val="1"/>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2-B90E-43AB-9B3A-17E1461875CD}"/>
                </c:ext>
              </c:extLst>
            </c:dLbl>
            <c:dLbl>
              <c:idx val="2"/>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3-B90E-43AB-9B3A-17E1461875CD}"/>
                </c:ext>
              </c:extLst>
            </c:dLbl>
            <c:dLbl>
              <c:idx val="3"/>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4-B90E-43AB-9B3A-17E1461875CD}"/>
                </c:ext>
              </c:extLst>
            </c:dLbl>
            <c:dLbl>
              <c:idx val="4"/>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5-B90E-43AB-9B3A-17E1461875CD}"/>
                </c:ext>
              </c:extLst>
            </c:dLbl>
            <c:dLbl>
              <c:idx val="5"/>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6-B90E-43AB-9B3A-17E1461875CD}"/>
                </c:ext>
              </c:extLst>
            </c:dLbl>
            <c:dLbl>
              <c:idx val="6"/>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7-B90E-43AB-9B3A-17E1461875CD}"/>
                </c:ext>
              </c:extLst>
            </c:dLbl>
            <c:dLbl>
              <c:idx val="7"/>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8-B90E-43AB-9B3A-17E1461875CD}"/>
                </c:ext>
              </c:extLst>
            </c:dLbl>
            <c:dLbl>
              <c:idx val="8"/>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9-B90E-43AB-9B3A-17E1461875CD}"/>
                </c:ext>
              </c:extLst>
            </c:dLbl>
            <c:dLbl>
              <c:idx val="9"/>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A-B90E-43AB-9B3A-17E1461875CD}"/>
                </c:ext>
              </c:extLst>
            </c:dLbl>
            <c:dLbl>
              <c:idx val="10"/>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B-B90E-43AB-9B3A-17E1461875CD}"/>
                </c:ext>
              </c:extLst>
            </c:dLbl>
            <c:dLbl>
              <c:idx val="11"/>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C-B90E-43AB-9B3A-17E1461875CD}"/>
                </c:ext>
              </c:extLst>
            </c:dLbl>
            <c:dLbl>
              <c:idx val="12"/>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D-B90E-43AB-9B3A-17E1461875CD}"/>
                </c:ext>
              </c:extLst>
            </c:dLbl>
            <c:dLbl>
              <c:idx val="13"/>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E-B90E-43AB-9B3A-17E1461875CD}"/>
                </c:ext>
              </c:extLst>
            </c:dLbl>
            <c:dLbl>
              <c:idx val="14"/>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F-B90E-43AB-9B3A-17E1461875CD}"/>
                </c:ext>
              </c:extLst>
            </c:dLbl>
            <c:dLbl>
              <c:idx val="15"/>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0-B90E-43AB-9B3A-17E1461875CD}"/>
                </c:ext>
              </c:extLst>
            </c:dLbl>
            <c:dLbl>
              <c:idx val="16"/>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1-B90E-43AB-9B3A-17E1461875CD}"/>
                </c:ext>
              </c:extLst>
            </c:dLbl>
            <c:dLbl>
              <c:idx val="18"/>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2-B90E-43AB-9B3A-17E1461875CD}"/>
                </c:ext>
              </c:extLst>
            </c:dLbl>
            <c:dLbl>
              <c:idx val="19"/>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3-B90E-43AB-9B3A-17E1461875CD}"/>
                </c:ext>
              </c:extLst>
            </c:dLbl>
            <c:dLbl>
              <c:idx val="22"/>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4-B90E-43AB-9B3A-17E1461875CD}"/>
                </c:ext>
              </c:extLst>
            </c:dLbl>
            <c:dLbl>
              <c:idx val="23"/>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5-B90E-43AB-9B3A-17E1461875CD}"/>
                </c:ext>
              </c:extLst>
            </c:dLbl>
            <c:dLbl>
              <c:idx val="25"/>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6-B90E-43AB-9B3A-17E1461875CD}"/>
                </c:ext>
              </c:extLst>
            </c:dLbl>
            <c:dLbl>
              <c:idx val="26"/>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7-B90E-43AB-9B3A-17E1461875CD}"/>
                </c:ext>
              </c:extLst>
            </c:dLbl>
            <c:dLbl>
              <c:idx val="27"/>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8-B90E-43AB-9B3A-17E1461875CD}"/>
                </c:ext>
              </c:extLst>
            </c:dLbl>
            <c:dLbl>
              <c:idx val="28"/>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9-B90E-43AB-9B3A-17E1461875CD}"/>
                </c:ext>
              </c:extLst>
            </c:dLbl>
            <c:dLbl>
              <c:idx val="29"/>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A-B90E-43AB-9B3A-17E1461875CD}"/>
                </c:ext>
              </c:extLst>
            </c:dLbl>
            <c:dLbl>
              <c:idx val="30"/>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B-B90E-43AB-9B3A-17E1461875CD}"/>
                </c:ext>
              </c:extLst>
            </c:dLbl>
            <c:dLbl>
              <c:idx val="31"/>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C-B90E-43AB-9B3A-17E1461875CD}"/>
                </c:ext>
              </c:extLst>
            </c:dLbl>
            <c:dLbl>
              <c:idx val="32"/>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D-B90E-43AB-9B3A-17E1461875CD}"/>
                </c:ext>
              </c:extLst>
            </c:dLbl>
            <c:dLbl>
              <c:idx val="33"/>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E-B90E-43AB-9B3A-17E1461875CD}"/>
                </c:ext>
              </c:extLst>
            </c:dLbl>
            <c:dLbl>
              <c:idx val="34"/>
              <c:numFmt formatCode="0" sourceLinked="0"/>
              <c:spPr>
                <a:noFill/>
                <a:ln w="25400">
                  <a:noFill/>
                </a:ln>
              </c:spPr>
              <c:txPr>
                <a:bodyPr/>
                <a:lstStyle/>
                <a:p>
                  <a:pPr algn="r">
                    <a:defRPr sz="950" b="0" i="0" u="none" strike="noStrike" baseline="0">
                      <a:solidFill>
                        <a:sysClr val="windowText" lastClr="000000"/>
                      </a:solidFill>
                      <a:latin typeface="Arial"/>
                      <a:ea typeface="Arial"/>
                      <a:cs typeface="Arial"/>
                    </a:defRPr>
                  </a:pPr>
                  <a:endParaRPr lang="lv-LV"/>
                </a:p>
              </c:txPr>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B90E-43AB-9B3A-17E1461875CD}"/>
                </c:ext>
              </c:extLst>
            </c:dLbl>
            <c:dLbl>
              <c:idx val="35"/>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0-B90E-43AB-9B3A-17E1461875CD}"/>
                </c:ext>
              </c:extLst>
            </c:dLbl>
            <c:dLbl>
              <c:idx val="37"/>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1-B90E-43AB-9B3A-17E1461875CD}"/>
                </c:ext>
              </c:extLst>
            </c:dLbl>
            <c:dLbl>
              <c:idx val="38"/>
              <c:numFmt formatCode="0" sourceLinked="0"/>
              <c:spPr>
                <a:noFill/>
                <a:ln w="25400">
                  <a:noFill/>
                </a:ln>
              </c:spPr>
              <c:txPr>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2-B90E-43AB-9B3A-17E1461875CD}"/>
                </c:ext>
              </c:extLst>
            </c:dLbl>
            <c:numFmt formatCode="0" sourceLinked="0"/>
            <c:spPr>
              <a:noFill/>
              <a:ln w="25400">
                <a:noFill/>
              </a:ln>
            </c:spPr>
            <c:txPr>
              <a:bodyPr wrap="square" lIns="38100" tIns="19050" rIns="38100" bIns="19050" anchor="ctr">
                <a:spAutoFit/>
              </a:bodyPr>
              <a:lstStyle/>
              <a:p>
                <a:pPr algn="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dati_1!$A$71:$A$112</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dati_1!$C$71:$C$112</c:f>
              <c:numCache>
                <c:formatCode>General</c:formatCode>
                <c:ptCount val="42"/>
                <c:pt idx="0" formatCode="0">
                  <c:v>6.5</c:v>
                </c:pt>
                <c:pt idx="2" formatCode="0">
                  <c:v>7.6</c:v>
                </c:pt>
                <c:pt idx="3" formatCode="0">
                  <c:v>5.4</c:v>
                </c:pt>
                <c:pt idx="5" formatCode="0">
                  <c:v>3</c:v>
                </c:pt>
                <c:pt idx="6" formatCode="0">
                  <c:v>10.1</c:v>
                </c:pt>
                <c:pt idx="7" formatCode="0">
                  <c:v>5.0999999999999996</c:v>
                </c:pt>
                <c:pt idx="8" formatCode="0">
                  <c:v>6.2</c:v>
                </c:pt>
                <c:pt idx="9" formatCode="0">
                  <c:v>8.6</c:v>
                </c:pt>
                <c:pt idx="10" formatCode="0">
                  <c:v>4.3</c:v>
                </c:pt>
                <c:pt idx="12" formatCode="0">
                  <c:v>4.9000000000000004</c:v>
                </c:pt>
                <c:pt idx="13" formatCode="0">
                  <c:v>5</c:v>
                </c:pt>
                <c:pt idx="14" formatCode="0">
                  <c:v>10.7</c:v>
                </c:pt>
                <c:pt idx="16" formatCode="0">
                  <c:v>7.9</c:v>
                </c:pt>
                <c:pt idx="17" formatCode="0">
                  <c:v>4.0999999999999996</c:v>
                </c:pt>
                <c:pt idx="19" formatCode="0">
                  <c:v>6.8</c:v>
                </c:pt>
                <c:pt idx="20" formatCode="0">
                  <c:v>4.5</c:v>
                </c:pt>
                <c:pt idx="22" formatCode="0">
                  <c:v>9.6999999999999993</c:v>
                </c:pt>
                <c:pt idx="23" formatCode="0">
                  <c:v>7</c:v>
                </c:pt>
                <c:pt idx="24" formatCode="0">
                  <c:v>4.2</c:v>
                </c:pt>
                <c:pt idx="26" formatCode="0">
                  <c:v>2.9</c:v>
                </c:pt>
                <c:pt idx="27" formatCode="0">
                  <c:v>4.3</c:v>
                </c:pt>
                <c:pt idx="28" formatCode="0">
                  <c:v>3.7</c:v>
                </c:pt>
                <c:pt idx="29" formatCode="0">
                  <c:v>7.7</c:v>
                </c:pt>
                <c:pt idx="30" formatCode="0">
                  <c:v>14.2</c:v>
                </c:pt>
                <c:pt idx="32" formatCode="0">
                  <c:v>6.4</c:v>
                </c:pt>
                <c:pt idx="33" formatCode="0">
                  <c:v>8</c:v>
                </c:pt>
                <c:pt idx="34" formatCode="0">
                  <c:v>1.9</c:v>
                </c:pt>
                <c:pt idx="35" formatCode="0">
                  <c:v>7.8</c:v>
                </c:pt>
                <c:pt idx="36" formatCode="0">
                  <c:v>8</c:v>
                </c:pt>
                <c:pt idx="37" formatCode="0">
                  <c:v>5</c:v>
                </c:pt>
                <c:pt idx="39" formatCode="0">
                  <c:v>6.4</c:v>
                </c:pt>
                <c:pt idx="40" formatCode="0">
                  <c:v>9</c:v>
                </c:pt>
                <c:pt idx="41" formatCode="0">
                  <c:v>3.8</c:v>
                </c:pt>
              </c:numCache>
            </c:numRef>
          </c:val>
          <c:extLst>
            <c:ext xmlns:c16="http://schemas.microsoft.com/office/drawing/2014/chart" uri="{C3380CC4-5D6E-409C-BE32-E72D297353CC}">
              <c16:uniqueId val="{00000023-B90E-43AB-9B3A-17E1461875CD}"/>
            </c:ext>
          </c:extLst>
        </c:ser>
        <c:ser>
          <c:idx val="2"/>
          <c:order val="2"/>
          <c:tx>
            <c:strRef>
              <c:f>dati_1!$D$70</c:f>
              <c:strCache>
                <c:ptCount val="1"/>
                <c:pt idx="0">
                  <c:v>Drīzāk uzticos</c:v>
                </c:pt>
              </c:strCache>
            </c:strRef>
          </c:tx>
          <c:spPr>
            <a:solidFill>
              <a:srgbClr val="A0CC82"/>
            </a:solidFill>
            <a:ln w="25400">
              <a:noFill/>
            </a:ln>
          </c:spPr>
          <c:invertIfNegative val="0"/>
          <c:dLbls>
            <c:dLbl>
              <c:idx val="0"/>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4-B90E-43AB-9B3A-17E1461875CD}"/>
                </c:ext>
              </c:extLst>
            </c:dLbl>
            <c:dLbl>
              <c:idx val="1"/>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5-B90E-43AB-9B3A-17E1461875CD}"/>
                </c:ext>
              </c:extLst>
            </c:dLbl>
            <c:dLbl>
              <c:idx val="2"/>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6-B90E-43AB-9B3A-17E1461875CD}"/>
                </c:ext>
              </c:extLst>
            </c:dLbl>
            <c:dLbl>
              <c:idx val="3"/>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7-B90E-43AB-9B3A-17E1461875CD}"/>
                </c:ext>
              </c:extLst>
            </c:dLbl>
            <c:dLbl>
              <c:idx val="4"/>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8-B90E-43AB-9B3A-17E1461875CD}"/>
                </c:ext>
              </c:extLst>
            </c:dLbl>
            <c:dLbl>
              <c:idx val="5"/>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9-B90E-43AB-9B3A-17E1461875CD}"/>
                </c:ext>
              </c:extLst>
            </c:dLbl>
            <c:dLbl>
              <c:idx val="6"/>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A-B90E-43AB-9B3A-17E1461875CD}"/>
                </c:ext>
              </c:extLst>
            </c:dLbl>
            <c:dLbl>
              <c:idx val="7"/>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B-B90E-43AB-9B3A-17E1461875CD}"/>
                </c:ext>
              </c:extLst>
            </c:dLbl>
            <c:dLbl>
              <c:idx val="8"/>
              <c:numFmt formatCode="0" sourceLinked="0"/>
              <c:spPr>
                <a:noFill/>
                <a:ln w="25400">
                  <a:noFill/>
                </a:ln>
              </c:spPr>
              <c:txPr>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C-B90E-43AB-9B3A-17E1461875CD}"/>
                </c:ext>
              </c:extLst>
            </c:dLbl>
            <c:numFmt formatCode="0" sourceLinked="0"/>
            <c:spPr>
              <a:noFill/>
              <a:ln w="25400">
                <a:noFill/>
              </a:ln>
            </c:spPr>
            <c:txPr>
              <a:bodyPr wrap="square" lIns="38100" tIns="19050" rIns="38100" bIns="19050" anchor="ctr">
                <a:spAutoFit/>
              </a:bodyPr>
              <a:lstStyle/>
              <a:p>
                <a:pPr>
                  <a:defRPr sz="95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dati_1!$A$71:$A$112</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dati_1!$D$71:$D$112</c:f>
              <c:numCache>
                <c:formatCode>General</c:formatCode>
                <c:ptCount val="42"/>
                <c:pt idx="0" formatCode="0">
                  <c:v>40.700000000000003</c:v>
                </c:pt>
                <c:pt idx="2" formatCode="0">
                  <c:v>37.299999999999997</c:v>
                </c:pt>
                <c:pt idx="3" formatCode="0">
                  <c:v>43.9</c:v>
                </c:pt>
                <c:pt idx="5" formatCode="0">
                  <c:v>39.6</c:v>
                </c:pt>
                <c:pt idx="6" formatCode="0">
                  <c:v>46.7</c:v>
                </c:pt>
                <c:pt idx="7" formatCode="0">
                  <c:v>43.9</c:v>
                </c:pt>
                <c:pt idx="8" formatCode="0">
                  <c:v>39.200000000000003</c:v>
                </c:pt>
                <c:pt idx="9" formatCode="0">
                  <c:v>38.5</c:v>
                </c:pt>
                <c:pt idx="10" formatCode="0">
                  <c:v>35.4</c:v>
                </c:pt>
                <c:pt idx="12" formatCode="0">
                  <c:v>31.2</c:v>
                </c:pt>
                <c:pt idx="13" formatCode="0">
                  <c:v>39.299999999999997</c:v>
                </c:pt>
                <c:pt idx="14" formatCode="0">
                  <c:v>47.6</c:v>
                </c:pt>
                <c:pt idx="16" formatCode="0">
                  <c:v>45.2</c:v>
                </c:pt>
                <c:pt idx="17" formatCode="0">
                  <c:v>33.200000000000003</c:v>
                </c:pt>
                <c:pt idx="19" formatCode="0">
                  <c:v>42.3</c:v>
                </c:pt>
                <c:pt idx="20" formatCode="0">
                  <c:v>30</c:v>
                </c:pt>
                <c:pt idx="22" formatCode="0">
                  <c:v>51.3</c:v>
                </c:pt>
                <c:pt idx="23" formatCode="0">
                  <c:v>39.4</c:v>
                </c:pt>
                <c:pt idx="24" formatCode="0">
                  <c:v>37.6</c:v>
                </c:pt>
                <c:pt idx="26" formatCode="0">
                  <c:v>37</c:v>
                </c:pt>
                <c:pt idx="27" formatCode="0">
                  <c:v>41.7</c:v>
                </c:pt>
                <c:pt idx="28" formatCode="0">
                  <c:v>43.4</c:v>
                </c:pt>
                <c:pt idx="29" formatCode="0">
                  <c:v>47.3</c:v>
                </c:pt>
                <c:pt idx="30" formatCode="0">
                  <c:v>43.5</c:v>
                </c:pt>
                <c:pt idx="32" formatCode="0">
                  <c:v>43.5</c:v>
                </c:pt>
                <c:pt idx="33" formatCode="0">
                  <c:v>34.1</c:v>
                </c:pt>
                <c:pt idx="34" formatCode="0">
                  <c:v>67.8</c:v>
                </c:pt>
                <c:pt idx="35" formatCode="0">
                  <c:v>30.5</c:v>
                </c:pt>
                <c:pt idx="36" formatCode="0">
                  <c:v>36.1</c:v>
                </c:pt>
                <c:pt idx="37" formatCode="0">
                  <c:v>37.9</c:v>
                </c:pt>
                <c:pt idx="39" formatCode="0">
                  <c:v>43.5</c:v>
                </c:pt>
                <c:pt idx="40" formatCode="0">
                  <c:v>36.700000000000003</c:v>
                </c:pt>
                <c:pt idx="41" formatCode="0">
                  <c:v>42.3</c:v>
                </c:pt>
              </c:numCache>
            </c:numRef>
          </c:val>
          <c:extLst>
            <c:ext xmlns:c16="http://schemas.microsoft.com/office/drawing/2014/chart" uri="{C3380CC4-5D6E-409C-BE32-E72D297353CC}">
              <c16:uniqueId val="{0000002D-B90E-43AB-9B3A-17E1461875CD}"/>
            </c:ext>
          </c:extLst>
        </c:ser>
        <c:ser>
          <c:idx val="3"/>
          <c:order val="3"/>
          <c:tx>
            <c:strRef>
              <c:f>dati_1!$E$70</c:f>
              <c:strCache>
                <c:ptCount val="1"/>
                <c:pt idx="0">
                  <c:v>Drīzāk neuzticos</c:v>
                </c:pt>
              </c:strCache>
            </c:strRef>
          </c:tx>
          <c:spPr>
            <a:solidFill>
              <a:srgbClr val="E79B75"/>
            </a:solidFill>
            <a:ln w="25400">
              <a:noFill/>
            </a:ln>
          </c:spPr>
          <c:invertIfNegative val="0"/>
          <c:dLbls>
            <c:dLbl>
              <c:idx val="0"/>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E-B90E-43AB-9B3A-17E1461875CD}"/>
                </c:ext>
              </c:extLst>
            </c:dLbl>
            <c:dLbl>
              <c:idx val="1"/>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F-B90E-43AB-9B3A-17E1461875CD}"/>
                </c:ext>
              </c:extLst>
            </c:dLbl>
            <c:dLbl>
              <c:idx val="2"/>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0-B90E-43AB-9B3A-17E1461875CD}"/>
                </c:ext>
              </c:extLst>
            </c:dLbl>
            <c:dLbl>
              <c:idx val="3"/>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1-B90E-43AB-9B3A-17E1461875CD}"/>
                </c:ext>
              </c:extLst>
            </c:dLbl>
            <c:dLbl>
              <c:idx val="4"/>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2-B90E-43AB-9B3A-17E1461875CD}"/>
                </c:ext>
              </c:extLst>
            </c:dLbl>
            <c:dLbl>
              <c:idx val="5"/>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3-B90E-43AB-9B3A-17E1461875CD}"/>
                </c:ext>
              </c:extLst>
            </c:dLbl>
            <c:dLbl>
              <c:idx val="6"/>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4-B90E-43AB-9B3A-17E1461875CD}"/>
                </c:ext>
              </c:extLst>
            </c:dLbl>
            <c:dLbl>
              <c:idx val="7"/>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5-B90E-43AB-9B3A-17E1461875CD}"/>
                </c:ext>
              </c:extLst>
            </c:dLbl>
            <c:dLbl>
              <c:idx val="8"/>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6-B90E-43AB-9B3A-17E1461875CD}"/>
                </c:ext>
              </c:extLst>
            </c:dLbl>
            <c:dLbl>
              <c:idx val="9"/>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7-B90E-43AB-9B3A-17E1461875CD}"/>
                </c:ext>
              </c:extLst>
            </c:dLbl>
            <c:dLbl>
              <c:idx val="10"/>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8-B90E-43AB-9B3A-17E1461875CD}"/>
                </c:ext>
              </c:extLst>
            </c:dLbl>
            <c:dLbl>
              <c:idx val="11"/>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9-B90E-43AB-9B3A-17E1461875CD}"/>
                </c:ext>
              </c:extLst>
            </c:dLbl>
            <c:dLbl>
              <c:idx val="12"/>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A-B90E-43AB-9B3A-17E1461875CD}"/>
                </c:ext>
              </c:extLst>
            </c:dLbl>
            <c:dLbl>
              <c:idx val="13"/>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B-B90E-43AB-9B3A-17E1461875CD}"/>
                </c:ext>
              </c:extLst>
            </c:dLbl>
            <c:dLbl>
              <c:idx val="14"/>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C-B90E-43AB-9B3A-17E1461875CD}"/>
                </c:ext>
              </c:extLst>
            </c:dLbl>
            <c:dLbl>
              <c:idx val="15"/>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D-B90E-43AB-9B3A-17E1461875CD}"/>
                </c:ext>
              </c:extLst>
            </c:dLbl>
            <c:dLbl>
              <c:idx val="16"/>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E-B90E-43AB-9B3A-17E1461875CD}"/>
                </c:ext>
              </c:extLst>
            </c:dLbl>
            <c:dLbl>
              <c:idx val="17"/>
              <c:numFmt formatCode="0" sourceLinked="0"/>
              <c:spPr>
                <a:noFill/>
                <a:ln w="25400">
                  <a:noFill/>
                </a:ln>
              </c:spPr>
              <c:txPr>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F-B90E-43AB-9B3A-17E1461875CD}"/>
                </c:ext>
              </c:extLst>
            </c:dLbl>
            <c:numFmt formatCode="0" sourceLinked="0"/>
            <c:spPr>
              <a:noFill/>
              <a:ln w="25400">
                <a:noFill/>
              </a:ln>
            </c:spPr>
            <c:txPr>
              <a:bodyPr wrap="square" lIns="38100" tIns="19050" rIns="38100" bIns="19050" anchor="ctr">
                <a:spAutoFit/>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dati_1!$A$71:$A$112</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dati_1!$E$71:$E$112</c:f>
              <c:numCache>
                <c:formatCode>General</c:formatCode>
                <c:ptCount val="42"/>
                <c:pt idx="0" formatCode="0">
                  <c:v>22</c:v>
                </c:pt>
                <c:pt idx="2" formatCode="0">
                  <c:v>24.9</c:v>
                </c:pt>
                <c:pt idx="3" formatCode="0">
                  <c:v>19.3</c:v>
                </c:pt>
                <c:pt idx="5" formatCode="0">
                  <c:v>28.4</c:v>
                </c:pt>
                <c:pt idx="6" formatCode="0">
                  <c:v>21.4</c:v>
                </c:pt>
                <c:pt idx="7" formatCode="0">
                  <c:v>25.9</c:v>
                </c:pt>
                <c:pt idx="8" formatCode="0">
                  <c:v>22.9</c:v>
                </c:pt>
                <c:pt idx="9" formatCode="0">
                  <c:v>20.8</c:v>
                </c:pt>
                <c:pt idx="10" formatCode="0">
                  <c:v>15.3</c:v>
                </c:pt>
                <c:pt idx="12" formatCode="0">
                  <c:v>22.1</c:v>
                </c:pt>
                <c:pt idx="13" formatCode="0">
                  <c:v>24.7</c:v>
                </c:pt>
                <c:pt idx="14" formatCode="0">
                  <c:v>15.5</c:v>
                </c:pt>
                <c:pt idx="16" formatCode="0">
                  <c:v>19.100000000000001</c:v>
                </c:pt>
                <c:pt idx="17" formatCode="0">
                  <c:v>26.9</c:v>
                </c:pt>
                <c:pt idx="19" formatCode="0">
                  <c:v>22</c:v>
                </c:pt>
                <c:pt idx="20" formatCode="0">
                  <c:v>22.1</c:v>
                </c:pt>
                <c:pt idx="22" formatCode="0">
                  <c:v>13.1</c:v>
                </c:pt>
                <c:pt idx="23" formatCode="0">
                  <c:v>27.6</c:v>
                </c:pt>
                <c:pt idx="24" formatCode="0">
                  <c:v>18.399999999999999</c:v>
                </c:pt>
                <c:pt idx="26" formatCode="0">
                  <c:v>20.7</c:v>
                </c:pt>
                <c:pt idx="27" formatCode="0">
                  <c:v>20.399999999999999</c:v>
                </c:pt>
                <c:pt idx="28" formatCode="0">
                  <c:v>27.6</c:v>
                </c:pt>
                <c:pt idx="29" formatCode="0">
                  <c:v>25.4</c:v>
                </c:pt>
                <c:pt idx="30" formatCode="0">
                  <c:v>16.899999999999999</c:v>
                </c:pt>
                <c:pt idx="32" formatCode="0">
                  <c:v>21.5</c:v>
                </c:pt>
                <c:pt idx="33" formatCode="0">
                  <c:v>23.5</c:v>
                </c:pt>
                <c:pt idx="34" formatCode="0">
                  <c:v>12.7</c:v>
                </c:pt>
                <c:pt idx="35" formatCode="0">
                  <c:v>13.3</c:v>
                </c:pt>
                <c:pt idx="36" formatCode="0">
                  <c:v>31</c:v>
                </c:pt>
                <c:pt idx="37" formatCode="0">
                  <c:v>28</c:v>
                </c:pt>
                <c:pt idx="39" formatCode="0">
                  <c:v>21.5</c:v>
                </c:pt>
                <c:pt idx="40" formatCode="0">
                  <c:v>21.9</c:v>
                </c:pt>
                <c:pt idx="41" formatCode="0">
                  <c:v>22.8</c:v>
                </c:pt>
              </c:numCache>
            </c:numRef>
          </c:val>
          <c:extLst>
            <c:ext xmlns:c16="http://schemas.microsoft.com/office/drawing/2014/chart" uri="{C3380CC4-5D6E-409C-BE32-E72D297353CC}">
              <c16:uniqueId val="{00000040-B90E-43AB-9B3A-17E1461875CD}"/>
            </c:ext>
          </c:extLst>
        </c:ser>
        <c:ser>
          <c:idx val="4"/>
          <c:order val="4"/>
          <c:tx>
            <c:strRef>
              <c:f>dati_1!$F$70</c:f>
              <c:strCache>
                <c:ptCount val="1"/>
                <c:pt idx="0">
                  <c:v>Pilnībā neuzticos</c:v>
                </c:pt>
              </c:strCache>
            </c:strRef>
          </c:tx>
          <c:spPr>
            <a:solidFill>
              <a:srgbClr val="CC2A2A"/>
            </a:solidFill>
            <a:ln w="25400">
              <a:noFill/>
            </a:ln>
          </c:spPr>
          <c:invertIfNegative val="0"/>
          <c:dLbls>
            <c:dLbl>
              <c:idx val="0"/>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1-B90E-43AB-9B3A-17E1461875CD}"/>
                </c:ext>
              </c:extLst>
            </c:dLbl>
            <c:dLbl>
              <c:idx val="1"/>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2-B90E-43AB-9B3A-17E1461875CD}"/>
                </c:ext>
              </c:extLst>
            </c:dLbl>
            <c:dLbl>
              <c:idx val="2"/>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3-B90E-43AB-9B3A-17E1461875CD}"/>
                </c:ext>
              </c:extLst>
            </c:dLbl>
            <c:dLbl>
              <c:idx val="3"/>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4-B90E-43AB-9B3A-17E1461875CD}"/>
                </c:ext>
              </c:extLst>
            </c:dLbl>
            <c:dLbl>
              <c:idx val="4"/>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5-B90E-43AB-9B3A-17E1461875CD}"/>
                </c:ext>
              </c:extLst>
            </c:dLbl>
            <c:dLbl>
              <c:idx val="5"/>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6-B90E-43AB-9B3A-17E1461875CD}"/>
                </c:ext>
              </c:extLst>
            </c:dLbl>
            <c:dLbl>
              <c:idx val="6"/>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7-B90E-43AB-9B3A-17E1461875CD}"/>
                </c:ext>
              </c:extLst>
            </c:dLbl>
            <c:dLbl>
              <c:idx val="7"/>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8-B90E-43AB-9B3A-17E1461875CD}"/>
                </c:ext>
              </c:extLst>
            </c:dLbl>
            <c:dLbl>
              <c:idx val="8"/>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9-B90E-43AB-9B3A-17E1461875CD}"/>
                </c:ext>
              </c:extLst>
            </c:dLbl>
            <c:dLbl>
              <c:idx val="9"/>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A-B90E-43AB-9B3A-17E1461875CD}"/>
                </c:ext>
              </c:extLst>
            </c:dLbl>
            <c:dLbl>
              <c:idx val="10"/>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B-B90E-43AB-9B3A-17E1461875CD}"/>
                </c:ext>
              </c:extLst>
            </c:dLbl>
            <c:dLbl>
              <c:idx val="11"/>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C-B90E-43AB-9B3A-17E1461875CD}"/>
                </c:ext>
              </c:extLst>
            </c:dLbl>
            <c:dLbl>
              <c:idx val="12"/>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D-B90E-43AB-9B3A-17E1461875CD}"/>
                </c:ext>
              </c:extLst>
            </c:dLbl>
            <c:dLbl>
              <c:idx val="13"/>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E-B90E-43AB-9B3A-17E1461875CD}"/>
                </c:ext>
              </c:extLst>
            </c:dLbl>
            <c:dLbl>
              <c:idx val="14"/>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4F-B90E-43AB-9B3A-17E1461875CD}"/>
                </c:ext>
              </c:extLst>
            </c:dLbl>
            <c:dLbl>
              <c:idx val="15"/>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50-B90E-43AB-9B3A-17E1461875CD}"/>
                </c:ext>
              </c:extLst>
            </c:dLbl>
            <c:dLbl>
              <c:idx val="16"/>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51-B90E-43AB-9B3A-17E1461875CD}"/>
                </c:ext>
              </c:extLst>
            </c:dLbl>
            <c:dLbl>
              <c:idx val="17"/>
              <c:numFmt formatCode="0" sourceLinked="0"/>
              <c:spPr>
                <a:noFill/>
                <a:ln w="25400">
                  <a:noFill/>
                </a:ln>
              </c:spPr>
              <c:txPr>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52-B90E-43AB-9B3A-17E1461875CD}"/>
                </c:ext>
              </c:extLst>
            </c:dLbl>
            <c:numFmt formatCode="0" sourceLinked="0"/>
            <c:spPr>
              <a:noFill/>
              <a:ln w="25400">
                <a:noFill/>
              </a:ln>
            </c:spPr>
            <c:txPr>
              <a:bodyPr wrap="square" lIns="38100" tIns="19050" rIns="38100" bIns="19050" anchor="ctr">
                <a:spAutoFit/>
              </a:bodyPr>
              <a:lstStyle/>
              <a:p>
                <a:pPr>
                  <a:defRPr sz="95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dati_1!$A$71:$A$112</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dati_1!$F$71:$F$112</c:f>
              <c:numCache>
                <c:formatCode>General</c:formatCode>
                <c:ptCount val="42"/>
                <c:pt idx="0" formatCode="0">
                  <c:v>8.6999999999999993</c:v>
                </c:pt>
                <c:pt idx="2" formatCode="0">
                  <c:v>11.4</c:v>
                </c:pt>
                <c:pt idx="3" formatCode="0">
                  <c:v>6.3</c:v>
                </c:pt>
                <c:pt idx="5" formatCode="0">
                  <c:v>9.1</c:v>
                </c:pt>
                <c:pt idx="6" formatCode="0">
                  <c:v>4.3</c:v>
                </c:pt>
                <c:pt idx="7" formatCode="0">
                  <c:v>10.3</c:v>
                </c:pt>
                <c:pt idx="8" formatCode="0">
                  <c:v>9.3000000000000007</c:v>
                </c:pt>
                <c:pt idx="9" formatCode="0">
                  <c:v>6.9</c:v>
                </c:pt>
                <c:pt idx="10" formatCode="0">
                  <c:v>12.5</c:v>
                </c:pt>
                <c:pt idx="12" formatCode="0">
                  <c:v>19.100000000000001</c:v>
                </c:pt>
                <c:pt idx="13" formatCode="0">
                  <c:v>8.5</c:v>
                </c:pt>
                <c:pt idx="14" formatCode="0">
                  <c:v>5.4</c:v>
                </c:pt>
                <c:pt idx="16" formatCode="0">
                  <c:v>6</c:v>
                </c:pt>
                <c:pt idx="17" formatCode="0">
                  <c:v>13.3</c:v>
                </c:pt>
                <c:pt idx="19" formatCode="0">
                  <c:v>7.7</c:v>
                </c:pt>
                <c:pt idx="20" formatCode="0">
                  <c:v>15.6</c:v>
                </c:pt>
                <c:pt idx="22" formatCode="0">
                  <c:v>4.2</c:v>
                </c:pt>
                <c:pt idx="23" formatCode="0">
                  <c:v>8.6999999999999993</c:v>
                </c:pt>
                <c:pt idx="24" formatCode="0">
                  <c:v>10.9</c:v>
                </c:pt>
                <c:pt idx="26" formatCode="0">
                  <c:v>16.2</c:v>
                </c:pt>
                <c:pt idx="27" formatCode="0">
                  <c:v>7.9</c:v>
                </c:pt>
                <c:pt idx="28" formatCode="0">
                  <c:v>6.4</c:v>
                </c:pt>
                <c:pt idx="29" formatCode="0">
                  <c:v>6.3</c:v>
                </c:pt>
                <c:pt idx="30" formatCode="0">
                  <c:v>4.5999999999999996</c:v>
                </c:pt>
                <c:pt idx="32" formatCode="0">
                  <c:v>6.2</c:v>
                </c:pt>
                <c:pt idx="33" formatCode="0">
                  <c:v>9.8000000000000007</c:v>
                </c:pt>
                <c:pt idx="34" formatCode="0">
                  <c:v>8.3000000000000007</c:v>
                </c:pt>
                <c:pt idx="35" formatCode="0">
                  <c:v>11.9</c:v>
                </c:pt>
                <c:pt idx="36" formatCode="0">
                  <c:v>10.199999999999999</c:v>
                </c:pt>
                <c:pt idx="37" formatCode="0">
                  <c:v>9.3000000000000007</c:v>
                </c:pt>
                <c:pt idx="39" formatCode="0">
                  <c:v>6.2</c:v>
                </c:pt>
                <c:pt idx="40" formatCode="0">
                  <c:v>12</c:v>
                </c:pt>
                <c:pt idx="41" formatCode="0">
                  <c:v>7.7</c:v>
                </c:pt>
              </c:numCache>
            </c:numRef>
          </c:val>
          <c:extLst>
            <c:ext xmlns:c16="http://schemas.microsoft.com/office/drawing/2014/chart" uri="{C3380CC4-5D6E-409C-BE32-E72D297353CC}">
              <c16:uniqueId val="{00000053-B90E-43AB-9B3A-17E1461875CD}"/>
            </c:ext>
          </c:extLst>
        </c:ser>
        <c:ser>
          <c:idx val="5"/>
          <c:order val="5"/>
          <c:tx>
            <c:strRef>
              <c:f>dati_1!$G$70</c:f>
              <c:strCache>
                <c:ptCount val="1"/>
              </c:strCache>
            </c:strRef>
          </c:tx>
          <c:spPr>
            <a:noFill/>
            <a:ln w="25400">
              <a:noFill/>
            </a:ln>
          </c:spPr>
          <c:invertIfNegative val="0"/>
          <c:cat>
            <c:strRef>
              <c:f>dati_1!$A$71:$A$112</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dati_1!$G$71:$G$112</c:f>
              <c:numCache>
                <c:formatCode>General</c:formatCode>
                <c:ptCount val="42"/>
                <c:pt idx="0" formatCode="0.0">
                  <c:v>16.400000000000006</c:v>
                </c:pt>
                <c:pt idx="2" formatCode="0.0">
                  <c:v>10.800000000000004</c:v>
                </c:pt>
                <c:pt idx="3" formatCode="0.0">
                  <c:v>21.500000000000004</c:v>
                </c:pt>
                <c:pt idx="5" formatCode="0.0">
                  <c:v>9.6000000000000014</c:v>
                </c:pt>
                <c:pt idx="6" formatCode="0.0">
                  <c:v>21.400000000000006</c:v>
                </c:pt>
                <c:pt idx="7" formatCode="0.0">
                  <c:v>10.899999999999999</c:v>
                </c:pt>
                <c:pt idx="8" formatCode="0.0">
                  <c:v>14.899999999999999</c:v>
                </c:pt>
                <c:pt idx="9" formatCode="0.0">
                  <c:v>19.400000000000002</c:v>
                </c:pt>
                <c:pt idx="10" formatCode="0.0">
                  <c:v>19.3</c:v>
                </c:pt>
                <c:pt idx="12" formatCode="0.0">
                  <c:v>5.8999999999999986</c:v>
                </c:pt>
                <c:pt idx="13" formatCode="0.0">
                  <c:v>13.900000000000002</c:v>
                </c:pt>
                <c:pt idx="14" formatCode="0.0">
                  <c:v>26.200000000000003</c:v>
                </c:pt>
                <c:pt idx="16" formatCode="0.0">
                  <c:v>22</c:v>
                </c:pt>
                <c:pt idx="17" formatCode="0.0">
                  <c:v>6.8999999999999986</c:v>
                </c:pt>
                <c:pt idx="19" formatCode="0.0">
                  <c:v>17.399999999999999</c:v>
                </c:pt>
                <c:pt idx="20" formatCode="0.0">
                  <c:v>9.3999999999999986</c:v>
                </c:pt>
                <c:pt idx="22" formatCode="0.0">
                  <c:v>29.799999999999997</c:v>
                </c:pt>
                <c:pt idx="23" formatCode="0.0">
                  <c:v>10.800000000000004</c:v>
                </c:pt>
                <c:pt idx="24" formatCode="0.0">
                  <c:v>17.800000000000004</c:v>
                </c:pt>
                <c:pt idx="26" formatCode="0.0">
                  <c:v>10.200000000000003</c:v>
                </c:pt>
                <c:pt idx="27" formatCode="0.0">
                  <c:v>18.800000000000004</c:v>
                </c:pt>
                <c:pt idx="28" formatCode="0.0">
                  <c:v>13.100000000000001</c:v>
                </c:pt>
                <c:pt idx="29" formatCode="0.0">
                  <c:v>15.400000000000006</c:v>
                </c:pt>
                <c:pt idx="30" formatCode="0.0">
                  <c:v>25.6</c:v>
                </c:pt>
                <c:pt idx="32" formatCode="0.0">
                  <c:v>19.399999999999999</c:v>
                </c:pt>
                <c:pt idx="33" formatCode="0.0">
                  <c:v>13.799999999999997</c:v>
                </c:pt>
                <c:pt idx="34" formatCode="0.0">
                  <c:v>26.099999999999998</c:v>
                </c:pt>
                <c:pt idx="35" formatCode="0.0">
                  <c:v>21.900000000000002</c:v>
                </c:pt>
                <c:pt idx="36" formatCode="0.0">
                  <c:v>5.9000000000000057</c:v>
                </c:pt>
                <c:pt idx="37" formatCode="0.0">
                  <c:v>9.7999999999999972</c:v>
                </c:pt>
                <c:pt idx="39" formatCode="0.0">
                  <c:v>19.399999999999999</c:v>
                </c:pt>
                <c:pt idx="40" formatCode="0.0">
                  <c:v>13.200000000000003</c:v>
                </c:pt>
                <c:pt idx="41" formatCode="0.0">
                  <c:v>16.599999999999998</c:v>
                </c:pt>
              </c:numCache>
            </c:numRef>
          </c:val>
          <c:extLst>
            <c:ext xmlns:c16="http://schemas.microsoft.com/office/drawing/2014/chart" uri="{C3380CC4-5D6E-409C-BE32-E72D297353CC}">
              <c16:uniqueId val="{00000054-B90E-43AB-9B3A-17E1461875CD}"/>
            </c:ext>
          </c:extLst>
        </c:ser>
        <c:ser>
          <c:idx val="6"/>
          <c:order val="6"/>
          <c:tx>
            <c:strRef>
              <c:f>dati_1!$H$70</c:f>
              <c:strCache>
                <c:ptCount val="1"/>
                <c:pt idx="0">
                  <c:v>Nezina</c:v>
                </c:pt>
              </c:strCache>
            </c:strRef>
          </c:tx>
          <c:spPr>
            <a:solidFill>
              <a:srgbClr val="D7D7D7"/>
            </a:solidFill>
            <a:ln w="25400">
              <a:noFill/>
            </a:ln>
          </c:spPr>
          <c:invertIfNegative val="0"/>
          <c:dLbls>
            <c:numFmt formatCode="#,##0" sourceLinked="0"/>
            <c:spPr>
              <a:noFill/>
              <a:ln w="25400">
                <a:noFill/>
              </a:ln>
            </c:spPr>
            <c:txPr>
              <a:bodyPr wrap="square" lIns="38100" tIns="19050" rIns="38100" bIns="19050" anchor="ctr">
                <a:spAutoFit/>
              </a:bodyPr>
              <a:lstStyle/>
              <a:p>
                <a:pPr>
                  <a:defRPr sz="95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dati_1!$A$71:$A$112</c:f>
              <c:strCache>
                <c:ptCount val="42"/>
                <c:pt idx="0">
                  <c:v>visi respondenti (n=1010)</c:v>
                </c:pt>
                <c:pt idx="2">
                  <c:v>vīrieši (n=479)</c:v>
                </c:pt>
                <c:pt idx="3">
                  <c:v>sievietes (n=531)</c:v>
                </c:pt>
                <c:pt idx="5">
                  <c:v>18 - 24 g.v. (n=100)</c:v>
                </c:pt>
                <c:pt idx="6">
                  <c:v>25 - 34 g.v. (n=188)</c:v>
                </c:pt>
                <c:pt idx="7">
                  <c:v>35 - 44 g.v. (n=176)</c:v>
                </c:pt>
                <c:pt idx="8">
                  <c:v>45 - 54 g.v. (n=193)</c:v>
                </c:pt>
                <c:pt idx="9">
                  <c:v>55 - 63 g.v. (n=165)</c:v>
                </c:pt>
                <c:pt idx="10">
                  <c:v>64 g.v. un vairāk (n=188)</c:v>
                </c:pt>
                <c:pt idx="12">
                  <c:v>pamatizglītība (n=99)</c:v>
                </c:pt>
                <c:pt idx="13">
                  <c:v>vidējā izglītība (n=651)</c:v>
                </c:pt>
                <c:pt idx="14">
                  <c:v>augstākā izglītība (n=260)</c:v>
                </c:pt>
                <c:pt idx="16">
                  <c:v>latviešu sarunvaloda ģimenē (n=632)</c:v>
                </c:pt>
                <c:pt idx="17">
                  <c:v>krievu sarunvaloda ģimenē (n=366)</c:v>
                </c:pt>
                <c:pt idx="19">
                  <c:v>LR pilsoņi (n=883)</c:v>
                </c:pt>
                <c:pt idx="20">
                  <c:v>respondenti bez LR pilsonības (n=127)</c:v>
                </c:pt>
                <c:pt idx="22">
                  <c:v>publiskajā sektorā nodarbinātie (n=160)</c:v>
                </c:pt>
                <c:pt idx="23">
                  <c:v>privātajā sektorā nodarbinātie (n=480)</c:v>
                </c:pt>
                <c:pt idx="24">
                  <c:v>nestrādājošie (n=370)</c:v>
                </c:pt>
                <c:pt idx="26">
                  <c:v>zemi ienākumi (n=185)</c:v>
                </c:pt>
                <c:pt idx="27">
                  <c:v>vidēji zemi ienākumi (n=161)</c:v>
                </c:pt>
                <c:pt idx="28">
                  <c:v>vidēji ienākumi (n=157)</c:v>
                </c:pt>
                <c:pt idx="29">
                  <c:v>vidēji augsti ienākumi (n=155)</c:v>
                </c:pt>
                <c:pt idx="30">
                  <c:v>augsti ienākumi (n=131)</c:v>
                </c:pt>
                <c:pt idx="32">
                  <c:v>Rīga (n=329)</c:v>
                </c:pt>
                <c:pt idx="33">
                  <c:v>Pierīga (n=200)</c:v>
                </c:pt>
                <c:pt idx="34">
                  <c:v>Vidzeme (n=101)</c:v>
                </c:pt>
                <c:pt idx="35">
                  <c:v>Kurzeme (n=128)</c:v>
                </c:pt>
                <c:pt idx="36">
                  <c:v>Zemgale (n=111)</c:v>
                </c:pt>
                <c:pt idx="37">
                  <c:v>Latgale (n=141)</c:v>
                </c:pt>
                <c:pt idx="39">
                  <c:v>Rīga (n=329)</c:v>
                </c:pt>
                <c:pt idx="40">
                  <c:v>cita pilsēta (n=359)</c:v>
                </c:pt>
                <c:pt idx="41">
                  <c:v>lauki (n=322)</c:v>
                </c:pt>
              </c:strCache>
            </c:strRef>
          </c:cat>
          <c:val>
            <c:numRef>
              <c:f>dati_1!$H$71:$H$112</c:f>
              <c:numCache>
                <c:formatCode>General</c:formatCode>
                <c:ptCount val="42"/>
                <c:pt idx="0" formatCode="0">
                  <c:v>22</c:v>
                </c:pt>
                <c:pt idx="2" formatCode="0">
                  <c:v>18.899999999999999</c:v>
                </c:pt>
                <c:pt idx="3" formatCode="0">
                  <c:v>25</c:v>
                </c:pt>
                <c:pt idx="5" formatCode="0">
                  <c:v>20</c:v>
                </c:pt>
                <c:pt idx="6" formatCode="0">
                  <c:v>17.5</c:v>
                </c:pt>
                <c:pt idx="7" formatCode="0">
                  <c:v>14.7</c:v>
                </c:pt>
                <c:pt idx="8" formatCode="0">
                  <c:v>22.4</c:v>
                </c:pt>
                <c:pt idx="9" formatCode="0">
                  <c:v>25.4</c:v>
                </c:pt>
                <c:pt idx="10" formatCode="0">
                  <c:v>32.5</c:v>
                </c:pt>
                <c:pt idx="12" formatCode="0">
                  <c:v>22.7</c:v>
                </c:pt>
                <c:pt idx="13" formatCode="0">
                  <c:v>22.5</c:v>
                </c:pt>
                <c:pt idx="14" formatCode="0">
                  <c:v>20.8</c:v>
                </c:pt>
                <c:pt idx="16" formatCode="0">
                  <c:v>21.9</c:v>
                </c:pt>
                <c:pt idx="17" formatCode="0">
                  <c:v>22.6</c:v>
                </c:pt>
                <c:pt idx="19" formatCode="0">
                  <c:v>21.2</c:v>
                </c:pt>
                <c:pt idx="20" formatCode="0">
                  <c:v>27.8</c:v>
                </c:pt>
                <c:pt idx="22" formatCode="0">
                  <c:v>21.7</c:v>
                </c:pt>
                <c:pt idx="23" formatCode="0">
                  <c:v>17.3</c:v>
                </c:pt>
                <c:pt idx="24" formatCode="0">
                  <c:v>28.9</c:v>
                </c:pt>
                <c:pt idx="26" formatCode="0">
                  <c:v>23.2</c:v>
                </c:pt>
                <c:pt idx="27" formatCode="0">
                  <c:v>25.6</c:v>
                </c:pt>
                <c:pt idx="28" formatCode="0">
                  <c:v>18.899999999999999</c:v>
                </c:pt>
                <c:pt idx="29" formatCode="0">
                  <c:v>13.2</c:v>
                </c:pt>
                <c:pt idx="30" formatCode="0">
                  <c:v>20.7</c:v>
                </c:pt>
                <c:pt idx="32" formatCode="0">
                  <c:v>22.4</c:v>
                </c:pt>
                <c:pt idx="33" formatCode="0">
                  <c:v>24.5</c:v>
                </c:pt>
                <c:pt idx="34" formatCode="0">
                  <c:v>9.1999999999999993</c:v>
                </c:pt>
                <c:pt idx="35" formatCode="0">
                  <c:v>36.4</c:v>
                </c:pt>
                <c:pt idx="36" formatCode="0">
                  <c:v>14.6</c:v>
                </c:pt>
                <c:pt idx="37" formatCode="0">
                  <c:v>19.8</c:v>
                </c:pt>
                <c:pt idx="39" formatCode="0">
                  <c:v>22.4</c:v>
                </c:pt>
                <c:pt idx="40" formatCode="0">
                  <c:v>20.5</c:v>
                </c:pt>
                <c:pt idx="41" formatCode="0">
                  <c:v>23.4</c:v>
                </c:pt>
              </c:numCache>
            </c:numRef>
          </c:val>
          <c:extLst>
            <c:ext xmlns:c16="http://schemas.microsoft.com/office/drawing/2014/chart" uri="{C3380CC4-5D6E-409C-BE32-E72D297353CC}">
              <c16:uniqueId val="{00000055-B90E-43AB-9B3A-17E1461875CD}"/>
            </c:ext>
          </c:extLst>
        </c:ser>
        <c:dLbls>
          <c:showLegendKey val="0"/>
          <c:showVal val="0"/>
          <c:showCatName val="0"/>
          <c:showSerName val="0"/>
          <c:showPercent val="0"/>
          <c:showBubbleSize val="0"/>
        </c:dLbls>
        <c:gapWidth val="27"/>
        <c:overlap val="100"/>
        <c:axId val="443319824"/>
        <c:axId val="1"/>
      </c:barChart>
      <c:catAx>
        <c:axId val="443319824"/>
        <c:scaling>
          <c:orientation val="maxMin"/>
        </c:scaling>
        <c:delete val="0"/>
        <c:axPos val="l"/>
        <c:title>
          <c:tx>
            <c:rich>
              <a:bodyPr rot="0" vert="horz"/>
              <a:lstStyle/>
              <a:p>
                <a:pPr algn="just">
                  <a:defRPr sz="800" b="0" i="0" u="none" strike="noStrike" baseline="0">
                    <a:solidFill>
                      <a:srgbClr val="000000"/>
                    </a:solidFill>
                    <a:latin typeface="Arial"/>
                    <a:ea typeface="Arial"/>
                    <a:cs typeface="Arial"/>
                  </a:defRPr>
                </a:pPr>
                <a:r>
                  <a:rPr lang="en-US" dirty="0"/>
                  <a:t>%</a:t>
                </a:r>
              </a:p>
            </c:rich>
          </c:tx>
          <c:layout>
            <c:manualLayout>
              <c:xMode val="edge"/>
              <c:yMode val="edge"/>
              <c:x val="2.616413491594027E-2"/>
              <c:y val="6.2044104391197834E-2"/>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General" sourceLinked="1"/>
        <c:majorTickMark val="out"/>
        <c:minorTickMark val="none"/>
        <c:tickLblPos val="low"/>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lv-LV"/>
          </a:p>
        </c:txPr>
        <c:crossAx val="1"/>
        <c:crossesAt val="73"/>
        <c:auto val="1"/>
        <c:lblAlgn val="ctr"/>
        <c:lblOffset val="100"/>
        <c:tickLblSkip val="1"/>
        <c:tickMarkSkip val="1"/>
        <c:noMultiLvlLbl val="0"/>
      </c:catAx>
      <c:valAx>
        <c:axId val="1"/>
        <c:scaling>
          <c:orientation val="minMax"/>
          <c:max val="159"/>
          <c:min val="0"/>
        </c:scaling>
        <c:delete val="1"/>
        <c:axPos val="b"/>
        <c:numFmt formatCode="0.0" sourceLinked="1"/>
        <c:majorTickMark val="out"/>
        <c:minorTickMark val="none"/>
        <c:tickLblPos val="nextTo"/>
        <c:crossAx val="443319824"/>
        <c:crosses val="max"/>
        <c:crossBetween val="between"/>
        <c:majorUnit val="74.5"/>
        <c:minorUnit val="4"/>
      </c:valAx>
      <c:spPr>
        <a:noFill/>
        <a:ln w="25400">
          <a:noFill/>
        </a:ln>
      </c:spPr>
    </c:plotArea>
    <c:legend>
      <c:legendPos val="r"/>
      <c:legendEntry>
        <c:idx val="0"/>
        <c:delete val="1"/>
      </c:legendEntry>
      <c:legendEntry>
        <c:idx val="5"/>
        <c:delete val="1"/>
      </c:legendEntry>
      <c:layout>
        <c:manualLayout>
          <c:xMode val="edge"/>
          <c:yMode val="edge"/>
          <c:x val="0.3367767695481283"/>
          <c:y val="1.6342187995731301E-3"/>
          <c:w val="0.60272445986533307"/>
          <c:h val="5.2478198289729903E-2"/>
        </c:manualLayout>
      </c:layout>
      <c:overlay val="0"/>
      <c:spPr>
        <a:noFill/>
        <a:ln w="25400">
          <a:noFill/>
        </a:ln>
      </c:spPr>
      <c:txPr>
        <a:bodyPr/>
        <a:lstStyle/>
        <a:p>
          <a:pPr>
            <a:defRPr sz="1000" b="0" i="0" u="none" strike="noStrike" baseline="0">
              <a:solidFill>
                <a:srgbClr val="000000"/>
              </a:solidFill>
              <a:latin typeface="Arial"/>
              <a:ea typeface="Arial"/>
              <a:cs typeface="Arial"/>
            </a:defRPr>
          </a:pPr>
          <a:endParaRPr lang="lv-LV"/>
        </a:p>
      </c:txPr>
    </c:legend>
    <c:plotVisOnly val="1"/>
    <c:dispBlanksAs val="gap"/>
    <c:showDLblsOverMax val="0"/>
  </c:chart>
  <c:spPr>
    <a:noFill/>
    <a:ln w="6350">
      <a:noFill/>
    </a:ln>
  </c:spPr>
  <c:txPr>
    <a:bodyPr/>
    <a:lstStyle/>
    <a:p>
      <a:pPr>
        <a:defRPr sz="8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0" i="0" u="none" strike="noStrike" baseline="0">
                <a:solidFill>
                  <a:srgbClr val="000000"/>
                </a:solidFill>
                <a:latin typeface="Arial"/>
                <a:ea typeface="Arial"/>
                <a:cs typeface="Arial"/>
              </a:defRPr>
            </a:pPr>
            <a:r>
              <a:rPr lang="lv-LV" sz="1000"/>
              <a:t>Indekss*</a:t>
            </a:r>
          </a:p>
        </c:rich>
      </c:tx>
      <c:layout>
        <c:manualLayout>
          <c:xMode val="edge"/>
          <c:yMode val="edge"/>
          <c:x val="0.31377204309519369"/>
          <c:y val="7.8014109160345832E-3"/>
        </c:manualLayout>
      </c:layout>
      <c:overlay val="0"/>
      <c:spPr>
        <a:solidFill>
          <a:srgbClr val="FFFFFF"/>
        </a:solidFill>
        <a:ln w="3175">
          <a:solidFill>
            <a:srgbClr val="000000"/>
          </a:solidFill>
          <a:prstDash val="solid"/>
        </a:ln>
        <a:effectLst>
          <a:outerShdw dist="35921" dir="2700000" algn="br">
            <a:srgbClr val="000000"/>
          </a:outerShdw>
        </a:effectLst>
      </c:spPr>
    </c:title>
    <c:autoTitleDeleted val="0"/>
    <c:plotArea>
      <c:layout>
        <c:manualLayout>
          <c:layoutTarget val="inner"/>
          <c:xMode val="edge"/>
          <c:yMode val="edge"/>
          <c:x val="0.24444621271855266"/>
          <c:y val="6.3236296457888003E-2"/>
          <c:w val="0.42222527651386366"/>
          <c:h val="0.89701611186920205"/>
        </c:manualLayout>
      </c:layout>
      <c:barChart>
        <c:barDir val="bar"/>
        <c:grouping val="clustered"/>
        <c:varyColors val="0"/>
        <c:ser>
          <c:idx val="0"/>
          <c:order val="0"/>
          <c:spPr>
            <a:pattFill prst="dkUpDiag">
              <a:fgClr>
                <a:schemeClr val="accent1">
                  <a:lumMod val="75000"/>
                </a:schemeClr>
              </a:fgClr>
              <a:bgClr>
                <a:schemeClr val="bg1"/>
              </a:bgClr>
            </a:pattFill>
            <a:ln>
              <a:solidFill>
                <a:schemeClr val="accent1">
                  <a:lumMod val="50000"/>
                </a:schemeClr>
              </a:solidFill>
            </a:ln>
          </c:spPr>
          <c:invertIfNegative val="1"/>
          <c:dLbls>
            <c:numFmt formatCode="#,##0.0" sourceLinked="0"/>
            <c:spPr>
              <a:noFill/>
              <a:ln>
                <a:noFill/>
              </a:ln>
              <a:effectLst/>
            </c:spPr>
            <c:txPr>
              <a:bodyPr wrap="square" lIns="38100" tIns="19050" rIns="38100" bIns="19050" anchor="ctr">
                <a:spAutoFit/>
              </a:bodyPr>
              <a:lstStyle/>
              <a:p>
                <a:pPr>
                  <a:defRPr sz="950" b="0"/>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dati_1!$K$71:$K$112</c:f>
              <c:numCache>
                <c:formatCode>General</c:formatCode>
                <c:ptCount val="42"/>
                <c:pt idx="0" formatCode="0.0">
                  <c:v>7.1500000000000021</c:v>
                </c:pt>
                <c:pt idx="2" formatCode="0.0">
                  <c:v>2.4000000000000004</c:v>
                </c:pt>
                <c:pt idx="3" formatCode="0.0">
                  <c:v>11.400000000000002</c:v>
                </c:pt>
                <c:pt idx="5" formatCode="0.0">
                  <c:v>-0.49999999999999822</c:v>
                </c:pt>
                <c:pt idx="6" formatCode="0.0">
                  <c:v>18.450000000000003</c:v>
                </c:pt>
                <c:pt idx="7" formatCode="0.0">
                  <c:v>3.7999999999999972</c:v>
                </c:pt>
                <c:pt idx="8" formatCode="0.0">
                  <c:v>5.0500000000000007</c:v>
                </c:pt>
                <c:pt idx="9" formatCode="0.0">
                  <c:v>10.550000000000002</c:v>
                </c:pt>
                <c:pt idx="10" formatCode="0.0">
                  <c:v>1.8499999999999996</c:v>
                </c:pt>
                <c:pt idx="12" formatCode="0.0">
                  <c:v>-9.6500000000000021</c:v>
                </c:pt>
                <c:pt idx="13" formatCode="0.0">
                  <c:v>3.7999999999999989</c:v>
                </c:pt>
                <c:pt idx="14" formatCode="0.0">
                  <c:v>21.35</c:v>
                </c:pt>
                <c:pt idx="16" formatCode="0.0">
                  <c:v>14.95</c:v>
                </c:pt>
                <c:pt idx="17" formatCode="0.0">
                  <c:v>-6.0499999999999972</c:v>
                </c:pt>
                <c:pt idx="19" formatCode="0.0">
                  <c:v>9.25</c:v>
                </c:pt>
                <c:pt idx="20" formatCode="0.0">
                  <c:v>-7.15</c:v>
                </c:pt>
                <c:pt idx="22" formatCode="0.0">
                  <c:v>24.599999999999994</c:v>
                </c:pt>
                <c:pt idx="23" formatCode="0.0">
                  <c:v>4.1999999999999993</c:v>
                </c:pt>
                <c:pt idx="24" formatCode="0.0">
                  <c:v>2.9000000000000004</c:v>
                </c:pt>
                <c:pt idx="26" formatCode="0.0">
                  <c:v>-5.15</c:v>
                </c:pt>
                <c:pt idx="27" formatCode="0.0">
                  <c:v>7.0500000000000025</c:v>
                </c:pt>
                <c:pt idx="28" formatCode="0.0">
                  <c:v>5.1999999999999975</c:v>
                </c:pt>
                <c:pt idx="29" formatCode="0.0">
                  <c:v>12.349999999999998</c:v>
                </c:pt>
                <c:pt idx="30" formatCode="0.0">
                  <c:v>22.900000000000006</c:v>
                </c:pt>
                <c:pt idx="32" formatCode="0.0">
                  <c:v>11.2</c:v>
                </c:pt>
                <c:pt idx="33" formatCode="0.0">
                  <c:v>3.5</c:v>
                </c:pt>
                <c:pt idx="34" formatCode="0.0">
                  <c:v>21.149999999999995</c:v>
                </c:pt>
                <c:pt idx="35" formatCode="0.0">
                  <c:v>4.4999999999999982</c:v>
                </c:pt>
                <c:pt idx="36" formatCode="0.0">
                  <c:v>0.35000000000000142</c:v>
                </c:pt>
                <c:pt idx="37" formatCode="0.0">
                  <c:v>0.64999999999999858</c:v>
                </c:pt>
                <c:pt idx="39" formatCode="0.0">
                  <c:v>11.2</c:v>
                </c:pt>
                <c:pt idx="40" formatCode="0.0">
                  <c:v>4.4000000000000021</c:v>
                </c:pt>
                <c:pt idx="41" formatCode="0.0">
                  <c:v>5.8499999999999988</c:v>
                </c:pt>
              </c:numCache>
            </c:numRef>
          </c:val>
          <c:extLst>
            <c:ext xmlns:c16="http://schemas.microsoft.com/office/drawing/2014/chart" uri="{C3380CC4-5D6E-409C-BE32-E72D297353CC}">
              <c16:uniqueId val="{00000000-4C25-42D4-8375-513F8D7AD9AB}"/>
            </c:ext>
          </c:extLst>
        </c:ser>
        <c:dLbls>
          <c:showLegendKey val="0"/>
          <c:showVal val="0"/>
          <c:showCatName val="0"/>
          <c:showSerName val="0"/>
          <c:showPercent val="0"/>
          <c:showBubbleSize val="0"/>
        </c:dLbls>
        <c:gapWidth val="27"/>
        <c:overlap val="100"/>
        <c:axId val="114556288"/>
        <c:axId val="114558080"/>
      </c:barChart>
      <c:catAx>
        <c:axId val="114556288"/>
        <c:scaling>
          <c:orientation val="maxMin"/>
        </c:scaling>
        <c:delete val="0"/>
        <c:axPos val="l"/>
        <c:majorTickMark val="out"/>
        <c:minorTickMark val="none"/>
        <c:tickLblPos val="none"/>
        <c:spPr>
          <a:ln w="3175">
            <a:solidFill>
              <a:srgbClr val="000000"/>
            </a:solidFill>
            <a:prstDash val="solid"/>
          </a:ln>
        </c:spPr>
        <c:crossAx val="114558080"/>
        <c:crosses val="autoZero"/>
        <c:auto val="1"/>
        <c:lblAlgn val="ctr"/>
        <c:lblOffset val="100"/>
        <c:tickLblSkip val="1"/>
        <c:tickMarkSkip val="1"/>
        <c:noMultiLvlLbl val="0"/>
      </c:catAx>
      <c:valAx>
        <c:axId val="114558080"/>
        <c:scaling>
          <c:orientation val="minMax"/>
          <c:max val="35"/>
          <c:min val="-15"/>
        </c:scaling>
        <c:delete val="1"/>
        <c:axPos val="b"/>
        <c:numFmt formatCode="0.0" sourceLinked="1"/>
        <c:majorTickMark val="out"/>
        <c:minorTickMark val="none"/>
        <c:tickLblPos val="nextTo"/>
        <c:crossAx val="114556288"/>
        <c:crosses val="max"/>
        <c:crossBetween val="between"/>
        <c:majorUnit val="1"/>
      </c:valAx>
      <c:spPr>
        <a:noFill/>
        <a:ln w="25400">
          <a:noFill/>
        </a:ln>
      </c:spPr>
    </c:plotArea>
    <c:plotVisOnly val="1"/>
    <c:dispBlanksAs val="gap"/>
    <c:showDLblsOverMax val="0"/>
  </c:chart>
  <c:spPr>
    <a:noFill/>
    <a:ln w="6350">
      <a:noFill/>
    </a:ln>
  </c:spPr>
  <c:txPr>
    <a:bodyPr/>
    <a:lstStyle/>
    <a:p>
      <a:pPr>
        <a:defRPr sz="150" b="0" i="0" u="none" strike="noStrike" baseline="0">
          <a:solidFill>
            <a:srgbClr val="000000"/>
          </a:solidFill>
          <a:latin typeface="Arial"/>
          <a:ea typeface="Arial"/>
          <a:cs typeface="Arial"/>
        </a:defRPr>
      </a:pPr>
      <a:endParaRPr lang="lv-LV"/>
    </a:p>
  </c:txPr>
  <c:externalData r:id="rId2">
    <c:autoUpdate val="0"/>
  </c:externalData>
</c:chartSpace>
</file>

<file path=ppt/drawings/drawing1.xml><?xml version="1.0" encoding="utf-8"?>
<c:userShapes xmlns:c="http://schemas.openxmlformats.org/drawingml/2006/chart">
  <cdr:relSizeAnchor xmlns:cdr="http://schemas.openxmlformats.org/drawingml/2006/chartDrawing">
    <cdr:from>
      <cdr:x>0.00074</cdr:x>
      <cdr:y>0.90018</cdr:y>
    </cdr:from>
    <cdr:to>
      <cdr:x>0.00074</cdr:x>
      <cdr:y>0.90089</cdr:y>
    </cdr:to>
    <cdr:sp macro="" textlink="">
      <cdr:nvSpPr>
        <cdr:cNvPr id="765953" name="Text Box 1"/>
        <cdr:cNvSpPr txBox="1">
          <a:spLocks xmlns:a="http://schemas.openxmlformats.org/drawingml/2006/main" noChangeArrowheads="1"/>
        </cdr:cNvSpPr>
      </cdr:nvSpPr>
      <cdr:spPr bwMode="auto">
        <a:xfrm xmlns:a="http://schemas.openxmlformats.org/drawingml/2006/main">
          <a:off x="47802" y="1520978"/>
          <a:ext cx="2397482" cy="183168"/>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vertOverflow="clip" wrap="square" lIns="27432" tIns="0" rIns="0" bIns="22860" anchor="b" upright="1"/>
        <a:lstStyle xmlns:a="http://schemas.openxmlformats.org/drawingml/2006/main"/>
        <a:p xmlns:a="http://schemas.openxmlformats.org/drawingml/2006/main">
          <a:pPr algn="l" rtl="0">
            <a:defRPr sz="1000"/>
          </a:pPr>
          <a:r>
            <a:rPr lang="en-US" sz="800" b="0" i="1" u="none" strike="noStrike" baseline="0">
              <a:solidFill>
                <a:srgbClr val="000000"/>
              </a:solidFill>
              <a:latin typeface="Arial"/>
              <a:cs typeface="Arial"/>
            </a:rPr>
            <a:t>Bāzes: visi respondenti</a:t>
          </a:r>
        </a:p>
      </cdr:txBody>
    </cdr:sp>
  </cdr:relSizeAnchor>
  <cdr:relSizeAnchor xmlns:cdr="http://schemas.openxmlformats.org/drawingml/2006/chartDrawing">
    <cdr:from>
      <cdr:x>0.02456</cdr:x>
      <cdr:y>0.94405</cdr:y>
    </cdr:from>
    <cdr:to>
      <cdr:x>0.39208</cdr:x>
      <cdr:y>0.999</cdr:y>
    </cdr:to>
    <cdr:sp macro="" textlink="">
      <cdr:nvSpPr>
        <cdr:cNvPr id="3" name="Text Box 1"/>
        <cdr:cNvSpPr txBox="1">
          <a:spLocks xmlns:a="http://schemas.openxmlformats.org/drawingml/2006/main" noChangeArrowheads="1"/>
        </cdr:cNvSpPr>
      </cdr:nvSpPr>
      <cdr:spPr bwMode="auto">
        <a:xfrm xmlns:a="http://schemas.openxmlformats.org/drawingml/2006/main">
          <a:off x="216024" y="4147834"/>
          <a:ext cx="3232456" cy="241431"/>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wrap="square" lIns="27432" tIns="0" rIns="0" bIns="22860" anchor="b"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en-US" sz="1000" b="0" i="1" u="none" strike="noStrike" baseline="0" dirty="0" err="1">
              <a:solidFill>
                <a:srgbClr val="000000"/>
              </a:solidFill>
              <a:latin typeface="Arial"/>
              <a:cs typeface="Arial"/>
            </a:rPr>
            <a:t>Bāze</a:t>
          </a:r>
          <a:r>
            <a:rPr lang="en-US" sz="1000" b="0" i="1" u="none" strike="noStrike" baseline="0" dirty="0">
              <a:solidFill>
                <a:srgbClr val="000000"/>
              </a:solidFill>
              <a:latin typeface="Arial"/>
              <a:cs typeface="Arial"/>
            </a:rPr>
            <a:t>: </a:t>
          </a:r>
          <a:r>
            <a:rPr lang="lv-LV" sz="1000" b="0" i="1" u="none" strike="noStrike" baseline="0" dirty="0">
              <a:solidFill>
                <a:srgbClr val="000000"/>
              </a:solidFill>
              <a:latin typeface="Arial"/>
              <a:cs typeface="Arial"/>
            </a:rPr>
            <a:t>visi respondenti, n=1010</a:t>
          </a:r>
          <a:endParaRPr lang="en-US" sz="1000" b="0" i="1" u="none" strike="noStrike" baseline="0" dirty="0">
            <a:solidFill>
              <a:srgbClr val="000000"/>
            </a:solidFill>
            <a:latin typeface="Arial"/>
            <a:cs typeface="Arial"/>
          </a:endParaRPr>
        </a:p>
      </cdr:txBody>
    </cdr:sp>
  </cdr:relSizeAnchor>
</c:userShapes>
</file>

<file path=ppt/drawings/drawing10.xml><?xml version="1.0" encoding="utf-8"?>
<c:userShapes xmlns:c="http://schemas.openxmlformats.org/drawingml/2006/chart">
  <cdr:relSizeAnchor xmlns:cdr="http://schemas.openxmlformats.org/drawingml/2006/chartDrawing">
    <cdr:from>
      <cdr:x>0</cdr:x>
      <cdr:y>0.95269</cdr:y>
    </cdr:from>
    <cdr:to>
      <cdr:x>0.3536</cdr:x>
      <cdr:y>1</cdr:y>
    </cdr:to>
    <cdr:sp macro="" textlink="">
      <cdr:nvSpPr>
        <cdr:cNvPr id="292865" name="Text Box 1"/>
        <cdr:cNvSpPr txBox="1">
          <a:spLocks xmlns:a="http://schemas.openxmlformats.org/drawingml/2006/main" noChangeArrowheads="1"/>
        </cdr:cNvSpPr>
      </cdr:nvSpPr>
      <cdr:spPr bwMode="auto">
        <a:xfrm xmlns:a="http://schemas.openxmlformats.org/drawingml/2006/main">
          <a:off x="0" y="4014502"/>
          <a:ext cx="2207216" cy="199358"/>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1000" b="0" i="1" u="none" strike="noStrike" baseline="0">
              <a:solidFill>
                <a:srgbClr val="000000"/>
              </a:solidFill>
              <a:latin typeface="Arial"/>
              <a:cs typeface="Arial"/>
            </a:rPr>
            <a:t>Bāze: visi respondenti, n=</a:t>
          </a:r>
          <a:r>
            <a:rPr lang="lv-LV" sz="1000" b="0" i="1" u="none" strike="noStrike" baseline="0">
              <a:solidFill>
                <a:srgbClr val="000000"/>
              </a:solidFill>
              <a:latin typeface="Arial"/>
              <a:cs typeface="Arial"/>
            </a:rPr>
            <a:t>1010</a:t>
          </a:r>
          <a:endParaRPr lang="en-US" sz="1000" b="0" i="1" u="none" strike="noStrike" baseline="0">
            <a:solidFill>
              <a:srgbClr val="000000"/>
            </a:solidFill>
            <a:latin typeface="Arial"/>
            <a:cs typeface="Arial"/>
          </a:endParaRPr>
        </a:p>
      </cdr:txBody>
    </cdr:sp>
  </cdr:relSizeAnchor>
</c:userShapes>
</file>

<file path=ppt/drawings/drawing11.xml><?xml version="1.0" encoding="utf-8"?>
<c:userShapes xmlns:c="http://schemas.openxmlformats.org/drawingml/2006/chart">
  <cdr:relSizeAnchor xmlns:cdr="http://schemas.openxmlformats.org/drawingml/2006/chartDrawing">
    <cdr:from>
      <cdr:x>0</cdr:x>
      <cdr:y>0.935</cdr:y>
    </cdr:from>
    <cdr:to>
      <cdr:x>0</cdr:x>
      <cdr:y>0.93548</cdr:y>
    </cdr:to>
    <cdr:sp macro="" textlink="">
      <cdr:nvSpPr>
        <cdr:cNvPr id="310273" name="Text Box 1"/>
        <cdr:cNvSpPr txBox="1">
          <a:spLocks xmlns:a="http://schemas.openxmlformats.org/drawingml/2006/main" noChangeArrowheads="1"/>
        </cdr:cNvSpPr>
      </cdr:nvSpPr>
      <cdr:spPr bwMode="auto">
        <a:xfrm xmlns:a="http://schemas.openxmlformats.org/drawingml/2006/main">
          <a:off x="0" y="2222193"/>
          <a:ext cx="2548254" cy="200966"/>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vertOverflow="clip" wrap="square" lIns="27432" tIns="22860" rIns="0" bIns="22860" anchor="ctr" upright="1"/>
        <a:lstStyle xmlns:a="http://schemas.openxmlformats.org/drawingml/2006/main"/>
        <a:p xmlns:a="http://schemas.openxmlformats.org/drawingml/2006/main">
          <a:pPr algn="l" rtl="0">
            <a:defRPr sz="1000"/>
          </a:pPr>
          <a:r>
            <a:rPr lang="en-US" sz="800" b="0" i="1" u="none" strike="noStrike" baseline="0">
              <a:solidFill>
                <a:srgbClr val="000000"/>
              </a:solidFill>
              <a:latin typeface="Arial"/>
              <a:cs typeface="Arial"/>
            </a:rPr>
            <a:t>Bāze: visi respondenti, n</a:t>
          </a:r>
          <a:r>
            <a:rPr lang="lv-LV" sz="800" b="0" i="1" u="none" strike="noStrike" baseline="0">
              <a:solidFill>
                <a:srgbClr val="000000"/>
              </a:solidFill>
              <a:latin typeface="Arial"/>
              <a:cs typeface="Arial"/>
            </a:rPr>
            <a:t>=1015</a:t>
          </a:r>
          <a:endParaRPr lang="en-US" sz="800" b="0" i="1" u="none" strike="noStrike" baseline="0">
            <a:solidFill>
              <a:srgbClr val="000000"/>
            </a:solidFill>
            <a:latin typeface="Arial"/>
            <a:cs typeface="Arial"/>
          </a:endParaRPr>
        </a:p>
      </cdr:txBody>
    </cdr:sp>
  </cdr:relSizeAnchor>
  <cdr:relSizeAnchor xmlns:cdr="http://schemas.openxmlformats.org/drawingml/2006/chartDrawing">
    <cdr:from>
      <cdr:x>0</cdr:x>
      <cdr:y>0.92033</cdr:y>
    </cdr:from>
    <cdr:to>
      <cdr:x>0.41184</cdr:x>
      <cdr:y>1</cdr:y>
    </cdr:to>
    <cdr:sp macro="" textlink="">
      <cdr:nvSpPr>
        <cdr:cNvPr id="3" name="Text Box 1"/>
        <cdr:cNvSpPr txBox="1">
          <a:spLocks xmlns:a="http://schemas.openxmlformats.org/drawingml/2006/main" noChangeArrowheads="1"/>
        </cdr:cNvSpPr>
      </cdr:nvSpPr>
      <cdr:spPr bwMode="auto">
        <a:xfrm xmlns:a="http://schemas.openxmlformats.org/drawingml/2006/main">
          <a:off x="0" y="2552700"/>
          <a:ext cx="2567065" cy="22098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wrap="square" lIns="27432" tIns="22860" rIns="0"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en-US" sz="1000" b="0" i="1" u="none" strike="noStrike" baseline="0">
              <a:solidFill>
                <a:srgbClr val="000000"/>
              </a:solidFill>
              <a:latin typeface="Arial"/>
              <a:cs typeface="Arial"/>
            </a:rPr>
            <a:t>Bāze: visi respondenti, n</a:t>
          </a:r>
          <a:r>
            <a:rPr lang="lv-LV" sz="1000" b="0" i="1" u="none" strike="noStrike" baseline="0">
              <a:solidFill>
                <a:srgbClr val="000000"/>
              </a:solidFill>
              <a:latin typeface="Arial"/>
              <a:cs typeface="Arial"/>
            </a:rPr>
            <a:t>=1010</a:t>
          </a:r>
          <a:endParaRPr lang="en-US" sz="1000" b="0" i="1" u="none" strike="noStrike" baseline="0">
            <a:solidFill>
              <a:srgbClr val="000000"/>
            </a:solidFill>
            <a:latin typeface="Arial"/>
            <a:cs typeface="Arial"/>
          </a:endParaRPr>
        </a:p>
      </cdr:txBody>
    </cdr:sp>
  </cdr:relSizeAnchor>
  <cdr:relSizeAnchor xmlns:cdr="http://schemas.openxmlformats.org/drawingml/2006/chartDrawing">
    <cdr:from>
      <cdr:x>0.20492</cdr:x>
      <cdr:y>0.33485</cdr:y>
    </cdr:from>
    <cdr:to>
      <cdr:x>0.23357</cdr:x>
      <cdr:y>0.69749</cdr:y>
    </cdr:to>
    <cdr:sp macro="" textlink="">
      <cdr:nvSpPr>
        <cdr:cNvPr id="2" name="Left Brace 1">
          <a:extLst xmlns:a="http://schemas.openxmlformats.org/drawingml/2006/main">
            <a:ext uri="{FF2B5EF4-FFF2-40B4-BE49-F238E27FC236}">
              <a16:creationId xmlns:a16="http://schemas.microsoft.com/office/drawing/2014/main" id="{55A69C84-6E5B-CCE6-2441-C9FC55EA672C}"/>
            </a:ext>
          </a:extLst>
        </cdr:cNvPr>
        <cdr:cNvSpPr/>
      </cdr:nvSpPr>
      <cdr:spPr>
        <a:xfrm xmlns:a="http://schemas.openxmlformats.org/drawingml/2006/main">
          <a:off x="1800200" y="1413738"/>
          <a:ext cx="251733" cy="1531084"/>
        </a:xfrm>
        <a:prstGeom xmlns:a="http://schemas.openxmlformats.org/drawingml/2006/main" prst="leftBrace">
          <a:avLst>
            <a:gd name="adj1" fmla="val 44913"/>
            <a:gd name="adj2" fmla="val 50000"/>
          </a:avLst>
        </a:prstGeom>
        <a:ln xmlns:a="http://schemas.openxmlformats.org/drawingml/2006/main">
          <a:solidFill>
            <a:schemeClr val="accent1">
              <a:lumMod val="50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0.81539</cdr:x>
      <cdr:y>0.4062</cdr:y>
    </cdr:from>
    <cdr:to>
      <cdr:x>0.98899</cdr:x>
      <cdr:y>0.5938</cdr:y>
    </cdr:to>
    <cdr:sp macro="" textlink="">
      <cdr:nvSpPr>
        <cdr:cNvPr id="5" name="TextBox 3">
          <a:extLst xmlns:a="http://schemas.openxmlformats.org/drawingml/2006/main">
            <a:ext uri="{FF2B5EF4-FFF2-40B4-BE49-F238E27FC236}">
              <a16:creationId xmlns:a16="http://schemas.microsoft.com/office/drawing/2014/main" id="{305EA5AA-9273-B8CA-D05A-F4B159A5140E}"/>
            </a:ext>
          </a:extLst>
        </cdr:cNvPr>
        <cdr:cNvSpPr txBox="1"/>
      </cdr:nvSpPr>
      <cdr:spPr>
        <a:xfrm xmlns:a="http://schemas.openxmlformats.org/drawingml/2006/main">
          <a:off x="7163216" y="1714981"/>
          <a:ext cx="1525072" cy="792088"/>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lv-LV" sz="1600" b="1" dirty="0">
              <a:solidFill>
                <a:srgbClr val="BC0000"/>
              </a:solidFill>
              <a:latin typeface="Arial" panose="020B0604020202020204" pitchFamily="34" charset="0"/>
              <a:cs typeface="Arial" panose="020B0604020202020204" pitchFamily="34" charset="0"/>
            </a:rPr>
            <a:t>Slikti</a:t>
          </a:r>
        </a:p>
        <a:p xmlns:a="http://schemas.openxmlformats.org/drawingml/2006/main">
          <a:pPr algn="ctr"/>
          <a:r>
            <a:rPr lang="lv-LV" sz="2400" b="1" dirty="0">
              <a:solidFill>
                <a:srgbClr val="BC0000"/>
              </a:solidFill>
              <a:latin typeface="Arial" panose="020B0604020202020204" pitchFamily="34" charset="0"/>
              <a:cs typeface="Arial" panose="020B0604020202020204" pitchFamily="34" charset="0"/>
            </a:rPr>
            <a:t>20%</a:t>
          </a:r>
        </a:p>
        <a:p xmlns:a="http://schemas.openxmlformats.org/drawingml/2006/main">
          <a:pPr algn="ctr"/>
          <a:endParaRPr lang="en-US" sz="16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0.0082</cdr:x>
      <cdr:y>0.43178</cdr:y>
    </cdr:from>
    <cdr:to>
      <cdr:x>0.20492</cdr:x>
      <cdr:y>0.59627</cdr:y>
    </cdr:to>
    <cdr:sp macro="" textlink="">
      <cdr:nvSpPr>
        <cdr:cNvPr id="6" name="TextBox 3">
          <a:extLst xmlns:a="http://schemas.openxmlformats.org/drawingml/2006/main">
            <a:ext uri="{FF2B5EF4-FFF2-40B4-BE49-F238E27FC236}">
              <a16:creationId xmlns:a16="http://schemas.microsoft.com/office/drawing/2014/main" id="{305EA5AA-9273-B8CA-D05A-F4B159A5140E}"/>
            </a:ext>
          </a:extLst>
        </cdr:cNvPr>
        <cdr:cNvSpPr txBox="1"/>
      </cdr:nvSpPr>
      <cdr:spPr>
        <a:xfrm xmlns:a="http://schemas.openxmlformats.org/drawingml/2006/main">
          <a:off x="72008" y="1822993"/>
          <a:ext cx="1728192" cy="694484"/>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lv-LV" sz="1600" b="1" dirty="0">
              <a:solidFill>
                <a:schemeClr val="accent1">
                  <a:lumMod val="75000"/>
                </a:schemeClr>
              </a:solidFill>
              <a:latin typeface="Arial" panose="020B0604020202020204" pitchFamily="34" charset="0"/>
              <a:cs typeface="Arial" panose="020B0604020202020204" pitchFamily="34" charset="0"/>
            </a:rPr>
            <a:t>Teicami + Labi </a:t>
          </a:r>
        </a:p>
        <a:p xmlns:a="http://schemas.openxmlformats.org/drawingml/2006/main">
          <a:pPr algn="ctr"/>
          <a:r>
            <a:rPr lang="lv-LV" sz="1600" b="1" dirty="0">
              <a:solidFill>
                <a:schemeClr val="accent1">
                  <a:lumMod val="75000"/>
                </a:schemeClr>
              </a:solidFill>
              <a:latin typeface="Arial" panose="020B0604020202020204" pitchFamily="34" charset="0"/>
              <a:cs typeface="Arial" panose="020B0604020202020204" pitchFamily="34" charset="0"/>
            </a:rPr>
            <a:t>16%</a:t>
          </a:r>
        </a:p>
        <a:p xmlns:a="http://schemas.openxmlformats.org/drawingml/2006/main">
          <a:pPr algn="ctr"/>
          <a:endParaRPr lang="en-US" sz="16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0.81539</cdr:x>
      <cdr:y>0.28368</cdr:y>
    </cdr:from>
    <cdr:to>
      <cdr:x>0.84228</cdr:x>
      <cdr:y>0.69301</cdr:y>
    </cdr:to>
    <cdr:sp macro="" textlink="">
      <cdr:nvSpPr>
        <cdr:cNvPr id="7" name="Right Brace 6">
          <a:extLst xmlns:a="http://schemas.openxmlformats.org/drawingml/2006/main">
            <a:ext uri="{FF2B5EF4-FFF2-40B4-BE49-F238E27FC236}">
              <a16:creationId xmlns:a16="http://schemas.microsoft.com/office/drawing/2014/main" id="{22269CB3-40F1-820F-8D4E-65B07DD9B546}"/>
            </a:ext>
          </a:extLst>
        </cdr:cNvPr>
        <cdr:cNvSpPr/>
      </cdr:nvSpPr>
      <cdr:spPr>
        <a:xfrm xmlns:a="http://schemas.openxmlformats.org/drawingml/2006/main">
          <a:off x="7163216" y="1197714"/>
          <a:ext cx="236220" cy="1728192"/>
        </a:xfrm>
        <a:prstGeom xmlns:a="http://schemas.openxmlformats.org/drawingml/2006/main" prst="rightBrace">
          <a:avLst>
            <a:gd name="adj1" fmla="val 43571"/>
            <a:gd name="adj2" fmla="val 50000"/>
          </a:avLst>
        </a:prstGeom>
        <a:ln xmlns:a="http://schemas.openxmlformats.org/drawingml/2006/main">
          <a:solidFill>
            <a:srgbClr val="BC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pPr algn="l"/>
          <a:endParaRPr lang="en-US" sz="1100"/>
        </a:p>
      </cdr:txBody>
    </cdr:sp>
  </cdr:relSizeAnchor>
</c:userShapes>
</file>

<file path=ppt/drawings/drawing12.xml><?xml version="1.0" encoding="utf-8"?>
<c:userShapes xmlns:c="http://schemas.openxmlformats.org/drawingml/2006/chart">
  <cdr:relSizeAnchor xmlns:cdr="http://schemas.openxmlformats.org/drawingml/2006/chartDrawing">
    <cdr:from>
      <cdr:x>0.00074</cdr:x>
      <cdr:y>0.90018</cdr:y>
    </cdr:from>
    <cdr:to>
      <cdr:x>0.00074</cdr:x>
      <cdr:y>0.90089</cdr:y>
    </cdr:to>
    <cdr:sp macro="" textlink="">
      <cdr:nvSpPr>
        <cdr:cNvPr id="765953" name="Text Box 1"/>
        <cdr:cNvSpPr txBox="1">
          <a:spLocks xmlns:a="http://schemas.openxmlformats.org/drawingml/2006/main" noChangeArrowheads="1"/>
        </cdr:cNvSpPr>
      </cdr:nvSpPr>
      <cdr:spPr bwMode="auto">
        <a:xfrm xmlns:a="http://schemas.openxmlformats.org/drawingml/2006/main">
          <a:off x="47802" y="1520978"/>
          <a:ext cx="2397482" cy="183168"/>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vertOverflow="clip" wrap="square" lIns="27432" tIns="0" rIns="0" bIns="22860" anchor="b" upright="1"/>
        <a:lstStyle xmlns:a="http://schemas.openxmlformats.org/drawingml/2006/main"/>
        <a:p xmlns:a="http://schemas.openxmlformats.org/drawingml/2006/main">
          <a:pPr algn="l" rtl="0">
            <a:defRPr sz="1000"/>
          </a:pPr>
          <a:r>
            <a:rPr lang="en-US" sz="800" b="0" i="1" u="none" strike="noStrike" baseline="0">
              <a:solidFill>
                <a:srgbClr val="000000"/>
              </a:solidFill>
              <a:latin typeface="Arial"/>
              <a:cs typeface="Arial"/>
            </a:rPr>
            <a:t>Bāzes: visi respondenti</a:t>
          </a:r>
        </a:p>
      </cdr:txBody>
    </cdr:sp>
  </cdr:relSizeAnchor>
  <cdr:relSizeAnchor xmlns:cdr="http://schemas.openxmlformats.org/drawingml/2006/chartDrawing">
    <cdr:from>
      <cdr:x>0.00013</cdr:x>
      <cdr:y>0.96774</cdr:y>
    </cdr:from>
    <cdr:to>
      <cdr:x>0.36765</cdr:x>
      <cdr:y>1</cdr:y>
    </cdr:to>
    <cdr:sp macro="" textlink="">
      <cdr:nvSpPr>
        <cdr:cNvPr id="3" name="Text Box 1"/>
        <cdr:cNvSpPr txBox="1">
          <a:spLocks xmlns:a="http://schemas.openxmlformats.org/drawingml/2006/main" noChangeArrowheads="1"/>
        </cdr:cNvSpPr>
      </cdr:nvSpPr>
      <cdr:spPr bwMode="auto">
        <a:xfrm xmlns:a="http://schemas.openxmlformats.org/drawingml/2006/main">
          <a:off x="979" y="3339449"/>
          <a:ext cx="2778098" cy="111322"/>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wrap="square" lIns="27432" tIns="0" rIns="0" bIns="22860" anchor="b"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en-US" sz="1000" b="0" i="1" u="none" strike="noStrike" baseline="0" dirty="0" err="1">
              <a:solidFill>
                <a:srgbClr val="000000"/>
              </a:solidFill>
              <a:latin typeface="Arial"/>
              <a:cs typeface="Arial"/>
            </a:rPr>
            <a:t>Bāze</a:t>
          </a:r>
          <a:r>
            <a:rPr lang="lv-LV" sz="1000" b="0" i="1" u="none" strike="noStrike" baseline="0" dirty="0">
              <a:solidFill>
                <a:srgbClr val="000000"/>
              </a:solidFill>
              <a:latin typeface="Arial"/>
              <a:cs typeface="Arial"/>
            </a:rPr>
            <a:t>s</a:t>
          </a:r>
          <a:r>
            <a:rPr lang="en-US" sz="1000" b="0" i="1" u="none" strike="noStrike" baseline="0" dirty="0">
              <a:solidFill>
                <a:srgbClr val="000000"/>
              </a:solidFill>
              <a:latin typeface="Arial"/>
              <a:cs typeface="Arial"/>
            </a:rPr>
            <a:t>: </a:t>
          </a:r>
          <a:r>
            <a:rPr lang="lv-LV" sz="1000" b="0" i="1" u="none" strike="noStrike" baseline="0" dirty="0">
              <a:solidFill>
                <a:srgbClr val="000000"/>
              </a:solidFill>
              <a:latin typeface="Arial"/>
              <a:cs typeface="Arial"/>
            </a:rPr>
            <a:t>visi respondenti</a:t>
          </a:r>
          <a:endParaRPr lang="en-US" sz="1000" b="0" i="1" u="none" strike="noStrike" baseline="0" dirty="0">
            <a:solidFill>
              <a:srgbClr val="000000"/>
            </a:solidFill>
            <a:latin typeface="Arial"/>
            <a:cs typeface="Arial"/>
          </a:endParaRPr>
        </a:p>
      </cdr:txBody>
    </cdr:sp>
  </cdr:relSizeAnchor>
</c:userShapes>
</file>

<file path=ppt/drawings/drawing13.xml><?xml version="1.0" encoding="utf-8"?>
<c:userShapes xmlns:c="http://schemas.openxmlformats.org/drawingml/2006/chart">
  <cdr:relSizeAnchor xmlns:cdr="http://schemas.openxmlformats.org/drawingml/2006/chartDrawing">
    <cdr:from>
      <cdr:x>0.00074</cdr:x>
      <cdr:y>0.90018</cdr:y>
    </cdr:from>
    <cdr:to>
      <cdr:x>0.00074</cdr:x>
      <cdr:y>0.90089</cdr:y>
    </cdr:to>
    <cdr:sp macro="" textlink="">
      <cdr:nvSpPr>
        <cdr:cNvPr id="765953" name="Text Box 1"/>
        <cdr:cNvSpPr txBox="1">
          <a:spLocks xmlns:a="http://schemas.openxmlformats.org/drawingml/2006/main" noChangeArrowheads="1"/>
        </cdr:cNvSpPr>
      </cdr:nvSpPr>
      <cdr:spPr bwMode="auto">
        <a:xfrm xmlns:a="http://schemas.openxmlformats.org/drawingml/2006/main">
          <a:off x="47802" y="1520978"/>
          <a:ext cx="2397482" cy="183168"/>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vertOverflow="clip" wrap="square" lIns="27432" tIns="0" rIns="0" bIns="22860" anchor="b" upright="1"/>
        <a:lstStyle xmlns:a="http://schemas.openxmlformats.org/drawingml/2006/main"/>
        <a:p xmlns:a="http://schemas.openxmlformats.org/drawingml/2006/main">
          <a:pPr algn="l" rtl="0">
            <a:defRPr sz="1000"/>
          </a:pPr>
          <a:r>
            <a:rPr lang="en-US" sz="800" b="0" i="1" u="none" strike="noStrike" baseline="0">
              <a:solidFill>
                <a:srgbClr val="000000"/>
              </a:solidFill>
              <a:latin typeface="Arial"/>
              <a:cs typeface="Arial"/>
            </a:rPr>
            <a:t>Bāzes: visi respondenti</a:t>
          </a:r>
        </a:p>
      </cdr:txBody>
    </cdr:sp>
  </cdr:relSizeAnchor>
  <cdr:relSizeAnchor xmlns:cdr="http://schemas.openxmlformats.org/drawingml/2006/chartDrawing">
    <cdr:from>
      <cdr:x>0</cdr:x>
      <cdr:y>0.96774</cdr:y>
    </cdr:from>
    <cdr:to>
      <cdr:x>0.36752</cdr:x>
      <cdr:y>1</cdr:y>
    </cdr:to>
    <cdr:sp macro="" textlink="">
      <cdr:nvSpPr>
        <cdr:cNvPr id="3" name="Text Box 1"/>
        <cdr:cNvSpPr txBox="1">
          <a:spLocks xmlns:a="http://schemas.openxmlformats.org/drawingml/2006/main" noChangeArrowheads="1"/>
        </cdr:cNvSpPr>
      </cdr:nvSpPr>
      <cdr:spPr bwMode="auto">
        <a:xfrm xmlns:a="http://schemas.openxmlformats.org/drawingml/2006/main">
          <a:off x="0" y="6858000"/>
          <a:ext cx="2778098" cy="22860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wrap="square" lIns="27432" tIns="0" rIns="0" bIns="22860" anchor="b"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en-US" sz="1000" b="0" i="1" u="none" strike="noStrike" baseline="0" dirty="0" err="1">
              <a:solidFill>
                <a:srgbClr val="000000"/>
              </a:solidFill>
              <a:latin typeface="Arial"/>
              <a:cs typeface="Arial"/>
            </a:rPr>
            <a:t>Bāze</a:t>
          </a:r>
          <a:r>
            <a:rPr lang="lv-LV" sz="1000" b="0" i="1" u="none" strike="noStrike" baseline="0" dirty="0">
              <a:solidFill>
                <a:srgbClr val="000000"/>
              </a:solidFill>
              <a:latin typeface="Arial"/>
              <a:cs typeface="Arial"/>
            </a:rPr>
            <a:t>s</a:t>
          </a:r>
          <a:r>
            <a:rPr lang="en-US" sz="1000" b="0" i="1" u="none" strike="noStrike" baseline="0" dirty="0">
              <a:solidFill>
                <a:srgbClr val="000000"/>
              </a:solidFill>
              <a:latin typeface="Arial"/>
              <a:cs typeface="Arial"/>
            </a:rPr>
            <a:t>: </a:t>
          </a:r>
          <a:r>
            <a:rPr lang="lv-LV" sz="1000" b="0" i="1" u="none" strike="noStrike" baseline="0" dirty="0">
              <a:solidFill>
                <a:srgbClr val="000000"/>
              </a:solidFill>
              <a:latin typeface="Arial"/>
              <a:cs typeface="Arial"/>
            </a:rPr>
            <a:t>visi respondenti</a:t>
          </a:r>
          <a:endParaRPr lang="en-US" sz="1000" b="0" i="1" u="none" strike="noStrike" baseline="0" dirty="0">
            <a:solidFill>
              <a:srgbClr val="000000"/>
            </a:solidFill>
            <a:latin typeface="Arial"/>
            <a:cs typeface="Arial"/>
          </a:endParaRPr>
        </a:p>
      </cdr:txBody>
    </cdr:sp>
  </cdr:relSizeAnchor>
</c:userShapes>
</file>

<file path=ppt/drawings/drawing14.xml><?xml version="1.0" encoding="utf-8"?>
<c:userShapes xmlns:c="http://schemas.openxmlformats.org/drawingml/2006/chart">
  <cdr:relSizeAnchor xmlns:cdr="http://schemas.openxmlformats.org/drawingml/2006/chartDrawing">
    <cdr:from>
      <cdr:x>0.00074</cdr:x>
      <cdr:y>0.90018</cdr:y>
    </cdr:from>
    <cdr:to>
      <cdr:x>0.00074</cdr:x>
      <cdr:y>0.90089</cdr:y>
    </cdr:to>
    <cdr:sp macro="" textlink="">
      <cdr:nvSpPr>
        <cdr:cNvPr id="765953" name="Text Box 1"/>
        <cdr:cNvSpPr txBox="1">
          <a:spLocks xmlns:a="http://schemas.openxmlformats.org/drawingml/2006/main" noChangeArrowheads="1"/>
        </cdr:cNvSpPr>
      </cdr:nvSpPr>
      <cdr:spPr bwMode="auto">
        <a:xfrm xmlns:a="http://schemas.openxmlformats.org/drawingml/2006/main">
          <a:off x="47802" y="1520978"/>
          <a:ext cx="2397482" cy="183168"/>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vertOverflow="clip" wrap="square" lIns="27432" tIns="0" rIns="0" bIns="22860" anchor="b" upright="1"/>
        <a:lstStyle xmlns:a="http://schemas.openxmlformats.org/drawingml/2006/main"/>
        <a:p xmlns:a="http://schemas.openxmlformats.org/drawingml/2006/main">
          <a:pPr algn="l" rtl="0">
            <a:defRPr sz="1000"/>
          </a:pPr>
          <a:r>
            <a:rPr lang="en-US" sz="800" b="0" i="1" u="none" strike="noStrike" baseline="0">
              <a:solidFill>
                <a:srgbClr val="000000"/>
              </a:solidFill>
              <a:latin typeface="Arial"/>
              <a:cs typeface="Arial"/>
            </a:rPr>
            <a:t>Bāzes: visi respondenti</a:t>
          </a:r>
        </a:p>
      </cdr:txBody>
    </cdr:sp>
  </cdr:relSizeAnchor>
  <cdr:relSizeAnchor xmlns:cdr="http://schemas.openxmlformats.org/drawingml/2006/chartDrawing">
    <cdr:from>
      <cdr:x>0</cdr:x>
      <cdr:y>0.94505</cdr:y>
    </cdr:from>
    <cdr:to>
      <cdr:x>0.36752</cdr:x>
      <cdr:y>1</cdr:y>
    </cdr:to>
    <cdr:sp macro="" textlink="">
      <cdr:nvSpPr>
        <cdr:cNvPr id="3" name="Text Box 1"/>
        <cdr:cNvSpPr txBox="1">
          <a:spLocks xmlns:a="http://schemas.openxmlformats.org/drawingml/2006/main" noChangeArrowheads="1"/>
        </cdr:cNvSpPr>
      </cdr:nvSpPr>
      <cdr:spPr bwMode="auto">
        <a:xfrm xmlns:a="http://schemas.openxmlformats.org/drawingml/2006/main">
          <a:off x="0" y="3276600"/>
          <a:ext cx="2293620" cy="19050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wrap="square" lIns="27432" tIns="0" rIns="0" bIns="22860" anchor="b"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en-US" sz="1000" b="0" i="1" u="none" strike="noStrike" baseline="0" dirty="0" err="1">
              <a:solidFill>
                <a:srgbClr val="000000"/>
              </a:solidFill>
              <a:latin typeface="Arial"/>
              <a:cs typeface="Arial"/>
            </a:rPr>
            <a:t>Bāze</a:t>
          </a:r>
          <a:r>
            <a:rPr lang="en-US" sz="1000" b="0" i="1" u="none" strike="noStrike" baseline="0" dirty="0">
              <a:solidFill>
                <a:srgbClr val="000000"/>
              </a:solidFill>
              <a:latin typeface="Arial"/>
              <a:cs typeface="Arial"/>
            </a:rPr>
            <a:t>: </a:t>
          </a:r>
          <a:r>
            <a:rPr lang="lv-LV" sz="1000" b="0" i="1" u="none" strike="noStrike" baseline="0" dirty="0">
              <a:solidFill>
                <a:srgbClr val="000000"/>
              </a:solidFill>
              <a:latin typeface="Arial"/>
              <a:cs typeface="Arial"/>
            </a:rPr>
            <a:t>visi respondenti, n=1010</a:t>
          </a:r>
          <a:endParaRPr lang="en-US" sz="1000" b="0" i="1" u="none" strike="noStrike" baseline="0" dirty="0">
            <a:solidFill>
              <a:srgbClr val="000000"/>
            </a:solidFill>
            <a:latin typeface="Arial"/>
            <a:cs typeface="Arial"/>
          </a:endParaRPr>
        </a:p>
      </cdr:txBody>
    </cdr:sp>
  </cdr:relSizeAnchor>
</c:userShapes>
</file>

<file path=ppt/drawings/drawing15.xml><?xml version="1.0" encoding="utf-8"?>
<c:userShapes xmlns:c="http://schemas.openxmlformats.org/drawingml/2006/chart">
  <cdr:relSizeAnchor xmlns:cdr="http://schemas.openxmlformats.org/drawingml/2006/chartDrawing">
    <cdr:from>
      <cdr:x>0.00074</cdr:x>
      <cdr:y>0.90261</cdr:y>
    </cdr:from>
    <cdr:to>
      <cdr:x>0.00074</cdr:x>
      <cdr:y>0.90307</cdr:y>
    </cdr:to>
    <cdr:sp macro="" textlink="">
      <cdr:nvSpPr>
        <cdr:cNvPr id="765953" name="Text Box 1"/>
        <cdr:cNvSpPr txBox="1">
          <a:spLocks xmlns:a="http://schemas.openxmlformats.org/drawingml/2006/main" noChangeArrowheads="1"/>
        </cdr:cNvSpPr>
      </cdr:nvSpPr>
      <cdr:spPr bwMode="auto">
        <a:xfrm xmlns:a="http://schemas.openxmlformats.org/drawingml/2006/main">
          <a:off x="47802" y="1520978"/>
          <a:ext cx="2397482" cy="183168"/>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vertOverflow="clip" wrap="square" lIns="27432" tIns="0" rIns="0" bIns="22860" anchor="b" upright="1"/>
        <a:lstStyle xmlns:a="http://schemas.openxmlformats.org/drawingml/2006/main"/>
        <a:p xmlns:a="http://schemas.openxmlformats.org/drawingml/2006/main">
          <a:pPr algn="l" rtl="0">
            <a:defRPr sz="1000"/>
          </a:pPr>
          <a:r>
            <a:rPr lang="en-US" sz="800" b="0" i="1" u="none" strike="noStrike" baseline="0">
              <a:solidFill>
                <a:srgbClr val="000000"/>
              </a:solidFill>
              <a:latin typeface="Arial"/>
              <a:cs typeface="Arial"/>
            </a:rPr>
            <a:t>Bāzes: visi respondenti</a:t>
          </a:r>
        </a:p>
      </cdr:txBody>
    </cdr:sp>
  </cdr:relSizeAnchor>
  <cdr:relSizeAnchor xmlns:cdr="http://schemas.openxmlformats.org/drawingml/2006/chartDrawing">
    <cdr:from>
      <cdr:x>0</cdr:x>
      <cdr:y>0.94699</cdr:y>
    </cdr:from>
    <cdr:to>
      <cdr:x>0.36752</cdr:x>
      <cdr:y>0.99904</cdr:y>
    </cdr:to>
    <cdr:sp macro="" textlink="">
      <cdr:nvSpPr>
        <cdr:cNvPr id="3" name="Text Box 1"/>
        <cdr:cNvSpPr txBox="1">
          <a:spLocks xmlns:a="http://schemas.openxmlformats.org/drawingml/2006/main" noChangeArrowheads="1"/>
        </cdr:cNvSpPr>
      </cdr:nvSpPr>
      <cdr:spPr bwMode="auto">
        <a:xfrm xmlns:a="http://schemas.openxmlformats.org/drawingml/2006/main">
          <a:off x="0" y="3276600"/>
          <a:ext cx="2293620" cy="19050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wrap="square" lIns="27432" tIns="0" rIns="0" bIns="22860" anchor="b"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en-US" sz="1000" b="0" i="1" u="none" strike="noStrike" baseline="0">
              <a:solidFill>
                <a:srgbClr val="000000"/>
              </a:solidFill>
              <a:latin typeface="Arial"/>
              <a:cs typeface="Arial"/>
            </a:rPr>
            <a:t>Bāze</a:t>
          </a:r>
          <a:r>
            <a:rPr lang="lv-LV" sz="1000" b="0" i="1" u="none" strike="noStrike" baseline="0">
              <a:solidFill>
                <a:srgbClr val="000000"/>
              </a:solidFill>
              <a:latin typeface="Arial"/>
              <a:cs typeface="Arial"/>
            </a:rPr>
            <a:t>s</a:t>
          </a:r>
          <a:r>
            <a:rPr lang="en-US" sz="1000" b="0" i="1" u="none" strike="noStrike" baseline="0">
              <a:solidFill>
                <a:srgbClr val="000000"/>
              </a:solidFill>
              <a:latin typeface="Arial"/>
              <a:cs typeface="Arial"/>
            </a:rPr>
            <a:t>: </a:t>
          </a:r>
          <a:r>
            <a:rPr lang="lv-LV" sz="1000" b="0" i="1" u="none" strike="noStrike" baseline="0">
              <a:solidFill>
                <a:srgbClr val="000000"/>
              </a:solidFill>
              <a:latin typeface="Arial"/>
              <a:cs typeface="Arial"/>
            </a:rPr>
            <a:t>visi respondenti</a:t>
          </a:r>
          <a:endParaRPr lang="en-US" sz="1000" b="0" i="1" u="none" strike="noStrike" baseline="0">
            <a:solidFill>
              <a:srgbClr val="000000"/>
            </a:solidFill>
            <a:latin typeface="Arial"/>
            <a:cs typeface="Arial"/>
          </a:endParaRPr>
        </a:p>
      </cdr:txBody>
    </cdr:sp>
  </cdr:relSizeAnchor>
  <cdr:relSizeAnchor xmlns:cdr="http://schemas.openxmlformats.org/drawingml/2006/chartDrawing">
    <cdr:from>
      <cdr:x>0</cdr:x>
      <cdr:y>0.26362</cdr:y>
    </cdr:from>
    <cdr:to>
      <cdr:x>0.24482</cdr:x>
      <cdr:y>0.4066</cdr:y>
    </cdr:to>
    <cdr:sp macro="" textlink="">
      <cdr:nvSpPr>
        <cdr:cNvPr id="4" name="TextBox 1">
          <a:extLst xmlns:a="http://schemas.openxmlformats.org/drawingml/2006/main">
            <a:ext uri="{FF2B5EF4-FFF2-40B4-BE49-F238E27FC236}">
              <a16:creationId xmlns:a16="http://schemas.microsoft.com/office/drawing/2014/main" id="{A06E42C6-D99E-2B71-7AC4-CFB991664119}"/>
            </a:ext>
          </a:extLst>
        </cdr:cNvPr>
        <cdr:cNvSpPr txBox="1"/>
      </cdr:nvSpPr>
      <cdr:spPr>
        <a:xfrm xmlns:a="http://schemas.openxmlformats.org/drawingml/2006/main">
          <a:off x="0" y="1193792"/>
          <a:ext cx="2133109" cy="647478"/>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l"/>
          <a:r>
            <a:rPr lang="lv-LV" sz="1050" b="1" dirty="0">
              <a:latin typeface="Arial" panose="020B0604020202020204" pitchFamily="34" charset="0"/>
              <a:cs typeface="Arial" panose="020B0604020202020204" pitchFamily="34" charset="0"/>
            </a:rPr>
            <a:t>Latvijas prokurori ir neuzpērkami, objektīvi un neietekmējami</a:t>
          </a:r>
          <a:endParaRPr lang="en-US" sz="105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0.43599</cdr:y>
    </cdr:from>
    <cdr:to>
      <cdr:x>0.24482</cdr:x>
      <cdr:y>0.57381</cdr:y>
    </cdr:to>
    <cdr:sp macro="" textlink="">
      <cdr:nvSpPr>
        <cdr:cNvPr id="5" name="TextBox 1">
          <a:extLst xmlns:a="http://schemas.openxmlformats.org/drawingml/2006/main">
            <a:ext uri="{FF2B5EF4-FFF2-40B4-BE49-F238E27FC236}">
              <a16:creationId xmlns:a16="http://schemas.microsoft.com/office/drawing/2014/main" id="{E65B0E84-C0FF-D26B-6F99-623737AE5522}"/>
            </a:ext>
          </a:extLst>
        </cdr:cNvPr>
        <cdr:cNvSpPr txBox="1"/>
      </cdr:nvSpPr>
      <cdr:spPr>
        <a:xfrm xmlns:a="http://schemas.openxmlformats.org/drawingml/2006/main">
          <a:off x="0" y="1974345"/>
          <a:ext cx="2133109" cy="624112"/>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l"/>
          <a:r>
            <a:rPr lang="lv-LV" sz="1050" b="1" dirty="0">
              <a:latin typeface="Arial" panose="020B0604020202020204" pitchFamily="34" charset="0"/>
              <a:cs typeface="Arial" panose="020B0604020202020204" pitchFamily="34" charset="0"/>
            </a:rPr>
            <a:t>Prokuroru pieprasītie sodi krimināllietās vienmēr ir taisnīgi</a:t>
          </a:r>
          <a:endParaRPr lang="en-US" sz="105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0.62901</cdr:y>
    </cdr:from>
    <cdr:to>
      <cdr:x>0.24482</cdr:x>
      <cdr:y>0.76683</cdr:y>
    </cdr:to>
    <cdr:sp macro="" textlink="">
      <cdr:nvSpPr>
        <cdr:cNvPr id="6" name="TextBox 1">
          <a:extLst xmlns:a="http://schemas.openxmlformats.org/drawingml/2006/main">
            <a:ext uri="{FF2B5EF4-FFF2-40B4-BE49-F238E27FC236}">
              <a16:creationId xmlns:a16="http://schemas.microsoft.com/office/drawing/2014/main" id="{AF30A7E4-8748-AD5B-3EBB-E24126B4DB35}"/>
            </a:ext>
          </a:extLst>
        </cdr:cNvPr>
        <cdr:cNvSpPr txBox="1"/>
      </cdr:nvSpPr>
      <cdr:spPr>
        <a:xfrm xmlns:a="http://schemas.openxmlformats.org/drawingml/2006/main">
          <a:off x="0" y="2848452"/>
          <a:ext cx="2133109" cy="624113"/>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l"/>
          <a:r>
            <a:rPr lang="lv-LV" sz="1050" b="1" dirty="0">
              <a:latin typeface="Arial" panose="020B0604020202020204" pitchFamily="34" charset="0"/>
              <a:cs typeface="Arial" panose="020B0604020202020204" pitchFamily="34" charset="0"/>
            </a:rPr>
            <a:t>Kriminālvajāšanu termiņi Latvijā ir samērīgi</a:t>
          </a:r>
          <a:endParaRPr lang="en-US" sz="105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0.76433</cdr:y>
    </cdr:from>
    <cdr:to>
      <cdr:x>0.24482</cdr:x>
      <cdr:y>0.93517</cdr:y>
    </cdr:to>
    <cdr:sp macro="" textlink="">
      <cdr:nvSpPr>
        <cdr:cNvPr id="7" name="TextBox 1">
          <a:extLst xmlns:a="http://schemas.openxmlformats.org/drawingml/2006/main">
            <a:ext uri="{FF2B5EF4-FFF2-40B4-BE49-F238E27FC236}">
              <a16:creationId xmlns:a16="http://schemas.microsoft.com/office/drawing/2014/main" id="{C6CF63D0-B274-3562-0B02-08216BDF4884}"/>
            </a:ext>
          </a:extLst>
        </cdr:cNvPr>
        <cdr:cNvSpPr txBox="1"/>
      </cdr:nvSpPr>
      <cdr:spPr>
        <a:xfrm xmlns:a="http://schemas.openxmlformats.org/drawingml/2006/main">
          <a:off x="0" y="3461218"/>
          <a:ext cx="2133109" cy="773656"/>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l"/>
          <a:r>
            <a:rPr lang="lv-LV" sz="1050" b="1" dirty="0">
              <a:latin typeface="Arial" panose="020B0604020202020204" pitchFamily="34" charset="0"/>
              <a:cs typeface="Arial" panose="020B0604020202020204" pitchFamily="34" charset="0"/>
            </a:rPr>
            <a:t>Prokuratūras darbs ir organizēts caurskatāmi (darbības ir saprotamas, nekas netiek slēpts)</a:t>
          </a:r>
          <a:endParaRPr lang="en-US" sz="105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0.10125</cdr:y>
    </cdr:from>
    <cdr:to>
      <cdr:x>0.20161</cdr:x>
      <cdr:y>0.20702</cdr:y>
    </cdr:to>
    <cdr:sp macro="" textlink="">
      <cdr:nvSpPr>
        <cdr:cNvPr id="8" name="TextBox 1">
          <a:extLst xmlns:a="http://schemas.openxmlformats.org/drawingml/2006/main">
            <a:ext uri="{FF2B5EF4-FFF2-40B4-BE49-F238E27FC236}">
              <a16:creationId xmlns:a16="http://schemas.microsoft.com/office/drawing/2014/main" id="{A06E42C6-D99E-2B71-7AC4-CFB991664119}"/>
            </a:ext>
          </a:extLst>
        </cdr:cNvPr>
        <cdr:cNvSpPr txBox="1"/>
      </cdr:nvSpPr>
      <cdr:spPr>
        <a:xfrm xmlns:a="http://schemas.openxmlformats.org/drawingml/2006/main">
          <a:off x="-623392" y="458513"/>
          <a:ext cx="1756648" cy="478971"/>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l"/>
          <a:r>
            <a:rPr lang="lv-LV" sz="1050" b="1" dirty="0">
              <a:latin typeface="Arial" panose="020B0604020202020204" pitchFamily="34" charset="0"/>
              <a:cs typeface="Arial" panose="020B0604020202020204" pitchFamily="34" charset="0"/>
            </a:rPr>
            <a:t>Prokurori ir zinoši un kompetenti</a:t>
          </a:r>
          <a:endParaRPr lang="en-US" sz="1050" b="1" dirty="0">
            <a:latin typeface="Arial" panose="020B0604020202020204" pitchFamily="34" charset="0"/>
            <a:cs typeface="Arial" panose="020B0604020202020204" pitchFamily="34" charset="0"/>
          </a:endParaRPr>
        </a:p>
      </cdr:txBody>
    </cdr:sp>
  </cdr:relSizeAnchor>
</c:userShapes>
</file>

<file path=ppt/drawings/drawing16.xml><?xml version="1.0" encoding="utf-8"?>
<c:userShapes xmlns:c="http://schemas.openxmlformats.org/drawingml/2006/chart">
  <cdr:relSizeAnchor xmlns:cdr="http://schemas.openxmlformats.org/drawingml/2006/chartDrawing">
    <cdr:from>
      <cdr:x>0.00074</cdr:x>
      <cdr:y>0.90018</cdr:y>
    </cdr:from>
    <cdr:to>
      <cdr:x>0.00074</cdr:x>
      <cdr:y>0.90089</cdr:y>
    </cdr:to>
    <cdr:sp macro="" textlink="">
      <cdr:nvSpPr>
        <cdr:cNvPr id="765953" name="Text Box 1"/>
        <cdr:cNvSpPr txBox="1">
          <a:spLocks xmlns:a="http://schemas.openxmlformats.org/drawingml/2006/main" noChangeArrowheads="1"/>
        </cdr:cNvSpPr>
      </cdr:nvSpPr>
      <cdr:spPr bwMode="auto">
        <a:xfrm xmlns:a="http://schemas.openxmlformats.org/drawingml/2006/main">
          <a:off x="47802" y="1520978"/>
          <a:ext cx="2397482" cy="183168"/>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vertOverflow="clip" wrap="square" lIns="27432" tIns="0" rIns="0" bIns="22860" anchor="b" upright="1"/>
        <a:lstStyle xmlns:a="http://schemas.openxmlformats.org/drawingml/2006/main"/>
        <a:p xmlns:a="http://schemas.openxmlformats.org/drawingml/2006/main">
          <a:pPr algn="l" rtl="0">
            <a:defRPr sz="1000"/>
          </a:pPr>
          <a:r>
            <a:rPr lang="en-US" sz="800" b="0" i="1" u="none" strike="noStrike" baseline="0">
              <a:solidFill>
                <a:srgbClr val="000000"/>
              </a:solidFill>
              <a:latin typeface="Arial"/>
              <a:cs typeface="Arial"/>
            </a:rPr>
            <a:t>Bāzes: visi respondenti</a:t>
          </a:r>
        </a:p>
      </cdr:txBody>
    </cdr:sp>
  </cdr:relSizeAnchor>
  <cdr:relSizeAnchor xmlns:cdr="http://schemas.openxmlformats.org/drawingml/2006/chartDrawing">
    <cdr:from>
      <cdr:x>0</cdr:x>
      <cdr:y>0.96774</cdr:y>
    </cdr:from>
    <cdr:to>
      <cdr:x>0.36752</cdr:x>
      <cdr:y>1</cdr:y>
    </cdr:to>
    <cdr:sp macro="" textlink="">
      <cdr:nvSpPr>
        <cdr:cNvPr id="3" name="Text Box 1"/>
        <cdr:cNvSpPr txBox="1">
          <a:spLocks xmlns:a="http://schemas.openxmlformats.org/drawingml/2006/main" noChangeArrowheads="1"/>
        </cdr:cNvSpPr>
      </cdr:nvSpPr>
      <cdr:spPr bwMode="auto">
        <a:xfrm xmlns:a="http://schemas.openxmlformats.org/drawingml/2006/main">
          <a:off x="0" y="6858000"/>
          <a:ext cx="2778098" cy="22860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wrap="square" lIns="27432" tIns="0" rIns="0" bIns="22860" anchor="b"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en-US" sz="1000" b="0" i="1" u="none" strike="noStrike" baseline="0" dirty="0" err="1">
              <a:solidFill>
                <a:srgbClr val="000000"/>
              </a:solidFill>
              <a:latin typeface="Arial"/>
              <a:cs typeface="Arial"/>
            </a:rPr>
            <a:t>Bāze</a:t>
          </a:r>
          <a:r>
            <a:rPr lang="lv-LV" sz="1000" b="0" i="1" u="none" strike="noStrike" baseline="0" dirty="0">
              <a:solidFill>
                <a:srgbClr val="000000"/>
              </a:solidFill>
              <a:latin typeface="Arial"/>
              <a:cs typeface="Arial"/>
            </a:rPr>
            <a:t>s</a:t>
          </a:r>
          <a:r>
            <a:rPr lang="en-US" sz="1000" b="0" i="1" u="none" strike="noStrike" baseline="0" dirty="0">
              <a:solidFill>
                <a:srgbClr val="000000"/>
              </a:solidFill>
              <a:latin typeface="Arial"/>
              <a:cs typeface="Arial"/>
            </a:rPr>
            <a:t>: </a:t>
          </a:r>
          <a:r>
            <a:rPr lang="lv-LV" sz="1000" b="0" i="1" u="none" strike="noStrike" baseline="0" dirty="0">
              <a:solidFill>
                <a:srgbClr val="000000"/>
              </a:solidFill>
              <a:latin typeface="Arial"/>
              <a:cs typeface="Arial"/>
            </a:rPr>
            <a:t>visi respondenti</a:t>
          </a:r>
          <a:endParaRPr lang="en-US" sz="1000" b="0" i="1" u="none" strike="noStrike" baseline="0" dirty="0">
            <a:solidFill>
              <a:srgbClr val="000000"/>
            </a:solidFill>
            <a:latin typeface="Arial"/>
            <a:cs typeface="Arial"/>
          </a:endParaRPr>
        </a:p>
      </cdr:txBody>
    </cdr:sp>
  </cdr:relSizeAnchor>
</c:userShapes>
</file>

<file path=ppt/drawings/drawing17.xml><?xml version="1.0" encoding="utf-8"?>
<c:userShapes xmlns:c="http://schemas.openxmlformats.org/drawingml/2006/chart">
  <cdr:relSizeAnchor xmlns:cdr="http://schemas.openxmlformats.org/drawingml/2006/chartDrawing">
    <cdr:from>
      <cdr:x>0.00074</cdr:x>
      <cdr:y>0.90018</cdr:y>
    </cdr:from>
    <cdr:to>
      <cdr:x>0.00074</cdr:x>
      <cdr:y>0.90089</cdr:y>
    </cdr:to>
    <cdr:sp macro="" textlink="">
      <cdr:nvSpPr>
        <cdr:cNvPr id="765953" name="Text Box 1"/>
        <cdr:cNvSpPr txBox="1">
          <a:spLocks xmlns:a="http://schemas.openxmlformats.org/drawingml/2006/main" noChangeArrowheads="1"/>
        </cdr:cNvSpPr>
      </cdr:nvSpPr>
      <cdr:spPr bwMode="auto">
        <a:xfrm xmlns:a="http://schemas.openxmlformats.org/drawingml/2006/main">
          <a:off x="47802" y="1520978"/>
          <a:ext cx="2397482" cy="183168"/>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vertOverflow="clip" wrap="square" lIns="27432" tIns="0" rIns="0" bIns="22860" anchor="b" upright="1"/>
        <a:lstStyle xmlns:a="http://schemas.openxmlformats.org/drawingml/2006/main"/>
        <a:p xmlns:a="http://schemas.openxmlformats.org/drawingml/2006/main">
          <a:pPr algn="l" rtl="0">
            <a:defRPr sz="1000"/>
          </a:pPr>
          <a:r>
            <a:rPr lang="en-US" sz="800" b="0" i="1" u="none" strike="noStrike" baseline="0">
              <a:solidFill>
                <a:srgbClr val="000000"/>
              </a:solidFill>
              <a:latin typeface="Arial"/>
              <a:cs typeface="Arial"/>
            </a:rPr>
            <a:t>Bāzes: visi respondenti</a:t>
          </a:r>
        </a:p>
      </cdr:txBody>
    </cdr:sp>
  </cdr:relSizeAnchor>
  <cdr:relSizeAnchor xmlns:cdr="http://schemas.openxmlformats.org/drawingml/2006/chartDrawing">
    <cdr:from>
      <cdr:x>0</cdr:x>
      <cdr:y>0.96774</cdr:y>
    </cdr:from>
    <cdr:to>
      <cdr:x>0.36752</cdr:x>
      <cdr:y>1</cdr:y>
    </cdr:to>
    <cdr:sp macro="" textlink="">
      <cdr:nvSpPr>
        <cdr:cNvPr id="3" name="Text Box 1"/>
        <cdr:cNvSpPr txBox="1">
          <a:spLocks xmlns:a="http://schemas.openxmlformats.org/drawingml/2006/main" noChangeArrowheads="1"/>
        </cdr:cNvSpPr>
      </cdr:nvSpPr>
      <cdr:spPr bwMode="auto">
        <a:xfrm xmlns:a="http://schemas.openxmlformats.org/drawingml/2006/main">
          <a:off x="0" y="6858000"/>
          <a:ext cx="2778098" cy="22860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wrap="square" lIns="27432" tIns="0" rIns="0" bIns="22860" anchor="b"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en-US" sz="1000" b="0" i="1" u="none" strike="noStrike" baseline="0" dirty="0" err="1">
              <a:solidFill>
                <a:srgbClr val="000000"/>
              </a:solidFill>
              <a:latin typeface="Arial"/>
              <a:cs typeface="Arial"/>
            </a:rPr>
            <a:t>Bāze</a:t>
          </a:r>
          <a:r>
            <a:rPr lang="lv-LV" sz="1000" b="0" i="1" u="none" strike="noStrike" baseline="0" dirty="0">
              <a:solidFill>
                <a:srgbClr val="000000"/>
              </a:solidFill>
              <a:latin typeface="Arial"/>
              <a:cs typeface="Arial"/>
            </a:rPr>
            <a:t>s</a:t>
          </a:r>
          <a:r>
            <a:rPr lang="en-US" sz="1000" b="0" i="1" u="none" strike="noStrike" baseline="0" dirty="0">
              <a:solidFill>
                <a:srgbClr val="000000"/>
              </a:solidFill>
              <a:latin typeface="Arial"/>
              <a:cs typeface="Arial"/>
            </a:rPr>
            <a:t>: </a:t>
          </a:r>
          <a:r>
            <a:rPr lang="lv-LV" sz="1000" b="0" i="1" u="none" strike="noStrike" baseline="0" dirty="0">
              <a:solidFill>
                <a:srgbClr val="000000"/>
              </a:solidFill>
              <a:latin typeface="Arial"/>
              <a:cs typeface="Arial"/>
            </a:rPr>
            <a:t>visi respondenti</a:t>
          </a:r>
          <a:endParaRPr lang="en-US" sz="1000" b="0" i="1" u="none" strike="noStrike" baseline="0" dirty="0">
            <a:solidFill>
              <a:srgbClr val="000000"/>
            </a:solidFill>
            <a:latin typeface="Arial"/>
            <a:cs typeface="Arial"/>
          </a:endParaRPr>
        </a:p>
      </cdr:txBody>
    </cdr:sp>
  </cdr:relSizeAnchor>
</c:userShapes>
</file>

<file path=ppt/drawings/drawing18.xml><?xml version="1.0" encoding="utf-8"?>
<c:userShapes xmlns:c="http://schemas.openxmlformats.org/drawingml/2006/chart">
  <cdr:relSizeAnchor xmlns:cdr="http://schemas.openxmlformats.org/drawingml/2006/chartDrawing">
    <cdr:from>
      <cdr:x>0.00074</cdr:x>
      <cdr:y>0.90018</cdr:y>
    </cdr:from>
    <cdr:to>
      <cdr:x>0.00074</cdr:x>
      <cdr:y>0.90089</cdr:y>
    </cdr:to>
    <cdr:sp macro="" textlink="">
      <cdr:nvSpPr>
        <cdr:cNvPr id="765953" name="Text Box 1"/>
        <cdr:cNvSpPr txBox="1">
          <a:spLocks xmlns:a="http://schemas.openxmlformats.org/drawingml/2006/main" noChangeArrowheads="1"/>
        </cdr:cNvSpPr>
      </cdr:nvSpPr>
      <cdr:spPr bwMode="auto">
        <a:xfrm xmlns:a="http://schemas.openxmlformats.org/drawingml/2006/main">
          <a:off x="47802" y="1520978"/>
          <a:ext cx="2397482" cy="183168"/>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vertOverflow="clip" wrap="square" lIns="27432" tIns="0" rIns="0" bIns="22860" anchor="b" upright="1"/>
        <a:lstStyle xmlns:a="http://schemas.openxmlformats.org/drawingml/2006/main"/>
        <a:p xmlns:a="http://schemas.openxmlformats.org/drawingml/2006/main">
          <a:pPr algn="l" rtl="0">
            <a:defRPr sz="1000"/>
          </a:pPr>
          <a:r>
            <a:rPr lang="en-US" sz="800" b="0" i="1" u="none" strike="noStrike" baseline="0">
              <a:solidFill>
                <a:srgbClr val="000000"/>
              </a:solidFill>
              <a:latin typeface="Arial"/>
              <a:cs typeface="Arial"/>
            </a:rPr>
            <a:t>Bāzes: visi respondenti</a:t>
          </a:r>
        </a:p>
      </cdr:txBody>
    </cdr:sp>
  </cdr:relSizeAnchor>
  <cdr:relSizeAnchor xmlns:cdr="http://schemas.openxmlformats.org/drawingml/2006/chartDrawing">
    <cdr:from>
      <cdr:x>0</cdr:x>
      <cdr:y>0.96774</cdr:y>
    </cdr:from>
    <cdr:to>
      <cdr:x>0.36752</cdr:x>
      <cdr:y>1</cdr:y>
    </cdr:to>
    <cdr:sp macro="" textlink="">
      <cdr:nvSpPr>
        <cdr:cNvPr id="3" name="Text Box 1"/>
        <cdr:cNvSpPr txBox="1">
          <a:spLocks xmlns:a="http://schemas.openxmlformats.org/drawingml/2006/main" noChangeArrowheads="1"/>
        </cdr:cNvSpPr>
      </cdr:nvSpPr>
      <cdr:spPr bwMode="auto">
        <a:xfrm xmlns:a="http://schemas.openxmlformats.org/drawingml/2006/main">
          <a:off x="0" y="6858000"/>
          <a:ext cx="2778098" cy="22860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wrap="square" lIns="27432" tIns="0" rIns="0" bIns="22860" anchor="b"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en-US" sz="1000" b="0" i="1" u="none" strike="noStrike" baseline="0">
              <a:solidFill>
                <a:srgbClr val="000000"/>
              </a:solidFill>
              <a:latin typeface="Arial"/>
              <a:cs typeface="Arial"/>
            </a:rPr>
            <a:t>Bāze</a:t>
          </a:r>
          <a:r>
            <a:rPr lang="lv-LV" sz="1000" b="0" i="1" u="none" strike="noStrike" baseline="0">
              <a:solidFill>
                <a:srgbClr val="000000"/>
              </a:solidFill>
              <a:latin typeface="Arial"/>
              <a:cs typeface="Arial"/>
            </a:rPr>
            <a:t>s</a:t>
          </a:r>
          <a:r>
            <a:rPr lang="en-US" sz="1000" b="0" i="1" u="none" strike="noStrike" baseline="0">
              <a:solidFill>
                <a:srgbClr val="000000"/>
              </a:solidFill>
              <a:latin typeface="Arial"/>
              <a:cs typeface="Arial"/>
            </a:rPr>
            <a:t>: </a:t>
          </a:r>
          <a:r>
            <a:rPr lang="lv-LV" sz="1000" b="0" i="1" u="none" strike="noStrike" baseline="0">
              <a:solidFill>
                <a:srgbClr val="000000"/>
              </a:solidFill>
              <a:latin typeface="Arial"/>
              <a:cs typeface="Arial"/>
            </a:rPr>
            <a:t>visi respondenti</a:t>
          </a:r>
          <a:endParaRPr lang="en-US" sz="1000" b="0" i="1" u="none" strike="noStrike" baseline="0">
            <a:solidFill>
              <a:srgbClr val="000000"/>
            </a:solidFill>
            <a:latin typeface="Arial"/>
            <a:cs typeface="Arial"/>
          </a:endParaRPr>
        </a:p>
      </cdr:txBody>
    </cdr:sp>
  </cdr:relSizeAnchor>
</c:userShapes>
</file>

<file path=ppt/drawings/drawing19.xml><?xml version="1.0" encoding="utf-8"?>
<c:userShapes xmlns:c="http://schemas.openxmlformats.org/drawingml/2006/chart">
  <cdr:relSizeAnchor xmlns:cdr="http://schemas.openxmlformats.org/drawingml/2006/chartDrawing">
    <cdr:from>
      <cdr:x>0.00074</cdr:x>
      <cdr:y>0.90018</cdr:y>
    </cdr:from>
    <cdr:to>
      <cdr:x>0.00074</cdr:x>
      <cdr:y>0.90089</cdr:y>
    </cdr:to>
    <cdr:sp macro="" textlink="">
      <cdr:nvSpPr>
        <cdr:cNvPr id="765953" name="Text Box 1"/>
        <cdr:cNvSpPr txBox="1">
          <a:spLocks xmlns:a="http://schemas.openxmlformats.org/drawingml/2006/main" noChangeArrowheads="1"/>
        </cdr:cNvSpPr>
      </cdr:nvSpPr>
      <cdr:spPr bwMode="auto">
        <a:xfrm xmlns:a="http://schemas.openxmlformats.org/drawingml/2006/main">
          <a:off x="47802" y="1520978"/>
          <a:ext cx="2397482" cy="183168"/>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vertOverflow="clip" wrap="square" lIns="27432" tIns="0" rIns="0" bIns="22860" anchor="b" upright="1"/>
        <a:lstStyle xmlns:a="http://schemas.openxmlformats.org/drawingml/2006/main"/>
        <a:p xmlns:a="http://schemas.openxmlformats.org/drawingml/2006/main">
          <a:pPr algn="l" rtl="0">
            <a:defRPr sz="1000"/>
          </a:pPr>
          <a:r>
            <a:rPr lang="en-US" sz="800" b="0" i="1" u="none" strike="noStrike" baseline="0">
              <a:solidFill>
                <a:srgbClr val="000000"/>
              </a:solidFill>
              <a:latin typeface="Arial"/>
              <a:cs typeface="Arial"/>
            </a:rPr>
            <a:t>Bāzes: visi respondenti</a:t>
          </a:r>
        </a:p>
      </cdr:txBody>
    </cdr:sp>
  </cdr:relSizeAnchor>
  <cdr:relSizeAnchor xmlns:cdr="http://schemas.openxmlformats.org/drawingml/2006/chartDrawing">
    <cdr:from>
      <cdr:x>0</cdr:x>
      <cdr:y>0.96774</cdr:y>
    </cdr:from>
    <cdr:to>
      <cdr:x>0.36752</cdr:x>
      <cdr:y>1</cdr:y>
    </cdr:to>
    <cdr:sp macro="" textlink="">
      <cdr:nvSpPr>
        <cdr:cNvPr id="3" name="Text Box 1"/>
        <cdr:cNvSpPr txBox="1">
          <a:spLocks xmlns:a="http://schemas.openxmlformats.org/drawingml/2006/main" noChangeArrowheads="1"/>
        </cdr:cNvSpPr>
      </cdr:nvSpPr>
      <cdr:spPr bwMode="auto">
        <a:xfrm xmlns:a="http://schemas.openxmlformats.org/drawingml/2006/main">
          <a:off x="0" y="6858000"/>
          <a:ext cx="2778098" cy="22860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wrap="square" lIns="27432" tIns="0" rIns="0" bIns="22860" anchor="b"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en-US" sz="1000" b="0" i="1" u="none" strike="noStrike" baseline="0">
              <a:solidFill>
                <a:srgbClr val="000000"/>
              </a:solidFill>
              <a:latin typeface="Arial"/>
              <a:cs typeface="Arial"/>
            </a:rPr>
            <a:t>Bāze</a:t>
          </a:r>
          <a:r>
            <a:rPr lang="lv-LV" sz="1000" b="0" i="1" u="none" strike="noStrike" baseline="0">
              <a:solidFill>
                <a:srgbClr val="000000"/>
              </a:solidFill>
              <a:latin typeface="Arial"/>
              <a:cs typeface="Arial"/>
            </a:rPr>
            <a:t>s</a:t>
          </a:r>
          <a:r>
            <a:rPr lang="en-US" sz="1000" b="0" i="1" u="none" strike="noStrike" baseline="0">
              <a:solidFill>
                <a:srgbClr val="000000"/>
              </a:solidFill>
              <a:latin typeface="Arial"/>
              <a:cs typeface="Arial"/>
            </a:rPr>
            <a:t>: </a:t>
          </a:r>
          <a:r>
            <a:rPr lang="lv-LV" sz="1000" b="0" i="1" u="none" strike="noStrike" baseline="0">
              <a:solidFill>
                <a:srgbClr val="000000"/>
              </a:solidFill>
              <a:latin typeface="Arial"/>
              <a:cs typeface="Arial"/>
            </a:rPr>
            <a:t>visi respondenti</a:t>
          </a:r>
          <a:endParaRPr lang="en-US" sz="1000" b="0" i="1" u="none" strike="noStrike" baseline="0">
            <a:solidFill>
              <a:srgbClr val="000000"/>
            </a:solidFill>
            <a:latin typeface="Arial"/>
            <a:cs typeface="Aria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0.00074</cdr:x>
      <cdr:y>0.90018</cdr:y>
    </cdr:from>
    <cdr:to>
      <cdr:x>0.00074</cdr:x>
      <cdr:y>0.90089</cdr:y>
    </cdr:to>
    <cdr:sp macro="" textlink="">
      <cdr:nvSpPr>
        <cdr:cNvPr id="765953" name="Text Box 1"/>
        <cdr:cNvSpPr txBox="1">
          <a:spLocks xmlns:a="http://schemas.openxmlformats.org/drawingml/2006/main" noChangeArrowheads="1"/>
        </cdr:cNvSpPr>
      </cdr:nvSpPr>
      <cdr:spPr bwMode="auto">
        <a:xfrm xmlns:a="http://schemas.openxmlformats.org/drawingml/2006/main">
          <a:off x="47802" y="1520978"/>
          <a:ext cx="2397482" cy="183168"/>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vertOverflow="clip" wrap="square" lIns="27432" tIns="0" rIns="0" bIns="22860" anchor="b" upright="1"/>
        <a:lstStyle xmlns:a="http://schemas.openxmlformats.org/drawingml/2006/main"/>
        <a:p xmlns:a="http://schemas.openxmlformats.org/drawingml/2006/main">
          <a:pPr algn="l" rtl="0">
            <a:defRPr sz="1000"/>
          </a:pPr>
          <a:r>
            <a:rPr lang="en-US" sz="800" b="0" i="1" u="none" strike="noStrike" baseline="0">
              <a:solidFill>
                <a:srgbClr val="000000"/>
              </a:solidFill>
              <a:latin typeface="Arial"/>
              <a:cs typeface="Arial"/>
            </a:rPr>
            <a:t>Bāzes: visi respondenti</a:t>
          </a:r>
        </a:p>
      </cdr:txBody>
    </cdr:sp>
  </cdr:relSizeAnchor>
  <cdr:relSizeAnchor xmlns:cdr="http://schemas.openxmlformats.org/drawingml/2006/chartDrawing">
    <cdr:from>
      <cdr:x>0</cdr:x>
      <cdr:y>0.96774</cdr:y>
    </cdr:from>
    <cdr:to>
      <cdr:x>0.36752</cdr:x>
      <cdr:y>1</cdr:y>
    </cdr:to>
    <cdr:sp macro="" textlink="">
      <cdr:nvSpPr>
        <cdr:cNvPr id="3" name="Text Box 1"/>
        <cdr:cNvSpPr txBox="1">
          <a:spLocks xmlns:a="http://schemas.openxmlformats.org/drawingml/2006/main" noChangeArrowheads="1"/>
        </cdr:cNvSpPr>
      </cdr:nvSpPr>
      <cdr:spPr bwMode="auto">
        <a:xfrm xmlns:a="http://schemas.openxmlformats.org/drawingml/2006/main">
          <a:off x="0" y="6858000"/>
          <a:ext cx="2778098" cy="22860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wrap="square" lIns="27432" tIns="0" rIns="0" bIns="22860" anchor="b"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en-US" sz="1000" b="0" i="1" u="none" strike="noStrike" baseline="0">
              <a:solidFill>
                <a:srgbClr val="000000"/>
              </a:solidFill>
              <a:latin typeface="Arial"/>
              <a:cs typeface="Arial"/>
            </a:rPr>
            <a:t>Bāze</a:t>
          </a:r>
          <a:r>
            <a:rPr lang="lv-LV" sz="1000" b="0" i="1" u="none" strike="noStrike" baseline="0">
              <a:solidFill>
                <a:srgbClr val="000000"/>
              </a:solidFill>
              <a:latin typeface="Arial"/>
              <a:cs typeface="Arial"/>
            </a:rPr>
            <a:t>s</a:t>
          </a:r>
          <a:r>
            <a:rPr lang="en-US" sz="1000" b="0" i="1" u="none" strike="noStrike" baseline="0">
              <a:solidFill>
                <a:srgbClr val="000000"/>
              </a:solidFill>
              <a:latin typeface="Arial"/>
              <a:cs typeface="Arial"/>
            </a:rPr>
            <a:t>: </a:t>
          </a:r>
          <a:r>
            <a:rPr lang="lv-LV" sz="1000" b="0" i="1" u="none" strike="noStrike" baseline="0">
              <a:solidFill>
                <a:srgbClr val="000000"/>
              </a:solidFill>
              <a:latin typeface="Arial"/>
              <a:cs typeface="Arial"/>
            </a:rPr>
            <a:t>visi respondenti</a:t>
          </a:r>
          <a:endParaRPr lang="en-US" sz="1000" b="0" i="1" u="none" strike="noStrike" baseline="0">
            <a:solidFill>
              <a:srgbClr val="000000"/>
            </a:solidFill>
            <a:latin typeface="Arial"/>
            <a:cs typeface="Arial"/>
          </a:endParaRPr>
        </a:p>
      </cdr:txBody>
    </cdr:sp>
  </cdr:relSizeAnchor>
</c:userShapes>
</file>

<file path=ppt/drawings/drawing20.xml><?xml version="1.0" encoding="utf-8"?>
<c:userShapes xmlns:c="http://schemas.openxmlformats.org/drawingml/2006/chart">
  <cdr:relSizeAnchor xmlns:cdr="http://schemas.openxmlformats.org/drawingml/2006/chartDrawing">
    <cdr:from>
      <cdr:x>0.00074</cdr:x>
      <cdr:y>0.90018</cdr:y>
    </cdr:from>
    <cdr:to>
      <cdr:x>0.00074</cdr:x>
      <cdr:y>0.90089</cdr:y>
    </cdr:to>
    <cdr:sp macro="" textlink="">
      <cdr:nvSpPr>
        <cdr:cNvPr id="765953" name="Text Box 1"/>
        <cdr:cNvSpPr txBox="1">
          <a:spLocks xmlns:a="http://schemas.openxmlformats.org/drawingml/2006/main" noChangeArrowheads="1"/>
        </cdr:cNvSpPr>
      </cdr:nvSpPr>
      <cdr:spPr bwMode="auto">
        <a:xfrm xmlns:a="http://schemas.openxmlformats.org/drawingml/2006/main">
          <a:off x="47802" y="1520978"/>
          <a:ext cx="2397482" cy="183168"/>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vertOverflow="clip" wrap="square" lIns="27432" tIns="0" rIns="0" bIns="22860" anchor="b" upright="1"/>
        <a:lstStyle xmlns:a="http://schemas.openxmlformats.org/drawingml/2006/main"/>
        <a:p xmlns:a="http://schemas.openxmlformats.org/drawingml/2006/main">
          <a:pPr algn="l" rtl="0">
            <a:defRPr sz="1000"/>
          </a:pPr>
          <a:r>
            <a:rPr lang="en-US" sz="800" b="0" i="1" u="none" strike="noStrike" baseline="0">
              <a:solidFill>
                <a:srgbClr val="000000"/>
              </a:solidFill>
              <a:latin typeface="Arial"/>
              <a:cs typeface="Arial"/>
            </a:rPr>
            <a:t>Bāzes: visi respondenti</a:t>
          </a:r>
        </a:p>
      </cdr:txBody>
    </cdr:sp>
  </cdr:relSizeAnchor>
  <cdr:relSizeAnchor xmlns:cdr="http://schemas.openxmlformats.org/drawingml/2006/chartDrawing">
    <cdr:from>
      <cdr:x>0</cdr:x>
      <cdr:y>0.96774</cdr:y>
    </cdr:from>
    <cdr:to>
      <cdr:x>0.36752</cdr:x>
      <cdr:y>1</cdr:y>
    </cdr:to>
    <cdr:sp macro="" textlink="">
      <cdr:nvSpPr>
        <cdr:cNvPr id="3" name="Text Box 1"/>
        <cdr:cNvSpPr txBox="1">
          <a:spLocks xmlns:a="http://schemas.openxmlformats.org/drawingml/2006/main" noChangeArrowheads="1"/>
        </cdr:cNvSpPr>
      </cdr:nvSpPr>
      <cdr:spPr bwMode="auto">
        <a:xfrm xmlns:a="http://schemas.openxmlformats.org/drawingml/2006/main">
          <a:off x="0" y="6858000"/>
          <a:ext cx="2778098" cy="22860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wrap="square" lIns="27432" tIns="0" rIns="0" bIns="22860" anchor="b"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en-US" sz="1000" b="0" i="1" u="none" strike="noStrike" baseline="0" dirty="0" err="1">
              <a:solidFill>
                <a:srgbClr val="000000"/>
              </a:solidFill>
              <a:latin typeface="Arial"/>
              <a:cs typeface="Arial"/>
            </a:rPr>
            <a:t>Bāze</a:t>
          </a:r>
          <a:r>
            <a:rPr lang="lv-LV" sz="1000" b="0" i="1" u="none" strike="noStrike" baseline="0" dirty="0">
              <a:solidFill>
                <a:srgbClr val="000000"/>
              </a:solidFill>
              <a:latin typeface="Arial"/>
              <a:cs typeface="Arial"/>
            </a:rPr>
            <a:t>s</a:t>
          </a:r>
          <a:r>
            <a:rPr lang="en-US" sz="1000" b="0" i="1" u="none" strike="noStrike" baseline="0" dirty="0">
              <a:solidFill>
                <a:srgbClr val="000000"/>
              </a:solidFill>
              <a:latin typeface="Arial"/>
              <a:cs typeface="Arial"/>
            </a:rPr>
            <a:t>: </a:t>
          </a:r>
          <a:r>
            <a:rPr lang="lv-LV" sz="1000" b="0" i="1" u="none" strike="noStrike" baseline="0" dirty="0">
              <a:solidFill>
                <a:srgbClr val="000000"/>
              </a:solidFill>
              <a:latin typeface="Arial"/>
              <a:cs typeface="Arial"/>
            </a:rPr>
            <a:t>visi respondenti</a:t>
          </a:r>
          <a:endParaRPr lang="en-US" sz="1000" b="0" i="1" u="none" strike="noStrike" baseline="0" dirty="0">
            <a:solidFill>
              <a:srgbClr val="000000"/>
            </a:solidFill>
            <a:latin typeface="Arial"/>
            <a:cs typeface="Arial"/>
          </a:endParaRPr>
        </a:p>
      </cdr:txBody>
    </cdr:sp>
  </cdr:relSizeAnchor>
</c:userShapes>
</file>

<file path=ppt/drawings/drawing21.xml><?xml version="1.0" encoding="utf-8"?>
<c:userShapes xmlns:c="http://schemas.openxmlformats.org/drawingml/2006/chart">
  <cdr:relSizeAnchor xmlns:cdr="http://schemas.openxmlformats.org/drawingml/2006/chartDrawing">
    <cdr:from>
      <cdr:x>0</cdr:x>
      <cdr:y>0.95269</cdr:y>
    </cdr:from>
    <cdr:to>
      <cdr:x>0.3536</cdr:x>
      <cdr:y>1</cdr:y>
    </cdr:to>
    <cdr:sp macro="" textlink="">
      <cdr:nvSpPr>
        <cdr:cNvPr id="292865" name="Text Box 1"/>
        <cdr:cNvSpPr txBox="1">
          <a:spLocks xmlns:a="http://schemas.openxmlformats.org/drawingml/2006/main" noChangeArrowheads="1"/>
        </cdr:cNvSpPr>
      </cdr:nvSpPr>
      <cdr:spPr bwMode="auto">
        <a:xfrm xmlns:a="http://schemas.openxmlformats.org/drawingml/2006/main">
          <a:off x="0" y="4014502"/>
          <a:ext cx="2207216" cy="199358"/>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1000" b="0" i="1" u="none" strike="noStrike" baseline="0" dirty="0" err="1">
              <a:solidFill>
                <a:srgbClr val="000000"/>
              </a:solidFill>
              <a:latin typeface="Arial"/>
              <a:cs typeface="Arial"/>
            </a:rPr>
            <a:t>Bāze</a:t>
          </a:r>
          <a:r>
            <a:rPr lang="en-US" sz="1000" b="0" i="1" u="none" strike="noStrike" baseline="0" dirty="0">
              <a:solidFill>
                <a:srgbClr val="000000"/>
              </a:solidFill>
              <a:latin typeface="Arial"/>
              <a:cs typeface="Arial"/>
            </a:rPr>
            <a:t>: </a:t>
          </a:r>
          <a:r>
            <a:rPr lang="en-US" sz="1000" b="0" i="1" u="none" strike="noStrike" baseline="0" dirty="0" err="1">
              <a:solidFill>
                <a:srgbClr val="000000"/>
              </a:solidFill>
              <a:latin typeface="Arial"/>
              <a:cs typeface="Arial"/>
            </a:rPr>
            <a:t>visi</a:t>
          </a:r>
          <a:r>
            <a:rPr lang="en-US" sz="1000" b="0" i="1" u="none" strike="noStrike" baseline="0" dirty="0">
              <a:solidFill>
                <a:srgbClr val="000000"/>
              </a:solidFill>
              <a:latin typeface="Arial"/>
              <a:cs typeface="Arial"/>
            </a:rPr>
            <a:t> </a:t>
          </a:r>
          <a:r>
            <a:rPr lang="en-US" sz="1000" b="0" i="1" u="none" strike="noStrike" baseline="0" dirty="0" err="1">
              <a:solidFill>
                <a:srgbClr val="000000"/>
              </a:solidFill>
              <a:latin typeface="Arial"/>
              <a:cs typeface="Arial"/>
            </a:rPr>
            <a:t>respondenti</a:t>
          </a:r>
          <a:r>
            <a:rPr lang="en-US" sz="1000" b="0" i="1" u="none" strike="noStrike" baseline="0" dirty="0">
              <a:solidFill>
                <a:srgbClr val="000000"/>
              </a:solidFill>
              <a:latin typeface="Arial"/>
              <a:cs typeface="Arial"/>
            </a:rPr>
            <a:t>, n=</a:t>
          </a:r>
          <a:r>
            <a:rPr lang="lv-LV" sz="1000" b="0" i="1" u="none" strike="noStrike" baseline="0" dirty="0">
              <a:solidFill>
                <a:srgbClr val="000000"/>
              </a:solidFill>
              <a:latin typeface="Arial"/>
              <a:cs typeface="Arial"/>
            </a:rPr>
            <a:t>1010</a:t>
          </a:r>
          <a:endParaRPr lang="en-US" sz="1000" b="0" i="1" u="none" strike="noStrike" baseline="0" dirty="0">
            <a:solidFill>
              <a:srgbClr val="000000"/>
            </a:solidFill>
            <a:latin typeface="Arial"/>
            <a:cs typeface="Arial"/>
          </a:endParaRPr>
        </a:p>
      </cdr:txBody>
    </cdr:sp>
  </cdr:relSizeAnchor>
</c:userShapes>
</file>

<file path=ppt/drawings/drawing22.xml><?xml version="1.0" encoding="utf-8"?>
<c:userShapes xmlns:c="http://schemas.openxmlformats.org/drawingml/2006/chart">
  <cdr:relSizeAnchor xmlns:cdr="http://schemas.openxmlformats.org/drawingml/2006/chartDrawing">
    <cdr:from>
      <cdr:x>0.00879</cdr:x>
      <cdr:y>0.99029</cdr:y>
    </cdr:from>
    <cdr:to>
      <cdr:x>0.00879</cdr:x>
      <cdr:y>0.99029</cdr:y>
    </cdr:to>
    <cdr:sp macro="" textlink="">
      <cdr:nvSpPr>
        <cdr:cNvPr id="112641" name="Text Box 1">
          <a:extLst xmlns:a="http://schemas.openxmlformats.org/drawingml/2006/main">
            <a:ext uri="{FF2B5EF4-FFF2-40B4-BE49-F238E27FC236}">
              <a16:creationId xmlns:a16="http://schemas.microsoft.com/office/drawing/2014/main" id="{3EC765C8-0107-4608-A0E4-E0E42828D117}"/>
            </a:ext>
          </a:extLst>
        </cdr:cNvPr>
        <cdr:cNvSpPr txBox="1">
          <a:spLocks xmlns:a="http://schemas.openxmlformats.org/drawingml/2006/main" noChangeArrowheads="1"/>
        </cdr:cNvSpPr>
      </cdr:nvSpPr>
      <cdr:spPr bwMode="auto">
        <a:xfrm xmlns:a="http://schemas.openxmlformats.org/drawingml/2006/main">
          <a:off x="50800" y="5438140"/>
          <a:ext cx="0" cy="0"/>
        </a:xfrm>
        <a:prstGeom xmlns:a="http://schemas.openxmlformats.org/drawingml/2006/main" prst="rect">
          <a:avLst/>
        </a:prstGeom>
        <a:solidFill xmlns:a="http://schemas.openxmlformats.org/drawingml/2006/main">
          <a:srgbClr xmlns:mc="http://schemas.openxmlformats.org/markup-compatibility/2006" xmlns:a14="http://schemas.microsoft.com/office/drawing/2010/main" val="FFFF89" mc:Ignorable="a14" a14:legacySpreadsheetColorIndex="13"/>
        </a:solidFill>
        <a:ln xmlns:a="http://schemas.openxmlformats.org/drawingml/2006/main">
          <a:noFill/>
        </a:ln>
        <a:effectLst xmlns:a="http://schemas.openxmlformats.org/drawingml/2006/main"/>
        <a:extLst xmlns:a="http://schemas.openxmlformats.org/drawingml/2006/main">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0" rIns="0" bIns="22860" anchor="b" upright="1"/>
        <a:lstStyle xmlns:a="http://schemas.openxmlformats.org/drawingml/2006/main"/>
        <a:p xmlns:a="http://schemas.openxmlformats.org/drawingml/2006/main">
          <a:pPr algn="l" rtl="0">
            <a:defRPr sz="1000"/>
          </a:pPr>
          <a:r>
            <a:rPr lang="lv-LV" sz="750" b="0" i="1" u="none" strike="noStrike" baseline="0">
              <a:solidFill>
                <a:srgbClr val="000000"/>
              </a:solidFill>
              <a:latin typeface="Arial"/>
              <a:cs typeface="Arial"/>
            </a:rPr>
            <a:t>Bāze: visi respondenti, n=612</a:t>
          </a:r>
        </a:p>
      </cdr:txBody>
    </cdr:sp>
  </cdr:relSizeAnchor>
  <cdr:relSizeAnchor xmlns:cdr="http://schemas.openxmlformats.org/drawingml/2006/chartDrawing">
    <cdr:from>
      <cdr:x>0</cdr:x>
      <cdr:y>0.96189</cdr:y>
    </cdr:from>
    <cdr:to>
      <cdr:x>0.5423</cdr:x>
      <cdr:y>0.99645</cdr:y>
    </cdr:to>
    <cdr:sp macro="" textlink="">
      <cdr:nvSpPr>
        <cdr:cNvPr id="112643" name="Text Box 3">
          <a:extLst xmlns:a="http://schemas.openxmlformats.org/drawingml/2006/main">
            <a:ext uri="{FF2B5EF4-FFF2-40B4-BE49-F238E27FC236}">
              <a16:creationId xmlns:a16="http://schemas.microsoft.com/office/drawing/2014/main" id="{675EF0CA-CBEF-4C30-AACC-BF3760CE0078}"/>
            </a:ext>
          </a:extLst>
        </cdr:cNvPr>
        <cdr:cNvSpPr txBox="1">
          <a:spLocks xmlns:a="http://schemas.openxmlformats.org/drawingml/2006/main" noChangeArrowheads="1"/>
        </cdr:cNvSpPr>
      </cdr:nvSpPr>
      <cdr:spPr bwMode="auto">
        <a:xfrm xmlns:a="http://schemas.openxmlformats.org/drawingml/2006/main">
          <a:off x="0" y="5285475"/>
          <a:ext cx="5656695" cy="189903"/>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0" rIns="0" bIns="22860" anchor="b" upright="1"/>
        <a:lstStyle xmlns:a="http://schemas.openxmlformats.org/drawingml/2006/main"/>
        <a:p xmlns:a="http://schemas.openxmlformats.org/drawingml/2006/main">
          <a:pPr algn="l" rtl="0">
            <a:defRPr sz="1000"/>
          </a:pPr>
          <a:r>
            <a:rPr lang="lv-LV" sz="1000" b="0" i="1" u="none" strike="noStrike" baseline="0" dirty="0">
              <a:solidFill>
                <a:srgbClr val="000000"/>
              </a:solidFill>
              <a:latin typeface="Arial"/>
              <a:cs typeface="Arial"/>
            </a:rPr>
            <a:t>Bāzes: visi respondenti</a:t>
          </a:r>
        </a:p>
      </cdr:txBody>
    </cdr:sp>
  </cdr:relSizeAnchor>
</c:userShapes>
</file>

<file path=ppt/drawings/drawing3.xml><?xml version="1.0" encoding="utf-8"?>
<c:userShapes xmlns:c="http://schemas.openxmlformats.org/drawingml/2006/chart">
  <cdr:relSizeAnchor xmlns:cdr="http://schemas.openxmlformats.org/drawingml/2006/chartDrawing">
    <cdr:from>
      <cdr:x>0</cdr:x>
      <cdr:y>0.90018</cdr:y>
    </cdr:from>
    <cdr:to>
      <cdr:x>0</cdr:x>
      <cdr:y>0.90089</cdr:y>
    </cdr:to>
    <cdr:sp macro="" textlink="">
      <cdr:nvSpPr>
        <cdr:cNvPr id="765953" name="Text Box 1"/>
        <cdr:cNvSpPr txBox="1">
          <a:spLocks xmlns:a="http://schemas.openxmlformats.org/drawingml/2006/main" noChangeArrowheads="1"/>
        </cdr:cNvSpPr>
      </cdr:nvSpPr>
      <cdr:spPr bwMode="auto">
        <a:xfrm xmlns:a="http://schemas.openxmlformats.org/drawingml/2006/main">
          <a:off x="-24680" y="4960646"/>
          <a:ext cx="0" cy="3913"/>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vertOverflow="clip" wrap="square" lIns="27432" tIns="0" rIns="0" bIns="22860" anchor="b" upright="1"/>
        <a:lstStyle xmlns:a="http://schemas.openxmlformats.org/drawingml/2006/main"/>
        <a:p xmlns:a="http://schemas.openxmlformats.org/drawingml/2006/main">
          <a:pPr algn="l" rtl="0">
            <a:defRPr sz="1000"/>
          </a:pPr>
          <a:r>
            <a:rPr lang="en-US" sz="800" b="0" i="1" u="none" strike="noStrike" baseline="0">
              <a:solidFill>
                <a:srgbClr val="000000"/>
              </a:solidFill>
              <a:latin typeface="Arial"/>
              <a:cs typeface="Arial"/>
            </a:rPr>
            <a:t>Bāzes: visi respondenti</a:t>
          </a:r>
        </a:p>
      </cdr:txBody>
    </cdr:sp>
  </cdr:relSizeAnchor>
  <cdr:relSizeAnchor xmlns:cdr="http://schemas.openxmlformats.org/drawingml/2006/chartDrawing">
    <cdr:from>
      <cdr:x>0</cdr:x>
      <cdr:y>0.96774</cdr:y>
    </cdr:from>
    <cdr:to>
      <cdr:x>0.36752</cdr:x>
      <cdr:y>1</cdr:y>
    </cdr:to>
    <cdr:sp macro="" textlink="">
      <cdr:nvSpPr>
        <cdr:cNvPr id="3" name="Text Box 1"/>
        <cdr:cNvSpPr txBox="1">
          <a:spLocks xmlns:a="http://schemas.openxmlformats.org/drawingml/2006/main" noChangeArrowheads="1"/>
        </cdr:cNvSpPr>
      </cdr:nvSpPr>
      <cdr:spPr bwMode="auto">
        <a:xfrm xmlns:a="http://schemas.openxmlformats.org/drawingml/2006/main">
          <a:off x="0" y="5257936"/>
          <a:ext cx="2778098" cy="175275"/>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wrap="square" lIns="27432" tIns="0" rIns="0" bIns="22860" anchor="b"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en-US" sz="1000" b="0" i="1" u="none" strike="noStrike" baseline="0" dirty="0" err="1">
              <a:solidFill>
                <a:srgbClr val="000000"/>
              </a:solidFill>
              <a:latin typeface="Arial"/>
              <a:cs typeface="Arial"/>
            </a:rPr>
            <a:t>Bāze</a:t>
          </a:r>
          <a:r>
            <a:rPr lang="lv-LV" sz="1000" b="0" i="1" u="none" strike="noStrike" baseline="0" dirty="0">
              <a:solidFill>
                <a:srgbClr val="000000"/>
              </a:solidFill>
              <a:latin typeface="Arial"/>
              <a:cs typeface="Arial"/>
            </a:rPr>
            <a:t>s</a:t>
          </a:r>
          <a:r>
            <a:rPr lang="en-US" sz="1000" b="0" i="1" u="none" strike="noStrike" baseline="0" dirty="0">
              <a:solidFill>
                <a:srgbClr val="000000"/>
              </a:solidFill>
              <a:latin typeface="Arial"/>
              <a:cs typeface="Arial"/>
            </a:rPr>
            <a:t>: </a:t>
          </a:r>
          <a:r>
            <a:rPr lang="lv-LV" sz="1000" b="0" i="1" u="none" strike="noStrike" baseline="0" dirty="0">
              <a:solidFill>
                <a:srgbClr val="000000"/>
              </a:solidFill>
              <a:latin typeface="Arial"/>
              <a:cs typeface="Arial"/>
            </a:rPr>
            <a:t>visi respondenti</a:t>
          </a:r>
          <a:endParaRPr lang="en-US" sz="1000" b="0" i="1" u="none" strike="noStrike" baseline="0" dirty="0">
            <a:solidFill>
              <a:srgbClr val="000000"/>
            </a:solidFill>
            <a:latin typeface="Arial"/>
            <a:cs typeface="Aria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0.00074</cdr:x>
      <cdr:y>0.90018</cdr:y>
    </cdr:from>
    <cdr:to>
      <cdr:x>0.00074</cdr:x>
      <cdr:y>0.90089</cdr:y>
    </cdr:to>
    <cdr:sp macro="" textlink="">
      <cdr:nvSpPr>
        <cdr:cNvPr id="765953" name="Text Box 1"/>
        <cdr:cNvSpPr txBox="1">
          <a:spLocks xmlns:a="http://schemas.openxmlformats.org/drawingml/2006/main" noChangeArrowheads="1"/>
        </cdr:cNvSpPr>
      </cdr:nvSpPr>
      <cdr:spPr bwMode="auto">
        <a:xfrm xmlns:a="http://schemas.openxmlformats.org/drawingml/2006/main">
          <a:off x="47802" y="1520978"/>
          <a:ext cx="2397482" cy="183168"/>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vertOverflow="clip" wrap="square" lIns="27432" tIns="0" rIns="0" bIns="22860" anchor="b" upright="1"/>
        <a:lstStyle xmlns:a="http://schemas.openxmlformats.org/drawingml/2006/main"/>
        <a:p xmlns:a="http://schemas.openxmlformats.org/drawingml/2006/main">
          <a:pPr algn="l" rtl="0">
            <a:defRPr sz="1000"/>
          </a:pPr>
          <a:r>
            <a:rPr lang="en-US" sz="800" b="0" i="1" u="none" strike="noStrike" baseline="0">
              <a:solidFill>
                <a:srgbClr val="000000"/>
              </a:solidFill>
              <a:latin typeface="Arial"/>
              <a:cs typeface="Arial"/>
            </a:rPr>
            <a:t>Bāzes: visi respondenti</a:t>
          </a:r>
        </a:p>
      </cdr:txBody>
    </cdr:sp>
  </cdr:relSizeAnchor>
  <cdr:relSizeAnchor xmlns:cdr="http://schemas.openxmlformats.org/drawingml/2006/chartDrawing">
    <cdr:from>
      <cdr:x>0</cdr:x>
      <cdr:y>0.96774</cdr:y>
    </cdr:from>
    <cdr:to>
      <cdr:x>0.36752</cdr:x>
      <cdr:y>1</cdr:y>
    </cdr:to>
    <cdr:sp macro="" textlink="">
      <cdr:nvSpPr>
        <cdr:cNvPr id="3" name="Text Box 1"/>
        <cdr:cNvSpPr txBox="1">
          <a:spLocks xmlns:a="http://schemas.openxmlformats.org/drawingml/2006/main" noChangeArrowheads="1"/>
        </cdr:cNvSpPr>
      </cdr:nvSpPr>
      <cdr:spPr bwMode="auto">
        <a:xfrm xmlns:a="http://schemas.openxmlformats.org/drawingml/2006/main">
          <a:off x="-623392" y="5017321"/>
          <a:ext cx="3069868" cy="167254"/>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wrap="square" lIns="27432" tIns="0" rIns="0" bIns="22860" anchor="b"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en-US" sz="1000" b="0" i="1" u="none" strike="noStrike" baseline="0" dirty="0" err="1">
              <a:solidFill>
                <a:srgbClr val="000000"/>
              </a:solidFill>
              <a:latin typeface="Arial"/>
              <a:cs typeface="Arial"/>
            </a:rPr>
            <a:t>Bāze</a:t>
          </a:r>
          <a:r>
            <a:rPr lang="lv-LV" sz="1000" b="0" i="1" u="none" strike="noStrike" baseline="0" dirty="0">
              <a:solidFill>
                <a:srgbClr val="000000"/>
              </a:solidFill>
              <a:latin typeface="Arial"/>
              <a:cs typeface="Arial"/>
            </a:rPr>
            <a:t>s</a:t>
          </a:r>
          <a:r>
            <a:rPr lang="en-US" sz="1000" b="0" i="1" u="none" strike="noStrike" baseline="0" dirty="0">
              <a:solidFill>
                <a:srgbClr val="000000"/>
              </a:solidFill>
              <a:latin typeface="Arial"/>
              <a:cs typeface="Arial"/>
            </a:rPr>
            <a:t>: </a:t>
          </a:r>
          <a:r>
            <a:rPr lang="lv-LV" sz="1000" b="0" i="1" u="none" strike="noStrike" baseline="0" dirty="0">
              <a:solidFill>
                <a:srgbClr val="000000"/>
              </a:solidFill>
              <a:latin typeface="Arial"/>
              <a:cs typeface="Arial"/>
            </a:rPr>
            <a:t>visi respondenti</a:t>
          </a:r>
          <a:endParaRPr lang="en-US" sz="1000" b="0" i="1" u="none" strike="noStrike" baseline="0" dirty="0">
            <a:solidFill>
              <a:srgbClr val="000000"/>
            </a:solidFill>
            <a:latin typeface="Arial"/>
            <a:cs typeface="Arial"/>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0.00074</cdr:x>
      <cdr:y>0.90018</cdr:y>
    </cdr:from>
    <cdr:to>
      <cdr:x>0.00074</cdr:x>
      <cdr:y>0.90089</cdr:y>
    </cdr:to>
    <cdr:sp macro="" textlink="">
      <cdr:nvSpPr>
        <cdr:cNvPr id="765953" name="Text Box 1"/>
        <cdr:cNvSpPr txBox="1">
          <a:spLocks xmlns:a="http://schemas.openxmlformats.org/drawingml/2006/main" noChangeArrowheads="1"/>
        </cdr:cNvSpPr>
      </cdr:nvSpPr>
      <cdr:spPr bwMode="auto">
        <a:xfrm xmlns:a="http://schemas.openxmlformats.org/drawingml/2006/main">
          <a:off x="47802" y="1520978"/>
          <a:ext cx="2397482" cy="183168"/>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vertOverflow="clip" wrap="square" lIns="27432" tIns="0" rIns="0" bIns="22860" anchor="b" upright="1"/>
        <a:lstStyle xmlns:a="http://schemas.openxmlformats.org/drawingml/2006/main"/>
        <a:p xmlns:a="http://schemas.openxmlformats.org/drawingml/2006/main">
          <a:pPr algn="l" rtl="0">
            <a:defRPr sz="1000"/>
          </a:pPr>
          <a:r>
            <a:rPr lang="en-US" sz="800" b="0" i="1" u="none" strike="noStrike" baseline="0">
              <a:solidFill>
                <a:srgbClr val="000000"/>
              </a:solidFill>
              <a:latin typeface="Arial"/>
              <a:cs typeface="Arial"/>
            </a:rPr>
            <a:t>Bāzes: visi respondenti</a:t>
          </a:r>
        </a:p>
      </cdr:txBody>
    </cdr:sp>
  </cdr:relSizeAnchor>
  <cdr:relSizeAnchor xmlns:cdr="http://schemas.openxmlformats.org/drawingml/2006/chartDrawing">
    <cdr:from>
      <cdr:x>0</cdr:x>
      <cdr:y>0.96774</cdr:y>
    </cdr:from>
    <cdr:to>
      <cdr:x>0.36752</cdr:x>
      <cdr:y>1</cdr:y>
    </cdr:to>
    <cdr:sp macro="" textlink="">
      <cdr:nvSpPr>
        <cdr:cNvPr id="3" name="Text Box 1"/>
        <cdr:cNvSpPr txBox="1">
          <a:spLocks xmlns:a="http://schemas.openxmlformats.org/drawingml/2006/main" noChangeArrowheads="1"/>
        </cdr:cNvSpPr>
      </cdr:nvSpPr>
      <cdr:spPr bwMode="auto">
        <a:xfrm xmlns:a="http://schemas.openxmlformats.org/drawingml/2006/main">
          <a:off x="0" y="6858000"/>
          <a:ext cx="2778098" cy="22860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wrap="square" lIns="27432" tIns="0" rIns="0" bIns="22860" anchor="b"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en-US" sz="1000" b="0" i="1" u="none" strike="noStrike" baseline="0">
              <a:solidFill>
                <a:srgbClr val="000000"/>
              </a:solidFill>
              <a:latin typeface="Arial"/>
              <a:cs typeface="Arial"/>
            </a:rPr>
            <a:t>Bāze</a:t>
          </a:r>
          <a:r>
            <a:rPr lang="lv-LV" sz="1000" b="0" i="1" u="none" strike="noStrike" baseline="0">
              <a:solidFill>
                <a:srgbClr val="000000"/>
              </a:solidFill>
              <a:latin typeface="Arial"/>
              <a:cs typeface="Arial"/>
            </a:rPr>
            <a:t>s</a:t>
          </a:r>
          <a:r>
            <a:rPr lang="en-US" sz="1000" b="0" i="1" u="none" strike="noStrike" baseline="0">
              <a:solidFill>
                <a:srgbClr val="000000"/>
              </a:solidFill>
              <a:latin typeface="Arial"/>
              <a:cs typeface="Arial"/>
            </a:rPr>
            <a:t>: </a:t>
          </a:r>
          <a:r>
            <a:rPr lang="lv-LV" sz="1000" b="0" i="1" u="none" strike="noStrike" baseline="0">
              <a:solidFill>
                <a:srgbClr val="000000"/>
              </a:solidFill>
              <a:latin typeface="Arial"/>
              <a:cs typeface="Arial"/>
            </a:rPr>
            <a:t>visi respondenti</a:t>
          </a:r>
          <a:endParaRPr lang="en-US" sz="1000" b="0" i="1" u="none" strike="noStrike" baseline="0">
            <a:solidFill>
              <a:srgbClr val="000000"/>
            </a:solidFill>
            <a:latin typeface="Arial"/>
            <a:cs typeface="Arial"/>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0.00074</cdr:x>
      <cdr:y>0.90018</cdr:y>
    </cdr:from>
    <cdr:to>
      <cdr:x>0.00074</cdr:x>
      <cdr:y>0.90089</cdr:y>
    </cdr:to>
    <cdr:sp macro="" textlink="">
      <cdr:nvSpPr>
        <cdr:cNvPr id="765953" name="Text Box 1"/>
        <cdr:cNvSpPr txBox="1">
          <a:spLocks xmlns:a="http://schemas.openxmlformats.org/drawingml/2006/main" noChangeArrowheads="1"/>
        </cdr:cNvSpPr>
      </cdr:nvSpPr>
      <cdr:spPr bwMode="auto">
        <a:xfrm xmlns:a="http://schemas.openxmlformats.org/drawingml/2006/main">
          <a:off x="47802" y="1520978"/>
          <a:ext cx="2397482" cy="183168"/>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vertOverflow="clip" wrap="square" lIns="27432" tIns="0" rIns="0" bIns="22860" anchor="b" upright="1"/>
        <a:lstStyle xmlns:a="http://schemas.openxmlformats.org/drawingml/2006/main"/>
        <a:p xmlns:a="http://schemas.openxmlformats.org/drawingml/2006/main">
          <a:pPr algn="l" rtl="0">
            <a:defRPr sz="1000"/>
          </a:pPr>
          <a:r>
            <a:rPr lang="en-US" sz="800" b="0" i="1" u="none" strike="noStrike" baseline="0">
              <a:solidFill>
                <a:srgbClr val="000000"/>
              </a:solidFill>
              <a:latin typeface="Arial"/>
              <a:cs typeface="Arial"/>
            </a:rPr>
            <a:t>Bāzes: visi respondenti</a:t>
          </a:r>
        </a:p>
      </cdr:txBody>
    </cdr:sp>
  </cdr:relSizeAnchor>
  <cdr:relSizeAnchor xmlns:cdr="http://schemas.openxmlformats.org/drawingml/2006/chartDrawing">
    <cdr:from>
      <cdr:x>0</cdr:x>
      <cdr:y>0.96774</cdr:y>
    </cdr:from>
    <cdr:to>
      <cdr:x>0.36752</cdr:x>
      <cdr:y>1</cdr:y>
    </cdr:to>
    <cdr:sp macro="" textlink="">
      <cdr:nvSpPr>
        <cdr:cNvPr id="3" name="Text Box 1"/>
        <cdr:cNvSpPr txBox="1">
          <a:spLocks xmlns:a="http://schemas.openxmlformats.org/drawingml/2006/main" noChangeArrowheads="1"/>
        </cdr:cNvSpPr>
      </cdr:nvSpPr>
      <cdr:spPr bwMode="auto">
        <a:xfrm xmlns:a="http://schemas.openxmlformats.org/drawingml/2006/main">
          <a:off x="0" y="6858000"/>
          <a:ext cx="2778098" cy="22860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wrap="square" lIns="27432" tIns="0" rIns="0" bIns="22860" anchor="b"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en-US" sz="1000" b="0" i="1" u="none" strike="noStrike" baseline="0">
              <a:solidFill>
                <a:srgbClr val="000000"/>
              </a:solidFill>
              <a:latin typeface="Arial"/>
              <a:cs typeface="Arial"/>
            </a:rPr>
            <a:t>Bāze</a:t>
          </a:r>
          <a:r>
            <a:rPr lang="lv-LV" sz="1000" b="0" i="1" u="none" strike="noStrike" baseline="0">
              <a:solidFill>
                <a:srgbClr val="000000"/>
              </a:solidFill>
              <a:latin typeface="Arial"/>
              <a:cs typeface="Arial"/>
            </a:rPr>
            <a:t>s</a:t>
          </a:r>
          <a:r>
            <a:rPr lang="en-US" sz="1000" b="0" i="1" u="none" strike="noStrike" baseline="0">
              <a:solidFill>
                <a:srgbClr val="000000"/>
              </a:solidFill>
              <a:latin typeface="Arial"/>
              <a:cs typeface="Arial"/>
            </a:rPr>
            <a:t>: </a:t>
          </a:r>
          <a:r>
            <a:rPr lang="lv-LV" sz="1000" b="0" i="1" u="none" strike="noStrike" baseline="0">
              <a:solidFill>
                <a:srgbClr val="000000"/>
              </a:solidFill>
              <a:latin typeface="Arial"/>
              <a:cs typeface="Arial"/>
            </a:rPr>
            <a:t>visi respondenti</a:t>
          </a:r>
          <a:endParaRPr lang="en-US" sz="1000" b="0" i="1" u="none" strike="noStrike" baseline="0">
            <a:solidFill>
              <a:srgbClr val="000000"/>
            </a:solidFill>
            <a:latin typeface="Arial"/>
            <a:cs typeface="Arial"/>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0.00074</cdr:x>
      <cdr:y>0.90018</cdr:y>
    </cdr:from>
    <cdr:to>
      <cdr:x>0.00074</cdr:x>
      <cdr:y>0.90089</cdr:y>
    </cdr:to>
    <cdr:sp macro="" textlink="">
      <cdr:nvSpPr>
        <cdr:cNvPr id="765953" name="Text Box 1"/>
        <cdr:cNvSpPr txBox="1">
          <a:spLocks xmlns:a="http://schemas.openxmlformats.org/drawingml/2006/main" noChangeArrowheads="1"/>
        </cdr:cNvSpPr>
      </cdr:nvSpPr>
      <cdr:spPr bwMode="auto">
        <a:xfrm xmlns:a="http://schemas.openxmlformats.org/drawingml/2006/main">
          <a:off x="47802" y="1520978"/>
          <a:ext cx="2397482" cy="183168"/>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vertOverflow="clip" wrap="square" lIns="27432" tIns="0" rIns="0" bIns="22860" anchor="b" upright="1"/>
        <a:lstStyle xmlns:a="http://schemas.openxmlformats.org/drawingml/2006/main"/>
        <a:p xmlns:a="http://schemas.openxmlformats.org/drawingml/2006/main">
          <a:pPr algn="l" rtl="0">
            <a:defRPr sz="1000"/>
          </a:pPr>
          <a:r>
            <a:rPr lang="en-US" sz="800" b="0" i="1" u="none" strike="noStrike" baseline="0">
              <a:solidFill>
                <a:srgbClr val="000000"/>
              </a:solidFill>
              <a:latin typeface="Arial"/>
              <a:cs typeface="Arial"/>
            </a:rPr>
            <a:t>Bāzes: visi respondenti</a:t>
          </a:r>
        </a:p>
      </cdr:txBody>
    </cdr:sp>
  </cdr:relSizeAnchor>
  <cdr:relSizeAnchor xmlns:cdr="http://schemas.openxmlformats.org/drawingml/2006/chartDrawing">
    <cdr:from>
      <cdr:x>0</cdr:x>
      <cdr:y>0.96774</cdr:y>
    </cdr:from>
    <cdr:to>
      <cdr:x>0.36752</cdr:x>
      <cdr:y>1</cdr:y>
    </cdr:to>
    <cdr:sp macro="" textlink="">
      <cdr:nvSpPr>
        <cdr:cNvPr id="3" name="Text Box 1"/>
        <cdr:cNvSpPr txBox="1">
          <a:spLocks xmlns:a="http://schemas.openxmlformats.org/drawingml/2006/main" noChangeArrowheads="1"/>
        </cdr:cNvSpPr>
      </cdr:nvSpPr>
      <cdr:spPr bwMode="auto">
        <a:xfrm xmlns:a="http://schemas.openxmlformats.org/drawingml/2006/main">
          <a:off x="0" y="6858000"/>
          <a:ext cx="2778098" cy="22860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wrap="square" lIns="27432" tIns="0" rIns="0" bIns="22860" anchor="b"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en-US" sz="1000" b="0" i="1" u="none" strike="noStrike" baseline="0">
              <a:solidFill>
                <a:srgbClr val="000000"/>
              </a:solidFill>
              <a:latin typeface="Arial"/>
              <a:cs typeface="Arial"/>
            </a:rPr>
            <a:t>Bāze</a:t>
          </a:r>
          <a:r>
            <a:rPr lang="lv-LV" sz="1000" b="0" i="1" u="none" strike="noStrike" baseline="0">
              <a:solidFill>
                <a:srgbClr val="000000"/>
              </a:solidFill>
              <a:latin typeface="Arial"/>
              <a:cs typeface="Arial"/>
            </a:rPr>
            <a:t>s</a:t>
          </a:r>
          <a:r>
            <a:rPr lang="en-US" sz="1000" b="0" i="1" u="none" strike="noStrike" baseline="0">
              <a:solidFill>
                <a:srgbClr val="000000"/>
              </a:solidFill>
              <a:latin typeface="Arial"/>
              <a:cs typeface="Arial"/>
            </a:rPr>
            <a:t>: </a:t>
          </a:r>
          <a:r>
            <a:rPr lang="lv-LV" sz="1000" b="0" i="1" u="none" strike="noStrike" baseline="0">
              <a:solidFill>
                <a:srgbClr val="000000"/>
              </a:solidFill>
              <a:latin typeface="Arial"/>
              <a:cs typeface="Arial"/>
            </a:rPr>
            <a:t>visi respondenti</a:t>
          </a:r>
          <a:endParaRPr lang="en-US" sz="1000" b="0" i="1" u="none" strike="noStrike" baseline="0">
            <a:solidFill>
              <a:srgbClr val="000000"/>
            </a:solidFill>
            <a:latin typeface="Arial"/>
            <a:cs typeface="Arial"/>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0.00074</cdr:x>
      <cdr:y>0.90018</cdr:y>
    </cdr:from>
    <cdr:to>
      <cdr:x>0.00074</cdr:x>
      <cdr:y>0.90089</cdr:y>
    </cdr:to>
    <cdr:sp macro="" textlink="">
      <cdr:nvSpPr>
        <cdr:cNvPr id="765953" name="Text Box 1"/>
        <cdr:cNvSpPr txBox="1">
          <a:spLocks xmlns:a="http://schemas.openxmlformats.org/drawingml/2006/main" noChangeArrowheads="1"/>
        </cdr:cNvSpPr>
      </cdr:nvSpPr>
      <cdr:spPr bwMode="auto">
        <a:xfrm xmlns:a="http://schemas.openxmlformats.org/drawingml/2006/main">
          <a:off x="47802" y="1520978"/>
          <a:ext cx="2397482" cy="183168"/>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vertOverflow="clip" wrap="square" lIns="27432" tIns="0" rIns="0" bIns="22860" anchor="b" upright="1"/>
        <a:lstStyle xmlns:a="http://schemas.openxmlformats.org/drawingml/2006/main"/>
        <a:p xmlns:a="http://schemas.openxmlformats.org/drawingml/2006/main">
          <a:pPr algn="l" rtl="0">
            <a:defRPr sz="1000"/>
          </a:pPr>
          <a:r>
            <a:rPr lang="en-US" sz="800" b="0" i="1" u="none" strike="noStrike" baseline="0">
              <a:solidFill>
                <a:srgbClr val="000000"/>
              </a:solidFill>
              <a:latin typeface="Arial"/>
              <a:cs typeface="Arial"/>
            </a:rPr>
            <a:t>Bāzes: visi respondenti</a:t>
          </a:r>
        </a:p>
      </cdr:txBody>
    </cdr:sp>
  </cdr:relSizeAnchor>
  <cdr:relSizeAnchor xmlns:cdr="http://schemas.openxmlformats.org/drawingml/2006/chartDrawing">
    <cdr:from>
      <cdr:x>0</cdr:x>
      <cdr:y>0.96774</cdr:y>
    </cdr:from>
    <cdr:to>
      <cdr:x>0.36752</cdr:x>
      <cdr:y>1</cdr:y>
    </cdr:to>
    <cdr:sp macro="" textlink="">
      <cdr:nvSpPr>
        <cdr:cNvPr id="3" name="Text Box 1"/>
        <cdr:cNvSpPr txBox="1">
          <a:spLocks xmlns:a="http://schemas.openxmlformats.org/drawingml/2006/main" noChangeArrowheads="1"/>
        </cdr:cNvSpPr>
      </cdr:nvSpPr>
      <cdr:spPr bwMode="auto">
        <a:xfrm xmlns:a="http://schemas.openxmlformats.org/drawingml/2006/main">
          <a:off x="0" y="6858000"/>
          <a:ext cx="2778098" cy="22860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wrap="square" lIns="27432" tIns="0" rIns="0" bIns="22860" anchor="b"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en-US" sz="1000" b="0" i="1" u="none" strike="noStrike" baseline="0" dirty="0" err="1">
              <a:solidFill>
                <a:srgbClr val="000000"/>
              </a:solidFill>
              <a:latin typeface="Arial"/>
              <a:cs typeface="Arial"/>
            </a:rPr>
            <a:t>Bāze</a:t>
          </a:r>
          <a:r>
            <a:rPr lang="lv-LV" sz="1000" b="0" i="1" u="none" strike="noStrike" baseline="0" dirty="0">
              <a:solidFill>
                <a:srgbClr val="000000"/>
              </a:solidFill>
              <a:latin typeface="Arial"/>
              <a:cs typeface="Arial"/>
            </a:rPr>
            <a:t>s</a:t>
          </a:r>
          <a:r>
            <a:rPr lang="en-US" sz="1000" b="0" i="1" u="none" strike="noStrike" baseline="0" dirty="0">
              <a:solidFill>
                <a:srgbClr val="000000"/>
              </a:solidFill>
              <a:latin typeface="Arial"/>
              <a:cs typeface="Arial"/>
            </a:rPr>
            <a:t>: </a:t>
          </a:r>
          <a:r>
            <a:rPr lang="lv-LV" sz="1000" b="0" i="1" u="none" strike="noStrike" baseline="0" dirty="0">
              <a:solidFill>
                <a:srgbClr val="000000"/>
              </a:solidFill>
              <a:latin typeface="Arial"/>
              <a:cs typeface="Arial"/>
            </a:rPr>
            <a:t>visi respondenti</a:t>
          </a:r>
          <a:endParaRPr lang="en-US" sz="1000" b="0" i="1" u="none" strike="noStrike" baseline="0" dirty="0">
            <a:solidFill>
              <a:srgbClr val="000000"/>
            </a:solidFill>
            <a:latin typeface="Arial"/>
            <a:cs typeface="Arial"/>
          </a:endParaRPr>
        </a:p>
      </cdr:txBody>
    </cdr:sp>
  </cdr:relSizeAnchor>
</c:userShapes>
</file>

<file path=ppt/drawings/drawing9.xml><?xml version="1.0" encoding="utf-8"?>
<c:userShapes xmlns:c="http://schemas.openxmlformats.org/drawingml/2006/chart">
  <cdr:relSizeAnchor xmlns:cdr="http://schemas.openxmlformats.org/drawingml/2006/chartDrawing">
    <cdr:from>
      <cdr:x>0</cdr:x>
      <cdr:y>0.95269</cdr:y>
    </cdr:from>
    <cdr:to>
      <cdr:x>0.3536</cdr:x>
      <cdr:y>1</cdr:y>
    </cdr:to>
    <cdr:sp macro="" textlink="">
      <cdr:nvSpPr>
        <cdr:cNvPr id="292865" name="Text Box 1"/>
        <cdr:cNvSpPr txBox="1">
          <a:spLocks xmlns:a="http://schemas.openxmlformats.org/drawingml/2006/main" noChangeArrowheads="1"/>
        </cdr:cNvSpPr>
      </cdr:nvSpPr>
      <cdr:spPr bwMode="auto">
        <a:xfrm xmlns:a="http://schemas.openxmlformats.org/drawingml/2006/main">
          <a:off x="0" y="4014502"/>
          <a:ext cx="2207216" cy="199358"/>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1000" b="0" i="1" u="none" strike="noStrike" baseline="0">
              <a:solidFill>
                <a:srgbClr val="000000"/>
              </a:solidFill>
              <a:latin typeface="Arial"/>
              <a:cs typeface="Arial"/>
            </a:rPr>
            <a:t>Bāze: visi respondenti, n=</a:t>
          </a:r>
          <a:r>
            <a:rPr lang="lv-LV" sz="1000" b="0" i="1" u="none" strike="noStrike" baseline="0">
              <a:solidFill>
                <a:srgbClr val="000000"/>
              </a:solidFill>
              <a:latin typeface="Arial"/>
              <a:cs typeface="Arial"/>
            </a:rPr>
            <a:t>1010</a:t>
          </a:r>
          <a:endParaRPr lang="en-US" sz="1000" b="0" i="1" u="none" strike="noStrike" baseline="0">
            <a:solidFill>
              <a:srgbClr val="000000"/>
            </a:solidFill>
            <a:latin typeface="Arial"/>
            <a:cs typeface="Aria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1" y="0"/>
            <a:ext cx="3075480" cy="511748"/>
          </a:xfrm>
          <a:prstGeom prst="rect">
            <a:avLst/>
          </a:prstGeom>
          <a:noFill/>
          <a:ln w="9525">
            <a:noFill/>
            <a:miter lim="800000"/>
            <a:headEnd/>
            <a:tailEnd/>
          </a:ln>
          <a:effectLst/>
        </p:spPr>
        <p:txBody>
          <a:bodyPr vert="horz" wrap="square" lIns="99991" tIns="49996" rIns="99991" bIns="49996" numCol="1" anchor="t" anchorCtr="0" compatLnSpc="1">
            <a:prstTxWarp prst="textNoShape">
              <a:avLst/>
            </a:prstTxWarp>
          </a:bodyPr>
          <a:lstStyle>
            <a:lvl1pPr algn="l" defTabSz="1001068" eaLnBrk="1" hangingPunct="1">
              <a:spcBef>
                <a:spcPct val="0"/>
              </a:spcBef>
              <a:defRPr sz="1300" b="0">
                <a:solidFill>
                  <a:schemeClr val="tx1"/>
                </a:solidFill>
                <a:latin typeface="Times New Roman" pitchFamily="18" charset="0"/>
                <a:cs typeface="Arial" charset="0"/>
              </a:defRPr>
            </a:lvl1pPr>
          </a:lstStyle>
          <a:p>
            <a:pPr>
              <a:defRPr/>
            </a:pPr>
            <a:endParaRPr lang="en-GB" dirty="0"/>
          </a:p>
        </p:txBody>
      </p:sp>
      <p:sp>
        <p:nvSpPr>
          <p:cNvPr id="13315" name="Rectangle 3"/>
          <p:cNvSpPr>
            <a:spLocks noGrp="1" noChangeArrowheads="1"/>
          </p:cNvSpPr>
          <p:nvPr>
            <p:ph type="dt" sz="quarter" idx="1"/>
          </p:nvPr>
        </p:nvSpPr>
        <p:spPr bwMode="auto">
          <a:xfrm>
            <a:off x="4023822" y="0"/>
            <a:ext cx="3075479" cy="511748"/>
          </a:xfrm>
          <a:prstGeom prst="rect">
            <a:avLst/>
          </a:prstGeom>
          <a:noFill/>
          <a:ln w="9525">
            <a:noFill/>
            <a:miter lim="800000"/>
            <a:headEnd/>
            <a:tailEnd/>
          </a:ln>
          <a:effectLst/>
        </p:spPr>
        <p:txBody>
          <a:bodyPr vert="horz" wrap="square" lIns="99991" tIns="49996" rIns="99991" bIns="49996" numCol="1" anchor="t" anchorCtr="0" compatLnSpc="1">
            <a:prstTxWarp prst="textNoShape">
              <a:avLst/>
            </a:prstTxWarp>
          </a:bodyPr>
          <a:lstStyle>
            <a:lvl1pPr algn="r" defTabSz="1001068" eaLnBrk="1" hangingPunct="1">
              <a:spcBef>
                <a:spcPct val="0"/>
              </a:spcBef>
              <a:defRPr sz="1300" b="0">
                <a:solidFill>
                  <a:schemeClr val="tx1"/>
                </a:solidFill>
                <a:latin typeface="Times New Roman" pitchFamily="18" charset="0"/>
                <a:cs typeface="Arial" charset="0"/>
              </a:defRPr>
            </a:lvl1pPr>
          </a:lstStyle>
          <a:p>
            <a:pPr>
              <a:defRPr/>
            </a:pPr>
            <a:endParaRPr lang="en-GB" dirty="0"/>
          </a:p>
        </p:txBody>
      </p:sp>
      <p:sp>
        <p:nvSpPr>
          <p:cNvPr id="13316" name="Rectangle 4"/>
          <p:cNvSpPr>
            <a:spLocks noGrp="1" noChangeArrowheads="1"/>
          </p:cNvSpPr>
          <p:nvPr>
            <p:ph type="ftr" sz="quarter" idx="2"/>
          </p:nvPr>
        </p:nvSpPr>
        <p:spPr bwMode="auto">
          <a:xfrm>
            <a:off x="1" y="9711752"/>
            <a:ext cx="3075480" cy="511748"/>
          </a:xfrm>
          <a:prstGeom prst="rect">
            <a:avLst/>
          </a:prstGeom>
          <a:noFill/>
          <a:ln w="9525">
            <a:noFill/>
            <a:miter lim="800000"/>
            <a:headEnd/>
            <a:tailEnd/>
          </a:ln>
          <a:effectLst/>
        </p:spPr>
        <p:txBody>
          <a:bodyPr vert="horz" wrap="square" lIns="99991" tIns="49996" rIns="99991" bIns="49996" numCol="1" anchor="b" anchorCtr="0" compatLnSpc="1">
            <a:prstTxWarp prst="textNoShape">
              <a:avLst/>
            </a:prstTxWarp>
          </a:bodyPr>
          <a:lstStyle>
            <a:lvl1pPr algn="l" defTabSz="1001068" eaLnBrk="1" hangingPunct="1">
              <a:spcBef>
                <a:spcPct val="0"/>
              </a:spcBef>
              <a:defRPr sz="1300" b="0">
                <a:solidFill>
                  <a:schemeClr val="tx1"/>
                </a:solidFill>
                <a:latin typeface="Times New Roman" pitchFamily="18" charset="0"/>
                <a:cs typeface="Arial" charset="0"/>
              </a:defRPr>
            </a:lvl1pPr>
          </a:lstStyle>
          <a:p>
            <a:pPr>
              <a:defRPr/>
            </a:pPr>
            <a:endParaRPr lang="en-GB" dirty="0"/>
          </a:p>
        </p:txBody>
      </p:sp>
      <p:sp>
        <p:nvSpPr>
          <p:cNvPr id="13317" name="Rectangle 5"/>
          <p:cNvSpPr>
            <a:spLocks noGrp="1" noChangeArrowheads="1"/>
          </p:cNvSpPr>
          <p:nvPr>
            <p:ph type="sldNum" sz="quarter" idx="3"/>
          </p:nvPr>
        </p:nvSpPr>
        <p:spPr bwMode="auto">
          <a:xfrm>
            <a:off x="4023822" y="9711752"/>
            <a:ext cx="3075479" cy="511748"/>
          </a:xfrm>
          <a:prstGeom prst="rect">
            <a:avLst/>
          </a:prstGeom>
          <a:noFill/>
          <a:ln w="9525">
            <a:noFill/>
            <a:miter lim="800000"/>
            <a:headEnd/>
            <a:tailEnd/>
          </a:ln>
          <a:effectLst/>
        </p:spPr>
        <p:txBody>
          <a:bodyPr vert="horz" wrap="square" lIns="99991" tIns="49996" rIns="99991" bIns="49996" numCol="1" anchor="b" anchorCtr="0" compatLnSpc="1">
            <a:prstTxWarp prst="textNoShape">
              <a:avLst/>
            </a:prstTxWarp>
          </a:bodyPr>
          <a:lstStyle>
            <a:lvl1pPr algn="r" defTabSz="1000956" eaLnBrk="1" hangingPunct="1">
              <a:defRPr sz="1300" b="0">
                <a:solidFill>
                  <a:schemeClr val="tx1"/>
                </a:solidFill>
                <a:latin typeface="Times New Roman" pitchFamily="18" charset="0"/>
              </a:defRPr>
            </a:lvl1pPr>
          </a:lstStyle>
          <a:p>
            <a:pPr>
              <a:defRPr/>
            </a:pPr>
            <a:fld id="{1E479FA4-376C-4101-BA95-A70559615370}" type="slidenum">
              <a:rPr lang="en-GB" altLang="lv-LV"/>
              <a:pPr>
                <a:defRPr/>
              </a:pPr>
              <a:t>‹#›</a:t>
            </a:fld>
            <a:endParaRPr lang="en-GB" altLang="lv-LV" dirty="0"/>
          </a:p>
        </p:txBody>
      </p:sp>
    </p:spTree>
    <p:extLst>
      <p:ext uri="{BB962C8B-B14F-4D97-AF65-F5344CB8AC3E}">
        <p14:creationId xmlns:p14="http://schemas.microsoft.com/office/powerpoint/2010/main" val="39856119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1"/>
            <a:ext cx="3111954" cy="549352"/>
          </a:xfrm>
          <a:prstGeom prst="rect">
            <a:avLst/>
          </a:prstGeom>
          <a:noFill/>
          <a:ln w="9525">
            <a:noFill/>
            <a:miter lim="800000"/>
            <a:headEnd/>
            <a:tailEnd/>
          </a:ln>
          <a:effectLst/>
        </p:spPr>
        <p:txBody>
          <a:bodyPr vert="horz" wrap="square" lIns="94785" tIns="47394" rIns="94785" bIns="47394" numCol="1" anchor="t" anchorCtr="0" compatLnSpc="1">
            <a:prstTxWarp prst="textNoShape">
              <a:avLst/>
            </a:prstTxWarp>
          </a:bodyPr>
          <a:lstStyle>
            <a:lvl1pPr algn="l" eaLnBrk="1" hangingPunct="1">
              <a:spcBef>
                <a:spcPct val="0"/>
              </a:spcBef>
              <a:defRPr sz="1200" b="0">
                <a:solidFill>
                  <a:schemeClr val="tx1"/>
                </a:solidFill>
                <a:latin typeface="Times New Roman" pitchFamily="18" charset="0"/>
                <a:cs typeface="Arial" charset="0"/>
              </a:defRPr>
            </a:lvl1pPr>
          </a:lstStyle>
          <a:p>
            <a:pPr>
              <a:defRPr/>
            </a:pPr>
            <a:endParaRPr lang="en-GB" dirty="0"/>
          </a:p>
        </p:txBody>
      </p:sp>
      <p:sp>
        <p:nvSpPr>
          <p:cNvPr id="34819" name="Rectangle 3"/>
          <p:cNvSpPr>
            <a:spLocks noGrp="1" noChangeArrowheads="1"/>
          </p:cNvSpPr>
          <p:nvPr>
            <p:ph type="dt" idx="1"/>
          </p:nvPr>
        </p:nvSpPr>
        <p:spPr bwMode="auto">
          <a:xfrm>
            <a:off x="4043717" y="1"/>
            <a:ext cx="3034030" cy="549352"/>
          </a:xfrm>
          <a:prstGeom prst="rect">
            <a:avLst/>
          </a:prstGeom>
          <a:noFill/>
          <a:ln w="9525">
            <a:noFill/>
            <a:miter lim="800000"/>
            <a:headEnd/>
            <a:tailEnd/>
          </a:ln>
          <a:effectLst/>
        </p:spPr>
        <p:txBody>
          <a:bodyPr vert="horz" wrap="square" lIns="94785" tIns="47394" rIns="94785" bIns="47394" numCol="1" anchor="t" anchorCtr="0" compatLnSpc="1">
            <a:prstTxWarp prst="textNoShape">
              <a:avLst/>
            </a:prstTxWarp>
          </a:bodyPr>
          <a:lstStyle>
            <a:lvl1pPr algn="r" eaLnBrk="1" hangingPunct="1">
              <a:spcBef>
                <a:spcPct val="0"/>
              </a:spcBef>
              <a:defRPr sz="1200" b="0">
                <a:solidFill>
                  <a:schemeClr val="tx1"/>
                </a:solidFill>
                <a:latin typeface="Times New Roman" pitchFamily="18" charset="0"/>
                <a:cs typeface="Arial" charset="0"/>
              </a:defRPr>
            </a:lvl1pPr>
          </a:lstStyle>
          <a:p>
            <a:pPr>
              <a:defRPr/>
            </a:pPr>
            <a:endParaRPr lang="en-GB" dirty="0"/>
          </a:p>
        </p:txBody>
      </p:sp>
      <p:sp>
        <p:nvSpPr>
          <p:cNvPr id="41988" name="Rectangle 4"/>
          <p:cNvSpPr>
            <a:spLocks noGrp="1" noRot="1" noChangeAspect="1" noChangeArrowheads="1" noTextEdit="1"/>
          </p:cNvSpPr>
          <p:nvPr>
            <p:ph type="sldImg" idx="2"/>
          </p:nvPr>
        </p:nvSpPr>
        <p:spPr bwMode="auto">
          <a:xfrm>
            <a:off x="125413" y="784225"/>
            <a:ext cx="6834187" cy="38449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21" name="Rectangle 5"/>
          <p:cNvSpPr>
            <a:spLocks noGrp="1" noChangeArrowheads="1"/>
          </p:cNvSpPr>
          <p:nvPr>
            <p:ph type="body" sz="quarter" idx="3"/>
          </p:nvPr>
        </p:nvSpPr>
        <p:spPr bwMode="auto">
          <a:xfrm>
            <a:off x="933421" y="4865687"/>
            <a:ext cx="5212564" cy="4628615"/>
          </a:xfrm>
          <a:prstGeom prst="rect">
            <a:avLst/>
          </a:prstGeom>
          <a:noFill/>
          <a:ln w="9525">
            <a:noFill/>
            <a:miter lim="800000"/>
            <a:headEnd/>
            <a:tailEnd/>
          </a:ln>
          <a:effectLst/>
        </p:spPr>
        <p:txBody>
          <a:bodyPr vert="horz" wrap="square" lIns="94785" tIns="47394" rIns="94785" bIns="47394"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34822" name="Rectangle 6"/>
          <p:cNvSpPr>
            <a:spLocks noGrp="1" noChangeArrowheads="1"/>
          </p:cNvSpPr>
          <p:nvPr>
            <p:ph type="ftr" sz="quarter" idx="4"/>
          </p:nvPr>
        </p:nvSpPr>
        <p:spPr bwMode="auto">
          <a:xfrm>
            <a:off x="0" y="9733009"/>
            <a:ext cx="3111954" cy="469237"/>
          </a:xfrm>
          <a:prstGeom prst="rect">
            <a:avLst/>
          </a:prstGeom>
          <a:noFill/>
          <a:ln w="9525">
            <a:noFill/>
            <a:miter lim="800000"/>
            <a:headEnd/>
            <a:tailEnd/>
          </a:ln>
          <a:effectLst/>
        </p:spPr>
        <p:txBody>
          <a:bodyPr vert="horz" wrap="square" lIns="94785" tIns="47394" rIns="94785" bIns="47394" numCol="1" anchor="b" anchorCtr="0" compatLnSpc="1">
            <a:prstTxWarp prst="textNoShape">
              <a:avLst/>
            </a:prstTxWarp>
          </a:bodyPr>
          <a:lstStyle>
            <a:lvl1pPr algn="l" eaLnBrk="1" hangingPunct="1">
              <a:spcBef>
                <a:spcPct val="0"/>
              </a:spcBef>
              <a:defRPr sz="1200" b="0">
                <a:solidFill>
                  <a:schemeClr val="tx1"/>
                </a:solidFill>
                <a:latin typeface="Times New Roman" pitchFamily="18" charset="0"/>
                <a:cs typeface="Arial" charset="0"/>
              </a:defRPr>
            </a:lvl1pPr>
          </a:lstStyle>
          <a:p>
            <a:pPr>
              <a:defRPr/>
            </a:pPr>
            <a:endParaRPr lang="en-GB" dirty="0"/>
          </a:p>
        </p:txBody>
      </p:sp>
      <p:sp>
        <p:nvSpPr>
          <p:cNvPr id="34823" name="Rectangle 7"/>
          <p:cNvSpPr>
            <a:spLocks noGrp="1" noChangeArrowheads="1"/>
          </p:cNvSpPr>
          <p:nvPr>
            <p:ph type="sldNum" sz="quarter" idx="5"/>
          </p:nvPr>
        </p:nvSpPr>
        <p:spPr bwMode="auto">
          <a:xfrm>
            <a:off x="4043717" y="9733009"/>
            <a:ext cx="3034030" cy="469237"/>
          </a:xfrm>
          <a:prstGeom prst="rect">
            <a:avLst/>
          </a:prstGeom>
          <a:noFill/>
          <a:ln w="9525">
            <a:noFill/>
            <a:miter lim="800000"/>
            <a:headEnd/>
            <a:tailEnd/>
          </a:ln>
          <a:effectLst/>
        </p:spPr>
        <p:txBody>
          <a:bodyPr vert="horz" wrap="square" lIns="94785" tIns="47394" rIns="94785" bIns="47394" numCol="1" anchor="b"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fld id="{77E491F9-866D-404A-A719-9B398A493AC5}" type="slidenum">
              <a:rPr lang="en-GB" altLang="lv-LV"/>
              <a:pPr>
                <a:defRPr/>
              </a:pPr>
              <a:t>‹#›</a:t>
            </a:fld>
            <a:endParaRPr lang="en-GB" altLang="lv-LV" dirty="0"/>
          </a:p>
        </p:txBody>
      </p:sp>
    </p:spTree>
    <p:extLst>
      <p:ext uri="{BB962C8B-B14F-4D97-AF65-F5344CB8AC3E}">
        <p14:creationId xmlns:p14="http://schemas.microsoft.com/office/powerpoint/2010/main" val="9876138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txBox="1">
            <a:spLocks noGrp="1" noChangeArrowheads="1"/>
          </p:cNvSpPr>
          <p:nvPr/>
        </p:nvSpPr>
        <p:spPr bwMode="auto">
          <a:xfrm>
            <a:off x="4043717" y="9733009"/>
            <a:ext cx="3034030" cy="46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785" tIns="47394" rIns="94785" bIns="47394" anchor="b"/>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C1451BAF-B9CA-4569-AE2D-76933F48ECC3}" type="slidenum">
              <a:rPr lang="en-GB" altLang="lv-LV" b="0"/>
              <a:pPr algn="r" eaLnBrk="1" hangingPunct="1">
                <a:spcBef>
                  <a:spcPct val="0"/>
                </a:spcBef>
              </a:pPr>
              <a:t>1</a:t>
            </a:fld>
            <a:endParaRPr lang="en-GB" altLang="lv-LV" b="0" dirty="0"/>
          </a:p>
        </p:txBody>
      </p:sp>
      <p:sp>
        <p:nvSpPr>
          <p:cNvPr id="43011" name="Rectangle 2"/>
          <p:cNvSpPr>
            <a:spLocks noGrp="1" noRot="1" noChangeAspect="1" noChangeArrowheads="1" noTextEdit="1"/>
          </p:cNvSpPr>
          <p:nvPr>
            <p:ph type="sldImg"/>
          </p:nvPr>
        </p:nvSpPr>
        <p:spPr>
          <a:xfrm>
            <a:off x="125413" y="784225"/>
            <a:ext cx="6834187" cy="3844925"/>
          </a:xfrm>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lv-LV" altLang="lv-LV"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Virsraksts 1"/>
          <p:cNvSpPr>
            <a:spLocks noGrp="1"/>
          </p:cNvSpPr>
          <p:nvPr>
            <p:ph type="ctrTitle"/>
          </p:nvPr>
        </p:nvSpPr>
        <p:spPr>
          <a:xfrm>
            <a:off x="914400" y="2130426"/>
            <a:ext cx="10363200" cy="1470025"/>
          </a:xfrm>
        </p:spPr>
        <p:txBody>
          <a:bodyPr/>
          <a:lstStyle/>
          <a:p>
            <a:r>
              <a:rPr lang="lv-LV"/>
              <a:t>Rediģēt šablona virsraksta stilu</a:t>
            </a:r>
          </a:p>
        </p:txBody>
      </p:sp>
      <p:sp>
        <p:nvSpPr>
          <p:cNvPr id="3" name="Apakšvirsraksts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lv-LV"/>
              <a:t>Noklikšķiniet, lai rediģētu šablona apakšvirsraksta stilu</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89B830AC-15AE-4476-A4F5-7ED30B2903BF}" type="slidenum">
              <a:rPr lang="en-GB" altLang="lv-LV"/>
              <a:pPr>
                <a:defRPr/>
              </a:pPr>
              <a:t>‹#›</a:t>
            </a:fld>
            <a:endParaRPr lang="en-GB" altLang="lv-LV" dirty="0"/>
          </a:p>
        </p:txBody>
      </p:sp>
    </p:spTree>
    <p:extLst>
      <p:ext uri="{BB962C8B-B14F-4D97-AF65-F5344CB8AC3E}">
        <p14:creationId xmlns:p14="http://schemas.microsoft.com/office/powerpoint/2010/main" val="1552343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a:t>Rediģēt šablona virsraksta stilu</a:t>
            </a:r>
          </a:p>
        </p:txBody>
      </p:sp>
      <p:sp>
        <p:nvSpPr>
          <p:cNvPr id="3" name="Vertikāls teksta vietturis 2"/>
          <p:cNvSpPr>
            <a:spLocks noGrp="1"/>
          </p:cNvSpPr>
          <p:nvPr>
            <p:ph type="body" orient="vert" idx="1"/>
          </p:nvPr>
        </p:nvSpPr>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84151A75-90B3-4357-B6F3-B76FA67B6EE5}" type="slidenum">
              <a:rPr lang="en-GB" altLang="lv-LV"/>
              <a:pPr>
                <a:defRPr/>
              </a:pPr>
              <a:t>‹#›</a:t>
            </a:fld>
            <a:endParaRPr lang="en-GB" altLang="lv-LV" dirty="0"/>
          </a:p>
        </p:txBody>
      </p:sp>
    </p:spTree>
    <p:extLst>
      <p:ext uri="{BB962C8B-B14F-4D97-AF65-F5344CB8AC3E}">
        <p14:creationId xmlns:p14="http://schemas.microsoft.com/office/powerpoint/2010/main" val="3380156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p:cNvSpPr>
            <a:spLocks noGrp="1"/>
          </p:cNvSpPr>
          <p:nvPr>
            <p:ph type="title" orient="vert"/>
          </p:nvPr>
        </p:nvSpPr>
        <p:spPr>
          <a:xfrm>
            <a:off x="8686800" y="609600"/>
            <a:ext cx="2590800" cy="5486400"/>
          </a:xfrm>
        </p:spPr>
        <p:txBody>
          <a:bodyPr vert="eaVert"/>
          <a:lstStyle/>
          <a:p>
            <a:r>
              <a:rPr lang="lv-LV"/>
              <a:t>Rediģēt šablona virsraksta stilu</a:t>
            </a:r>
          </a:p>
        </p:txBody>
      </p:sp>
      <p:sp>
        <p:nvSpPr>
          <p:cNvPr id="3" name="Vertikāls teksta vietturis 2"/>
          <p:cNvSpPr>
            <a:spLocks noGrp="1"/>
          </p:cNvSpPr>
          <p:nvPr>
            <p:ph type="body" orient="vert" idx="1"/>
          </p:nvPr>
        </p:nvSpPr>
        <p:spPr>
          <a:xfrm>
            <a:off x="914400" y="609600"/>
            <a:ext cx="7569200" cy="5486400"/>
          </a:xfrm>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06F708D0-F2A2-4998-9F28-C754B4CC3405}" type="slidenum">
              <a:rPr lang="en-GB" altLang="lv-LV"/>
              <a:pPr>
                <a:defRPr/>
              </a:pPr>
              <a:t>‹#›</a:t>
            </a:fld>
            <a:endParaRPr lang="en-GB" altLang="lv-LV" dirty="0"/>
          </a:p>
        </p:txBody>
      </p:sp>
    </p:spTree>
    <p:extLst>
      <p:ext uri="{BB962C8B-B14F-4D97-AF65-F5344CB8AC3E}">
        <p14:creationId xmlns:p14="http://schemas.microsoft.com/office/powerpoint/2010/main" val="94668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a:t>Rediģēt šablona virsraksta stilu</a:t>
            </a:r>
          </a:p>
        </p:txBody>
      </p:sp>
      <p:sp>
        <p:nvSpPr>
          <p:cNvPr id="3" name="Satura vietturis 2"/>
          <p:cNvSpPr>
            <a:spLocks noGrp="1"/>
          </p:cNvSpPr>
          <p:nvPr>
            <p:ph idx="1"/>
          </p:nvPr>
        </p:nvSpPr>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7A9D8125-9103-4F45-B512-331323521CFC}" type="slidenum">
              <a:rPr lang="en-GB" altLang="lv-LV"/>
              <a:pPr>
                <a:defRPr/>
              </a:pPr>
              <a:t>‹#›</a:t>
            </a:fld>
            <a:endParaRPr lang="en-GB" altLang="lv-LV" dirty="0"/>
          </a:p>
        </p:txBody>
      </p:sp>
    </p:spTree>
    <p:extLst>
      <p:ext uri="{BB962C8B-B14F-4D97-AF65-F5344CB8AC3E}">
        <p14:creationId xmlns:p14="http://schemas.microsoft.com/office/powerpoint/2010/main" val="1613261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p:cNvSpPr>
            <a:spLocks noGrp="1"/>
          </p:cNvSpPr>
          <p:nvPr>
            <p:ph type="title"/>
          </p:nvPr>
        </p:nvSpPr>
        <p:spPr>
          <a:xfrm>
            <a:off x="963084" y="4406901"/>
            <a:ext cx="10363200" cy="1362075"/>
          </a:xfrm>
        </p:spPr>
        <p:txBody>
          <a:bodyPr anchor="t"/>
          <a:lstStyle>
            <a:lvl1pPr algn="l">
              <a:defRPr sz="4000" b="1" cap="all"/>
            </a:lvl1pPr>
          </a:lstStyle>
          <a:p>
            <a:r>
              <a:rPr lang="lv-LV"/>
              <a:t>Rediģēt šablona virsraksta stilu</a:t>
            </a:r>
          </a:p>
        </p:txBody>
      </p:sp>
      <p:sp>
        <p:nvSpPr>
          <p:cNvPr id="3" name="Teksta vietturis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lv-LV"/>
              <a:t>Noklikšķiniet, lai rediģētu šablona teksta stilus</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49637D9C-2F2C-4909-8DE5-5EC8C000BD44}" type="slidenum">
              <a:rPr lang="en-GB" altLang="lv-LV"/>
              <a:pPr>
                <a:defRPr/>
              </a:pPr>
              <a:t>‹#›</a:t>
            </a:fld>
            <a:endParaRPr lang="en-GB" altLang="lv-LV" dirty="0"/>
          </a:p>
        </p:txBody>
      </p:sp>
    </p:spTree>
    <p:extLst>
      <p:ext uri="{BB962C8B-B14F-4D97-AF65-F5344CB8AC3E}">
        <p14:creationId xmlns:p14="http://schemas.microsoft.com/office/powerpoint/2010/main" val="4277207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i">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a:t>Rediģēt šablona virsraksta stilu</a:t>
            </a:r>
          </a:p>
        </p:txBody>
      </p:sp>
      <p:sp>
        <p:nvSpPr>
          <p:cNvPr id="3" name="Satura vietturis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Satura vietturis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72A4CEB2-EE18-4D68-9D29-4E917E38A4DA}" type="slidenum">
              <a:rPr lang="en-GB" altLang="lv-LV"/>
              <a:pPr>
                <a:defRPr/>
              </a:pPr>
              <a:t>‹#›</a:t>
            </a:fld>
            <a:endParaRPr lang="en-GB" altLang="lv-LV" dirty="0"/>
          </a:p>
        </p:txBody>
      </p:sp>
    </p:spTree>
    <p:extLst>
      <p:ext uri="{BB962C8B-B14F-4D97-AF65-F5344CB8AC3E}">
        <p14:creationId xmlns:p14="http://schemas.microsoft.com/office/powerpoint/2010/main" val="1457269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p:cNvSpPr>
            <a:spLocks noGrp="1"/>
          </p:cNvSpPr>
          <p:nvPr>
            <p:ph type="title"/>
          </p:nvPr>
        </p:nvSpPr>
        <p:spPr>
          <a:xfrm>
            <a:off x="609600" y="274638"/>
            <a:ext cx="10972800" cy="1143000"/>
          </a:xfrm>
        </p:spPr>
        <p:txBody>
          <a:bodyPr/>
          <a:lstStyle>
            <a:lvl1pPr>
              <a:defRPr/>
            </a:lvl1pPr>
          </a:lstStyle>
          <a:p>
            <a:r>
              <a:rPr lang="lv-LV"/>
              <a:t>Rediģēt šablona virsraksta stilu</a:t>
            </a:r>
          </a:p>
        </p:txBody>
      </p:sp>
      <p:sp>
        <p:nvSpPr>
          <p:cNvPr id="3" name="Teksta vietturis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4" name="Satura vietturis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Teksta vietturis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6" name="Satura vietturis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7" name="Rectangle 4"/>
          <p:cNvSpPr>
            <a:spLocks noGrp="1" noChangeArrowheads="1"/>
          </p:cNvSpPr>
          <p:nvPr>
            <p:ph type="dt" sz="half" idx="10"/>
          </p:nvPr>
        </p:nvSpPr>
        <p:spPr>
          <a:ln/>
        </p:spPr>
        <p:txBody>
          <a:bodyPr/>
          <a:lstStyle>
            <a:lvl1pPr>
              <a:defRPr/>
            </a:lvl1pPr>
          </a:lstStyle>
          <a:p>
            <a:pPr>
              <a:defRPr/>
            </a:pPr>
            <a:endParaRPr lang="en-GB"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9" name="Rectangle 6"/>
          <p:cNvSpPr>
            <a:spLocks noGrp="1" noChangeArrowheads="1"/>
          </p:cNvSpPr>
          <p:nvPr>
            <p:ph type="sldNum" sz="quarter" idx="12"/>
          </p:nvPr>
        </p:nvSpPr>
        <p:spPr>
          <a:ln/>
        </p:spPr>
        <p:txBody>
          <a:bodyPr/>
          <a:lstStyle>
            <a:lvl1pPr>
              <a:defRPr/>
            </a:lvl1pPr>
          </a:lstStyle>
          <a:p>
            <a:pPr>
              <a:defRPr/>
            </a:pPr>
            <a:fld id="{F0D7FF53-B1C1-4A18-A731-210DB8DAD5E1}" type="slidenum">
              <a:rPr lang="en-GB" altLang="lv-LV"/>
              <a:pPr>
                <a:defRPr/>
              </a:pPr>
              <a:t>‹#›</a:t>
            </a:fld>
            <a:endParaRPr lang="en-GB" altLang="lv-LV" dirty="0"/>
          </a:p>
        </p:txBody>
      </p:sp>
    </p:spTree>
    <p:extLst>
      <p:ext uri="{BB962C8B-B14F-4D97-AF65-F5344CB8AC3E}">
        <p14:creationId xmlns:p14="http://schemas.microsoft.com/office/powerpoint/2010/main" val="3532429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a:t>Rediģēt šablona virsraksta stilu</a:t>
            </a:r>
          </a:p>
        </p:txBody>
      </p:sp>
      <p:sp>
        <p:nvSpPr>
          <p:cNvPr id="3" name="Rectangle 4"/>
          <p:cNvSpPr>
            <a:spLocks noGrp="1" noChangeArrowheads="1"/>
          </p:cNvSpPr>
          <p:nvPr>
            <p:ph type="dt" sz="half" idx="10"/>
          </p:nvPr>
        </p:nvSpPr>
        <p:spPr>
          <a:ln/>
        </p:spPr>
        <p:txBody>
          <a:bodyPr/>
          <a:lstStyle>
            <a:lvl1pPr>
              <a:defRPr/>
            </a:lvl1pPr>
          </a:lstStyle>
          <a:p>
            <a:pPr>
              <a:defRPr/>
            </a:pPr>
            <a:endParaRPr lang="en-GB"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fld id="{23E777EA-C918-4E9D-B73E-167429D64377}" type="slidenum">
              <a:rPr lang="en-GB" altLang="lv-LV"/>
              <a:pPr>
                <a:defRPr/>
              </a:pPr>
              <a:t>‹#›</a:t>
            </a:fld>
            <a:endParaRPr lang="en-GB" altLang="lv-LV" dirty="0"/>
          </a:p>
        </p:txBody>
      </p:sp>
    </p:spTree>
    <p:extLst>
      <p:ext uri="{BB962C8B-B14F-4D97-AF65-F5344CB8AC3E}">
        <p14:creationId xmlns:p14="http://schemas.microsoft.com/office/powerpoint/2010/main" val="554446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fld id="{1FA07042-18FF-498B-831D-3F71DC2ED57D}" type="slidenum">
              <a:rPr lang="en-GB" altLang="lv-LV"/>
              <a:pPr>
                <a:defRPr/>
              </a:pPr>
              <a:t>‹#›</a:t>
            </a:fld>
            <a:endParaRPr lang="en-GB" altLang="lv-LV" dirty="0"/>
          </a:p>
        </p:txBody>
      </p:sp>
    </p:spTree>
    <p:extLst>
      <p:ext uri="{BB962C8B-B14F-4D97-AF65-F5344CB8AC3E}">
        <p14:creationId xmlns:p14="http://schemas.microsoft.com/office/powerpoint/2010/main" val="1305752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609601" y="273050"/>
            <a:ext cx="4011084" cy="1162050"/>
          </a:xfrm>
        </p:spPr>
        <p:txBody>
          <a:bodyPr anchor="b"/>
          <a:lstStyle>
            <a:lvl1pPr algn="l">
              <a:defRPr sz="2000" b="1"/>
            </a:lvl1pPr>
          </a:lstStyle>
          <a:p>
            <a:r>
              <a:rPr lang="lv-LV"/>
              <a:t>Rediģēt šablona virsraksta stilu</a:t>
            </a:r>
          </a:p>
        </p:txBody>
      </p:sp>
      <p:sp>
        <p:nvSpPr>
          <p:cNvPr id="3" name="Satura vietturis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Teksta vietturis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a:t>Noklikšķiniet, lai rediģētu šablona teksta stilus</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68A221AB-05EC-40ED-94E3-8EAC0EFE4936}" type="slidenum">
              <a:rPr lang="en-GB" altLang="lv-LV"/>
              <a:pPr>
                <a:defRPr/>
              </a:pPr>
              <a:t>‹#›</a:t>
            </a:fld>
            <a:endParaRPr lang="en-GB" altLang="lv-LV" dirty="0"/>
          </a:p>
        </p:txBody>
      </p:sp>
    </p:spTree>
    <p:extLst>
      <p:ext uri="{BB962C8B-B14F-4D97-AF65-F5344CB8AC3E}">
        <p14:creationId xmlns:p14="http://schemas.microsoft.com/office/powerpoint/2010/main" val="3646418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2389717" y="4800600"/>
            <a:ext cx="7315200" cy="566738"/>
          </a:xfrm>
        </p:spPr>
        <p:txBody>
          <a:bodyPr anchor="b"/>
          <a:lstStyle>
            <a:lvl1pPr algn="l">
              <a:defRPr sz="2000" b="1"/>
            </a:lvl1pPr>
          </a:lstStyle>
          <a:p>
            <a:r>
              <a:rPr lang="lv-LV"/>
              <a:t>Rediģēt šablona virsraksta stilu</a:t>
            </a:r>
          </a:p>
        </p:txBody>
      </p:sp>
      <p:sp>
        <p:nvSpPr>
          <p:cNvPr id="3" name="Attēla vietturis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lv-LV" noProof="0" dirty="0"/>
          </a:p>
        </p:txBody>
      </p:sp>
      <p:sp>
        <p:nvSpPr>
          <p:cNvPr id="4" name="Teksta vietturis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a:t>Noklikšķiniet, lai rediģētu šablona teksta stilus</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F13D9B19-FC73-498D-99F2-12CF7809B67E}" type="slidenum">
              <a:rPr lang="en-GB" altLang="lv-LV"/>
              <a:pPr>
                <a:defRPr/>
              </a:pPr>
              <a:t>‹#›</a:t>
            </a:fld>
            <a:endParaRPr lang="en-GB" altLang="lv-LV" dirty="0"/>
          </a:p>
        </p:txBody>
      </p:sp>
    </p:spTree>
    <p:extLst>
      <p:ext uri="{BB962C8B-B14F-4D97-AF65-F5344CB8AC3E}">
        <p14:creationId xmlns:p14="http://schemas.microsoft.com/office/powerpoint/2010/main" val="230963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FCFCFC"/>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lv-LV"/>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lv-LV"/>
              <a:t>Click to edit Master text styles</a:t>
            </a:r>
          </a:p>
          <a:p>
            <a:pPr lvl="1"/>
            <a:r>
              <a:rPr lang="en-GB" altLang="lv-LV"/>
              <a:t>Second level</a:t>
            </a:r>
          </a:p>
          <a:p>
            <a:pPr lvl="2"/>
            <a:r>
              <a:rPr lang="en-GB" altLang="lv-LV"/>
              <a:t>Third level</a:t>
            </a:r>
          </a:p>
          <a:p>
            <a:pPr lvl="3"/>
            <a:r>
              <a:rPr lang="en-GB" altLang="lv-LV"/>
              <a:t>Fourth level</a:t>
            </a:r>
          </a:p>
          <a:p>
            <a:pPr lvl="4"/>
            <a:r>
              <a:rPr lang="en-GB" altLang="lv-LV"/>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spcBef>
                <a:spcPct val="0"/>
              </a:spcBef>
              <a:defRPr sz="1400" b="0">
                <a:solidFill>
                  <a:schemeClr val="tx1"/>
                </a:solidFill>
                <a:latin typeface="+mn-lt"/>
                <a:cs typeface="Arial" charset="0"/>
              </a:defRPr>
            </a:lvl1pPr>
          </a:lstStyle>
          <a:p>
            <a:pPr>
              <a:defRPr/>
            </a:pPr>
            <a:endParaRPr lang="en-GB" dirty="0"/>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spcBef>
                <a:spcPct val="0"/>
              </a:spcBef>
              <a:defRPr sz="1400" b="0">
                <a:solidFill>
                  <a:schemeClr val="tx1"/>
                </a:solidFill>
                <a:latin typeface="+mn-lt"/>
                <a:cs typeface="Arial" charset="0"/>
              </a:defRPr>
            </a:lvl1pPr>
          </a:lstStyle>
          <a:p>
            <a:pPr>
              <a:defRPr/>
            </a:pPr>
            <a:endParaRPr lang="en-GB" dirty="0"/>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b="0">
                <a:solidFill>
                  <a:schemeClr val="tx1"/>
                </a:solidFill>
                <a:latin typeface="Times New Roman" pitchFamily="18" charset="0"/>
              </a:defRPr>
            </a:lvl1pPr>
          </a:lstStyle>
          <a:p>
            <a:pPr>
              <a:defRPr/>
            </a:pPr>
            <a:fld id="{13F79D8F-53B1-49B2-B605-4CFDE356044E}" type="slidenum">
              <a:rPr lang="en-GB" altLang="lv-LV"/>
              <a:pPr>
                <a:defRPr/>
              </a:pPr>
              <a:t>‹#›</a:t>
            </a:fld>
            <a:endParaRPr lang="en-GB" altLang="lv-LV"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1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1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chart" Target="../charts/chart11.xml"/></Relationships>
</file>

<file path=ppt/slides/_rels/slide1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chart" Target="../charts/chart13.xml"/></Relationships>
</file>

<file path=ppt/slides/_rels/slide14.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chart" Target="../charts/chart15.xml"/></Relationships>
</file>

<file path=ppt/slides/_rels/slide15.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chart" Target="../charts/chart17.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chart" Target="../charts/chart19.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chart" Target="../charts/chart2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chart" Target="../charts/chart26.xml"/></Relationships>
</file>

<file path=ppt/slides/_rels/slide25.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chart" Target="../charts/chart28.xml"/></Relationships>
</file>

<file path=ppt/slides/_rels/slide26.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chart" Target="../charts/chart30.xml"/></Relationships>
</file>

<file path=ppt/slides/_rels/slide27.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chart" Target="../charts/chart32.xml"/></Relationships>
</file>

<file path=ppt/slides/_rels/slide28.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chart" Target="../charts/chart34.xml"/></Relationships>
</file>

<file path=ppt/slides/_rels/slide29.xml.rels><?xml version="1.0" encoding="UTF-8" standalone="yes"?>
<Relationships xmlns="http://schemas.openxmlformats.org/package/2006/relationships"><Relationship Id="rId3" Type="http://schemas.openxmlformats.org/officeDocument/2006/relationships/chart" Target="../charts/chart35.xm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chart" Target="../charts/chart3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chart" Target="../charts/chart37.xm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chart" Target="../charts/chart38.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chart" Target="../charts/chart39.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40.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1819906" y="2090050"/>
            <a:ext cx="864096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r>
              <a:rPr lang="lv-LV" altLang="ko-KR" sz="4400" dirty="0">
                <a:latin typeface="Arial" charset="0"/>
                <a:ea typeface="굴림" pitchFamily="34" charset="-127"/>
              </a:rPr>
              <a:t>Iedzīvotāju uzskati par Latvijas prokuratūras darbu un tēlu</a:t>
            </a:r>
            <a:endParaRPr lang="lv-LV" altLang="ko-KR" sz="9600" dirty="0">
              <a:latin typeface="Arial" charset="0"/>
              <a:ea typeface="굴림" pitchFamily="34" charset="-127"/>
            </a:endParaRPr>
          </a:p>
        </p:txBody>
      </p:sp>
      <p:sp>
        <p:nvSpPr>
          <p:cNvPr id="2051" name="Rectangle 3"/>
          <p:cNvSpPr>
            <a:spLocks noRot="1" noChangeArrowheads="1"/>
          </p:cNvSpPr>
          <p:nvPr/>
        </p:nvSpPr>
        <p:spPr bwMode="auto">
          <a:xfrm>
            <a:off x="1524000" y="4901301"/>
            <a:ext cx="9144000" cy="468312"/>
          </a:xfrm>
          <a:prstGeom prst="rect">
            <a:avLst/>
          </a:prstGeom>
          <a:noFill/>
          <a:ln>
            <a:noFill/>
          </a:ln>
        </p:spPr>
        <p:txBody>
          <a:bodyPr/>
          <a:lstStyle>
            <a:lvl1pPr marL="342900" indent="-342900">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Clr>
                <a:schemeClr val="hlink"/>
              </a:buClr>
              <a:buSzPct val="80000"/>
              <a:buFontTx/>
              <a:buNone/>
            </a:pPr>
            <a:r>
              <a:rPr lang="lv-LV" altLang="lv-LV" sz="2400" b="0" dirty="0">
                <a:latin typeface="Arial" charset="0"/>
              </a:rPr>
              <a:t>2022.gada maijs</a:t>
            </a:r>
          </a:p>
        </p:txBody>
      </p:sp>
      <p:sp>
        <p:nvSpPr>
          <p:cNvPr id="2055" name="AutoShape 14"/>
          <p:cNvSpPr>
            <a:spLocks noChangeAspect="1" noChangeArrowheads="1"/>
          </p:cNvSpPr>
          <p:nvPr/>
        </p:nvSpPr>
        <p:spPr bwMode="auto">
          <a:xfrm>
            <a:off x="1404938" y="2500314"/>
            <a:ext cx="9334501" cy="199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FontTx/>
              <a:buNone/>
            </a:pPr>
            <a:endParaRPr lang="lv-LV" altLang="lv-LV" sz="2400" dirty="0">
              <a:solidFill>
                <a:srgbClr val="FF0000"/>
              </a:solidFill>
              <a:latin typeface="Arial" charset="0"/>
            </a:endParaRPr>
          </a:p>
        </p:txBody>
      </p:sp>
      <p:pic>
        <p:nvPicPr>
          <p:cNvPr id="2056" name="Picture 5" descr="LV_green (3x mazak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60496" y="6093296"/>
            <a:ext cx="1403648" cy="609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1747898" y="4229428"/>
            <a:ext cx="8784976" cy="523220"/>
          </a:xfrm>
          <a:prstGeom prst="rect">
            <a:avLst/>
          </a:prstGeom>
        </p:spPr>
        <p:txBody>
          <a:bodyPr wrap="square">
            <a:spAutoFit/>
          </a:bodyPr>
          <a:lstStyle/>
          <a:p>
            <a:pPr algn="ctr"/>
            <a:r>
              <a:rPr lang="lv-LV" altLang="lv-LV" sz="2800" b="0" dirty="0">
                <a:solidFill>
                  <a:schemeClr val="tx2"/>
                </a:solidFill>
                <a:latin typeface="Arial" panose="020B0604020202020204" pitchFamily="34" charset="0"/>
              </a:rPr>
              <a:t>Latvijas iedzīvotāju aptauja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txBox="1">
            <a:spLocks noChangeArrowheads="1"/>
          </p:cNvSpPr>
          <p:nvPr/>
        </p:nvSpPr>
        <p:spPr bwMode="auto">
          <a:xfrm>
            <a:off x="1549401" y="44624"/>
            <a:ext cx="8933855" cy="495739"/>
          </a:xfrm>
          <a:prstGeom prst="rect">
            <a:avLst/>
          </a:prstGeom>
          <a:noFill/>
          <a:ln>
            <a:noFill/>
          </a:ln>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defRPr/>
            </a:pPr>
            <a:r>
              <a:rPr lang="lv-LV" altLang="lv-LV" sz="2000" kern="0" dirty="0">
                <a:latin typeface="Arial" panose="020B0604020202020204" pitchFamily="34" charset="0"/>
              </a:rPr>
              <a:t>1. Uzticēšanās dažādām valsts un sabiedriskajām institūcijām </a:t>
            </a:r>
          </a:p>
        </p:txBody>
      </p:sp>
      <p:pic>
        <p:nvPicPr>
          <p:cNvPr id="7171" name="Picture 5" descr="LV_green (3x mazak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40802" y="6408564"/>
            <a:ext cx="931862" cy="40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Rectangle 8"/>
          <p:cNvSpPr>
            <a:spLocks noChangeArrowheads="1"/>
          </p:cNvSpPr>
          <p:nvPr/>
        </p:nvSpPr>
        <p:spPr bwMode="auto">
          <a:xfrm>
            <a:off x="263352" y="548680"/>
            <a:ext cx="9145016"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lv-LV" altLang="lv-LV" sz="1000" b="0" i="1" dirty="0">
                <a:solidFill>
                  <a:srgbClr val="3D3D3D"/>
                </a:solidFill>
                <a:latin typeface="Arial" charset="0"/>
              </a:rPr>
              <a:t>P5. Lūdzu, atzīmējiet, cik lielā mērā Jūs uzticaties zemāk uzskaitītajām valsts un sabiedriskajām institūcijām! Vai Jūs tām pilnībā uzticaties, drīzāk uzticaties, drīzāk neuzticaties vai arī pilnībā neuzticaties:</a:t>
            </a:r>
          </a:p>
          <a:p>
            <a:pPr algn="just" eaLnBrk="1" hangingPunct="1">
              <a:spcBef>
                <a:spcPct val="0"/>
              </a:spcBef>
              <a:buFontTx/>
              <a:buNone/>
            </a:pPr>
            <a:r>
              <a:rPr lang="lv-LV" altLang="lv-LV" sz="1400" dirty="0">
                <a:solidFill>
                  <a:srgbClr val="DB3131"/>
                </a:solidFill>
                <a:latin typeface="Arial" charset="0"/>
              </a:rPr>
              <a:t>Valsts policija</a:t>
            </a:r>
          </a:p>
        </p:txBody>
      </p:sp>
      <p:sp>
        <p:nvSpPr>
          <p:cNvPr id="7173" name="Slide Number Placeholder 3"/>
          <p:cNvSpPr>
            <a:spLocks noGrp="1" noChangeArrowheads="1"/>
          </p:cNvSpPr>
          <p:nvPr>
            <p:ph type="sldNum" sz="quarter" idx="12"/>
          </p:nvPr>
        </p:nvSpPr>
        <p:spPr>
          <a:xfrm>
            <a:off x="-14907" y="6596064"/>
            <a:ext cx="422275"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fld id="{88AD679B-D780-4CF8-94F5-53AB0A45299E}" type="slidenum">
              <a:rPr lang="lv-LV" altLang="lv-LV" sz="1100">
                <a:latin typeface="Arial" charset="0"/>
              </a:rPr>
              <a:pPr algn="ctr">
                <a:spcBef>
                  <a:spcPct val="0"/>
                </a:spcBef>
                <a:buFontTx/>
                <a:buNone/>
              </a:pPr>
              <a:t>10</a:t>
            </a:fld>
            <a:endParaRPr lang="lv-LV" altLang="lv-LV" sz="1100" dirty="0">
              <a:latin typeface="Arial" charset="0"/>
            </a:endParaRPr>
          </a:p>
        </p:txBody>
      </p:sp>
      <p:sp>
        <p:nvSpPr>
          <p:cNvPr id="6" name="TextBox 5"/>
          <p:cNvSpPr txBox="1"/>
          <p:nvPr/>
        </p:nvSpPr>
        <p:spPr>
          <a:xfrm>
            <a:off x="263352" y="1095167"/>
            <a:ext cx="3074881" cy="253916"/>
          </a:xfrm>
          <a:prstGeom prst="rect">
            <a:avLst/>
          </a:prstGeom>
          <a:noFill/>
        </p:spPr>
        <p:txBody>
          <a:bodyPr wrap="none" rtlCol="0">
            <a:spAutoFit/>
          </a:bodyPr>
          <a:lstStyle/>
          <a:p>
            <a:r>
              <a:rPr lang="lv-LV" sz="1050" dirty="0">
                <a:solidFill>
                  <a:schemeClr val="tx1"/>
                </a:solidFill>
              </a:rPr>
              <a:t>Sociāldemogrāfisko grupu atbilžu sadalījums</a:t>
            </a:r>
          </a:p>
        </p:txBody>
      </p:sp>
      <p:graphicFrame>
        <p:nvGraphicFramePr>
          <p:cNvPr id="7" name="Chart 6">
            <a:extLst>
              <a:ext uri="{FF2B5EF4-FFF2-40B4-BE49-F238E27FC236}">
                <a16:creationId xmlns:a16="http://schemas.microsoft.com/office/drawing/2014/main" id="{B493ACF6-5D89-485C-97A5-B18D92E702AE}"/>
              </a:ext>
            </a:extLst>
          </p:cNvPr>
          <p:cNvGraphicFramePr>
            <a:graphicFrameLocks/>
          </p:cNvGraphicFramePr>
          <p:nvPr>
            <p:extLst>
              <p:ext uri="{D42A27DB-BD31-4B8C-83A1-F6EECF244321}">
                <p14:modId xmlns:p14="http://schemas.microsoft.com/office/powerpoint/2010/main" val="3781787690"/>
              </p:ext>
            </p:extLst>
          </p:nvPr>
        </p:nvGraphicFramePr>
        <p:xfrm>
          <a:off x="551384" y="1247488"/>
          <a:ext cx="8784976" cy="52049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a:extLst>
              <a:ext uri="{FF2B5EF4-FFF2-40B4-BE49-F238E27FC236}">
                <a16:creationId xmlns:a16="http://schemas.microsoft.com/office/drawing/2014/main" id="{D4C91D42-2EF0-42A0-8B35-6BA195EB2BF0}"/>
              </a:ext>
            </a:extLst>
          </p:cNvPr>
          <p:cNvGraphicFramePr>
            <a:graphicFrameLocks/>
          </p:cNvGraphicFramePr>
          <p:nvPr>
            <p:extLst>
              <p:ext uri="{D42A27DB-BD31-4B8C-83A1-F6EECF244321}">
                <p14:modId xmlns:p14="http://schemas.microsoft.com/office/powerpoint/2010/main" val="2481148249"/>
              </p:ext>
            </p:extLst>
          </p:nvPr>
        </p:nvGraphicFramePr>
        <p:xfrm>
          <a:off x="9139012" y="1227927"/>
          <a:ext cx="2222502" cy="5070310"/>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 Box 1">
            <a:extLst>
              <a:ext uri="{FF2B5EF4-FFF2-40B4-BE49-F238E27FC236}">
                <a16:creationId xmlns:a16="http://schemas.microsoft.com/office/drawing/2014/main" id="{6FE39A76-7287-AA35-E469-DE1778CA4180}"/>
              </a:ext>
            </a:extLst>
          </p:cNvPr>
          <p:cNvSpPr txBox="1">
            <a:spLocks noChangeArrowheads="1"/>
          </p:cNvSpPr>
          <p:nvPr/>
        </p:nvSpPr>
        <p:spPr bwMode="auto">
          <a:xfrm>
            <a:off x="551384" y="6439179"/>
            <a:ext cx="10035174" cy="393420"/>
          </a:xfrm>
          <a:prstGeom prst="rect">
            <a:avLst/>
          </a:prstGeom>
          <a:noFill/>
          <a:ln>
            <a:noFill/>
          </a:ln>
          <a:effectLst/>
          <a:extLst>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27432"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defRPr sz="1000"/>
            </a:pPr>
            <a:r>
              <a:rPr lang="lv-LV" sz="900" b="0" i="1" dirty="0">
                <a:solidFill>
                  <a:srgbClr val="000000"/>
                </a:solidFill>
                <a:latin typeface="Arial"/>
                <a:cs typeface="Arial"/>
              </a:rPr>
              <a:t>*Indekss atspoguļo vērtējumu uzticos/neuzticos īpatsvaru starpību, kur vērtējumu drīzāk uzticos/drīzāk neuzticos minēšanas biežums (%) ir reizināts ar koeficientu 0.5, bet vērtējumu pilnībā uzticos/pilnībā neuzticos minēšanas biežums - ar koeficientu 1. Indekss var svārstīties robežās no +100 (visi pilnībā uzticas) līdz -100 (visi pilnībā neuzticas).</a:t>
            </a:r>
          </a:p>
        </p:txBody>
      </p:sp>
    </p:spTree>
    <p:extLst>
      <p:ext uri="{BB962C8B-B14F-4D97-AF65-F5344CB8AC3E}">
        <p14:creationId xmlns:p14="http://schemas.microsoft.com/office/powerpoint/2010/main" val="2575089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txBox="1">
            <a:spLocks noChangeArrowheads="1"/>
          </p:cNvSpPr>
          <p:nvPr/>
        </p:nvSpPr>
        <p:spPr bwMode="auto">
          <a:xfrm>
            <a:off x="1549401" y="116634"/>
            <a:ext cx="8933855" cy="320549"/>
          </a:xfrm>
          <a:prstGeom prst="rect">
            <a:avLst/>
          </a:prstGeom>
          <a:noFill/>
          <a:ln>
            <a:noFill/>
          </a:ln>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defRPr/>
            </a:pPr>
            <a:r>
              <a:rPr lang="lv-LV" altLang="lv-LV" sz="2000" kern="0" dirty="0">
                <a:latin typeface="Arial" panose="020B0604020202020204" pitchFamily="34" charset="0"/>
              </a:rPr>
              <a:t>1. Uzticēšanās dažādām valsts un sabiedriskajām institūcijām </a:t>
            </a:r>
          </a:p>
        </p:txBody>
      </p:sp>
      <p:pic>
        <p:nvPicPr>
          <p:cNvPr id="7171" name="Picture 5" descr="LV_green (3x mazak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36560" y="6408564"/>
            <a:ext cx="931862" cy="40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Rectangle 8"/>
          <p:cNvSpPr>
            <a:spLocks noChangeArrowheads="1"/>
          </p:cNvSpPr>
          <p:nvPr/>
        </p:nvSpPr>
        <p:spPr bwMode="auto">
          <a:xfrm>
            <a:off x="317078" y="476672"/>
            <a:ext cx="8731250"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lv-LV" altLang="lv-LV" sz="1000" b="0" i="1" dirty="0">
                <a:solidFill>
                  <a:srgbClr val="3D3D3D"/>
                </a:solidFill>
                <a:latin typeface="Arial" charset="0"/>
              </a:rPr>
              <a:t>P5. Lūdzu, atzīmējiet, cik lielā mērā Jūs uzticaties zemāk uzskaitītajām valsts un sabiedriskajām institūcijām! Vai Jūs tām pilnībā uzticaties, drīzāk uzticaties, drīzāk neuzticaties vai arī pilnībā neuzticaties:</a:t>
            </a:r>
          </a:p>
          <a:p>
            <a:pPr algn="just" eaLnBrk="1" hangingPunct="1">
              <a:spcBef>
                <a:spcPct val="0"/>
              </a:spcBef>
              <a:buFontTx/>
              <a:buNone/>
            </a:pPr>
            <a:r>
              <a:rPr lang="lv-LV" altLang="lv-LV" sz="1400" dirty="0">
                <a:solidFill>
                  <a:srgbClr val="DB3131"/>
                </a:solidFill>
                <a:latin typeface="Arial" charset="0"/>
              </a:rPr>
              <a:t>Valsts drošības dienests (VDD)</a:t>
            </a:r>
          </a:p>
        </p:txBody>
      </p:sp>
      <p:sp>
        <p:nvSpPr>
          <p:cNvPr id="7173" name="Slide Number Placeholder 3"/>
          <p:cNvSpPr>
            <a:spLocks noGrp="1" noChangeArrowheads="1"/>
          </p:cNvSpPr>
          <p:nvPr>
            <p:ph type="sldNum" sz="quarter" idx="12"/>
          </p:nvPr>
        </p:nvSpPr>
        <p:spPr>
          <a:xfrm>
            <a:off x="-24680" y="6596064"/>
            <a:ext cx="422275"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fld id="{88AD679B-D780-4CF8-94F5-53AB0A45299E}" type="slidenum">
              <a:rPr lang="lv-LV" altLang="lv-LV" sz="1100">
                <a:latin typeface="Arial" charset="0"/>
              </a:rPr>
              <a:pPr algn="ctr">
                <a:spcBef>
                  <a:spcPct val="0"/>
                </a:spcBef>
                <a:buFontTx/>
                <a:buNone/>
              </a:pPr>
              <a:t>11</a:t>
            </a:fld>
            <a:endParaRPr lang="lv-LV" altLang="lv-LV" sz="1100" dirty="0">
              <a:latin typeface="Arial" charset="0"/>
            </a:endParaRPr>
          </a:p>
        </p:txBody>
      </p:sp>
      <p:graphicFrame>
        <p:nvGraphicFramePr>
          <p:cNvPr id="10" name="Chart 9">
            <a:extLst>
              <a:ext uri="{FF2B5EF4-FFF2-40B4-BE49-F238E27FC236}">
                <a16:creationId xmlns:a16="http://schemas.microsoft.com/office/drawing/2014/main" id="{97E07A8A-EFD6-48CE-8D39-6583161F214D}"/>
              </a:ext>
            </a:extLst>
          </p:cNvPr>
          <p:cNvGraphicFramePr>
            <a:graphicFrameLocks/>
          </p:cNvGraphicFramePr>
          <p:nvPr>
            <p:extLst>
              <p:ext uri="{D42A27DB-BD31-4B8C-83A1-F6EECF244321}">
                <p14:modId xmlns:p14="http://schemas.microsoft.com/office/powerpoint/2010/main" val="2505207768"/>
              </p:ext>
            </p:extLst>
          </p:nvPr>
        </p:nvGraphicFramePr>
        <p:xfrm>
          <a:off x="551384" y="1227928"/>
          <a:ext cx="8731250" cy="5184575"/>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317079" y="1054333"/>
            <a:ext cx="3074881" cy="253916"/>
          </a:xfrm>
          <a:prstGeom prst="rect">
            <a:avLst/>
          </a:prstGeom>
          <a:noFill/>
        </p:spPr>
        <p:txBody>
          <a:bodyPr wrap="none" rtlCol="0">
            <a:spAutoFit/>
          </a:bodyPr>
          <a:lstStyle/>
          <a:p>
            <a:r>
              <a:rPr lang="lv-LV" sz="1050" dirty="0">
                <a:solidFill>
                  <a:schemeClr val="tx1"/>
                </a:solidFill>
              </a:rPr>
              <a:t>Sociāldemogrāfisko grupu atbilžu sadalījums</a:t>
            </a:r>
          </a:p>
        </p:txBody>
      </p:sp>
      <p:graphicFrame>
        <p:nvGraphicFramePr>
          <p:cNvPr id="11" name="Chart 10">
            <a:extLst>
              <a:ext uri="{FF2B5EF4-FFF2-40B4-BE49-F238E27FC236}">
                <a16:creationId xmlns:a16="http://schemas.microsoft.com/office/drawing/2014/main" id="{0C744FF6-339F-4C34-BA9F-54912788FA23}"/>
              </a:ext>
            </a:extLst>
          </p:cNvPr>
          <p:cNvGraphicFramePr>
            <a:graphicFrameLocks/>
          </p:cNvGraphicFramePr>
          <p:nvPr>
            <p:extLst>
              <p:ext uri="{D42A27DB-BD31-4B8C-83A1-F6EECF244321}">
                <p14:modId xmlns:p14="http://schemas.microsoft.com/office/powerpoint/2010/main" val="2563915979"/>
              </p:ext>
            </p:extLst>
          </p:nvPr>
        </p:nvGraphicFramePr>
        <p:xfrm>
          <a:off x="9192344" y="1196752"/>
          <a:ext cx="2241178" cy="5184575"/>
        </p:xfrm>
        <a:graphic>
          <a:graphicData uri="http://schemas.openxmlformats.org/drawingml/2006/chart">
            <c:chart xmlns:c="http://schemas.openxmlformats.org/drawingml/2006/chart" xmlns:r="http://schemas.openxmlformats.org/officeDocument/2006/relationships" r:id="rId4"/>
          </a:graphicData>
        </a:graphic>
      </p:graphicFrame>
      <p:sp>
        <p:nvSpPr>
          <p:cNvPr id="12" name="Text Box 1">
            <a:extLst>
              <a:ext uri="{FF2B5EF4-FFF2-40B4-BE49-F238E27FC236}">
                <a16:creationId xmlns:a16="http://schemas.microsoft.com/office/drawing/2014/main" id="{7BA776DA-F7C6-DC11-CDBA-53030505BD6B}"/>
              </a:ext>
            </a:extLst>
          </p:cNvPr>
          <p:cNvSpPr txBox="1">
            <a:spLocks noChangeArrowheads="1"/>
          </p:cNvSpPr>
          <p:nvPr/>
        </p:nvSpPr>
        <p:spPr bwMode="auto">
          <a:xfrm>
            <a:off x="551384" y="6439179"/>
            <a:ext cx="10035174" cy="393420"/>
          </a:xfrm>
          <a:prstGeom prst="rect">
            <a:avLst/>
          </a:prstGeom>
          <a:noFill/>
          <a:ln>
            <a:noFill/>
          </a:ln>
          <a:effectLst/>
          <a:extLst>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27432"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defRPr sz="1000"/>
            </a:pPr>
            <a:r>
              <a:rPr lang="lv-LV" sz="900" b="0" i="1" dirty="0">
                <a:solidFill>
                  <a:srgbClr val="000000"/>
                </a:solidFill>
                <a:latin typeface="Arial"/>
                <a:cs typeface="Arial"/>
              </a:rPr>
              <a:t>*Indekss atspoguļo vērtējumu uzticos/neuzticos īpatsvaru starpību, kur vērtējumu drīzāk uzticos/drīzāk neuzticos minēšanas biežums (%) ir reizināts ar koeficientu 0.5, bet vērtējumu pilnībā uzticos/pilnībā neuzticos minēšanas biežums - ar koeficientu 1. Indekss var svārstīties robežās no +100 (visi pilnībā uzticas) līdz -100 (visi pilnībā neuzticas).</a:t>
            </a:r>
          </a:p>
        </p:txBody>
      </p:sp>
    </p:spTree>
    <p:extLst>
      <p:ext uri="{BB962C8B-B14F-4D97-AF65-F5344CB8AC3E}">
        <p14:creationId xmlns:p14="http://schemas.microsoft.com/office/powerpoint/2010/main" val="15712710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txBox="1">
            <a:spLocks noChangeArrowheads="1"/>
          </p:cNvSpPr>
          <p:nvPr/>
        </p:nvSpPr>
        <p:spPr bwMode="auto">
          <a:xfrm>
            <a:off x="1549401" y="116634"/>
            <a:ext cx="8933855" cy="330821"/>
          </a:xfrm>
          <a:prstGeom prst="rect">
            <a:avLst/>
          </a:prstGeom>
          <a:noFill/>
          <a:ln>
            <a:noFill/>
          </a:ln>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defRPr/>
            </a:pPr>
            <a:r>
              <a:rPr lang="lv-LV" altLang="lv-LV" sz="2000" kern="0" dirty="0">
                <a:latin typeface="Arial" panose="020B0604020202020204" pitchFamily="34" charset="0"/>
              </a:rPr>
              <a:t>1. Uzticēšanās dažādām valsts un sabiedriskajām institūcijām </a:t>
            </a:r>
          </a:p>
        </p:txBody>
      </p:sp>
      <p:pic>
        <p:nvPicPr>
          <p:cNvPr id="7171" name="Picture 5" descr="LV_green (3x mazak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40802" y="6408564"/>
            <a:ext cx="931862" cy="40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Rectangle 8"/>
          <p:cNvSpPr>
            <a:spLocks noChangeArrowheads="1"/>
          </p:cNvSpPr>
          <p:nvPr/>
        </p:nvSpPr>
        <p:spPr bwMode="auto">
          <a:xfrm>
            <a:off x="407368" y="467962"/>
            <a:ext cx="8731250"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lv-LV" altLang="lv-LV" sz="1000" b="0" i="1" dirty="0">
                <a:solidFill>
                  <a:srgbClr val="3D3D3D"/>
                </a:solidFill>
                <a:latin typeface="Arial" charset="0"/>
              </a:rPr>
              <a:t>P5. Lūdzu, atzīmējiet, cik lielā mērā Jūs uzticaties zemāk uzskaitītajām valsts un sabiedriskajām institūcijām! Vai Jūs tām pilnībā uzticaties, drīzāk uzticaties, drīzāk neuzticaties vai arī pilnībā neuzticaties:</a:t>
            </a:r>
          </a:p>
          <a:p>
            <a:pPr algn="just" eaLnBrk="1" hangingPunct="1">
              <a:spcBef>
                <a:spcPct val="0"/>
              </a:spcBef>
              <a:buFontTx/>
              <a:buNone/>
            </a:pPr>
            <a:r>
              <a:rPr lang="lv-LV" altLang="lv-LV" sz="1400" dirty="0">
                <a:solidFill>
                  <a:srgbClr val="DB3131"/>
                </a:solidFill>
                <a:latin typeface="Arial" charset="0"/>
              </a:rPr>
              <a:t>Tiesas</a:t>
            </a:r>
          </a:p>
        </p:txBody>
      </p:sp>
      <p:sp>
        <p:nvSpPr>
          <p:cNvPr id="7173" name="Slide Number Placeholder 3"/>
          <p:cNvSpPr>
            <a:spLocks noGrp="1" noChangeArrowheads="1"/>
          </p:cNvSpPr>
          <p:nvPr>
            <p:ph type="sldNum" sz="quarter" idx="12"/>
          </p:nvPr>
        </p:nvSpPr>
        <p:spPr>
          <a:xfrm>
            <a:off x="-24680" y="6596064"/>
            <a:ext cx="422275"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fld id="{88AD679B-D780-4CF8-94F5-53AB0A45299E}" type="slidenum">
              <a:rPr lang="lv-LV" altLang="lv-LV" sz="1100">
                <a:latin typeface="Arial" charset="0"/>
              </a:rPr>
              <a:pPr algn="ctr">
                <a:spcBef>
                  <a:spcPct val="0"/>
                </a:spcBef>
                <a:buFontTx/>
                <a:buNone/>
              </a:pPr>
              <a:t>12</a:t>
            </a:fld>
            <a:endParaRPr lang="lv-LV" altLang="lv-LV" sz="1100" dirty="0">
              <a:latin typeface="Arial" charset="0"/>
            </a:endParaRPr>
          </a:p>
        </p:txBody>
      </p:sp>
      <p:sp>
        <p:nvSpPr>
          <p:cNvPr id="6" name="TextBox 5"/>
          <p:cNvSpPr txBox="1"/>
          <p:nvPr/>
        </p:nvSpPr>
        <p:spPr>
          <a:xfrm>
            <a:off x="407368" y="1014844"/>
            <a:ext cx="3096344" cy="253916"/>
          </a:xfrm>
          <a:prstGeom prst="rect">
            <a:avLst/>
          </a:prstGeom>
          <a:noFill/>
        </p:spPr>
        <p:txBody>
          <a:bodyPr wrap="square" rtlCol="0">
            <a:spAutoFit/>
          </a:bodyPr>
          <a:lstStyle/>
          <a:p>
            <a:r>
              <a:rPr lang="lv-LV" sz="1050" dirty="0">
                <a:solidFill>
                  <a:schemeClr val="tx1"/>
                </a:solidFill>
              </a:rPr>
              <a:t>Sociāldemogrāfisko grupu atbilžu sadalījums</a:t>
            </a:r>
          </a:p>
        </p:txBody>
      </p:sp>
      <p:graphicFrame>
        <p:nvGraphicFramePr>
          <p:cNvPr id="9" name="Chart 8">
            <a:extLst>
              <a:ext uri="{FF2B5EF4-FFF2-40B4-BE49-F238E27FC236}">
                <a16:creationId xmlns:a16="http://schemas.microsoft.com/office/drawing/2014/main" id="{CF4D9928-D9DE-479A-9257-C17B678B1EA0}"/>
              </a:ext>
            </a:extLst>
          </p:cNvPr>
          <p:cNvGraphicFramePr>
            <a:graphicFrameLocks/>
          </p:cNvGraphicFramePr>
          <p:nvPr>
            <p:extLst>
              <p:ext uri="{D42A27DB-BD31-4B8C-83A1-F6EECF244321}">
                <p14:modId xmlns:p14="http://schemas.microsoft.com/office/powerpoint/2010/main" val="2810697756"/>
              </p:ext>
            </p:extLst>
          </p:nvPr>
        </p:nvGraphicFramePr>
        <p:xfrm>
          <a:off x="623392" y="1155523"/>
          <a:ext cx="8731250" cy="529781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a:extLst>
              <a:ext uri="{FF2B5EF4-FFF2-40B4-BE49-F238E27FC236}">
                <a16:creationId xmlns:a16="http://schemas.microsoft.com/office/drawing/2014/main" id="{0128ED7D-B175-4913-85C4-197BA906657F}"/>
              </a:ext>
            </a:extLst>
          </p:cNvPr>
          <p:cNvGraphicFramePr>
            <a:graphicFrameLocks/>
          </p:cNvGraphicFramePr>
          <p:nvPr>
            <p:extLst>
              <p:ext uri="{D42A27DB-BD31-4B8C-83A1-F6EECF244321}">
                <p14:modId xmlns:p14="http://schemas.microsoft.com/office/powerpoint/2010/main" val="1277634042"/>
              </p:ext>
            </p:extLst>
          </p:nvPr>
        </p:nvGraphicFramePr>
        <p:xfrm>
          <a:off x="9552384" y="836712"/>
          <a:ext cx="2241178" cy="5499843"/>
        </p:xfrm>
        <a:graphic>
          <a:graphicData uri="http://schemas.openxmlformats.org/drawingml/2006/chart">
            <c:chart xmlns:c="http://schemas.openxmlformats.org/drawingml/2006/chart" xmlns:r="http://schemas.openxmlformats.org/officeDocument/2006/relationships" r:id="rId4"/>
          </a:graphicData>
        </a:graphic>
      </p:graphicFrame>
      <p:sp>
        <p:nvSpPr>
          <p:cNvPr id="12" name="Text Box 1">
            <a:extLst>
              <a:ext uri="{FF2B5EF4-FFF2-40B4-BE49-F238E27FC236}">
                <a16:creationId xmlns:a16="http://schemas.microsoft.com/office/drawing/2014/main" id="{25D8E3B0-E3F8-9210-AC1A-26E90A65D31B}"/>
              </a:ext>
            </a:extLst>
          </p:cNvPr>
          <p:cNvSpPr txBox="1">
            <a:spLocks noChangeArrowheads="1"/>
          </p:cNvSpPr>
          <p:nvPr/>
        </p:nvSpPr>
        <p:spPr bwMode="auto">
          <a:xfrm>
            <a:off x="551384" y="6439179"/>
            <a:ext cx="10035174" cy="393420"/>
          </a:xfrm>
          <a:prstGeom prst="rect">
            <a:avLst/>
          </a:prstGeom>
          <a:noFill/>
          <a:ln>
            <a:noFill/>
          </a:ln>
          <a:effectLst/>
          <a:extLst>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27432"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defRPr sz="1000"/>
            </a:pPr>
            <a:r>
              <a:rPr lang="lv-LV" sz="900" b="0" i="1" dirty="0">
                <a:solidFill>
                  <a:srgbClr val="000000"/>
                </a:solidFill>
                <a:latin typeface="Arial"/>
                <a:cs typeface="Arial"/>
              </a:rPr>
              <a:t>*Indekss atspoguļo vērtējumu uzticos/neuzticos īpatsvaru starpību, kur vērtējumu drīzāk uzticos/drīzāk neuzticos minēšanas biežums (%) ir reizināts ar koeficientu 0.5, bet vērtējumu pilnībā uzticos/pilnībā neuzticos minēšanas biežums - ar koeficientu 1. Indekss var svārstīties robežās no +100 (visi pilnībā uzticas) līdz -100 (visi pilnībā neuzticas).</a:t>
            </a:r>
          </a:p>
        </p:txBody>
      </p:sp>
    </p:spTree>
    <p:extLst>
      <p:ext uri="{BB962C8B-B14F-4D97-AF65-F5344CB8AC3E}">
        <p14:creationId xmlns:p14="http://schemas.microsoft.com/office/powerpoint/2010/main" val="35346565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txBox="1">
            <a:spLocks noChangeArrowheads="1"/>
          </p:cNvSpPr>
          <p:nvPr/>
        </p:nvSpPr>
        <p:spPr bwMode="auto">
          <a:xfrm>
            <a:off x="1549401" y="116634"/>
            <a:ext cx="8933855" cy="357215"/>
          </a:xfrm>
          <a:prstGeom prst="rect">
            <a:avLst/>
          </a:prstGeom>
          <a:noFill/>
          <a:ln>
            <a:noFill/>
          </a:ln>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defRPr/>
            </a:pPr>
            <a:r>
              <a:rPr lang="lv-LV" altLang="lv-LV" sz="2000" kern="0" dirty="0">
                <a:latin typeface="Arial" panose="020B0604020202020204" pitchFamily="34" charset="0"/>
              </a:rPr>
              <a:t>1. Uzticēšanās dažādām valsts un sabiedriskajām institūcijām </a:t>
            </a:r>
          </a:p>
        </p:txBody>
      </p:sp>
      <p:pic>
        <p:nvPicPr>
          <p:cNvPr id="7171" name="Picture 5" descr="LV_green (3x mazak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40802" y="6408564"/>
            <a:ext cx="931862" cy="40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Rectangle 8"/>
          <p:cNvSpPr>
            <a:spLocks noChangeArrowheads="1"/>
          </p:cNvSpPr>
          <p:nvPr/>
        </p:nvSpPr>
        <p:spPr bwMode="auto">
          <a:xfrm>
            <a:off x="339339" y="476672"/>
            <a:ext cx="8731250"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lv-LV" altLang="lv-LV" sz="1000" b="0" i="1" dirty="0">
                <a:solidFill>
                  <a:srgbClr val="3D3D3D"/>
                </a:solidFill>
                <a:latin typeface="Arial" charset="0"/>
              </a:rPr>
              <a:t>P5. Lūdzu, atzīmējiet, cik lielā mērā Jūs uzticaties zemāk uzskaitītajām valsts un sabiedriskajām institūcijām! Vai Jūs tām pilnībā uzticaties, drīzāk uzticaties, drīzāk neuzticaties vai arī pilnībā neuzticaties:</a:t>
            </a:r>
          </a:p>
          <a:p>
            <a:pPr algn="just" eaLnBrk="1" hangingPunct="1">
              <a:spcBef>
                <a:spcPct val="0"/>
              </a:spcBef>
              <a:buFontTx/>
              <a:buNone/>
            </a:pPr>
            <a:r>
              <a:rPr lang="lv-LV" altLang="lv-LV" sz="1400" dirty="0">
                <a:solidFill>
                  <a:srgbClr val="DB3131"/>
                </a:solidFill>
                <a:latin typeface="Arial" charset="0"/>
              </a:rPr>
              <a:t>Korupcijas novēršanas un apkarošanas birojs (KNAB)</a:t>
            </a:r>
          </a:p>
        </p:txBody>
      </p:sp>
      <p:sp>
        <p:nvSpPr>
          <p:cNvPr id="7173" name="Slide Number Placeholder 3"/>
          <p:cNvSpPr>
            <a:spLocks noGrp="1" noChangeArrowheads="1"/>
          </p:cNvSpPr>
          <p:nvPr>
            <p:ph type="sldNum" sz="quarter" idx="12"/>
          </p:nvPr>
        </p:nvSpPr>
        <p:spPr>
          <a:xfrm>
            <a:off x="-24680" y="6596064"/>
            <a:ext cx="422275"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fld id="{88AD679B-D780-4CF8-94F5-53AB0A45299E}" type="slidenum">
              <a:rPr lang="lv-LV" altLang="lv-LV" sz="1100">
                <a:latin typeface="Arial" charset="0"/>
              </a:rPr>
              <a:pPr algn="ctr">
                <a:spcBef>
                  <a:spcPct val="0"/>
                </a:spcBef>
                <a:buFontTx/>
                <a:buNone/>
              </a:pPr>
              <a:t>13</a:t>
            </a:fld>
            <a:endParaRPr lang="lv-LV" altLang="lv-LV" sz="1100" dirty="0">
              <a:latin typeface="Arial" charset="0"/>
            </a:endParaRPr>
          </a:p>
        </p:txBody>
      </p:sp>
      <p:graphicFrame>
        <p:nvGraphicFramePr>
          <p:cNvPr id="8" name="Chart 7">
            <a:extLst>
              <a:ext uri="{FF2B5EF4-FFF2-40B4-BE49-F238E27FC236}">
                <a16:creationId xmlns:a16="http://schemas.microsoft.com/office/drawing/2014/main" id="{C121EF3C-A79C-43FC-9F2E-13E604D09225}"/>
              </a:ext>
            </a:extLst>
          </p:cNvPr>
          <p:cNvGraphicFramePr>
            <a:graphicFrameLocks/>
          </p:cNvGraphicFramePr>
          <p:nvPr>
            <p:extLst>
              <p:ext uri="{D42A27DB-BD31-4B8C-83A1-F6EECF244321}">
                <p14:modId xmlns:p14="http://schemas.microsoft.com/office/powerpoint/2010/main" val="3813097155"/>
              </p:ext>
            </p:extLst>
          </p:nvPr>
        </p:nvGraphicFramePr>
        <p:xfrm>
          <a:off x="551384" y="1198042"/>
          <a:ext cx="8712968" cy="5241137"/>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335360" y="1014844"/>
            <a:ext cx="3096344" cy="253916"/>
          </a:xfrm>
          <a:prstGeom prst="rect">
            <a:avLst/>
          </a:prstGeom>
          <a:noFill/>
        </p:spPr>
        <p:txBody>
          <a:bodyPr wrap="square" rtlCol="0">
            <a:spAutoFit/>
          </a:bodyPr>
          <a:lstStyle/>
          <a:p>
            <a:r>
              <a:rPr lang="lv-LV" sz="1050" dirty="0">
                <a:solidFill>
                  <a:schemeClr val="tx1"/>
                </a:solidFill>
              </a:rPr>
              <a:t>Sociāldemogrāfisko grupu atbilžu sadalījums</a:t>
            </a:r>
          </a:p>
        </p:txBody>
      </p:sp>
      <p:graphicFrame>
        <p:nvGraphicFramePr>
          <p:cNvPr id="10" name="Chart 9">
            <a:extLst>
              <a:ext uri="{FF2B5EF4-FFF2-40B4-BE49-F238E27FC236}">
                <a16:creationId xmlns:a16="http://schemas.microsoft.com/office/drawing/2014/main" id="{8F12D982-BBA8-4739-A13B-EF5D2B30FC43}"/>
              </a:ext>
            </a:extLst>
          </p:cNvPr>
          <p:cNvGraphicFramePr>
            <a:graphicFrameLocks/>
          </p:cNvGraphicFramePr>
          <p:nvPr>
            <p:extLst>
              <p:ext uri="{D42A27DB-BD31-4B8C-83A1-F6EECF244321}">
                <p14:modId xmlns:p14="http://schemas.microsoft.com/office/powerpoint/2010/main" val="2134433836"/>
              </p:ext>
            </p:extLst>
          </p:nvPr>
        </p:nvGraphicFramePr>
        <p:xfrm>
          <a:off x="9178801" y="982015"/>
          <a:ext cx="2317799" cy="5309205"/>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 Box 1">
            <a:extLst>
              <a:ext uri="{FF2B5EF4-FFF2-40B4-BE49-F238E27FC236}">
                <a16:creationId xmlns:a16="http://schemas.microsoft.com/office/drawing/2014/main" id="{C57D0C4C-7FFA-9956-84BC-584216DB6425}"/>
              </a:ext>
            </a:extLst>
          </p:cNvPr>
          <p:cNvSpPr txBox="1">
            <a:spLocks noChangeArrowheads="1"/>
          </p:cNvSpPr>
          <p:nvPr/>
        </p:nvSpPr>
        <p:spPr bwMode="auto">
          <a:xfrm>
            <a:off x="551384" y="6439179"/>
            <a:ext cx="10035174" cy="393420"/>
          </a:xfrm>
          <a:prstGeom prst="rect">
            <a:avLst/>
          </a:prstGeom>
          <a:noFill/>
          <a:ln>
            <a:noFill/>
          </a:ln>
          <a:effectLst/>
          <a:extLst>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27432"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defRPr sz="1000"/>
            </a:pPr>
            <a:r>
              <a:rPr lang="lv-LV" sz="900" b="0" i="1" dirty="0">
                <a:solidFill>
                  <a:srgbClr val="000000"/>
                </a:solidFill>
                <a:latin typeface="Arial"/>
                <a:cs typeface="Arial"/>
              </a:rPr>
              <a:t>*Indekss atspoguļo vērtējumu uzticos/neuzticos īpatsvaru starpību, kur vērtējumu drīzāk uzticos/drīzāk neuzticos minēšanas biežums (%) ir reizināts ar koeficientu 0.5, bet vērtējumu pilnībā uzticos/pilnībā neuzticos minēšanas biežums - ar koeficientu 1. Indekss var svārstīties robežās no +100 (visi pilnībā uzticas) līdz -100 (visi pilnībā neuzticas).</a:t>
            </a:r>
          </a:p>
        </p:txBody>
      </p:sp>
    </p:spTree>
    <p:extLst>
      <p:ext uri="{BB962C8B-B14F-4D97-AF65-F5344CB8AC3E}">
        <p14:creationId xmlns:p14="http://schemas.microsoft.com/office/powerpoint/2010/main" val="6887302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txBox="1">
            <a:spLocks noChangeArrowheads="1"/>
          </p:cNvSpPr>
          <p:nvPr/>
        </p:nvSpPr>
        <p:spPr bwMode="auto">
          <a:xfrm>
            <a:off x="1549401" y="116635"/>
            <a:ext cx="8933855" cy="366724"/>
          </a:xfrm>
          <a:prstGeom prst="rect">
            <a:avLst/>
          </a:prstGeom>
          <a:noFill/>
          <a:ln>
            <a:noFill/>
          </a:ln>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defRPr/>
            </a:pPr>
            <a:r>
              <a:rPr lang="lv-LV" altLang="lv-LV" sz="2000" kern="0" dirty="0">
                <a:latin typeface="Arial" panose="020B0604020202020204" pitchFamily="34" charset="0"/>
              </a:rPr>
              <a:t>1. Uzticēšanās dažādām valsts un sabiedriskajām institūcijām </a:t>
            </a:r>
          </a:p>
        </p:txBody>
      </p:sp>
      <p:pic>
        <p:nvPicPr>
          <p:cNvPr id="7171" name="Picture 5" descr="LV_green (3x mazak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40802" y="6408564"/>
            <a:ext cx="931862" cy="40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Rectangle 8"/>
          <p:cNvSpPr>
            <a:spLocks noChangeArrowheads="1"/>
          </p:cNvSpPr>
          <p:nvPr/>
        </p:nvSpPr>
        <p:spPr bwMode="auto">
          <a:xfrm>
            <a:off x="389086" y="476672"/>
            <a:ext cx="8731250"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lv-LV" altLang="lv-LV" sz="1000" b="0" i="1" dirty="0">
                <a:solidFill>
                  <a:srgbClr val="3D3D3D"/>
                </a:solidFill>
                <a:latin typeface="Arial" charset="0"/>
              </a:rPr>
              <a:t>P5. Lūdzu, atzīmējiet, cik lielā mērā Jūs uzticaties zemāk uzskaitītajām valsts un sabiedriskajām institūcijām! Vai Jūs tām pilnībā uzticaties, drīzāk uzticaties, drīzāk neuzticaties vai arī pilnībā neuzticaties:</a:t>
            </a:r>
          </a:p>
          <a:p>
            <a:pPr algn="just" eaLnBrk="1" hangingPunct="1">
              <a:spcBef>
                <a:spcPct val="0"/>
              </a:spcBef>
              <a:buFontTx/>
              <a:buNone/>
            </a:pPr>
            <a:r>
              <a:rPr lang="lv-LV" altLang="lv-LV" sz="1400" dirty="0">
                <a:solidFill>
                  <a:srgbClr val="DB3131"/>
                </a:solidFill>
                <a:latin typeface="Arial" charset="0"/>
              </a:rPr>
              <a:t>Satversmes aizsardzības birojs (SAB)</a:t>
            </a:r>
          </a:p>
        </p:txBody>
      </p:sp>
      <p:sp>
        <p:nvSpPr>
          <p:cNvPr id="7173" name="Slide Number Placeholder 3"/>
          <p:cNvSpPr>
            <a:spLocks noGrp="1" noChangeArrowheads="1"/>
          </p:cNvSpPr>
          <p:nvPr>
            <p:ph type="sldNum" sz="quarter" idx="12"/>
          </p:nvPr>
        </p:nvSpPr>
        <p:spPr>
          <a:xfrm>
            <a:off x="-24680" y="6596064"/>
            <a:ext cx="422275"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fld id="{88AD679B-D780-4CF8-94F5-53AB0A45299E}" type="slidenum">
              <a:rPr lang="lv-LV" altLang="lv-LV" sz="1100">
                <a:latin typeface="Arial" charset="0"/>
              </a:rPr>
              <a:pPr algn="ctr">
                <a:spcBef>
                  <a:spcPct val="0"/>
                </a:spcBef>
                <a:buFontTx/>
                <a:buNone/>
              </a:pPr>
              <a:t>14</a:t>
            </a:fld>
            <a:endParaRPr lang="lv-LV" altLang="lv-LV" sz="1100" dirty="0">
              <a:latin typeface="Arial" charset="0"/>
            </a:endParaRPr>
          </a:p>
        </p:txBody>
      </p:sp>
      <p:sp>
        <p:nvSpPr>
          <p:cNvPr id="6" name="TextBox 5"/>
          <p:cNvSpPr txBox="1"/>
          <p:nvPr/>
        </p:nvSpPr>
        <p:spPr>
          <a:xfrm>
            <a:off x="385107" y="1014843"/>
            <a:ext cx="3096344" cy="253916"/>
          </a:xfrm>
          <a:prstGeom prst="rect">
            <a:avLst/>
          </a:prstGeom>
          <a:noFill/>
        </p:spPr>
        <p:txBody>
          <a:bodyPr wrap="square" rtlCol="0">
            <a:spAutoFit/>
          </a:bodyPr>
          <a:lstStyle/>
          <a:p>
            <a:r>
              <a:rPr lang="lv-LV" sz="1050" dirty="0">
                <a:solidFill>
                  <a:schemeClr val="tx1"/>
                </a:solidFill>
              </a:rPr>
              <a:t>Sociāldemogrāfisko grupu atbilžu sadalījums</a:t>
            </a:r>
          </a:p>
        </p:txBody>
      </p:sp>
      <p:graphicFrame>
        <p:nvGraphicFramePr>
          <p:cNvPr id="9" name="Chart 8">
            <a:extLst>
              <a:ext uri="{FF2B5EF4-FFF2-40B4-BE49-F238E27FC236}">
                <a16:creationId xmlns:a16="http://schemas.microsoft.com/office/drawing/2014/main" id="{1CBAAD9D-9B2C-4427-A548-03B7F36ED1A5}"/>
              </a:ext>
            </a:extLst>
          </p:cNvPr>
          <p:cNvGraphicFramePr>
            <a:graphicFrameLocks/>
          </p:cNvGraphicFramePr>
          <p:nvPr>
            <p:extLst>
              <p:ext uri="{D42A27DB-BD31-4B8C-83A1-F6EECF244321}">
                <p14:modId xmlns:p14="http://schemas.microsoft.com/office/powerpoint/2010/main" val="2968142462"/>
              </p:ext>
            </p:extLst>
          </p:nvPr>
        </p:nvGraphicFramePr>
        <p:xfrm>
          <a:off x="623392" y="1196753"/>
          <a:ext cx="8568952" cy="524242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id="{5ECD523C-55EF-4B07-8A8F-50AA920BFF1B}"/>
              </a:ext>
            </a:extLst>
          </p:cNvPr>
          <p:cNvGraphicFramePr>
            <a:graphicFrameLocks/>
          </p:cNvGraphicFramePr>
          <p:nvPr>
            <p:extLst>
              <p:ext uri="{D42A27DB-BD31-4B8C-83A1-F6EECF244321}">
                <p14:modId xmlns:p14="http://schemas.microsoft.com/office/powerpoint/2010/main" val="2633317966"/>
              </p:ext>
            </p:extLst>
          </p:nvPr>
        </p:nvGraphicFramePr>
        <p:xfrm>
          <a:off x="9100407" y="532344"/>
          <a:ext cx="2324185" cy="5826564"/>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 Box 1">
            <a:extLst>
              <a:ext uri="{FF2B5EF4-FFF2-40B4-BE49-F238E27FC236}">
                <a16:creationId xmlns:a16="http://schemas.microsoft.com/office/drawing/2014/main" id="{55A750ED-9880-AC61-22F4-51914F305202}"/>
              </a:ext>
            </a:extLst>
          </p:cNvPr>
          <p:cNvSpPr txBox="1">
            <a:spLocks noChangeArrowheads="1"/>
          </p:cNvSpPr>
          <p:nvPr/>
        </p:nvSpPr>
        <p:spPr bwMode="auto">
          <a:xfrm>
            <a:off x="551384" y="6439179"/>
            <a:ext cx="10035174" cy="393420"/>
          </a:xfrm>
          <a:prstGeom prst="rect">
            <a:avLst/>
          </a:prstGeom>
          <a:noFill/>
          <a:ln>
            <a:noFill/>
          </a:ln>
          <a:effectLst/>
          <a:extLst>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27432"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defRPr sz="1000"/>
            </a:pPr>
            <a:r>
              <a:rPr lang="lv-LV" sz="900" b="0" i="1" dirty="0">
                <a:solidFill>
                  <a:srgbClr val="000000"/>
                </a:solidFill>
                <a:latin typeface="Arial"/>
                <a:cs typeface="Arial"/>
              </a:rPr>
              <a:t>*Indekss atspoguļo vērtējumu uzticos/neuzticos īpatsvaru starpību, kur vērtējumu drīzāk uzticos/drīzāk neuzticos minēšanas biežums (%) ir reizināts ar koeficientu 0.5, bet vērtējumu pilnībā uzticos/pilnībā neuzticos minēšanas biežums - ar koeficientu 1. Indekss var svārstīties robežās no +100 (visi pilnībā uzticas) līdz -100 (visi pilnībā neuzticas).</a:t>
            </a:r>
          </a:p>
        </p:txBody>
      </p:sp>
    </p:spTree>
    <p:extLst>
      <p:ext uri="{BB962C8B-B14F-4D97-AF65-F5344CB8AC3E}">
        <p14:creationId xmlns:p14="http://schemas.microsoft.com/office/powerpoint/2010/main" val="27910359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txBox="1">
            <a:spLocks noChangeArrowheads="1"/>
          </p:cNvSpPr>
          <p:nvPr/>
        </p:nvSpPr>
        <p:spPr bwMode="auto">
          <a:xfrm>
            <a:off x="1549401" y="116634"/>
            <a:ext cx="8933855" cy="327521"/>
          </a:xfrm>
          <a:prstGeom prst="rect">
            <a:avLst/>
          </a:prstGeom>
          <a:noFill/>
          <a:ln>
            <a:noFill/>
          </a:ln>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defRPr/>
            </a:pPr>
            <a:r>
              <a:rPr lang="lv-LV" altLang="lv-LV" sz="2000" kern="0" dirty="0">
                <a:latin typeface="Arial" panose="020B0604020202020204" pitchFamily="34" charset="0"/>
              </a:rPr>
              <a:t>1. Uzticēšanās dažādām valsts un sabiedriskajām institūcijām </a:t>
            </a:r>
          </a:p>
        </p:txBody>
      </p:sp>
      <p:pic>
        <p:nvPicPr>
          <p:cNvPr id="7171" name="Picture 5" descr="LV_green (3x mazak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40802" y="6408564"/>
            <a:ext cx="931862" cy="40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Rectangle 8"/>
          <p:cNvSpPr>
            <a:spLocks noChangeArrowheads="1"/>
          </p:cNvSpPr>
          <p:nvPr/>
        </p:nvSpPr>
        <p:spPr bwMode="auto">
          <a:xfrm>
            <a:off x="411347" y="476672"/>
            <a:ext cx="8731250"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lv-LV" altLang="lv-LV" sz="1000" b="0" i="1" dirty="0">
                <a:solidFill>
                  <a:srgbClr val="3D3D3D"/>
                </a:solidFill>
                <a:latin typeface="Arial" charset="0"/>
              </a:rPr>
              <a:t>P5. Lūdzu, atzīmējiet, cik lielā mērā Jūs uzticaties zemāk uzskaitītajām valsts un sabiedriskajām institūcijām! Vai Jūs tām pilnībā uzticaties, drīzāk uzticaties, drīzāk neuzticaties vai arī pilnībā neuzticaties:</a:t>
            </a:r>
          </a:p>
          <a:p>
            <a:pPr algn="just" eaLnBrk="1" hangingPunct="1">
              <a:spcBef>
                <a:spcPct val="0"/>
              </a:spcBef>
              <a:buFontTx/>
              <a:buNone/>
            </a:pPr>
            <a:r>
              <a:rPr lang="lv-LV" altLang="lv-LV" sz="1400" dirty="0">
                <a:solidFill>
                  <a:srgbClr val="DB3131"/>
                </a:solidFill>
                <a:latin typeface="Arial" charset="0"/>
              </a:rPr>
              <a:t>Finanšu izlūkošanas dienests (FID)</a:t>
            </a:r>
          </a:p>
        </p:txBody>
      </p:sp>
      <p:sp>
        <p:nvSpPr>
          <p:cNvPr id="7173" name="Slide Number Placeholder 3"/>
          <p:cNvSpPr>
            <a:spLocks noGrp="1" noChangeArrowheads="1"/>
          </p:cNvSpPr>
          <p:nvPr>
            <p:ph type="sldNum" sz="quarter" idx="12"/>
          </p:nvPr>
        </p:nvSpPr>
        <p:spPr>
          <a:xfrm>
            <a:off x="-24680" y="6596064"/>
            <a:ext cx="422275"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fld id="{88AD679B-D780-4CF8-94F5-53AB0A45299E}" type="slidenum">
              <a:rPr lang="lv-LV" altLang="lv-LV" sz="1100">
                <a:latin typeface="Arial" charset="0"/>
              </a:rPr>
              <a:pPr algn="ctr">
                <a:spcBef>
                  <a:spcPct val="0"/>
                </a:spcBef>
                <a:buFontTx/>
                <a:buNone/>
              </a:pPr>
              <a:t>15</a:t>
            </a:fld>
            <a:endParaRPr lang="lv-LV" altLang="lv-LV" sz="1100" dirty="0">
              <a:latin typeface="Arial" charset="0"/>
            </a:endParaRPr>
          </a:p>
        </p:txBody>
      </p:sp>
      <p:sp>
        <p:nvSpPr>
          <p:cNvPr id="6" name="TextBox 5"/>
          <p:cNvSpPr txBox="1"/>
          <p:nvPr/>
        </p:nvSpPr>
        <p:spPr>
          <a:xfrm>
            <a:off x="411347" y="1014843"/>
            <a:ext cx="3096344" cy="253916"/>
          </a:xfrm>
          <a:prstGeom prst="rect">
            <a:avLst/>
          </a:prstGeom>
          <a:noFill/>
        </p:spPr>
        <p:txBody>
          <a:bodyPr wrap="square" rtlCol="0">
            <a:spAutoFit/>
          </a:bodyPr>
          <a:lstStyle/>
          <a:p>
            <a:r>
              <a:rPr lang="lv-LV" sz="1050" dirty="0">
                <a:solidFill>
                  <a:schemeClr val="tx1"/>
                </a:solidFill>
              </a:rPr>
              <a:t>Sociāldemogrāfisko grupu atbilžu sadalījums</a:t>
            </a:r>
          </a:p>
        </p:txBody>
      </p:sp>
      <p:graphicFrame>
        <p:nvGraphicFramePr>
          <p:cNvPr id="8" name="Chart 7">
            <a:extLst>
              <a:ext uri="{FF2B5EF4-FFF2-40B4-BE49-F238E27FC236}">
                <a16:creationId xmlns:a16="http://schemas.microsoft.com/office/drawing/2014/main" id="{681A511C-563D-456A-BB38-6E1765D3435C}"/>
              </a:ext>
            </a:extLst>
          </p:cNvPr>
          <p:cNvGraphicFramePr>
            <a:graphicFrameLocks/>
          </p:cNvGraphicFramePr>
          <p:nvPr>
            <p:extLst>
              <p:ext uri="{D42A27DB-BD31-4B8C-83A1-F6EECF244321}">
                <p14:modId xmlns:p14="http://schemas.microsoft.com/office/powerpoint/2010/main" val="363705791"/>
              </p:ext>
            </p:extLst>
          </p:nvPr>
        </p:nvGraphicFramePr>
        <p:xfrm>
          <a:off x="551384" y="1154097"/>
          <a:ext cx="8856562" cy="528508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id="{BBF42BB6-8C20-4A2E-8105-AD4E4661DE71}"/>
              </a:ext>
            </a:extLst>
          </p:cNvPr>
          <p:cNvGraphicFramePr>
            <a:graphicFrameLocks/>
          </p:cNvGraphicFramePr>
          <p:nvPr>
            <p:extLst>
              <p:ext uri="{D42A27DB-BD31-4B8C-83A1-F6EECF244321}">
                <p14:modId xmlns:p14="http://schemas.microsoft.com/office/powerpoint/2010/main" val="2355432704"/>
              </p:ext>
            </p:extLst>
          </p:nvPr>
        </p:nvGraphicFramePr>
        <p:xfrm>
          <a:off x="9407946" y="853426"/>
          <a:ext cx="2448694" cy="5569492"/>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 Box 1">
            <a:extLst>
              <a:ext uri="{FF2B5EF4-FFF2-40B4-BE49-F238E27FC236}">
                <a16:creationId xmlns:a16="http://schemas.microsoft.com/office/drawing/2014/main" id="{8803688C-DE36-00C3-5580-B5EEE97E8551}"/>
              </a:ext>
            </a:extLst>
          </p:cNvPr>
          <p:cNvSpPr txBox="1">
            <a:spLocks noChangeArrowheads="1"/>
          </p:cNvSpPr>
          <p:nvPr/>
        </p:nvSpPr>
        <p:spPr bwMode="auto">
          <a:xfrm>
            <a:off x="551384" y="6439179"/>
            <a:ext cx="10035174" cy="393420"/>
          </a:xfrm>
          <a:prstGeom prst="rect">
            <a:avLst/>
          </a:prstGeom>
          <a:noFill/>
          <a:ln>
            <a:noFill/>
          </a:ln>
          <a:effectLst/>
          <a:extLst>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27432"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defRPr sz="1000"/>
            </a:pPr>
            <a:r>
              <a:rPr lang="lv-LV" sz="900" b="0" i="1" dirty="0">
                <a:solidFill>
                  <a:srgbClr val="000000"/>
                </a:solidFill>
                <a:latin typeface="Arial"/>
                <a:cs typeface="Arial"/>
              </a:rPr>
              <a:t>*Indekss atspoguļo vērtējumu uzticos/neuzticos īpatsvaru starpību, kur vērtējumu drīzāk uzticos/drīzāk neuzticos minēšanas biežums (%) ir reizināts ar koeficientu 0.5, bet vērtējumu pilnībā uzticos/pilnībā neuzticos minēšanas biežums - ar koeficientu 1. Indekss var svārstīties robežās no +100 (visi pilnībā uzticas) līdz -100 (visi pilnībā neuzticas).</a:t>
            </a:r>
          </a:p>
        </p:txBody>
      </p:sp>
    </p:spTree>
    <p:extLst>
      <p:ext uri="{BB962C8B-B14F-4D97-AF65-F5344CB8AC3E}">
        <p14:creationId xmlns:p14="http://schemas.microsoft.com/office/powerpoint/2010/main" val="399160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noChangeArrowheads="1"/>
          </p:cNvSpPr>
          <p:nvPr>
            <p:ph type="ctrTitle"/>
          </p:nvPr>
        </p:nvSpPr>
        <p:spPr>
          <a:xfrm>
            <a:off x="2209800" y="2420888"/>
            <a:ext cx="7772400" cy="1470025"/>
          </a:xfrm>
        </p:spPr>
        <p:txBody>
          <a:bodyPr/>
          <a:lstStyle/>
          <a:p>
            <a:r>
              <a:rPr lang="lv-LV" altLang="en-US" sz="4000" b="1" dirty="0">
                <a:latin typeface="Arial" charset="0"/>
                <a:cs typeface="Arial" charset="0"/>
              </a:rPr>
              <a:t>2. Uzskati par prokuroru un prokuratūras nodarbošanos </a:t>
            </a:r>
          </a:p>
        </p:txBody>
      </p:sp>
      <p:sp>
        <p:nvSpPr>
          <p:cNvPr id="6147" name="Slide Number Placeholder 3"/>
          <p:cNvSpPr>
            <a:spLocks noGrp="1" noChangeArrowheads="1"/>
          </p:cNvSpPr>
          <p:nvPr>
            <p:ph type="sldNum" sz="quarter" idx="12"/>
          </p:nvPr>
        </p:nvSpPr>
        <p:spPr>
          <a:xfrm>
            <a:off x="-14907" y="6596064"/>
            <a:ext cx="422275"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fld id="{8AEA1DB6-A06C-40B3-8F2B-37DBDCA59FE0}" type="slidenum">
              <a:rPr lang="lv-LV" altLang="lv-LV" sz="1100">
                <a:latin typeface="Arial" charset="0"/>
              </a:rPr>
              <a:pPr algn="ctr">
                <a:spcBef>
                  <a:spcPct val="0"/>
                </a:spcBef>
                <a:buFontTx/>
                <a:buNone/>
              </a:pPr>
              <a:t>16</a:t>
            </a:fld>
            <a:endParaRPr lang="lv-LV" altLang="lv-LV" sz="1100" dirty="0">
              <a:latin typeface="Arial" charset="0"/>
            </a:endParaRPr>
          </a:p>
        </p:txBody>
      </p:sp>
      <p:pic>
        <p:nvPicPr>
          <p:cNvPr id="6148" name="Picture 5" descr="LV_green (3x mazak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76520" y="6165304"/>
            <a:ext cx="1263041" cy="548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878884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txBox="1">
            <a:spLocks noChangeArrowheads="1"/>
          </p:cNvSpPr>
          <p:nvPr/>
        </p:nvSpPr>
        <p:spPr bwMode="auto">
          <a:xfrm>
            <a:off x="1629072" y="126217"/>
            <a:ext cx="8933855" cy="352449"/>
          </a:xfrm>
          <a:prstGeom prst="rect">
            <a:avLst/>
          </a:prstGeom>
          <a:noFill/>
          <a:ln>
            <a:noFill/>
          </a:ln>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defRPr/>
            </a:pPr>
            <a:r>
              <a:rPr lang="lv-LV" altLang="lv-LV" sz="2000" kern="0" dirty="0">
                <a:latin typeface="Arial" panose="020B0604020202020204" pitchFamily="34" charset="0"/>
              </a:rPr>
              <a:t>2. Uzskati par prokuroru un prokuratūras nodarbošanos </a:t>
            </a:r>
          </a:p>
        </p:txBody>
      </p:sp>
      <p:pic>
        <p:nvPicPr>
          <p:cNvPr id="7171" name="Picture 5" descr="LV_green (3x mazak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40802" y="6408564"/>
            <a:ext cx="931862" cy="40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Rectangle 8"/>
          <p:cNvSpPr>
            <a:spLocks noChangeArrowheads="1"/>
          </p:cNvSpPr>
          <p:nvPr/>
        </p:nvSpPr>
        <p:spPr bwMode="auto">
          <a:xfrm>
            <a:off x="263352" y="635562"/>
            <a:ext cx="8731250"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lv-LV" altLang="lv-LV" sz="1100" b="0" i="1" dirty="0">
                <a:solidFill>
                  <a:srgbClr val="303030"/>
                </a:solidFill>
                <a:latin typeface="Arial" charset="0"/>
              </a:rPr>
              <a:t>L2. Ja Jums lūgtu dažos vārdos pateikt, tad kā Jūs atbildētu uz jautājumu: ar ko Latvijā nodarbojas prokurori un prokuratūra? </a:t>
            </a:r>
          </a:p>
        </p:txBody>
      </p:sp>
      <p:sp>
        <p:nvSpPr>
          <p:cNvPr id="7173" name="Slide Number Placeholder 3"/>
          <p:cNvSpPr>
            <a:spLocks noGrp="1" noChangeArrowheads="1"/>
          </p:cNvSpPr>
          <p:nvPr>
            <p:ph type="sldNum" sz="quarter" idx="12"/>
          </p:nvPr>
        </p:nvSpPr>
        <p:spPr>
          <a:xfrm>
            <a:off x="-24680" y="6596064"/>
            <a:ext cx="422275"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fld id="{88AD679B-D780-4CF8-94F5-53AB0A45299E}" type="slidenum">
              <a:rPr lang="lv-LV" altLang="lv-LV" sz="1100">
                <a:latin typeface="Arial" charset="0"/>
              </a:rPr>
              <a:pPr algn="ctr">
                <a:spcBef>
                  <a:spcPct val="0"/>
                </a:spcBef>
                <a:buFontTx/>
                <a:buNone/>
              </a:pPr>
              <a:t>17</a:t>
            </a:fld>
            <a:endParaRPr lang="lv-LV" altLang="lv-LV" sz="1100" dirty="0">
              <a:latin typeface="Arial" charset="0"/>
            </a:endParaRPr>
          </a:p>
        </p:txBody>
      </p:sp>
      <p:sp>
        <p:nvSpPr>
          <p:cNvPr id="12" name="TextBox 11">
            <a:extLst>
              <a:ext uri="{FF2B5EF4-FFF2-40B4-BE49-F238E27FC236}">
                <a16:creationId xmlns:a16="http://schemas.microsoft.com/office/drawing/2014/main" id="{296D7260-DA57-0037-0DF0-784A221D74DF}"/>
              </a:ext>
            </a:extLst>
          </p:cNvPr>
          <p:cNvSpPr txBox="1"/>
          <p:nvPr/>
        </p:nvSpPr>
        <p:spPr>
          <a:xfrm>
            <a:off x="232756" y="6044813"/>
            <a:ext cx="6107836" cy="246221"/>
          </a:xfrm>
          <a:prstGeom prst="rect">
            <a:avLst/>
          </a:prstGeom>
          <a:noFill/>
        </p:spPr>
        <p:txBody>
          <a:bodyPr wrap="square">
            <a:spAutoFit/>
          </a:bodyPr>
          <a:lstStyle/>
          <a:p>
            <a:pPr algn="ctr"/>
            <a:r>
              <a:rPr lang="en-US" sz="1000" b="0" dirty="0">
                <a:solidFill>
                  <a:schemeClr val="tx1"/>
                </a:solidFill>
              </a:rPr>
              <a:t>*</a:t>
            </a:r>
            <a:r>
              <a:rPr lang="en-US" sz="1000" b="0" dirty="0" err="1">
                <a:solidFill>
                  <a:schemeClr val="tx1"/>
                </a:solidFill>
              </a:rPr>
              <a:t>Tā</a:t>
            </a:r>
            <a:r>
              <a:rPr lang="en-US" sz="1000" b="0" dirty="0">
                <a:solidFill>
                  <a:schemeClr val="tx1"/>
                </a:solidFill>
              </a:rPr>
              <a:t> </a:t>
            </a:r>
            <a:r>
              <a:rPr lang="en-US" sz="1000" b="0" dirty="0" err="1">
                <a:solidFill>
                  <a:schemeClr val="tx1"/>
                </a:solidFill>
              </a:rPr>
              <a:t>kā</a:t>
            </a:r>
            <a:r>
              <a:rPr lang="en-US" sz="1000" b="0" dirty="0">
                <a:solidFill>
                  <a:schemeClr val="tx1"/>
                </a:solidFill>
              </a:rPr>
              <a:t> </a:t>
            </a:r>
            <a:r>
              <a:rPr lang="en-US" sz="1000" b="0" dirty="0" err="1">
                <a:solidFill>
                  <a:schemeClr val="tx1"/>
                </a:solidFill>
              </a:rPr>
              <a:t>katrs</a:t>
            </a:r>
            <a:r>
              <a:rPr lang="en-US" sz="1000" b="0" dirty="0">
                <a:solidFill>
                  <a:schemeClr val="tx1"/>
                </a:solidFill>
              </a:rPr>
              <a:t> respondents </a:t>
            </a:r>
            <a:r>
              <a:rPr lang="en-US" sz="1000" b="0" dirty="0" err="1">
                <a:solidFill>
                  <a:schemeClr val="tx1"/>
                </a:solidFill>
              </a:rPr>
              <a:t>varēja</a:t>
            </a:r>
            <a:r>
              <a:rPr lang="en-US" sz="1000" b="0" dirty="0">
                <a:solidFill>
                  <a:schemeClr val="tx1"/>
                </a:solidFill>
              </a:rPr>
              <a:t> </a:t>
            </a:r>
            <a:r>
              <a:rPr lang="lv-LV" sz="1000" b="0" dirty="0">
                <a:solidFill>
                  <a:schemeClr val="tx1"/>
                </a:solidFill>
              </a:rPr>
              <a:t>minēt </a:t>
            </a:r>
            <a:r>
              <a:rPr lang="en-US" sz="1000" b="0" dirty="0" err="1">
                <a:solidFill>
                  <a:schemeClr val="tx1"/>
                </a:solidFill>
              </a:rPr>
              <a:t>vairāk</a:t>
            </a:r>
            <a:r>
              <a:rPr lang="en-US" sz="1000" b="0" dirty="0">
                <a:solidFill>
                  <a:schemeClr val="tx1"/>
                </a:solidFill>
              </a:rPr>
              <a:t> </a:t>
            </a:r>
            <a:r>
              <a:rPr lang="en-US" sz="1000" b="0" dirty="0" err="1">
                <a:solidFill>
                  <a:schemeClr val="tx1"/>
                </a:solidFill>
              </a:rPr>
              <a:t>nekā</a:t>
            </a:r>
            <a:r>
              <a:rPr lang="en-US" sz="1000" b="0" dirty="0">
                <a:solidFill>
                  <a:schemeClr val="tx1"/>
                </a:solidFill>
              </a:rPr>
              <a:t> </a:t>
            </a:r>
            <a:r>
              <a:rPr lang="en-US" sz="1000" b="0" dirty="0" err="1">
                <a:solidFill>
                  <a:schemeClr val="tx1"/>
                </a:solidFill>
              </a:rPr>
              <a:t>vienu</a:t>
            </a:r>
            <a:r>
              <a:rPr lang="en-US" sz="1000" b="0" dirty="0">
                <a:solidFill>
                  <a:schemeClr val="tx1"/>
                </a:solidFill>
              </a:rPr>
              <a:t> </a:t>
            </a:r>
            <a:r>
              <a:rPr lang="en-US" sz="1000" b="0" dirty="0" err="1">
                <a:solidFill>
                  <a:schemeClr val="tx1"/>
                </a:solidFill>
              </a:rPr>
              <a:t>atbildi</a:t>
            </a:r>
            <a:r>
              <a:rPr lang="en-US" sz="1000" b="0" dirty="0">
                <a:solidFill>
                  <a:schemeClr val="tx1"/>
                </a:solidFill>
              </a:rPr>
              <a:t>, </a:t>
            </a:r>
            <a:r>
              <a:rPr lang="en-US" sz="1000" b="0" dirty="0" err="1">
                <a:solidFill>
                  <a:schemeClr val="tx1"/>
                </a:solidFill>
              </a:rPr>
              <a:t>kopējā</a:t>
            </a:r>
            <a:r>
              <a:rPr lang="en-US" sz="1000" b="0" dirty="0">
                <a:solidFill>
                  <a:schemeClr val="tx1"/>
                </a:solidFill>
              </a:rPr>
              <a:t> </a:t>
            </a:r>
            <a:r>
              <a:rPr lang="en-US" sz="1000" b="0" dirty="0" err="1">
                <a:solidFill>
                  <a:schemeClr val="tx1"/>
                </a:solidFill>
              </a:rPr>
              <a:t>atbilžu</a:t>
            </a:r>
            <a:r>
              <a:rPr lang="en-US" sz="1000" b="0" dirty="0">
                <a:solidFill>
                  <a:schemeClr val="tx1"/>
                </a:solidFill>
              </a:rPr>
              <a:t> summa </a:t>
            </a:r>
            <a:r>
              <a:rPr lang="en-US" sz="1000" b="0" dirty="0" err="1">
                <a:solidFill>
                  <a:schemeClr val="tx1"/>
                </a:solidFill>
              </a:rPr>
              <a:t>pārsniedz</a:t>
            </a:r>
            <a:r>
              <a:rPr lang="en-US" sz="1000" b="0" dirty="0">
                <a:solidFill>
                  <a:schemeClr val="tx1"/>
                </a:solidFill>
              </a:rPr>
              <a:t> 100%.</a:t>
            </a:r>
          </a:p>
        </p:txBody>
      </p:sp>
      <p:sp>
        <p:nvSpPr>
          <p:cNvPr id="13" name="Rectangle 12">
            <a:extLst>
              <a:ext uri="{FF2B5EF4-FFF2-40B4-BE49-F238E27FC236}">
                <a16:creationId xmlns:a16="http://schemas.microsoft.com/office/drawing/2014/main" id="{3553CE26-CD0C-EBCD-4F8E-EB5363D5CBBB}"/>
              </a:ext>
            </a:extLst>
          </p:cNvPr>
          <p:cNvSpPr/>
          <p:nvPr/>
        </p:nvSpPr>
        <p:spPr>
          <a:xfrm>
            <a:off x="8472264" y="1469521"/>
            <a:ext cx="2890245" cy="461665"/>
          </a:xfrm>
          <a:prstGeom prst="rect">
            <a:avLst/>
          </a:prstGeom>
          <a:ln w="12700">
            <a:solidFill>
              <a:schemeClr val="bg2">
                <a:lumMod val="40000"/>
                <a:lumOff val="60000"/>
              </a:schemeClr>
            </a:solidFill>
            <a:prstDash val="dash"/>
          </a:ln>
        </p:spPr>
        <p:txBody>
          <a:bodyPr wrap="square">
            <a:spAutoFit/>
          </a:bodyPr>
          <a:lstStyle/>
          <a:p>
            <a:pPr algn="ctr"/>
            <a:r>
              <a:rPr lang="lv-LV" sz="1100" dirty="0">
                <a:solidFill>
                  <a:srgbClr val="3D3D3D"/>
                </a:solidFill>
              </a:rPr>
              <a:t>Atvērtais jautājums </a:t>
            </a:r>
            <a:r>
              <a:rPr lang="lv-LV" sz="1200" b="0" dirty="0">
                <a:solidFill>
                  <a:srgbClr val="3D3D3D"/>
                </a:solidFill>
              </a:rPr>
              <a:t>– respondentiem netika piedāvāti atbilžu varianti</a:t>
            </a:r>
          </a:p>
        </p:txBody>
      </p:sp>
      <p:sp>
        <p:nvSpPr>
          <p:cNvPr id="9" name="Rectangle 8">
            <a:extLst>
              <a:ext uri="{FF2B5EF4-FFF2-40B4-BE49-F238E27FC236}">
                <a16:creationId xmlns:a16="http://schemas.microsoft.com/office/drawing/2014/main" id="{85BF3469-CB77-6534-7A9B-E1B58006B7F9}"/>
              </a:ext>
            </a:extLst>
          </p:cNvPr>
          <p:cNvSpPr/>
          <p:nvPr/>
        </p:nvSpPr>
        <p:spPr>
          <a:xfrm>
            <a:off x="308779" y="6259378"/>
            <a:ext cx="10508167" cy="553998"/>
          </a:xfrm>
          <a:prstGeom prst="rect">
            <a:avLst/>
          </a:prstGeom>
        </p:spPr>
        <p:txBody>
          <a:bodyPr wrap="square">
            <a:spAutoFit/>
          </a:bodyPr>
          <a:lstStyle/>
          <a:p>
            <a:pPr algn="just"/>
            <a:r>
              <a:rPr lang="lv-LV" sz="1000" b="0" dirty="0">
                <a:solidFill>
                  <a:srgbClr val="000000"/>
                </a:solidFill>
                <a:latin typeface="Arial" panose="020B0604020202020204" pitchFamily="34" charset="0"/>
                <a:cs typeface="Arial" panose="020B0604020202020204" pitchFamily="34" charset="0"/>
              </a:rPr>
              <a:t>**Kategorijā "</a:t>
            </a:r>
            <a:r>
              <a:rPr lang="lv-LV" sz="1000" b="0" i="1" u="sng" dirty="0">
                <a:solidFill>
                  <a:srgbClr val="000000"/>
                </a:solidFill>
                <a:latin typeface="Arial" panose="020B0604020202020204" pitchFamily="34" charset="0"/>
                <a:cs typeface="Arial" panose="020B0604020202020204" pitchFamily="34" charset="0"/>
              </a:rPr>
              <a:t>Cita atbilde</a:t>
            </a:r>
            <a:r>
              <a:rPr lang="lv-LV" sz="1000" b="0" dirty="0">
                <a:solidFill>
                  <a:srgbClr val="000000"/>
                </a:solidFill>
                <a:latin typeface="Arial" panose="020B0604020202020204" pitchFamily="34" charset="0"/>
                <a:cs typeface="Arial" panose="020B0604020202020204" pitchFamily="34" charset="0"/>
              </a:rPr>
              <a:t>" ietilpst: "</a:t>
            </a:r>
            <a:r>
              <a:rPr lang="lv-LV" sz="1000" b="0" i="1" dirty="0">
                <a:solidFill>
                  <a:srgbClr val="000000"/>
                </a:solidFill>
                <a:latin typeface="Arial" panose="020B0604020202020204" pitchFamily="34" charset="0"/>
                <a:cs typeface="Arial" panose="020B0604020202020204" pitchFamily="34" charset="0"/>
              </a:rPr>
              <a:t>izskata / šķir juridiskus strīdus</a:t>
            </a:r>
            <a:r>
              <a:rPr lang="lv-LV" sz="1000" b="0" dirty="0">
                <a:solidFill>
                  <a:srgbClr val="000000"/>
                </a:solidFill>
                <a:latin typeface="Arial" panose="020B0604020202020204" pitchFamily="34" charset="0"/>
                <a:cs typeface="Arial" panose="020B0604020202020204" pitchFamily="34" charset="0"/>
              </a:rPr>
              <a:t>" (minēts 2 reizes);</a:t>
            </a:r>
            <a:r>
              <a:rPr kumimoji="0" lang="lv-LV" sz="1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sv-SE" sz="1000" b="0" i="1"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ir kaut kas augstāks par tiesnesi</a:t>
            </a:r>
            <a:r>
              <a:rPr kumimoji="0" lang="lv-LV" sz="1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(minēts 1 reizi);</a:t>
            </a:r>
            <a:r>
              <a:rPr lang="lv-LV" sz="1000" b="0" dirty="0">
                <a:solidFill>
                  <a:srgbClr val="000000"/>
                </a:solidFill>
                <a:latin typeface="Arial" panose="020B0604020202020204" pitchFamily="34" charset="0"/>
                <a:cs typeface="Arial" panose="020B0604020202020204" pitchFamily="34" charset="0"/>
              </a:rPr>
              <a:t> "</a:t>
            </a:r>
            <a:r>
              <a:rPr lang="pl-PL" sz="1000" b="0" i="1" dirty="0">
                <a:solidFill>
                  <a:srgbClr val="000000"/>
                </a:solidFill>
                <a:latin typeface="Arial" panose="020B0604020202020204" pitchFamily="34" charset="0"/>
                <a:cs typeface="Arial" panose="020B0604020202020204" pitchFamily="34" charset="0"/>
              </a:rPr>
              <a:t>izdara to, ko policija nevar</a:t>
            </a:r>
            <a:r>
              <a:rPr lang="lv-LV" sz="1000" b="0" dirty="0">
                <a:solidFill>
                  <a:srgbClr val="000000"/>
                </a:solidFill>
                <a:latin typeface="Arial" panose="020B0604020202020204" pitchFamily="34" charset="0"/>
                <a:cs typeface="Arial" panose="020B0604020202020204" pitchFamily="34" charset="0"/>
              </a:rPr>
              <a:t>" (minēts 1 reizi); "</a:t>
            </a:r>
            <a:r>
              <a:rPr lang="sv-SE" sz="1000" b="0" i="1" dirty="0">
                <a:solidFill>
                  <a:srgbClr val="000000"/>
                </a:solidFill>
                <a:latin typeface="Arial" panose="020B0604020202020204" pitchFamily="34" charset="0"/>
                <a:cs typeface="Arial" panose="020B0604020202020204" pitchFamily="34" charset="0"/>
              </a:rPr>
              <a:t>izlaiž Lembergu pret drošības naudu</a:t>
            </a:r>
            <a:r>
              <a:rPr lang="lv-LV" sz="1000" b="0" dirty="0">
                <a:solidFill>
                  <a:srgbClr val="000000"/>
                </a:solidFill>
                <a:latin typeface="Arial" panose="020B0604020202020204" pitchFamily="34" charset="0"/>
                <a:cs typeface="Arial" panose="020B0604020202020204" pitchFamily="34" charset="0"/>
              </a:rPr>
              <a:t>" (minēts 1 reizi); "</a:t>
            </a:r>
            <a:r>
              <a:rPr lang="lv-LV" sz="1000" b="0" i="1" dirty="0">
                <a:solidFill>
                  <a:srgbClr val="000000"/>
                </a:solidFill>
                <a:latin typeface="Arial" panose="020B0604020202020204" pitchFamily="34" charset="0"/>
                <a:cs typeface="Arial" panose="020B0604020202020204" pitchFamily="34" charset="0"/>
              </a:rPr>
              <a:t>mēģina taisīt labāku Latviju</a:t>
            </a:r>
            <a:r>
              <a:rPr lang="lv-LV" sz="1000" b="0" dirty="0">
                <a:solidFill>
                  <a:srgbClr val="000000"/>
                </a:solidFill>
                <a:latin typeface="Arial" panose="020B0604020202020204" pitchFamily="34" charset="0"/>
                <a:cs typeface="Arial" panose="020B0604020202020204" pitchFamily="34" charset="0"/>
              </a:rPr>
              <a:t>" (minēts 1 reizi); "</a:t>
            </a:r>
            <a:r>
              <a:rPr lang="lv-LV" sz="1000" b="0" i="1" dirty="0">
                <a:solidFill>
                  <a:srgbClr val="000000"/>
                </a:solidFill>
                <a:latin typeface="Arial" panose="020B0604020202020204" pitchFamily="34" charset="0"/>
                <a:cs typeface="Arial" panose="020B0604020202020204" pitchFamily="34" charset="0"/>
              </a:rPr>
              <a:t>neitrālā persona starp tiesu un juristu</a:t>
            </a:r>
            <a:r>
              <a:rPr lang="lv-LV" sz="1000" b="0" dirty="0">
                <a:solidFill>
                  <a:srgbClr val="000000"/>
                </a:solidFill>
                <a:latin typeface="Arial" panose="020B0604020202020204" pitchFamily="34" charset="0"/>
                <a:cs typeface="Arial" panose="020B0604020202020204" pitchFamily="34" charset="0"/>
              </a:rPr>
              <a:t>" (minēts 1 reizi); "</a:t>
            </a:r>
            <a:r>
              <a:rPr lang="lv-LV" sz="1000" b="0" i="1" dirty="0">
                <a:solidFill>
                  <a:srgbClr val="000000"/>
                </a:solidFill>
                <a:latin typeface="Arial" panose="020B0604020202020204" pitchFamily="34" charset="0"/>
                <a:cs typeface="Arial" panose="020B0604020202020204" pitchFamily="34" charset="0"/>
              </a:rPr>
              <a:t>pieprasa noziedznieku izdošanu</a:t>
            </a:r>
            <a:r>
              <a:rPr lang="lv-LV" sz="1000" b="0" dirty="0">
                <a:solidFill>
                  <a:srgbClr val="000000"/>
                </a:solidFill>
                <a:latin typeface="Arial" panose="020B0604020202020204" pitchFamily="34" charset="0"/>
                <a:cs typeface="Arial" panose="020B0604020202020204" pitchFamily="34" charset="0"/>
              </a:rPr>
              <a:t>" (minēts 1 reizi); "</a:t>
            </a:r>
            <a:r>
              <a:rPr lang="lv-LV" sz="1000" b="0" i="1" dirty="0">
                <a:solidFill>
                  <a:srgbClr val="000000"/>
                </a:solidFill>
                <a:latin typeface="Arial" panose="020B0604020202020204" pitchFamily="34" charset="0"/>
                <a:cs typeface="Arial" panose="020B0604020202020204" pitchFamily="34" charset="0"/>
              </a:rPr>
              <a:t>prokuratūra ir iestāde</a:t>
            </a:r>
            <a:r>
              <a:rPr lang="lv-LV" sz="1000" b="0" dirty="0">
                <a:solidFill>
                  <a:srgbClr val="000000"/>
                </a:solidFill>
                <a:latin typeface="Arial" panose="020B0604020202020204" pitchFamily="34" charset="0"/>
                <a:cs typeface="Arial" panose="020B0604020202020204" pitchFamily="34" charset="0"/>
              </a:rPr>
              <a:t>" (minēts 1 reizi).</a:t>
            </a:r>
          </a:p>
        </p:txBody>
      </p:sp>
      <p:graphicFrame>
        <p:nvGraphicFramePr>
          <p:cNvPr id="10" name="Chart 9">
            <a:extLst>
              <a:ext uri="{FF2B5EF4-FFF2-40B4-BE49-F238E27FC236}">
                <a16:creationId xmlns:a16="http://schemas.microsoft.com/office/drawing/2014/main" id="{85FE20E0-68FC-4722-255E-959DA5AF9C3D}"/>
              </a:ext>
            </a:extLst>
          </p:cNvPr>
          <p:cNvGraphicFramePr>
            <a:graphicFrameLocks/>
          </p:cNvGraphicFramePr>
          <p:nvPr>
            <p:extLst>
              <p:ext uri="{D42A27DB-BD31-4B8C-83A1-F6EECF244321}">
                <p14:modId xmlns:p14="http://schemas.microsoft.com/office/powerpoint/2010/main" val="4260457978"/>
              </p:ext>
            </p:extLst>
          </p:nvPr>
        </p:nvGraphicFramePr>
        <p:xfrm>
          <a:off x="407368" y="1054068"/>
          <a:ext cx="7566660" cy="499074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a:extLst>
              <a:ext uri="{FF2B5EF4-FFF2-40B4-BE49-F238E27FC236}">
                <a16:creationId xmlns:a16="http://schemas.microsoft.com/office/drawing/2014/main" id="{BF1C7A1B-4696-4947-A8D4-ECBF9A2435D2}"/>
              </a:ext>
            </a:extLst>
          </p:cNvPr>
          <p:cNvGraphicFramePr>
            <a:graphicFrameLocks/>
          </p:cNvGraphicFramePr>
          <p:nvPr>
            <p:extLst>
              <p:ext uri="{D42A27DB-BD31-4B8C-83A1-F6EECF244321}">
                <p14:modId xmlns:p14="http://schemas.microsoft.com/office/powerpoint/2010/main" val="3805938759"/>
              </p:ext>
            </p:extLst>
          </p:nvPr>
        </p:nvGraphicFramePr>
        <p:xfrm>
          <a:off x="6659766" y="3267728"/>
          <a:ext cx="3857794" cy="2410077"/>
        </p:xfrm>
        <a:graphic>
          <a:graphicData uri="http://schemas.openxmlformats.org/drawingml/2006/chart">
            <c:chart xmlns:c="http://schemas.openxmlformats.org/drawingml/2006/chart" xmlns:r="http://schemas.openxmlformats.org/officeDocument/2006/relationships" r:id="rId4"/>
          </a:graphicData>
        </a:graphic>
      </p:graphicFrame>
      <p:cxnSp>
        <p:nvCxnSpPr>
          <p:cNvPr id="3" name="Straight Arrow Connector 2">
            <a:extLst>
              <a:ext uri="{FF2B5EF4-FFF2-40B4-BE49-F238E27FC236}">
                <a16:creationId xmlns:a16="http://schemas.microsoft.com/office/drawing/2014/main" id="{A96BBCF3-6874-C9FA-B2E8-62DC7255B67A}"/>
              </a:ext>
            </a:extLst>
          </p:cNvPr>
          <p:cNvCxnSpPr>
            <a:cxnSpLocks/>
          </p:cNvCxnSpPr>
          <p:nvPr/>
        </p:nvCxnSpPr>
        <p:spPr bwMode="auto">
          <a:xfrm flipH="1" flipV="1">
            <a:off x="5926546" y="3267728"/>
            <a:ext cx="817526" cy="360998"/>
          </a:xfrm>
          <a:prstGeom prst="straightConnector1">
            <a:avLst/>
          </a:prstGeom>
          <a:noFill/>
          <a:ln w="9525" cap="flat" cmpd="sng" algn="ctr">
            <a:solidFill>
              <a:schemeClr val="bg1">
                <a:lumMod val="50000"/>
              </a:schemeClr>
            </a:solidFill>
            <a:prstDash val="dash"/>
            <a:round/>
            <a:headEnd type="none" w="med" len="med"/>
            <a:tailEnd type="triangle"/>
          </a:ln>
          <a:effectLst/>
        </p:spPr>
      </p:cxnSp>
    </p:spTree>
    <p:extLst>
      <p:ext uri="{BB962C8B-B14F-4D97-AF65-F5344CB8AC3E}">
        <p14:creationId xmlns:p14="http://schemas.microsoft.com/office/powerpoint/2010/main" val="4645536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noChangeArrowheads="1"/>
          </p:cNvSpPr>
          <p:nvPr>
            <p:ph type="ctrTitle"/>
          </p:nvPr>
        </p:nvSpPr>
        <p:spPr>
          <a:xfrm>
            <a:off x="2209800" y="2132856"/>
            <a:ext cx="7772400" cy="1944216"/>
          </a:xfrm>
        </p:spPr>
        <p:txBody>
          <a:bodyPr/>
          <a:lstStyle/>
          <a:p>
            <a:r>
              <a:rPr lang="lv-LV" altLang="en-US" sz="4000" b="1" dirty="0">
                <a:latin typeface="Arial" charset="0"/>
                <a:cs typeface="Arial" charset="0"/>
              </a:rPr>
              <a:t>3. Informētība par pašreizējā Latvijas Ģenerālprokurora vārdu </a:t>
            </a:r>
          </a:p>
        </p:txBody>
      </p:sp>
      <p:sp>
        <p:nvSpPr>
          <p:cNvPr id="6147" name="Slide Number Placeholder 3"/>
          <p:cNvSpPr>
            <a:spLocks noGrp="1" noChangeArrowheads="1"/>
          </p:cNvSpPr>
          <p:nvPr>
            <p:ph type="sldNum" sz="quarter" idx="12"/>
          </p:nvPr>
        </p:nvSpPr>
        <p:spPr>
          <a:xfrm>
            <a:off x="-14907" y="6596064"/>
            <a:ext cx="422275"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fld id="{8AEA1DB6-A06C-40B3-8F2B-37DBDCA59FE0}" type="slidenum">
              <a:rPr lang="lv-LV" altLang="lv-LV" sz="1100">
                <a:latin typeface="Arial" charset="0"/>
              </a:rPr>
              <a:pPr algn="ctr">
                <a:spcBef>
                  <a:spcPct val="0"/>
                </a:spcBef>
                <a:buFontTx/>
                <a:buNone/>
              </a:pPr>
              <a:t>18</a:t>
            </a:fld>
            <a:endParaRPr lang="lv-LV" altLang="lv-LV" sz="1100" dirty="0">
              <a:latin typeface="Arial" charset="0"/>
            </a:endParaRPr>
          </a:p>
        </p:txBody>
      </p:sp>
      <p:pic>
        <p:nvPicPr>
          <p:cNvPr id="6148" name="Picture 5" descr="LV_green (3x mazak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76520" y="6165304"/>
            <a:ext cx="1263041" cy="548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211664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txBox="1">
            <a:spLocks noChangeArrowheads="1"/>
          </p:cNvSpPr>
          <p:nvPr/>
        </p:nvSpPr>
        <p:spPr bwMode="auto">
          <a:xfrm>
            <a:off x="1629072" y="126216"/>
            <a:ext cx="8933855" cy="638487"/>
          </a:xfrm>
          <a:prstGeom prst="rect">
            <a:avLst/>
          </a:prstGeom>
          <a:noFill/>
          <a:ln>
            <a:noFill/>
          </a:ln>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defRPr/>
            </a:pPr>
            <a:r>
              <a:rPr lang="lv-LV" altLang="lv-LV" sz="2000" kern="0" dirty="0">
                <a:latin typeface="Arial" panose="020B0604020202020204" pitchFamily="34" charset="0"/>
              </a:rPr>
              <a:t>3. Informētība par pašreizējā Latvijas Ģenerālprokurora vārdu </a:t>
            </a:r>
          </a:p>
        </p:txBody>
      </p:sp>
      <p:pic>
        <p:nvPicPr>
          <p:cNvPr id="7171" name="Picture 5" descr="LV_green (3x mazak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40802" y="6408564"/>
            <a:ext cx="931862" cy="40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Rectangle 8"/>
          <p:cNvSpPr>
            <a:spLocks noChangeArrowheads="1"/>
          </p:cNvSpPr>
          <p:nvPr/>
        </p:nvSpPr>
        <p:spPr bwMode="auto">
          <a:xfrm>
            <a:off x="397595" y="805399"/>
            <a:ext cx="8731250"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lv-LV" altLang="lv-LV" sz="1100" b="0" i="1" dirty="0">
                <a:solidFill>
                  <a:srgbClr val="303030"/>
                </a:solidFill>
                <a:latin typeface="Arial" charset="0"/>
              </a:rPr>
              <a:t>L3. Vai Jūs zināt un varat man pateikt, kā sauc pašreizējo Latvijas Ģenerālprokuroru?</a:t>
            </a:r>
          </a:p>
        </p:txBody>
      </p:sp>
      <p:sp>
        <p:nvSpPr>
          <p:cNvPr id="7173" name="Slide Number Placeholder 3"/>
          <p:cNvSpPr>
            <a:spLocks noGrp="1" noChangeArrowheads="1"/>
          </p:cNvSpPr>
          <p:nvPr>
            <p:ph type="sldNum" sz="quarter" idx="12"/>
          </p:nvPr>
        </p:nvSpPr>
        <p:spPr>
          <a:xfrm>
            <a:off x="-24680" y="6596064"/>
            <a:ext cx="422275"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fld id="{88AD679B-D780-4CF8-94F5-53AB0A45299E}" type="slidenum">
              <a:rPr lang="lv-LV" altLang="lv-LV" sz="1100">
                <a:latin typeface="Arial" charset="0"/>
              </a:rPr>
              <a:pPr algn="ctr">
                <a:spcBef>
                  <a:spcPct val="0"/>
                </a:spcBef>
                <a:buFontTx/>
                <a:buNone/>
              </a:pPr>
              <a:t>19</a:t>
            </a:fld>
            <a:endParaRPr lang="lv-LV" altLang="lv-LV" sz="1100" dirty="0">
              <a:latin typeface="Arial" charset="0"/>
            </a:endParaRPr>
          </a:p>
        </p:txBody>
      </p:sp>
      <p:sp>
        <p:nvSpPr>
          <p:cNvPr id="9" name="Rectangle 8">
            <a:extLst>
              <a:ext uri="{FF2B5EF4-FFF2-40B4-BE49-F238E27FC236}">
                <a16:creationId xmlns:a16="http://schemas.microsoft.com/office/drawing/2014/main" id="{FE029783-CA98-3956-F40A-C45E41E6C176}"/>
              </a:ext>
            </a:extLst>
          </p:cNvPr>
          <p:cNvSpPr/>
          <p:nvPr/>
        </p:nvSpPr>
        <p:spPr>
          <a:xfrm>
            <a:off x="8552407" y="1309990"/>
            <a:ext cx="2812554" cy="461665"/>
          </a:xfrm>
          <a:prstGeom prst="rect">
            <a:avLst/>
          </a:prstGeom>
          <a:ln w="12700">
            <a:solidFill>
              <a:schemeClr val="bg2">
                <a:lumMod val="40000"/>
                <a:lumOff val="60000"/>
              </a:schemeClr>
            </a:solidFill>
            <a:prstDash val="dash"/>
          </a:ln>
        </p:spPr>
        <p:txBody>
          <a:bodyPr wrap="square">
            <a:spAutoFit/>
          </a:bodyPr>
          <a:lstStyle/>
          <a:p>
            <a:pPr algn="ctr"/>
            <a:r>
              <a:rPr lang="lv-LV" sz="1100" dirty="0">
                <a:solidFill>
                  <a:srgbClr val="3D3D3D"/>
                </a:solidFill>
              </a:rPr>
              <a:t>Atvērtais jautājums </a:t>
            </a:r>
            <a:r>
              <a:rPr lang="lv-LV" sz="1200" b="0" dirty="0">
                <a:solidFill>
                  <a:srgbClr val="3D3D3D"/>
                </a:solidFill>
              </a:rPr>
              <a:t>– respondentiem netika piedāvāti atbilžu varianti</a:t>
            </a:r>
          </a:p>
        </p:txBody>
      </p:sp>
      <p:sp>
        <p:nvSpPr>
          <p:cNvPr id="11" name="Rectangle 10">
            <a:extLst>
              <a:ext uri="{FF2B5EF4-FFF2-40B4-BE49-F238E27FC236}">
                <a16:creationId xmlns:a16="http://schemas.microsoft.com/office/drawing/2014/main" id="{69741D4F-779E-8D07-EEF6-CAAE23C512DD}"/>
              </a:ext>
            </a:extLst>
          </p:cNvPr>
          <p:cNvSpPr/>
          <p:nvPr/>
        </p:nvSpPr>
        <p:spPr>
          <a:xfrm>
            <a:off x="1271464" y="6349843"/>
            <a:ext cx="8412542" cy="246221"/>
          </a:xfrm>
          <a:prstGeom prst="rect">
            <a:avLst/>
          </a:prstGeom>
        </p:spPr>
        <p:txBody>
          <a:bodyPr wrap="square">
            <a:spAutoFit/>
          </a:bodyPr>
          <a:lstStyle/>
          <a:p>
            <a:pPr algn="just"/>
            <a:r>
              <a:rPr lang="lv-LV" sz="1000" b="0" dirty="0">
                <a:solidFill>
                  <a:srgbClr val="000000"/>
                </a:solidFill>
                <a:latin typeface="Arial" panose="020B0604020202020204" pitchFamily="34" charset="0"/>
                <a:cs typeface="Arial" panose="020B0604020202020204" pitchFamily="34" charset="0"/>
              </a:rPr>
              <a:t>*Kategorijā "</a:t>
            </a:r>
            <a:r>
              <a:rPr lang="lv-LV" sz="1000" b="0" i="1" u="sng" dirty="0">
                <a:solidFill>
                  <a:srgbClr val="000000"/>
                </a:solidFill>
                <a:latin typeface="Arial" panose="020B0604020202020204" pitchFamily="34" charset="0"/>
                <a:cs typeface="Arial" panose="020B0604020202020204" pitchFamily="34" charset="0"/>
              </a:rPr>
              <a:t>Cita atbilde</a:t>
            </a:r>
            <a:r>
              <a:rPr lang="lv-LV" sz="1000" b="0" dirty="0">
                <a:solidFill>
                  <a:srgbClr val="000000"/>
                </a:solidFill>
                <a:latin typeface="Arial" panose="020B0604020202020204" pitchFamily="34" charset="0"/>
                <a:cs typeface="Arial" panose="020B0604020202020204" pitchFamily="34" charset="0"/>
              </a:rPr>
              <a:t>" ietilpst: "</a:t>
            </a:r>
            <a:r>
              <a:rPr lang="lv-LV" sz="1000" b="0" i="1" dirty="0">
                <a:solidFill>
                  <a:srgbClr val="000000"/>
                </a:solidFill>
                <a:latin typeface="Arial" panose="020B0604020202020204" pitchFamily="34" charset="0"/>
                <a:cs typeface="Arial" panose="020B0604020202020204" pitchFamily="34" charset="0"/>
              </a:rPr>
              <a:t>Saukāns</a:t>
            </a:r>
            <a:r>
              <a:rPr lang="lv-LV" sz="1000" b="0" dirty="0">
                <a:solidFill>
                  <a:srgbClr val="000000"/>
                </a:solidFill>
                <a:latin typeface="Arial" panose="020B0604020202020204" pitchFamily="34" charset="0"/>
                <a:cs typeface="Arial" panose="020B0604020202020204" pitchFamily="34" charset="0"/>
              </a:rPr>
              <a:t>" (minēts 1 reizi); "</a:t>
            </a:r>
            <a:r>
              <a:rPr lang="lv-LV" sz="1000" b="0" i="1" dirty="0">
                <a:solidFill>
                  <a:srgbClr val="000000"/>
                </a:solidFill>
                <a:latin typeface="Arial" panose="020B0604020202020204" pitchFamily="34" charset="0"/>
                <a:cs typeface="Arial" panose="020B0604020202020204" pitchFamily="34" charset="0"/>
              </a:rPr>
              <a:t>Skapāns</a:t>
            </a:r>
            <a:r>
              <a:rPr lang="lv-LV" sz="1000" b="0" dirty="0">
                <a:solidFill>
                  <a:srgbClr val="000000"/>
                </a:solidFill>
                <a:latin typeface="Arial" panose="020B0604020202020204" pitchFamily="34" charset="0"/>
                <a:cs typeface="Arial" panose="020B0604020202020204" pitchFamily="34" charset="0"/>
              </a:rPr>
              <a:t>" (minēts 1 reizi); "</a:t>
            </a:r>
            <a:r>
              <a:rPr lang="lv-LV" sz="1000" b="0" i="1" dirty="0">
                <a:solidFill>
                  <a:srgbClr val="000000"/>
                </a:solidFill>
                <a:latin typeface="Arial" panose="020B0604020202020204" pitchFamily="34" charset="0"/>
                <a:cs typeface="Arial" panose="020B0604020202020204" pitchFamily="34" charset="0"/>
              </a:rPr>
              <a:t>Vuškāns</a:t>
            </a:r>
            <a:r>
              <a:rPr lang="lv-LV" sz="1000" b="0" dirty="0">
                <a:solidFill>
                  <a:srgbClr val="000000"/>
                </a:solidFill>
                <a:latin typeface="Arial" panose="020B0604020202020204" pitchFamily="34" charset="0"/>
                <a:cs typeface="Arial" panose="020B0604020202020204" pitchFamily="34" charset="0"/>
              </a:rPr>
              <a:t>" (minēts 1 reizi).</a:t>
            </a:r>
          </a:p>
        </p:txBody>
      </p:sp>
      <p:graphicFrame>
        <p:nvGraphicFramePr>
          <p:cNvPr id="12" name="Chart 11">
            <a:extLst>
              <a:ext uri="{FF2B5EF4-FFF2-40B4-BE49-F238E27FC236}">
                <a16:creationId xmlns:a16="http://schemas.microsoft.com/office/drawing/2014/main" id="{C7BF033A-4570-469E-729E-FDDBB421790B}"/>
              </a:ext>
            </a:extLst>
          </p:cNvPr>
          <p:cNvGraphicFramePr>
            <a:graphicFrameLocks/>
          </p:cNvGraphicFramePr>
          <p:nvPr>
            <p:extLst>
              <p:ext uri="{D42A27DB-BD31-4B8C-83A1-F6EECF244321}">
                <p14:modId xmlns:p14="http://schemas.microsoft.com/office/powerpoint/2010/main" val="85174852"/>
              </p:ext>
            </p:extLst>
          </p:nvPr>
        </p:nvGraphicFramePr>
        <p:xfrm>
          <a:off x="1343472" y="1260154"/>
          <a:ext cx="6624736" cy="489654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a:extLst>
              <a:ext uri="{FF2B5EF4-FFF2-40B4-BE49-F238E27FC236}">
                <a16:creationId xmlns:a16="http://schemas.microsoft.com/office/drawing/2014/main" id="{045C4B3F-B7F3-4F78-AE2D-B039A9BC0299}"/>
              </a:ext>
            </a:extLst>
          </p:cNvPr>
          <p:cNvGraphicFramePr>
            <a:graphicFrameLocks/>
          </p:cNvGraphicFramePr>
          <p:nvPr>
            <p:extLst>
              <p:ext uri="{D42A27DB-BD31-4B8C-83A1-F6EECF244321}">
                <p14:modId xmlns:p14="http://schemas.microsoft.com/office/powerpoint/2010/main" val="2799434016"/>
              </p:ext>
            </p:extLst>
          </p:nvPr>
        </p:nvGraphicFramePr>
        <p:xfrm>
          <a:off x="6168008" y="3461478"/>
          <a:ext cx="4222724" cy="2695220"/>
        </p:xfrm>
        <a:graphic>
          <a:graphicData uri="http://schemas.openxmlformats.org/drawingml/2006/chart">
            <c:chart xmlns:c="http://schemas.openxmlformats.org/drawingml/2006/chart" xmlns:r="http://schemas.openxmlformats.org/officeDocument/2006/relationships" r:id="rId4"/>
          </a:graphicData>
        </a:graphic>
      </p:graphicFrame>
      <p:cxnSp>
        <p:nvCxnSpPr>
          <p:cNvPr id="14" name="Straight Arrow Connector 13">
            <a:extLst>
              <a:ext uri="{FF2B5EF4-FFF2-40B4-BE49-F238E27FC236}">
                <a16:creationId xmlns:a16="http://schemas.microsoft.com/office/drawing/2014/main" id="{00085F28-F626-1739-D777-735600BC272B}"/>
              </a:ext>
            </a:extLst>
          </p:cNvPr>
          <p:cNvCxnSpPr>
            <a:cxnSpLocks/>
          </p:cNvCxnSpPr>
          <p:nvPr/>
        </p:nvCxnSpPr>
        <p:spPr bwMode="auto">
          <a:xfrm flipH="1" flipV="1">
            <a:off x="5549743" y="3933056"/>
            <a:ext cx="809848" cy="222995"/>
          </a:xfrm>
          <a:prstGeom prst="straightConnector1">
            <a:avLst/>
          </a:prstGeom>
          <a:noFill/>
          <a:ln w="9525" cap="flat" cmpd="sng" algn="ctr">
            <a:solidFill>
              <a:schemeClr val="bg1">
                <a:lumMod val="50000"/>
              </a:schemeClr>
            </a:solidFill>
            <a:prstDash val="dash"/>
            <a:round/>
            <a:headEnd type="none" w="med" len="med"/>
            <a:tailEnd type="triangle"/>
          </a:ln>
          <a:effectLst/>
        </p:spPr>
      </p:cxnSp>
    </p:spTree>
    <p:extLst>
      <p:ext uri="{BB962C8B-B14F-4D97-AF65-F5344CB8AC3E}">
        <p14:creationId xmlns:p14="http://schemas.microsoft.com/office/powerpoint/2010/main" val="775064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1558926" y="260648"/>
            <a:ext cx="9144000" cy="576064"/>
          </a:xfrm>
        </p:spPr>
        <p:txBody>
          <a:bodyPr/>
          <a:lstStyle/>
          <a:p>
            <a:r>
              <a:rPr lang="lv-LV" altLang="lv-LV" sz="2400" b="1" dirty="0">
                <a:latin typeface="Arial" charset="0"/>
              </a:rPr>
              <a:t>Saturs</a:t>
            </a:r>
          </a:p>
        </p:txBody>
      </p:sp>
      <p:sp>
        <p:nvSpPr>
          <p:cNvPr id="3075" name="Rectangle 3"/>
          <p:cNvSpPr>
            <a:spLocks noGrp="1" noChangeArrowheads="1"/>
          </p:cNvSpPr>
          <p:nvPr>
            <p:ph type="body" idx="4294967295"/>
          </p:nvPr>
        </p:nvSpPr>
        <p:spPr>
          <a:xfrm>
            <a:off x="1558926" y="1468737"/>
            <a:ext cx="10009682" cy="4067201"/>
          </a:xfrm>
          <a:noFill/>
        </p:spPr>
        <p:txBody>
          <a:bodyPr/>
          <a:lstStyle/>
          <a:p>
            <a:pPr>
              <a:buClr>
                <a:schemeClr val="tx1"/>
              </a:buClr>
              <a:buNone/>
              <a:tabLst>
                <a:tab pos="7804150" algn="r"/>
              </a:tabLst>
            </a:pPr>
            <a:r>
              <a:rPr lang="lv-LV" altLang="lv-LV" sz="1400" dirty="0">
                <a:latin typeface="Arial" charset="0"/>
                <a:cs typeface="Arial" charset="0"/>
              </a:rPr>
              <a:t>Pētījuma tehniskā informācija..........................................................................................................................................	3</a:t>
            </a:r>
          </a:p>
          <a:p>
            <a:pPr>
              <a:buClr>
                <a:schemeClr val="tx1"/>
              </a:buClr>
              <a:buNone/>
              <a:tabLst>
                <a:tab pos="7804150" algn="r"/>
              </a:tabLst>
            </a:pPr>
            <a:r>
              <a:rPr lang="lv-LV" altLang="lv-LV" sz="1400" dirty="0">
                <a:latin typeface="Arial" charset="0"/>
                <a:cs typeface="Arial" charset="0"/>
              </a:rPr>
              <a:t>Respondentu sociāldemogrāfiskais raksturojums...........................................................................................................	4</a:t>
            </a:r>
          </a:p>
          <a:p>
            <a:pPr>
              <a:buClr>
                <a:schemeClr val="tx1"/>
              </a:buClr>
              <a:buNone/>
              <a:tabLst>
                <a:tab pos="7804150" algn="r"/>
              </a:tabLst>
            </a:pPr>
            <a:r>
              <a:rPr lang="lv-LV" altLang="lv-LV" sz="1400" dirty="0">
                <a:latin typeface="Arial" charset="0"/>
                <a:cs typeface="Arial" charset="0"/>
              </a:rPr>
              <a:t>Galvenie secinājumi.........................................................................................................................................................	5</a:t>
            </a:r>
          </a:p>
          <a:p>
            <a:pPr>
              <a:buClr>
                <a:schemeClr val="tx1"/>
              </a:buClr>
              <a:buNone/>
              <a:tabLst>
                <a:tab pos="7804150" algn="r"/>
              </a:tabLst>
            </a:pPr>
            <a:endParaRPr lang="lv-LV" altLang="lv-LV" sz="1400" dirty="0">
              <a:latin typeface="Arial" charset="0"/>
              <a:cs typeface="Arial" charset="0"/>
            </a:endParaRPr>
          </a:p>
          <a:p>
            <a:pPr>
              <a:buClr>
                <a:schemeClr val="tx1"/>
              </a:buClr>
              <a:buNone/>
              <a:tabLst>
                <a:tab pos="7804150" algn="r"/>
              </a:tabLst>
            </a:pPr>
            <a:r>
              <a:rPr lang="lv-LV" altLang="lv-LV" sz="1400" dirty="0">
                <a:latin typeface="Arial" charset="0"/>
                <a:cs typeface="Arial" charset="0"/>
              </a:rPr>
              <a:t>1. Uzticēšanās dažādām valsts un sabiedriskajām institūcijām......................................................................................	7</a:t>
            </a:r>
          </a:p>
          <a:p>
            <a:pPr>
              <a:buClr>
                <a:schemeClr val="tx1"/>
              </a:buClr>
              <a:buNone/>
              <a:tabLst>
                <a:tab pos="7804150" algn="r"/>
              </a:tabLst>
            </a:pPr>
            <a:r>
              <a:rPr lang="lv-LV" altLang="lv-LV" sz="1400" dirty="0">
                <a:latin typeface="Arial" charset="0"/>
                <a:cs typeface="Arial" charset="0"/>
              </a:rPr>
              <a:t>2. Uzskati par prokuroru un prokuratūras nodarbošanos................................................................................................ 	16</a:t>
            </a:r>
          </a:p>
          <a:p>
            <a:pPr marL="0" lvl="2" indent="0">
              <a:buNone/>
              <a:tabLst>
                <a:tab pos="7804150" algn="r"/>
              </a:tabLst>
            </a:pPr>
            <a:r>
              <a:rPr lang="lv-LV" altLang="lv-LV" sz="1400" dirty="0">
                <a:latin typeface="Arial" charset="0"/>
                <a:cs typeface="Arial" charset="0"/>
              </a:rPr>
              <a:t>3</a:t>
            </a:r>
            <a:r>
              <a:rPr lang="sv-SE" altLang="lv-LV" sz="1400" dirty="0">
                <a:latin typeface="Arial" charset="0"/>
                <a:cs typeface="Arial" charset="0"/>
              </a:rPr>
              <a:t>. Informētība par pašreizējā Latvijas Ģenerālprokurora vārdu</a:t>
            </a:r>
            <a:r>
              <a:rPr lang="lv-LV" altLang="lv-LV" sz="1400" dirty="0">
                <a:latin typeface="Arial" charset="0"/>
                <a:cs typeface="Arial" charset="0"/>
              </a:rPr>
              <a:t>......................................................................................</a:t>
            </a:r>
            <a:r>
              <a:rPr lang="sv-SE" altLang="lv-LV" sz="1400" dirty="0">
                <a:latin typeface="Arial" charset="0"/>
                <a:cs typeface="Arial" charset="0"/>
              </a:rPr>
              <a:t> </a:t>
            </a:r>
            <a:r>
              <a:rPr lang="lv-LV" altLang="lv-LV" sz="1400" dirty="0">
                <a:latin typeface="Arial" charset="0"/>
                <a:cs typeface="Arial" charset="0"/>
              </a:rPr>
              <a:t>	18</a:t>
            </a:r>
          </a:p>
          <a:p>
            <a:pPr marL="0" lvl="2" indent="0">
              <a:buNone/>
              <a:tabLst>
                <a:tab pos="7804150" algn="r"/>
              </a:tabLst>
            </a:pPr>
            <a:r>
              <a:rPr lang="lv-LV" altLang="lv-LV" sz="1400" dirty="0">
                <a:latin typeface="Arial" charset="0"/>
                <a:cs typeface="Arial" charset="0"/>
              </a:rPr>
              <a:t>4. Latvijas prokuratūras darba vērtējums........................................................................................................................ 	20</a:t>
            </a:r>
          </a:p>
          <a:p>
            <a:pPr marL="0" lvl="2" indent="0">
              <a:buNone/>
              <a:tabLst>
                <a:tab pos="7804150" algn="r"/>
              </a:tabLst>
            </a:pPr>
            <a:r>
              <a:rPr lang="lv-LV" altLang="lv-LV" sz="1400" dirty="0">
                <a:latin typeface="Arial" charset="0"/>
                <a:cs typeface="Arial" charset="0"/>
              </a:rPr>
              <a:t>5. Informācijas avoti par Latvijas prokuratūras darbu.....................................................................................................	31</a:t>
            </a:r>
          </a:p>
          <a:p>
            <a:pPr>
              <a:buClr>
                <a:schemeClr val="tx1"/>
              </a:buClr>
              <a:buNone/>
              <a:tabLst>
                <a:tab pos="7804150" algn="r"/>
              </a:tabLst>
            </a:pPr>
            <a:endParaRPr lang="lv-LV" altLang="lv-LV" sz="1400" dirty="0">
              <a:latin typeface="Arial" charset="0"/>
              <a:cs typeface="Arial" charset="0"/>
            </a:endParaRPr>
          </a:p>
          <a:p>
            <a:pPr>
              <a:buClr>
                <a:schemeClr val="tx1"/>
              </a:buClr>
              <a:buNone/>
              <a:tabLst>
                <a:tab pos="7804150" algn="r"/>
              </a:tabLst>
            </a:pPr>
            <a:r>
              <a:rPr lang="lv-LV" altLang="lv-LV" sz="1400" dirty="0">
                <a:latin typeface="Arial" charset="0"/>
                <a:cs typeface="Arial" charset="0"/>
              </a:rPr>
              <a:t>Aptaujā izmantotā anketa................................................................................................................................................	34</a:t>
            </a:r>
          </a:p>
          <a:p>
            <a:pPr>
              <a:buClr>
                <a:schemeClr val="tx1"/>
              </a:buClr>
              <a:buNone/>
              <a:tabLst>
                <a:tab pos="7804150" algn="r"/>
              </a:tabLst>
            </a:pPr>
            <a:r>
              <a:rPr lang="lv-LV" altLang="lv-LV" sz="1400" dirty="0">
                <a:latin typeface="Arial" charset="0"/>
                <a:cs typeface="Arial" charset="0"/>
              </a:rPr>
              <a:t>Statistiskās kļūdas novērtēšanas tabula..........................................................................................................................	36</a:t>
            </a:r>
          </a:p>
        </p:txBody>
      </p:sp>
      <p:sp>
        <p:nvSpPr>
          <p:cNvPr id="3076" name="AutoShape 5" descr="image001"/>
          <p:cNvSpPr>
            <a:spLocks noChangeAspect="1" noChangeArrowheads="1"/>
          </p:cNvSpPr>
          <p:nvPr/>
        </p:nvSpPr>
        <p:spPr bwMode="auto">
          <a:xfrm>
            <a:off x="1593851" y="23813"/>
            <a:ext cx="9172575"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lv-LV" altLang="lv-LV" sz="2400" dirty="0">
              <a:latin typeface="Arial" charset="0"/>
            </a:endParaRPr>
          </a:p>
        </p:txBody>
      </p:sp>
      <p:sp>
        <p:nvSpPr>
          <p:cNvPr id="3078" name="Slide Number Placeholder 3"/>
          <p:cNvSpPr>
            <a:spLocks noGrp="1" noChangeArrowheads="1"/>
          </p:cNvSpPr>
          <p:nvPr>
            <p:ph type="sldNum" sz="quarter" idx="12"/>
          </p:nvPr>
        </p:nvSpPr>
        <p:spPr>
          <a:xfrm>
            <a:off x="0" y="6612241"/>
            <a:ext cx="422275"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fld id="{90B939A4-89C0-4D9B-B3F5-4EA18537F26D}" type="slidenum">
              <a:rPr lang="lv-LV" altLang="lv-LV" sz="1100">
                <a:latin typeface="Arial" charset="0"/>
              </a:rPr>
              <a:pPr algn="ctr">
                <a:spcBef>
                  <a:spcPct val="0"/>
                </a:spcBef>
                <a:buFontTx/>
                <a:buNone/>
              </a:pPr>
              <a:t>2</a:t>
            </a:fld>
            <a:endParaRPr lang="lv-LV" altLang="lv-LV" sz="1100" dirty="0">
              <a:latin typeface="Arial" charset="0"/>
            </a:endParaRPr>
          </a:p>
        </p:txBody>
      </p:sp>
      <p:pic>
        <p:nvPicPr>
          <p:cNvPr id="7" name="Attēls 2">
            <a:extLst>
              <a:ext uri="{FF2B5EF4-FFF2-40B4-BE49-F238E27FC236}">
                <a16:creationId xmlns:a16="http://schemas.microsoft.com/office/drawing/2014/main" id="{8E591482-B1FA-7571-209A-047A08B210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92544" y="6309320"/>
            <a:ext cx="1025525"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noChangeArrowheads="1"/>
          </p:cNvSpPr>
          <p:nvPr>
            <p:ph type="ctrTitle"/>
          </p:nvPr>
        </p:nvSpPr>
        <p:spPr>
          <a:xfrm>
            <a:off x="2209800" y="2132856"/>
            <a:ext cx="7772400" cy="1944216"/>
          </a:xfrm>
        </p:spPr>
        <p:txBody>
          <a:bodyPr/>
          <a:lstStyle/>
          <a:p>
            <a:r>
              <a:rPr lang="lv-LV" altLang="en-US" sz="4000" b="1" dirty="0">
                <a:latin typeface="Arial" charset="0"/>
                <a:cs typeface="Arial" charset="0"/>
              </a:rPr>
              <a:t>4. Latvijas prokuratūras darba vērtējums </a:t>
            </a:r>
          </a:p>
        </p:txBody>
      </p:sp>
      <p:sp>
        <p:nvSpPr>
          <p:cNvPr id="6147" name="Slide Number Placeholder 3"/>
          <p:cNvSpPr>
            <a:spLocks noGrp="1" noChangeArrowheads="1"/>
          </p:cNvSpPr>
          <p:nvPr>
            <p:ph type="sldNum" sz="quarter" idx="12"/>
          </p:nvPr>
        </p:nvSpPr>
        <p:spPr>
          <a:xfrm>
            <a:off x="-14907" y="6596064"/>
            <a:ext cx="422275"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fld id="{8AEA1DB6-A06C-40B3-8F2B-37DBDCA59FE0}" type="slidenum">
              <a:rPr lang="lv-LV" altLang="lv-LV" sz="1100">
                <a:latin typeface="Arial" charset="0"/>
              </a:rPr>
              <a:pPr algn="ctr">
                <a:spcBef>
                  <a:spcPct val="0"/>
                </a:spcBef>
                <a:buFontTx/>
                <a:buNone/>
              </a:pPr>
              <a:t>20</a:t>
            </a:fld>
            <a:endParaRPr lang="lv-LV" altLang="lv-LV" sz="1100" dirty="0">
              <a:latin typeface="Arial" charset="0"/>
            </a:endParaRPr>
          </a:p>
        </p:txBody>
      </p:sp>
      <p:pic>
        <p:nvPicPr>
          <p:cNvPr id="6148" name="Picture 5" descr="LV_green (3x mazak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76520" y="6165304"/>
            <a:ext cx="1263041" cy="548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358868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txBox="1">
            <a:spLocks noChangeArrowheads="1"/>
          </p:cNvSpPr>
          <p:nvPr/>
        </p:nvSpPr>
        <p:spPr bwMode="auto">
          <a:xfrm>
            <a:off x="1629072" y="126216"/>
            <a:ext cx="8933855" cy="828090"/>
          </a:xfrm>
          <a:prstGeom prst="rect">
            <a:avLst/>
          </a:prstGeom>
          <a:noFill/>
          <a:ln>
            <a:noFill/>
          </a:ln>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defRPr/>
            </a:pPr>
            <a:r>
              <a:rPr lang="lv-LV" altLang="lv-LV" sz="2000" kern="0" dirty="0">
                <a:latin typeface="Arial" panose="020B0604020202020204" pitchFamily="34" charset="0"/>
              </a:rPr>
              <a:t>4. Latvijas prokuratūras darba vērtējums </a:t>
            </a:r>
          </a:p>
        </p:txBody>
      </p:sp>
      <p:pic>
        <p:nvPicPr>
          <p:cNvPr id="7171" name="Picture 5" descr="LV_green (3x mazak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40802" y="6408564"/>
            <a:ext cx="931862" cy="40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Rectangle 8"/>
          <p:cNvSpPr>
            <a:spLocks noChangeArrowheads="1"/>
          </p:cNvSpPr>
          <p:nvPr/>
        </p:nvSpPr>
        <p:spPr bwMode="auto">
          <a:xfrm>
            <a:off x="551384" y="1065947"/>
            <a:ext cx="8731250"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lv-LV" altLang="lv-LV" sz="1100" b="0" i="1" dirty="0">
                <a:solidFill>
                  <a:srgbClr val="303030"/>
                </a:solidFill>
                <a:latin typeface="Arial" charset="0"/>
              </a:rPr>
              <a:t>L4. Ņemot vērā visu, ko Jūs par to zināt, kā Jūs kopumā novērtētu Latvijas prokuratūras darbu? Vai Jūs to vērtētu…</a:t>
            </a:r>
          </a:p>
        </p:txBody>
      </p:sp>
      <p:sp>
        <p:nvSpPr>
          <p:cNvPr id="7173" name="Slide Number Placeholder 3"/>
          <p:cNvSpPr>
            <a:spLocks noGrp="1" noChangeArrowheads="1"/>
          </p:cNvSpPr>
          <p:nvPr>
            <p:ph type="sldNum" sz="quarter" idx="12"/>
          </p:nvPr>
        </p:nvSpPr>
        <p:spPr>
          <a:xfrm>
            <a:off x="-24680" y="6596064"/>
            <a:ext cx="422275"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fld id="{88AD679B-D780-4CF8-94F5-53AB0A45299E}" type="slidenum">
              <a:rPr lang="lv-LV" altLang="lv-LV" sz="1100">
                <a:latin typeface="Arial" charset="0"/>
              </a:rPr>
              <a:pPr algn="ctr">
                <a:spcBef>
                  <a:spcPct val="0"/>
                </a:spcBef>
                <a:buFontTx/>
                <a:buNone/>
              </a:pPr>
              <a:t>21</a:t>
            </a:fld>
            <a:endParaRPr lang="lv-LV" altLang="lv-LV" sz="1100" dirty="0">
              <a:latin typeface="Arial" charset="0"/>
            </a:endParaRPr>
          </a:p>
        </p:txBody>
      </p:sp>
      <p:graphicFrame>
        <p:nvGraphicFramePr>
          <p:cNvPr id="12" name="Chart 11">
            <a:extLst>
              <a:ext uri="{FF2B5EF4-FFF2-40B4-BE49-F238E27FC236}">
                <a16:creationId xmlns:a16="http://schemas.microsoft.com/office/drawing/2014/main" id="{DACF5FA2-F974-438D-8332-1713C472AA1B}"/>
              </a:ext>
            </a:extLst>
          </p:cNvPr>
          <p:cNvGraphicFramePr>
            <a:graphicFrameLocks/>
          </p:cNvGraphicFramePr>
          <p:nvPr>
            <p:extLst>
              <p:ext uri="{D42A27DB-BD31-4B8C-83A1-F6EECF244321}">
                <p14:modId xmlns:p14="http://schemas.microsoft.com/office/powerpoint/2010/main" val="2175516241"/>
              </p:ext>
            </p:extLst>
          </p:nvPr>
        </p:nvGraphicFramePr>
        <p:xfrm>
          <a:off x="1343472" y="1511206"/>
          <a:ext cx="8784976" cy="42220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545493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txBox="1">
            <a:spLocks noChangeArrowheads="1"/>
          </p:cNvSpPr>
          <p:nvPr/>
        </p:nvSpPr>
        <p:spPr bwMode="auto">
          <a:xfrm>
            <a:off x="1629072" y="188640"/>
            <a:ext cx="8933855" cy="432046"/>
          </a:xfrm>
          <a:prstGeom prst="rect">
            <a:avLst/>
          </a:prstGeom>
          <a:noFill/>
          <a:ln>
            <a:noFill/>
          </a:ln>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defRPr/>
            </a:pPr>
            <a:r>
              <a:rPr lang="lv-LV" altLang="lv-LV" sz="2000" kern="0" dirty="0">
                <a:latin typeface="Arial" panose="020B0604020202020204" pitchFamily="34" charset="0"/>
              </a:rPr>
              <a:t>4. Latvijas prokuratūras darba vērtējums </a:t>
            </a:r>
          </a:p>
        </p:txBody>
      </p:sp>
      <p:pic>
        <p:nvPicPr>
          <p:cNvPr id="7171" name="Picture 5" descr="LV_green (3x mazak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40802" y="6408564"/>
            <a:ext cx="931862" cy="40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Slide Number Placeholder 3"/>
          <p:cNvSpPr>
            <a:spLocks noGrp="1" noChangeArrowheads="1"/>
          </p:cNvSpPr>
          <p:nvPr>
            <p:ph type="sldNum" sz="quarter" idx="12"/>
          </p:nvPr>
        </p:nvSpPr>
        <p:spPr>
          <a:xfrm>
            <a:off x="-24680" y="6596064"/>
            <a:ext cx="422275"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fld id="{88AD679B-D780-4CF8-94F5-53AB0A45299E}" type="slidenum">
              <a:rPr lang="lv-LV" altLang="lv-LV" sz="1100">
                <a:latin typeface="Arial" charset="0"/>
              </a:rPr>
              <a:pPr algn="ctr">
                <a:spcBef>
                  <a:spcPct val="0"/>
                </a:spcBef>
                <a:buFontTx/>
                <a:buNone/>
              </a:pPr>
              <a:t>22</a:t>
            </a:fld>
            <a:endParaRPr lang="lv-LV" altLang="lv-LV" sz="1100" dirty="0">
              <a:latin typeface="Arial" charset="0"/>
            </a:endParaRPr>
          </a:p>
        </p:txBody>
      </p:sp>
      <p:sp>
        <p:nvSpPr>
          <p:cNvPr id="12" name="Rectangle 8">
            <a:extLst>
              <a:ext uri="{FF2B5EF4-FFF2-40B4-BE49-F238E27FC236}">
                <a16:creationId xmlns:a16="http://schemas.microsoft.com/office/drawing/2014/main" id="{EA824F6A-4EA6-4EF2-1817-019C9F793158}"/>
              </a:ext>
            </a:extLst>
          </p:cNvPr>
          <p:cNvSpPr>
            <a:spLocks noChangeArrowheads="1"/>
          </p:cNvSpPr>
          <p:nvPr/>
        </p:nvSpPr>
        <p:spPr bwMode="auto">
          <a:xfrm>
            <a:off x="397595" y="809203"/>
            <a:ext cx="8731250"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lv-LV" altLang="lv-LV" sz="1100" b="0" i="1" dirty="0">
                <a:solidFill>
                  <a:srgbClr val="303030"/>
                </a:solidFill>
                <a:latin typeface="Arial" charset="0"/>
              </a:rPr>
              <a:t>L4. Ņemot vērā visu, ko Jūs par to zināt, kā Jūs kopumā novērtētu Latvijas prokuratūras darbu? Vai Jūs to vērtētu…</a:t>
            </a:r>
          </a:p>
        </p:txBody>
      </p:sp>
      <p:sp>
        <p:nvSpPr>
          <p:cNvPr id="6" name="TextBox 5"/>
          <p:cNvSpPr txBox="1"/>
          <p:nvPr/>
        </p:nvSpPr>
        <p:spPr>
          <a:xfrm>
            <a:off x="397595" y="1143864"/>
            <a:ext cx="3269879" cy="261610"/>
          </a:xfrm>
          <a:prstGeom prst="rect">
            <a:avLst/>
          </a:prstGeom>
          <a:noFill/>
        </p:spPr>
        <p:txBody>
          <a:bodyPr wrap="square" rtlCol="0">
            <a:spAutoFit/>
          </a:bodyPr>
          <a:lstStyle/>
          <a:p>
            <a:r>
              <a:rPr lang="lv-LV" sz="1050" dirty="0">
                <a:solidFill>
                  <a:schemeClr val="tx1"/>
                </a:solidFill>
              </a:rPr>
              <a:t>Atbildes atkarībā no uzticēšanās prokuratūrai*</a:t>
            </a:r>
          </a:p>
        </p:txBody>
      </p:sp>
      <p:graphicFrame>
        <p:nvGraphicFramePr>
          <p:cNvPr id="8" name="Chart 7">
            <a:extLst>
              <a:ext uri="{FF2B5EF4-FFF2-40B4-BE49-F238E27FC236}">
                <a16:creationId xmlns:a16="http://schemas.microsoft.com/office/drawing/2014/main" id="{FE441A4C-B90E-443E-BF0E-5C207AFADACC}"/>
              </a:ext>
            </a:extLst>
          </p:cNvPr>
          <p:cNvGraphicFramePr>
            <a:graphicFrameLocks/>
          </p:cNvGraphicFramePr>
          <p:nvPr>
            <p:extLst>
              <p:ext uri="{D42A27DB-BD31-4B8C-83A1-F6EECF244321}">
                <p14:modId xmlns:p14="http://schemas.microsoft.com/office/powerpoint/2010/main" val="4264383864"/>
              </p:ext>
            </p:extLst>
          </p:nvPr>
        </p:nvGraphicFramePr>
        <p:xfrm>
          <a:off x="1487488" y="1950775"/>
          <a:ext cx="8731250" cy="3450771"/>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 Box 1">
            <a:extLst>
              <a:ext uri="{FF2B5EF4-FFF2-40B4-BE49-F238E27FC236}">
                <a16:creationId xmlns:a16="http://schemas.microsoft.com/office/drawing/2014/main" id="{DC493A49-7B94-80EF-2599-410E79923C7C}"/>
              </a:ext>
            </a:extLst>
          </p:cNvPr>
          <p:cNvSpPr txBox="1">
            <a:spLocks noChangeArrowheads="1"/>
          </p:cNvSpPr>
          <p:nvPr/>
        </p:nvSpPr>
        <p:spPr bwMode="auto">
          <a:xfrm>
            <a:off x="527753" y="6294813"/>
            <a:ext cx="10035174" cy="580898"/>
          </a:xfrm>
          <a:prstGeom prst="rect">
            <a:avLst/>
          </a:prstGeom>
          <a:noFill/>
          <a:ln>
            <a:noFill/>
          </a:ln>
          <a:effectLst/>
          <a:extLst>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27432"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defRPr sz="1000"/>
            </a:pPr>
            <a:r>
              <a:rPr lang="lv-LV" sz="900" b="0" i="1" dirty="0">
                <a:solidFill>
                  <a:srgbClr val="000000"/>
                </a:solidFill>
                <a:latin typeface="Arial"/>
                <a:cs typeface="Arial"/>
              </a:rPr>
              <a:t>*</a:t>
            </a:r>
            <a:r>
              <a:rPr lang="lv-LV" sz="900" b="0" dirty="0">
                <a:solidFill>
                  <a:srgbClr val="000000"/>
                </a:solidFill>
                <a:latin typeface="Arial"/>
                <a:cs typeface="Arial"/>
              </a:rPr>
              <a:t>Atbildes uz jautājumu</a:t>
            </a:r>
            <a:r>
              <a:rPr lang="lv-LV" sz="900" b="0" i="1" dirty="0">
                <a:solidFill>
                  <a:srgbClr val="000000"/>
                </a:solidFill>
                <a:latin typeface="Arial"/>
                <a:cs typeface="Arial"/>
              </a:rPr>
              <a:t>: </a:t>
            </a:r>
            <a:r>
              <a:rPr lang="lv-LV" sz="900" b="0" i="1" dirty="0">
                <a:solidFill>
                  <a:srgbClr val="000000"/>
                </a:solidFill>
                <a:latin typeface="+mj-lt"/>
                <a:cs typeface="Arial"/>
              </a:rPr>
              <a:t>"</a:t>
            </a:r>
            <a:r>
              <a:rPr lang="lv-LV" sz="900" b="0" i="1" dirty="0">
                <a:solidFill>
                  <a:srgbClr val="000000"/>
                </a:solidFill>
                <a:latin typeface="Arial"/>
                <a:cs typeface="Arial"/>
              </a:rPr>
              <a:t>Lūdzu, atzīmējiet, cik lielā mērā Jūs uzticaties zemāk uzskaitītajām valsts un sabiedriskajām institūcijām! Vai Jūs tām pilnībā uzticaties, drīzāk uzticaties, drīzāk neuzticaties vai arī pilnībā neuzticaties: Prokuratūra".</a:t>
            </a:r>
          </a:p>
          <a:p>
            <a:pPr algn="just">
              <a:defRPr sz="1000"/>
            </a:pPr>
            <a:r>
              <a:rPr lang="lv-LV" sz="900" b="0" i="1" dirty="0">
                <a:solidFill>
                  <a:srgbClr val="000000"/>
                </a:solidFill>
                <a:latin typeface="Arial"/>
                <a:cs typeface="Arial"/>
              </a:rPr>
              <a:t>  </a:t>
            </a:r>
          </a:p>
        </p:txBody>
      </p:sp>
    </p:spTree>
    <p:extLst>
      <p:ext uri="{BB962C8B-B14F-4D97-AF65-F5344CB8AC3E}">
        <p14:creationId xmlns:p14="http://schemas.microsoft.com/office/powerpoint/2010/main" val="9484605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txBox="1">
            <a:spLocks noChangeArrowheads="1"/>
          </p:cNvSpPr>
          <p:nvPr/>
        </p:nvSpPr>
        <p:spPr bwMode="auto">
          <a:xfrm>
            <a:off x="1549401" y="116634"/>
            <a:ext cx="8933855" cy="432046"/>
          </a:xfrm>
          <a:prstGeom prst="rect">
            <a:avLst/>
          </a:prstGeom>
          <a:noFill/>
          <a:ln>
            <a:noFill/>
          </a:ln>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defRPr/>
            </a:pPr>
            <a:r>
              <a:rPr lang="lv-LV" altLang="lv-LV" sz="2000" kern="0" dirty="0">
                <a:latin typeface="Arial" panose="020B0604020202020204" pitchFamily="34" charset="0"/>
              </a:rPr>
              <a:t>4. Latvijas prokuratūras darba vērtējums </a:t>
            </a:r>
          </a:p>
        </p:txBody>
      </p:sp>
      <p:pic>
        <p:nvPicPr>
          <p:cNvPr id="7171" name="Picture 5" descr="LV_green (3x mazak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40802" y="6408564"/>
            <a:ext cx="931862" cy="40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Slide Number Placeholder 3"/>
          <p:cNvSpPr>
            <a:spLocks noGrp="1" noChangeArrowheads="1"/>
          </p:cNvSpPr>
          <p:nvPr>
            <p:ph type="sldNum" sz="quarter" idx="12"/>
          </p:nvPr>
        </p:nvSpPr>
        <p:spPr>
          <a:xfrm>
            <a:off x="-24680" y="6596064"/>
            <a:ext cx="422275"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fld id="{88AD679B-D780-4CF8-94F5-53AB0A45299E}" type="slidenum">
              <a:rPr lang="lv-LV" altLang="lv-LV" sz="1100">
                <a:latin typeface="Arial" charset="0"/>
              </a:rPr>
              <a:pPr algn="ctr">
                <a:spcBef>
                  <a:spcPct val="0"/>
                </a:spcBef>
                <a:buFontTx/>
                <a:buNone/>
              </a:pPr>
              <a:t>23</a:t>
            </a:fld>
            <a:endParaRPr lang="lv-LV" altLang="lv-LV" sz="1100" dirty="0">
              <a:latin typeface="Arial" charset="0"/>
            </a:endParaRPr>
          </a:p>
        </p:txBody>
      </p:sp>
      <p:sp>
        <p:nvSpPr>
          <p:cNvPr id="12" name="Rectangle 8">
            <a:extLst>
              <a:ext uri="{FF2B5EF4-FFF2-40B4-BE49-F238E27FC236}">
                <a16:creationId xmlns:a16="http://schemas.microsoft.com/office/drawing/2014/main" id="{EA824F6A-4EA6-4EF2-1817-019C9F793158}"/>
              </a:ext>
            </a:extLst>
          </p:cNvPr>
          <p:cNvSpPr>
            <a:spLocks noChangeArrowheads="1"/>
          </p:cNvSpPr>
          <p:nvPr/>
        </p:nvSpPr>
        <p:spPr bwMode="auto">
          <a:xfrm>
            <a:off x="397595" y="620186"/>
            <a:ext cx="8731250"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lv-LV" altLang="lv-LV" sz="1100" b="0" i="1" dirty="0">
                <a:solidFill>
                  <a:srgbClr val="303030"/>
                </a:solidFill>
                <a:latin typeface="Arial" charset="0"/>
              </a:rPr>
              <a:t>L4. Ņemot vērā visu, ko Jūs par to zināt, kā Jūs kopumā novērtētu Latvijas prokuratūras darbu? Vai Jūs to vērtētu…</a:t>
            </a:r>
          </a:p>
        </p:txBody>
      </p:sp>
      <p:graphicFrame>
        <p:nvGraphicFramePr>
          <p:cNvPr id="13" name="Chart 12">
            <a:extLst>
              <a:ext uri="{FF2B5EF4-FFF2-40B4-BE49-F238E27FC236}">
                <a16:creationId xmlns:a16="http://schemas.microsoft.com/office/drawing/2014/main" id="{1197416E-0505-4F0A-91E6-53312AFB0271}"/>
              </a:ext>
            </a:extLst>
          </p:cNvPr>
          <p:cNvGraphicFramePr>
            <a:graphicFrameLocks/>
          </p:cNvGraphicFramePr>
          <p:nvPr>
            <p:extLst>
              <p:ext uri="{D42A27DB-BD31-4B8C-83A1-F6EECF244321}">
                <p14:modId xmlns:p14="http://schemas.microsoft.com/office/powerpoint/2010/main" val="3322955412"/>
              </p:ext>
            </p:extLst>
          </p:nvPr>
        </p:nvGraphicFramePr>
        <p:xfrm>
          <a:off x="1196690" y="1052736"/>
          <a:ext cx="8933855" cy="5726523"/>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377849" y="881796"/>
            <a:ext cx="3096344" cy="253916"/>
          </a:xfrm>
          <a:prstGeom prst="rect">
            <a:avLst/>
          </a:prstGeom>
          <a:noFill/>
        </p:spPr>
        <p:txBody>
          <a:bodyPr wrap="square" rtlCol="0">
            <a:spAutoFit/>
          </a:bodyPr>
          <a:lstStyle/>
          <a:p>
            <a:r>
              <a:rPr lang="lv-LV" sz="1050" dirty="0">
                <a:solidFill>
                  <a:schemeClr val="tx1"/>
                </a:solidFill>
              </a:rPr>
              <a:t>Sociāldemogrāfisko grupu atbilžu sadalījums</a:t>
            </a:r>
          </a:p>
        </p:txBody>
      </p:sp>
    </p:spTree>
    <p:extLst>
      <p:ext uri="{BB962C8B-B14F-4D97-AF65-F5344CB8AC3E}">
        <p14:creationId xmlns:p14="http://schemas.microsoft.com/office/powerpoint/2010/main" val="42409932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txBox="1">
            <a:spLocks noChangeArrowheads="1"/>
          </p:cNvSpPr>
          <p:nvPr/>
        </p:nvSpPr>
        <p:spPr bwMode="auto">
          <a:xfrm>
            <a:off x="1629072" y="126216"/>
            <a:ext cx="8933855" cy="828090"/>
          </a:xfrm>
          <a:prstGeom prst="rect">
            <a:avLst/>
          </a:prstGeom>
          <a:noFill/>
          <a:ln>
            <a:noFill/>
          </a:ln>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defRPr/>
            </a:pPr>
            <a:r>
              <a:rPr lang="lv-LV" altLang="lv-LV" sz="2000" kern="0" dirty="0">
                <a:latin typeface="Arial" panose="020B0604020202020204" pitchFamily="34" charset="0"/>
              </a:rPr>
              <a:t>4. Latvijas prokuratūras darba vērtējums </a:t>
            </a:r>
          </a:p>
        </p:txBody>
      </p:sp>
      <p:pic>
        <p:nvPicPr>
          <p:cNvPr id="7171" name="Picture 5" descr="LV_green (3x mazak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40802" y="6408564"/>
            <a:ext cx="931862" cy="40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Rectangle 8"/>
          <p:cNvSpPr>
            <a:spLocks noChangeArrowheads="1"/>
          </p:cNvSpPr>
          <p:nvPr/>
        </p:nvSpPr>
        <p:spPr bwMode="auto">
          <a:xfrm>
            <a:off x="554340" y="1013931"/>
            <a:ext cx="10153128"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lv-LV" altLang="lv-LV" sz="1100" b="0" i="1" dirty="0">
                <a:solidFill>
                  <a:srgbClr val="303030"/>
                </a:solidFill>
                <a:latin typeface="Arial" charset="0"/>
              </a:rPr>
              <a:t>L6. Tagad es Jums nolasīšu vairākus izteikumus, kuri sabiedrībā ir izskanējuši par prokuratūras darbu, bet Jūs, lūdzu, man par katru no tiem pasakiet, cik lielā mērā Jūs šādam apgalvojumam piekrītat: vai Jūs tam pilnībā piekrītat, drīzāk piekrītat, drīzāk nepiekrītat vai arī nemaz nepiekrītat?</a:t>
            </a:r>
          </a:p>
        </p:txBody>
      </p:sp>
      <p:sp>
        <p:nvSpPr>
          <p:cNvPr id="7173" name="Slide Number Placeholder 3"/>
          <p:cNvSpPr>
            <a:spLocks noGrp="1" noChangeArrowheads="1"/>
          </p:cNvSpPr>
          <p:nvPr>
            <p:ph type="sldNum" sz="quarter" idx="12"/>
          </p:nvPr>
        </p:nvSpPr>
        <p:spPr>
          <a:xfrm>
            <a:off x="-24680" y="6596064"/>
            <a:ext cx="422275"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fld id="{88AD679B-D780-4CF8-94F5-53AB0A45299E}" type="slidenum">
              <a:rPr lang="lv-LV" altLang="lv-LV" sz="1100">
                <a:latin typeface="Arial" charset="0"/>
              </a:rPr>
              <a:pPr algn="ctr">
                <a:spcBef>
                  <a:spcPct val="0"/>
                </a:spcBef>
                <a:buFontTx/>
                <a:buNone/>
              </a:pPr>
              <a:t>24</a:t>
            </a:fld>
            <a:endParaRPr lang="lv-LV" altLang="lv-LV" sz="1100" dirty="0">
              <a:latin typeface="Arial" charset="0"/>
            </a:endParaRPr>
          </a:p>
        </p:txBody>
      </p:sp>
      <p:graphicFrame>
        <p:nvGraphicFramePr>
          <p:cNvPr id="9" name="Chart 8">
            <a:extLst>
              <a:ext uri="{FF2B5EF4-FFF2-40B4-BE49-F238E27FC236}">
                <a16:creationId xmlns:a16="http://schemas.microsoft.com/office/drawing/2014/main" id="{023EF7BF-E465-4017-AA80-58395AFB1BCE}"/>
              </a:ext>
            </a:extLst>
          </p:cNvPr>
          <p:cNvGraphicFramePr>
            <a:graphicFrameLocks/>
          </p:cNvGraphicFramePr>
          <p:nvPr>
            <p:extLst>
              <p:ext uri="{D42A27DB-BD31-4B8C-83A1-F6EECF244321}">
                <p14:modId xmlns:p14="http://schemas.microsoft.com/office/powerpoint/2010/main" val="147571527"/>
              </p:ext>
            </p:extLst>
          </p:nvPr>
        </p:nvGraphicFramePr>
        <p:xfrm>
          <a:off x="554340" y="1772816"/>
          <a:ext cx="8638004" cy="374408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id="{C4971DD4-56AB-4CE0-9BBC-B8F800A5AA57}"/>
              </a:ext>
            </a:extLst>
          </p:cNvPr>
          <p:cNvGraphicFramePr>
            <a:graphicFrameLocks/>
          </p:cNvGraphicFramePr>
          <p:nvPr>
            <p:extLst>
              <p:ext uri="{D42A27DB-BD31-4B8C-83A1-F6EECF244321}">
                <p14:modId xmlns:p14="http://schemas.microsoft.com/office/powerpoint/2010/main" val="1145749544"/>
              </p:ext>
            </p:extLst>
          </p:nvPr>
        </p:nvGraphicFramePr>
        <p:xfrm>
          <a:off x="9480376" y="1791316"/>
          <a:ext cx="2241178" cy="3531992"/>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 Box 1">
            <a:extLst>
              <a:ext uri="{FF2B5EF4-FFF2-40B4-BE49-F238E27FC236}">
                <a16:creationId xmlns:a16="http://schemas.microsoft.com/office/drawing/2014/main" id="{FCDFFEEC-9F76-83D3-41AC-8F034FA24639}"/>
              </a:ext>
            </a:extLst>
          </p:cNvPr>
          <p:cNvSpPr txBox="1">
            <a:spLocks noChangeArrowheads="1"/>
          </p:cNvSpPr>
          <p:nvPr/>
        </p:nvSpPr>
        <p:spPr bwMode="auto">
          <a:xfrm>
            <a:off x="554340" y="6363883"/>
            <a:ext cx="10035174" cy="393420"/>
          </a:xfrm>
          <a:prstGeom prst="rect">
            <a:avLst/>
          </a:prstGeom>
          <a:noFill/>
          <a:ln>
            <a:noFill/>
          </a:ln>
          <a:effectLst/>
          <a:extLst>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27432"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defRPr sz="1000"/>
            </a:pPr>
            <a:r>
              <a:rPr lang="lv-LV" sz="900" b="0" i="1" dirty="0">
                <a:solidFill>
                  <a:srgbClr val="000000"/>
                </a:solidFill>
                <a:latin typeface="Arial"/>
                <a:cs typeface="Arial"/>
              </a:rPr>
              <a:t>*Indekss atspoguļo vērtējumu piekrītu/nepiekrītu īpatsvaru starpību, kur vērtējumu drīzāk piekrītu/drīzāk nepiekrītu minēšanas biežums (%) ir reizināts ar koeficientu 0.5, bet vērtējumu pilnībā piekrītu/nemaz nepiekrītu minēšanas biežums - ar koeficientu 1. Indekss var svārstīties robežās no +100 (visi pilnībā piekrīt) līdz -100 (visi nemaz nepiekrīt).</a:t>
            </a:r>
          </a:p>
        </p:txBody>
      </p:sp>
    </p:spTree>
    <p:extLst>
      <p:ext uri="{BB962C8B-B14F-4D97-AF65-F5344CB8AC3E}">
        <p14:creationId xmlns:p14="http://schemas.microsoft.com/office/powerpoint/2010/main" val="2601965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txBox="1">
            <a:spLocks noChangeArrowheads="1"/>
          </p:cNvSpPr>
          <p:nvPr/>
        </p:nvSpPr>
        <p:spPr bwMode="auto">
          <a:xfrm>
            <a:off x="1629072" y="126216"/>
            <a:ext cx="8933855" cy="528982"/>
          </a:xfrm>
          <a:prstGeom prst="rect">
            <a:avLst/>
          </a:prstGeom>
          <a:noFill/>
          <a:ln>
            <a:noFill/>
          </a:ln>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defRPr/>
            </a:pPr>
            <a:r>
              <a:rPr lang="lv-LV" altLang="lv-LV" sz="2000" kern="0" dirty="0">
                <a:latin typeface="Arial" panose="020B0604020202020204" pitchFamily="34" charset="0"/>
              </a:rPr>
              <a:t>4. Latvijas prokuratūras darba vērtējums </a:t>
            </a:r>
          </a:p>
        </p:txBody>
      </p:sp>
      <p:pic>
        <p:nvPicPr>
          <p:cNvPr id="7171" name="Picture 5" descr="LV_green (3x mazak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40802" y="6408564"/>
            <a:ext cx="931862" cy="40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Rectangle 8"/>
          <p:cNvSpPr>
            <a:spLocks noChangeArrowheads="1"/>
          </p:cNvSpPr>
          <p:nvPr/>
        </p:nvSpPr>
        <p:spPr bwMode="auto">
          <a:xfrm>
            <a:off x="537557" y="823768"/>
            <a:ext cx="10153128"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lv-LV" altLang="lv-LV" sz="1100" b="0" i="1" dirty="0">
                <a:solidFill>
                  <a:srgbClr val="303030"/>
                </a:solidFill>
                <a:latin typeface="Arial" charset="0"/>
              </a:rPr>
              <a:t>L6. Tagad es Jums nolasīšu vairākus izteikumus, kuri sabiedrībā ir izskanējuši par prokuratūras darbu, bet Jūs, lūdzu, man par katru no tiem pasakiet, cik lielā mērā Jūs šādam apgalvojumam piekrītat: vai Jūs tam pilnībā piekrītat, drīzāk piekrītat, drīzāk nepiekrītat vai arī nemaz nepiekrītat?</a:t>
            </a:r>
          </a:p>
        </p:txBody>
      </p:sp>
      <p:sp>
        <p:nvSpPr>
          <p:cNvPr id="7173" name="Slide Number Placeholder 3"/>
          <p:cNvSpPr>
            <a:spLocks noGrp="1" noChangeArrowheads="1"/>
          </p:cNvSpPr>
          <p:nvPr>
            <p:ph type="sldNum" sz="quarter" idx="12"/>
          </p:nvPr>
        </p:nvSpPr>
        <p:spPr>
          <a:xfrm>
            <a:off x="-24680" y="6596064"/>
            <a:ext cx="422275"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fld id="{88AD679B-D780-4CF8-94F5-53AB0A45299E}" type="slidenum">
              <a:rPr lang="lv-LV" altLang="lv-LV" sz="1100">
                <a:latin typeface="Arial" charset="0"/>
              </a:rPr>
              <a:pPr algn="ctr">
                <a:spcBef>
                  <a:spcPct val="0"/>
                </a:spcBef>
                <a:buFontTx/>
                <a:buNone/>
              </a:pPr>
              <a:t>25</a:t>
            </a:fld>
            <a:endParaRPr lang="lv-LV" altLang="lv-LV" sz="1100" dirty="0">
              <a:latin typeface="Arial" charset="0"/>
            </a:endParaRPr>
          </a:p>
        </p:txBody>
      </p:sp>
      <p:sp>
        <p:nvSpPr>
          <p:cNvPr id="11" name="Text Box 1">
            <a:extLst>
              <a:ext uri="{FF2B5EF4-FFF2-40B4-BE49-F238E27FC236}">
                <a16:creationId xmlns:a16="http://schemas.microsoft.com/office/drawing/2014/main" id="{FCDFFEEC-9F76-83D3-41AC-8F034FA24639}"/>
              </a:ext>
            </a:extLst>
          </p:cNvPr>
          <p:cNvSpPr txBox="1">
            <a:spLocks noChangeArrowheads="1"/>
          </p:cNvSpPr>
          <p:nvPr/>
        </p:nvSpPr>
        <p:spPr bwMode="auto">
          <a:xfrm>
            <a:off x="612058" y="6214919"/>
            <a:ext cx="10035174" cy="393420"/>
          </a:xfrm>
          <a:prstGeom prst="rect">
            <a:avLst/>
          </a:prstGeom>
          <a:noFill/>
          <a:ln>
            <a:noFill/>
          </a:ln>
          <a:effectLst/>
          <a:extLst>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27432"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defRPr sz="1000"/>
            </a:pPr>
            <a:r>
              <a:rPr lang="lv-LV" sz="900" b="0" i="1" dirty="0">
                <a:solidFill>
                  <a:srgbClr val="000000"/>
                </a:solidFill>
                <a:latin typeface="Arial"/>
                <a:cs typeface="Arial"/>
              </a:rPr>
              <a:t>*Indekss atspoguļo vērtējumu piekrītu/nepiekrītu īpatsvaru starpību, kur vērtējumu drīzāk piekrītu/drīzāk nepiekrītu minēšanas biežums (%) ir reizināts ar koeficientu 0.5, bet vērtējumu pilnībā piekrītu/nemaz nepiekrītu minēšanas biežums - ar koeficientu 1. Indekss var svārstīties robežās no +100 (visi pilnībā piekrīt) līdz -100 (visi nemaz nepiekrīt).</a:t>
            </a:r>
          </a:p>
        </p:txBody>
      </p:sp>
      <p:sp>
        <p:nvSpPr>
          <p:cNvPr id="12" name="TextBox 11">
            <a:extLst>
              <a:ext uri="{FF2B5EF4-FFF2-40B4-BE49-F238E27FC236}">
                <a16:creationId xmlns:a16="http://schemas.microsoft.com/office/drawing/2014/main" id="{CCDFA7DF-A2E4-2C05-6B45-F9B1771C49F6}"/>
              </a:ext>
            </a:extLst>
          </p:cNvPr>
          <p:cNvSpPr txBox="1"/>
          <p:nvPr/>
        </p:nvSpPr>
        <p:spPr>
          <a:xfrm>
            <a:off x="554340" y="1281288"/>
            <a:ext cx="3885476" cy="253916"/>
          </a:xfrm>
          <a:prstGeom prst="rect">
            <a:avLst/>
          </a:prstGeom>
          <a:noFill/>
        </p:spPr>
        <p:txBody>
          <a:bodyPr wrap="square" rtlCol="0">
            <a:spAutoFit/>
          </a:bodyPr>
          <a:lstStyle/>
          <a:p>
            <a:r>
              <a:rPr lang="lv-LV" sz="1050" dirty="0">
                <a:solidFill>
                  <a:schemeClr val="tx1"/>
                </a:solidFill>
              </a:rPr>
              <a:t>Atbildes atkarībā no prokuratūras darba vērtējuma**</a:t>
            </a:r>
          </a:p>
        </p:txBody>
      </p:sp>
      <p:graphicFrame>
        <p:nvGraphicFramePr>
          <p:cNvPr id="13" name="Chart 12">
            <a:extLst>
              <a:ext uri="{FF2B5EF4-FFF2-40B4-BE49-F238E27FC236}">
                <a16:creationId xmlns:a16="http://schemas.microsoft.com/office/drawing/2014/main" id="{76FFEDB6-3EC2-4405-9B6A-8FD1B791F2FD}"/>
              </a:ext>
            </a:extLst>
          </p:cNvPr>
          <p:cNvGraphicFramePr>
            <a:graphicFrameLocks/>
          </p:cNvGraphicFramePr>
          <p:nvPr>
            <p:extLst>
              <p:ext uri="{D42A27DB-BD31-4B8C-83A1-F6EECF244321}">
                <p14:modId xmlns:p14="http://schemas.microsoft.com/office/powerpoint/2010/main" val="3508663404"/>
              </p:ext>
            </p:extLst>
          </p:nvPr>
        </p:nvGraphicFramePr>
        <p:xfrm>
          <a:off x="612058" y="1588660"/>
          <a:ext cx="8712968" cy="452845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a:extLst>
              <a:ext uri="{FF2B5EF4-FFF2-40B4-BE49-F238E27FC236}">
                <a16:creationId xmlns:a16="http://schemas.microsoft.com/office/drawing/2014/main" id="{100C6EDC-674A-487A-9ACB-3352C8C99A89}"/>
              </a:ext>
            </a:extLst>
          </p:cNvPr>
          <p:cNvGraphicFramePr>
            <a:graphicFrameLocks/>
          </p:cNvGraphicFramePr>
          <p:nvPr>
            <p:extLst>
              <p:ext uri="{D42A27DB-BD31-4B8C-83A1-F6EECF244321}">
                <p14:modId xmlns:p14="http://schemas.microsoft.com/office/powerpoint/2010/main" val="1563030819"/>
              </p:ext>
            </p:extLst>
          </p:nvPr>
        </p:nvGraphicFramePr>
        <p:xfrm>
          <a:off x="9760376" y="1535203"/>
          <a:ext cx="2240280" cy="4354824"/>
        </p:xfrm>
        <a:graphic>
          <a:graphicData uri="http://schemas.openxmlformats.org/drawingml/2006/chart">
            <c:chart xmlns:c="http://schemas.openxmlformats.org/drawingml/2006/chart" xmlns:r="http://schemas.openxmlformats.org/officeDocument/2006/relationships" r:id="rId4"/>
          </a:graphicData>
        </a:graphic>
      </p:graphicFrame>
      <p:sp>
        <p:nvSpPr>
          <p:cNvPr id="15" name="Text Box 1">
            <a:extLst>
              <a:ext uri="{FF2B5EF4-FFF2-40B4-BE49-F238E27FC236}">
                <a16:creationId xmlns:a16="http://schemas.microsoft.com/office/drawing/2014/main" id="{7204D9A3-AFC6-31E4-66B2-95DF2C6799C8}"/>
              </a:ext>
            </a:extLst>
          </p:cNvPr>
          <p:cNvSpPr txBox="1">
            <a:spLocks noChangeArrowheads="1"/>
          </p:cNvSpPr>
          <p:nvPr/>
        </p:nvSpPr>
        <p:spPr bwMode="auto">
          <a:xfrm>
            <a:off x="586944" y="6617453"/>
            <a:ext cx="10035174" cy="240547"/>
          </a:xfrm>
          <a:prstGeom prst="rect">
            <a:avLst/>
          </a:prstGeom>
          <a:noFill/>
          <a:ln>
            <a:noFill/>
          </a:ln>
          <a:effectLst/>
          <a:extLst>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27432"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defRPr sz="1000"/>
            </a:pPr>
            <a:r>
              <a:rPr lang="lv-LV" sz="900" b="0" i="1" dirty="0">
                <a:solidFill>
                  <a:srgbClr val="000000"/>
                </a:solidFill>
                <a:latin typeface="Arial"/>
                <a:cs typeface="Arial"/>
              </a:rPr>
              <a:t>**</a:t>
            </a:r>
            <a:r>
              <a:rPr lang="lv-LV" sz="900" b="0" dirty="0">
                <a:solidFill>
                  <a:srgbClr val="000000"/>
                </a:solidFill>
                <a:latin typeface="Arial"/>
                <a:cs typeface="Arial"/>
              </a:rPr>
              <a:t>Atbildes uz jautājumu</a:t>
            </a:r>
            <a:r>
              <a:rPr lang="lv-LV" sz="900" b="0" i="1" dirty="0">
                <a:solidFill>
                  <a:srgbClr val="000000"/>
                </a:solidFill>
                <a:latin typeface="Arial"/>
                <a:cs typeface="Arial"/>
              </a:rPr>
              <a:t>: </a:t>
            </a:r>
            <a:r>
              <a:rPr lang="lv-LV" sz="900" b="0" i="1" dirty="0">
                <a:solidFill>
                  <a:srgbClr val="000000"/>
                </a:solidFill>
                <a:latin typeface="+mj-lt"/>
                <a:cs typeface="Arial"/>
              </a:rPr>
              <a:t>"</a:t>
            </a:r>
            <a:r>
              <a:rPr lang="lv-LV" sz="900" b="0" i="1" dirty="0">
                <a:solidFill>
                  <a:srgbClr val="000000"/>
                </a:solidFill>
                <a:latin typeface="Arial"/>
                <a:cs typeface="Arial"/>
              </a:rPr>
              <a:t>Ņemot vērā visu, ko Jūs par to zināt, kā Jūs kopumā novērtētu Latvijas prokuratūras darbu? Vai Jūs to vērtētu…".</a:t>
            </a:r>
          </a:p>
          <a:p>
            <a:pPr algn="just">
              <a:defRPr sz="1000"/>
            </a:pPr>
            <a:r>
              <a:rPr lang="lv-LV" sz="900" b="0" i="1" dirty="0">
                <a:solidFill>
                  <a:srgbClr val="000000"/>
                </a:solidFill>
                <a:latin typeface="Arial"/>
                <a:cs typeface="Arial"/>
              </a:rPr>
              <a:t>  </a:t>
            </a:r>
          </a:p>
        </p:txBody>
      </p:sp>
    </p:spTree>
    <p:extLst>
      <p:ext uri="{BB962C8B-B14F-4D97-AF65-F5344CB8AC3E}">
        <p14:creationId xmlns:p14="http://schemas.microsoft.com/office/powerpoint/2010/main" val="30722860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txBox="1">
            <a:spLocks noChangeArrowheads="1"/>
          </p:cNvSpPr>
          <p:nvPr/>
        </p:nvSpPr>
        <p:spPr bwMode="auto">
          <a:xfrm>
            <a:off x="1549401" y="116634"/>
            <a:ext cx="8933855" cy="327521"/>
          </a:xfrm>
          <a:prstGeom prst="rect">
            <a:avLst/>
          </a:prstGeom>
          <a:noFill/>
          <a:ln>
            <a:noFill/>
          </a:ln>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defRPr/>
            </a:pPr>
            <a:r>
              <a:rPr lang="lv-LV" altLang="lv-LV" sz="2000" kern="0" dirty="0">
                <a:latin typeface="Arial" panose="020B0604020202020204" pitchFamily="34" charset="0"/>
              </a:rPr>
              <a:t>4. Latvijas prokuratūras darba vērtējums </a:t>
            </a:r>
          </a:p>
        </p:txBody>
      </p:sp>
      <p:pic>
        <p:nvPicPr>
          <p:cNvPr id="7171" name="Picture 5" descr="LV_green (3x mazak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40802" y="6408564"/>
            <a:ext cx="931862" cy="40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Rectangle 8"/>
          <p:cNvSpPr>
            <a:spLocks noChangeArrowheads="1"/>
          </p:cNvSpPr>
          <p:nvPr/>
        </p:nvSpPr>
        <p:spPr bwMode="auto">
          <a:xfrm>
            <a:off x="397595" y="444155"/>
            <a:ext cx="10581198"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lv-LV" altLang="lv-LV" sz="1000" b="0" i="1" dirty="0">
                <a:solidFill>
                  <a:srgbClr val="3D3D3D"/>
                </a:solidFill>
                <a:latin typeface="Arial" charset="0"/>
              </a:rPr>
              <a:t>L6. Tagad es Jums nolasīšu vairākus izteikumus, kuri sabiedrībā ir izskanējuši par prokuratūras darbu, bet Jūs, lūdzu, man par katru no tiem pasakiet, cik lielā mērā Jūs šādam apgalvojumam piekrītat: vai Jūs tam pilnībā piekrītat, drīzāk piekrītat, drīzāk nepiekrītat vai arī nemaz nepiekrītat:</a:t>
            </a:r>
          </a:p>
          <a:p>
            <a:pPr algn="just" eaLnBrk="1" hangingPunct="1">
              <a:spcBef>
                <a:spcPct val="0"/>
              </a:spcBef>
              <a:buFontTx/>
              <a:buNone/>
            </a:pPr>
            <a:r>
              <a:rPr lang="it-IT" altLang="lv-LV" sz="1400" dirty="0">
                <a:solidFill>
                  <a:srgbClr val="DB3131"/>
                </a:solidFill>
                <a:latin typeface="Arial" charset="0"/>
              </a:rPr>
              <a:t>Prokurori ir zinoši un kompetenti</a:t>
            </a:r>
            <a:endParaRPr lang="lv-LV" altLang="lv-LV" sz="1400" dirty="0">
              <a:solidFill>
                <a:srgbClr val="DB3131"/>
              </a:solidFill>
              <a:latin typeface="Arial" charset="0"/>
            </a:endParaRPr>
          </a:p>
        </p:txBody>
      </p:sp>
      <p:sp>
        <p:nvSpPr>
          <p:cNvPr id="7173" name="Slide Number Placeholder 3"/>
          <p:cNvSpPr>
            <a:spLocks noGrp="1" noChangeArrowheads="1"/>
          </p:cNvSpPr>
          <p:nvPr>
            <p:ph type="sldNum" sz="quarter" idx="12"/>
          </p:nvPr>
        </p:nvSpPr>
        <p:spPr>
          <a:xfrm>
            <a:off x="-24680" y="6596064"/>
            <a:ext cx="422275"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fld id="{88AD679B-D780-4CF8-94F5-53AB0A45299E}" type="slidenum">
              <a:rPr lang="lv-LV" altLang="lv-LV" sz="1100">
                <a:latin typeface="Arial" charset="0"/>
              </a:rPr>
              <a:pPr algn="ctr">
                <a:spcBef>
                  <a:spcPct val="0"/>
                </a:spcBef>
                <a:buFontTx/>
                <a:buNone/>
              </a:pPr>
              <a:t>26</a:t>
            </a:fld>
            <a:endParaRPr lang="lv-LV" altLang="lv-LV" sz="1100" dirty="0">
              <a:latin typeface="Arial" charset="0"/>
            </a:endParaRPr>
          </a:p>
        </p:txBody>
      </p:sp>
      <p:sp>
        <p:nvSpPr>
          <p:cNvPr id="11" name="Text Box 1">
            <a:extLst>
              <a:ext uri="{FF2B5EF4-FFF2-40B4-BE49-F238E27FC236}">
                <a16:creationId xmlns:a16="http://schemas.microsoft.com/office/drawing/2014/main" id="{8803688C-DE36-00C3-5580-B5EEE97E8551}"/>
              </a:ext>
            </a:extLst>
          </p:cNvPr>
          <p:cNvSpPr txBox="1">
            <a:spLocks noChangeArrowheads="1"/>
          </p:cNvSpPr>
          <p:nvPr/>
        </p:nvSpPr>
        <p:spPr bwMode="auto">
          <a:xfrm>
            <a:off x="695400" y="6439179"/>
            <a:ext cx="9891158" cy="393420"/>
          </a:xfrm>
          <a:prstGeom prst="rect">
            <a:avLst/>
          </a:prstGeom>
          <a:noFill/>
          <a:ln>
            <a:noFill/>
          </a:ln>
          <a:effectLst/>
          <a:extLst>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27432"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defRPr sz="1000"/>
            </a:pPr>
            <a:r>
              <a:rPr lang="lv-LV" sz="900" b="0" i="1" dirty="0">
                <a:solidFill>
                  <a:srgbClr val="000000"/>
                </a:solidFill>
                <a:latin typeface="Arial"/>
                <a:cs typeface="Arial"/>
              </a:rPr>
              <a:t>*Indekss atspoguļo vērtējumu piekrītu/nepiekrītu īpatsvaru starpību, kur vērtējumu drīzāk piekrītu/drīzāk nepiekrītu minēšanas biežums (%) ir reizināts ar koeficientu 0.5, bet vērtējumu pilnībā piekrītu/nemaz nepiekrītu minēšanas biežums - ar koeficientu 1. Indekss var svārstīties robežās no +100 (visi pilnībā piekrīt) līdz -100 (visi nemaz nepiekrīt).</a:t>
            </a:r>
          </a:p>
        </p:txBody>
      </p:sp>
      <p:graphicFrame>
        <p:nvGraphicFramePr>
          <p:cNvPr id="12" name="Chart 11">
            <a:extLst>
              <a:ext uri="{FF2B5EF4-FFF2-40B4-BE49-F238E27FC236}">
                <a16:creationId xmlns:a16="http://schemas.microsoft.com/office/drawing/2014/main" id="{54A1251F-47E7-4452-BFF2-E3EE4E668C93}"/>
              </a:ext>
            </a:extLst>
          </p:cNvPr>
          <p:cNvGraphicFramePr>
            <a:graphicFrameLocks/>
          </p:cNvGraphicFramePr>
          <p:nvPr>
            <p:extLst>
              <p:ext uri="{D42A27DB-BD31-4B8C-83A1-F6EECF244321}">
                <p14:modId xmlns:p14="http://schemas.microsoft.com/office/powerpoint/2010/main" val="1483817099"/>
              </p:ext>
            </p:extLst>
          </p:nvPr>
        </p:nvGraphicFramePr>
        <p:xfrm>
          <a:off x="767408" y="1091953"/>
          <a:ext cx="8659242" cy="5347226"/>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391659" y="1002502"/>
            <a:ext cx="3096344" cy="253916"/>
          </a:xfrm>
          <a:prstGeom prst="rect">
            <a:avLst/>
          </a:prstGeom>
          <a:noFill/>
        </p:spPr>
        <p:txBody>
          <a:bodyPr wrap="square" rtlCol="0">
            <a:spAutoFit/>
          </a:bodyPr>
          <a:lstStyle/>
          <a:p>
            <a:r>
              <a:rPr lang="lv-LV" sz="1050" dirty="0">
                <a:solidFill>
                  <a:schemeClr val="tx1"/>
                </a:solidFill>
              </a:rPr>
              <a:t>Sociāldemogrāfisko grupu atbilžu sadalījums</a:t>
            </a:r>
          </a:p>
        </p:txBody>
      </p:sp>
      <p:graphicFrame>
        <p:nvGraphicFramePr>
          <p:cNvPr id="13" name="Chart 12">
            <a:extLst>
              <a:ext uri="{FF2B5EF4-FFF2-40B4-BE49-F238E27FC236}">
                <a16:creationId xmlns:a16="http://schemas.microsoft.com/office/drawing/2014/main" id="{7D74EB59-8EC8-40E1-9956-428CAE1F649F}"/>
              </a:ext>
            </a:extLst>
          </p:cNvPr>
          <p:cNvGraphicFramePr>
            <a:graphicFrameLocks/>
          </p:cNvGraphicFramePr>
          <p:nvPr>
            <p:extLst>
              <p:ext uri="{D42A27DB-BD31-4B8C-83A1-F6EECF244321}">
                <p14:modId xmlns:p14="http://schemas.microsoft.com/office/powerpoint/2010/main" val="1673072382"/>
              </p:ext>
            </p:extLst>
          </p:nvPr>
        </p:nvGraphicFramePr>
        <p:xfrm>
          <a:off x="9408368" y="1047506"/>
          <a:ext cx="2241178" cy="526181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6992489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txBox="1">
            <a:spLocks noChangeArrowheads="1"/>
          </p:cNvSpPr>
          <p:nvPr/>
        </p:nvSpPr>
        <p:spPr bwMode="auto">
          <a:xfrm>
            <a:off x="1549401" y="116634"/>
            <a:ext cx="8933855" cy="327521"/>
          </a:xfrm>
          <a:prstGeom prst="rect">
            <a:avLst/>
          </a:prstGeom>
          <a:noFill/>
          <a:ln>
            <a:noFill/>
          </a:ln>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defRPr/>
            </a:pPr>
            <a:r>
              <a:rPr lang="lv-LV" altLang="lv-LV" sz="2000" kern="0" dirty="0">
                <a:latin typeface="Arial" panose="020B0604020202020204" pitchFamily="34" charset="0"/>
              </a:rPr>
              <a:t>4. Latvijas prokuratūras darba vērtējums </a:t>
            </a:r>
          </a:p>
        </p:txBody>
      </p:sp>
      <p:pic>
        <p:nvPicPr>
          <p:cNvPr id="7171" name="Picture 5" descr="LV_green (3x mazak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40802" y="6408564"/>
            <a:ext cx="931862" cy="40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Rectangle 8"/>
          <p:cNvSpPr>
            <a:spLocks noChangeArrowheads="1"/>
          </p:cNvSpPr>
          <p:nvPr/>
        </p:nvSpPr>
        <p:spPr bwMode="auto">
          <a:xfrm>
            <a:off x="397595" y="444155"/>
            <a:ext cx="10581198"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lv-LV" altLang="lv-LV" sz="1000" b="0" i="1" dirty="0">
                <a:solidFill>
                  <a:srgbClr val="3D3D3D"/>
                </a:solidFill>
                <a:latin typeface="Arial" charset="0"/>
              </a:rPr>
              <a:t>L6. Tagad es Jums nolasīšu vairākus izteikumus, kuri sabiedrībā ir izskanējuši par prokuratūras darbu, bet Jūs, lūdzu, man par katru no tiem pasakiet, cik lielā mērā Jūs šādam apgalvojumam piekrītat: vai Jūs tam pilnībā piekrītat, drīzāk piekrītat, drīzāk nepiekrītat vai arī nemaz nepiekrītat:</a:t>
            </a:r>
          </a:p>
          <a:p>
            <a:pPr algn="just" eaLnBrk="1" hangingPunct="1">
              <a:spcBef>
                <a:spcPct val="0"/>
              </a:spcBef>
              <a:buFontTx/>
              <a:buNone/>
            </a:pPr>
            <a:r>
              <a:rPr lang="es-ES" altLang="lv-LV" sz="1400" dirty="0">
                <a:solidFill>
                  <a:srgbClr val="DB3131"/>
                </a:solidFill>
                <a:latin typeface="Arial" charset="0"/>
              </a:rPr>
              <a:t>Latvijas </a:t>
            </a:r>
            <a:r>
              <a:rPr lang="es-ES" altLang="lv-LV" sz="1400" dirty="0" err="1">
                <a:solidFill>
                  <a:srgbClr val="DB3131"/>
                </a:solidFill>
                <a:latin typeface="Arial" charset="0"/>
              </a:rPr>
              <a:t>prokurori</a:t>
            </a:r>
            <a:r>
              <a:rPr lang="es-ES" altLang="lv-LV" sz="1400" dirty="0">
                <a:solidFill>
                  <a:srgbClr val="DB3131"/>
                </a:solidFill>
                <a:latin typeface="Arial" charset="0"/>
              </a:rPr>
              <a:t> ir </a:t>
            </a:r>
            <a:r>
              <a:rPr lang="es-ES" altLang="lv-LV" sz="1400" dirty="0" err="1">
                <a:solidFill>
                  <a:srgbClr val="DB3131"/>
                </a:solidFill>
                <a:latin typeface="Arial" charset="0"/>
              </a:rPr>
              <a:t>neuzpērkami</a:t>
            </a:r>
            <a:r>
              <a:rPr lang="es-ES" altLang="lv-LV" sz="1400" dirty="0">
                <a:solidFill>
                  <a:srgbClr val="DB3131"/>
                </a:solidFill>
                <a:latin typeface="Arial" charset="0"/>
              </a:rPr>
              <a:t>, </a:t>
            </a:r>
            <a:r>
              <a:rPr lang="es-ES" altLang="lv-LV" sz="1400" dirty="0" err="1">
                <a:solidFill>
                  <a:srgbClr val="DB3131"/>
                </a:solidFill>
                <a:latin typeface="Arial" charset="0"/>
              </a:rPr>
              <a:t>objektīvi</a:t>
            </a:r>
            <a:r>
              <a:rPr lang="es-ES" altLang="lv-LV" sz="1400" dirty="0">
                <a:solidFill>
                  <a:srgbClr val="DB3131"/>
                </a:solidFill>
                <a:latin typeface="Arial" charset="0"/>
              </a:rPr>
              <a:t> un </a:t>
            </a:r>
            <a:r>
              <a:rPr lang="es-ES" altLang="lv-LV" sz="1400" dirty="0" err="1">
                <a:solidFill>
                  <a:srgbClr val="DB3131"/>
                </a:solidFill>
                <a:latin typeface="Arial" charset="0"/>
              </a:rPr>
              <a:t>neietekmējami</a:t>
            </a:r>
            <a:endParaRPr lang="lv-LV" altLang="lv-LV" sz="1400" dirty="0">
              <a:solidFill>
                <a:srgbClr val="DB3131"/>
              </a:solidFill>
              <a:latin typeface="Arial" charset="0"/>
            </a:endParaRPr>
          </a:p>
        </p:txBody>
      </p:sp>
      <p:sp>
        <p:nvSpPr>
          <p:cNvPr id="7173" name="Slide Number Placeholder 3"/>
          <p:cNvSpPr>
            <a:spLocks noGrp="1" noChangeArrowheads="1"/>
          </p:cNvSpPr>
          <p:nvPr>
            <p:ph type="sldNum" sz="quarter" idx="12"/>
          </p:nvPr>
        </p:nvSpPr>
        <p:spPr>
          <a:xfrm>
            <a:off x="-24680" y="6596064"/>
            <a:ext cx="422275"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fld id="{88AD679B-D780-4CF8-94F5-53AB0A45299E}" type="slidenum">
              <a:rPr lang="lv-LV" altLang="lv-LV" sz="1100">
                <a:latin typeface="Arial" charset="0"/>
              </a:rPr>
              <a:pPr algn="ctr">
                <a:spcBef>
                  <a:spcPct val="0"/>
                </a:spcBef>
                <a:buFontTx/>
                <a:buNone/>
              </a:pPr>
              <a:t>27</a:t>
            </a:fld>
            <a:endParaRPr lang="lv-LV" altLang="lv-LV" sz="1100" dirty="0">
              <a:latin typeface="Arial" charset="0"/>
            </a:endParaRPr>
          </a:p>
        </p:txBody>
      </p:sp>
      <p:sp>
        <p:nvSpPr>
          <p:cNvPr id="11" name="Text Box 1">
            <a:extLst>
              <a:ext uri="{FF2B5EF4-FFF2-40B4-BE49-F238E27FC236}">
                <a16:creationId xmlns:a16="http://schemas.microsoft.com/office/drawing/2014/main" id="{8803688C-DE36-00C3-5580-B5EEE97E8551}"/>
              </a:ext>
            </a:extLst>
          </p:cNvPr>
          <p:cNvSpPr txBox="1">
            <a:spLocks noChangeArrowheads="1"/>
          </p:cNvSpPr>
          <p:nvPr/>
        </p:nvSpPr>
        <p:spPr bwMode="auto">
          <a:xfrm>
            <a:off x="695400" y="6439179"/>
            <a:ext cx="9891158" cy="393420"/>
          </a:xfrm>
          <a:prstGeom prst="rect">
            <a:avLst/>
          </a:prstGeom>
          <a:noFill/>
          <a:ln>
            <a:noFill/>
          </a:ln>
          <a:effectLst/>
          <a:extLst>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27432"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defRPr sz="1000"/>
            </a:pPr>
            <a:r>
              <a:rPr lang="lv-LV" sz="900" b="0" i="1" dirty="0">
                <a:solidFill>
                  <a:srgbClr val="000000"/>
                </a:solidFill>
                <a:latin typeface="Arial"/>
                <a:cs typeface="Arial"/>
              </a:rPr>
              <a:t>*Indekss atspoguļo vērtējumu piekrītu/nepiekrītu īpatsvaru starpību, kur vērtējumu drīzāk piekrītu/drīzāk nepiekrītu minēšanas biežums (%) ir reizināts ar koeficientu 0.5, bet vērtējumu pilnībā piekrītu/nemaz nepiekrītu minēšanas biežums - ar koeficientu 1. Indekss var svārstīties robežās no +100 (visi pilnībā piekrīt) līdz -100 (visi nemaz nepiekrīt).</a:t>
            </a:r>
          </a:p>
        </p:txBody>
      </p:sp>
      <p:sp>
        <p:nvSpPr>
          <p:cNvPr id="6" name="TextBox 5"/>
          <p:cNvSpPr txBox="1"/>
          <p:nvPr/>
        </p:nvSpPr>
        <p:spPr>
          <a:xfrm>
            <a:off x="391659" y="1002502"/>
            <a:ext cx="3096344" cy="253916"/>
          </a:xfrm>
          <a:prstGeom prst="rect">
            <a:avLst/>
          </a:prstGeom>
          <a:noFill/>
        </p:spPr>
        <p:txBody>
          <a:bodyPr wrap="square" rtlCol="0">
            <a:spAutoFit/>
          </a:bodyPr>
          <a:lstStyle/>
          <a:p>
            <a:r>
              <a:rPr lang="lv-LV" sz="1050" dirty="0">
                <a:solidFill>
                  <a:schemeClr val="tx1"/>
                </a:solidFill>
              </a:rPr>
              <a:t>Sociāldemogrāfisko grupu atbilžu sadalījums</a:t>
            </a:r>
          </a:p>
        </p:txBody>
      </p:sp>
      <p:graphicFrame>
        <p:nvGraphicFramePr>
          <p:cNvPr id="10" name="Chart 9">
            <a:extLst>
              <a:ext uri="{FF2B5EF4-FFF2-40B4-BE49-F238E27FC236}">
                <a16:creationId xmlns:a16="http://schemas.microsoft.com/office/drawing/2014/main" id="{D617119F-45AE-4CD7-9581-C5EC169387F5}"/>
              </a:ext>
            </a:extLst>
          </p:cNvPr>
          <p:cNvGraphicFramePr>
            <a:graphicFrameLocks/>
          </p:cNvGraphicFramePr>
          <p:nvPr>
            <p:extLst>
              <p:ext uri="{D42A27DB-BD31-4B8C-83A1-F6EECF244321}">
                <p14:modId xmlns:p14="http://schemas.microsoft.com/office/powerpoint/2010/main" val="3839553458"/>
              </p:ext>
            </p:extLst>
          </p:nvPr>
        </p:nvGraphicFramePr>
        <p:xfrm>
          <a:off x="695400" y="1124744"/>
          <a:ext cx="8848054" cy="531443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a:extLst>
              <a:ext uri="{FF2B5EF4-FFF2-40B4-BE49-F238E27FC236}">
                <a16:creationId xmlns:a16="http://schemas.microsoft.com/office/drawing/2014/main" id="{FC60D7E8-1F99-4BD4-A7A3-C74E8A4162DC}"/>
              </a:ext>
            </a:extLst>
          </p:cNvPr>
          <p:cNvGraphicFramePr>
            <a:graphicFrameLocks/>
          </p:cNvGraphicFramePr>
          <p:nvPr>
            <p:extLst>
              <p:ext uri="{D42A27DB-BD31-4B8C-83A1-F6EECF244321}">
                <p14:modId xmlns:p14="http://schemas.microsoft.com/office/powerpoint/2010/main" val="1507441697"/>
              </p:ext>
            </p:extLst>
          </p:nvPr>
        </p:nvGraphicFramePr>
        <p:xfrm>
          <a:off x="9408368" y="1031684"/>
          <a:ext cx="2241178" cy="531443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1212758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txBox="1">
            <a:spLocks noChangeArrowheads="1"/>
          </p:cNvSpPr>
          <p:nvPr/>
        </p:nvSpPr>
        <p:spPr bwMode="auto">
          <a:xfrm>
            <a:off x="1549401" y="116634"/>
            <a:ext cx="8933855" cy="327521"/>
          </a:xfrm>
          <a:prstGeom prst="rect">
            <a:avLst/>
          </a:prstGeom>
          <a:noFill/>
          <a:ln>
            <a:noFill/>
          </a:ln>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defRPr/>
            </a:pPr>
            <a:r>
              <a:rPr lang="lv-LV" altLang="lv-LV" sz="2000" kern="0" dirty="0">
                <a:latin typeface="Arial" panose="020B0604020202020204" pitchFamily="34" charset="0"/>
              </a:rPr>
              <a:t>4. Latvijas prokuratūras darba vērtējums </a:t>
            </a:r>
          </a:p>
        </p:txBody>
      </p:sp>
      <p:pic>
        <p:nvPicPr>
          <p:cNvPr id="7171" name="Picture 5" descr="LV_green (3x mazak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40802" y="6408564"/>
            <a:ext cx="931862" cy="40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Rectangle 8"/>
          <p:cNvSpPr>
            <a:spLocks noChangeArrowheads="1"/>
          </p:cNvSpPr>
          <p:nvPr/>
        </p:nvSpPr>
        <p:spPr bwMode="auto">
          <a:xfrm>
            <a:off x="397595" y="444155"/>
            <a:ext cx="10581198"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lv-LV" altLang="lv-LV" sz="1000" b="0" i="1" dirty="0">
                <a:solidFill>
                  <a:srgbClr val="3D3D3D"/>
                </a:solidFill>
                <a:latin typeface="Arial" charset="0"/>
              </a:rPr>
              <a:t>L6. Tagad es Jums nolasīšu vairākus izteikumus, kuri sabiedrībā ir izskanējuši par prokuratūras darbu, bet Jūs, lūdzu, man par katru no tiem pasakiet, cik lielā mērā Jūs šādam apgalvojumam piekrītat: vai Jūs tam pilnībā piekrītat, drīzāk piekrītat, drīzāk nepiekrītat vai arī nemaz nepiekrītat:</a:t>
            </a:r>
          </a:p>
          <a:p>
            <a:pPr algn="just" eaLnBrk="1" hangingPunct="1">
              <a:spcBef>
                <a:spcPct val="0"/>
              </a:spcBef>
              <a:buFontTx/>
              <a:buNone/>
            </a:pPr>
            <a:r>
              <a:rPr lang="es-ES" altLang="lv-LV" sz="1400" dirty="0">
                <a:solidFill>
                  <a:srgbClr val="DB3131"/>
                </a:solidFill>
                <a:latin typeface="Arial" charset="0"/>
              </a:rPr>
              <a:t>Prokuroru </a:t>
            </a:r>
            <a:r>
              <a:rPr lang="es-ES" altLang="lv-LV" sz="1400" dirty="0" err="1">
                <a:solidFill>
                  <a:srgbClr val="DB3131"/>
                </a:solidFill>
                <a:latin typeface="Arial" charset="0"/>
              </a:rPr>
              <a:t>pieprasītie</a:t>
            </a:r>
            <a:r>
              <a:rPr lang="es-ES" altLang="lv-LV" sz="1400" dirty="0">
                <a:solidFill>
                  <a:srgbClr val="DB3131"/>
                </a:solidFill>
                <a:latin typeface="Arial" charset="0"/>
              </a:rPr>
              <a:t> </a:t>
            </a:r>
            <a:r>
              <a:rPr lang="es-ES" altLang="lv-LV" sz="1400" dirty="0" err="1">
                <a:solidFill>
                  <a:srgbClr val="DB3131"/>
                </a:solidFill>
                <a:latin typeface="Arial" charset="0"/>
              </a:rPr>
              <a:t>sodi</a:t>
            </a:r>
            <a:r>
              <a:rPr lang="es-ES" altLang="lv-LV" sz="1400" dirty="0">
                <a:solidFill>
                  <a:srgbClr val="DB3131"/>
                </a:solidFill>
                <a:latin typeface="Arial" charset="0"/>
              </a:rPr>
              <a:t> </a:t>
            </a:r>
            <a:r>
              <a:rPr lang="es-ES" altLang="lv-LV" sz="1400" dirty="0" err="1">
                <a:solidFill>
                  <a:srgbClr val="DB3131"/>
                </a:solidFill>
                <a:latin typeface="Arial" charset="0"/>
              </a:rPr>
              <a:t>krimināllietās</a:t>
            </a:r>
            <a:r>
              <a:rPr lang="es-ES" altLang="lv-LV" sz="1400" dirty="0">
                <a:solidFill>
                  <a:srgbClr val="DB3131"/>
                </a:solidFill>
                <a:latin typeface="Arial" charset="0"/>
              </a:rPr>
              <a:t> </a:t>
            </a:r>
            <a:r>
              <a:rPr lang="es-ES" altLang="lv-LV" sz="1400" dirty="0" err="1">
                <a:solidFill>
                  <a:srgbClr val="DB3131"/>
                </a:solidFill>
                <a:latin typeface="Arial" charset="0"/>
              </a:rPr>
              <a:t>vienmēr</a:t>
            </a:r>
            <a:r>
              <a:rPr lang="es-ES" altLang="lv-LV" sz="1400" dirty="0">
                <a:solidFill>
                  <a:srgbClr val="DB3131"/>
                </a:solidFill>
                <a:latin typeface="Arial" charset="0"/>
              </a:rPr>
              <a:t> ir </a:t>
            </a:r>
            <a:r>
              <a:rPr lang="es-ES" altLang="lv-LV" sz="1400" dirty="0" err="1">
                <a:solidFill>
                  <a:srgbClr val="DB3131"/>
                </a:solidFill>
                <a:latin typeface="Arial" charset="0"/>
              </a:rPr>
              <a:t>taisnīgi</a:t>
            </a:r>
            <a:endParaRPr lang="lv-LV" altLang="lv-LV" sz="1400" dirty="0">
              <a:solidFill>
                <a:srgbClr val="DB3131"/>
              </a:solidFill>
              <a:latin typeface="Arial" charset="0"/>
            </a:endParaRPr>
          </a:p>
        </p:txBody>
      </p:sp>
      <p:sp>
        <p:nvSpPr>
          <p:cNvPr id="7173" name="Slide Number Placeholder 3"/>
          <p:cNvSpPr>
            <a:spLocks noGrp="1" noChangeArrowheads="1"/>
          </p:cNvSpPr>
          <p:nvPr>
            <p:ph type="sldNum" sz="quarter" idx="12"/>
          </p:nvPr>
        </p:nvSpPr>
        <p:spPr>
          <a:xfrm>
            <a:off x="-24680" y="6596064"/>
            <a:ext cx="422275"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fld id="{88AD679B-D780-4CF8-94F5-53AB0A45299E}" type="slidenum">
              <a:rPr lang="lv-LV" altLang="lv-LV" sz="1100">
                <a:latin typeface="Arial" charset="0"/>
              </a:rPr>
              <a:pPr algn="ctr">
                <a:spcBef>
                  <a:spcPct val="0"/>
                </a:spcBef>
                <a:buFontTx/>
                <a:buNone/>
              </a:pPr>
              <a:t>28</a:t>
            </a:fld>
            <a:endParaRPr lang="lv-LV" altLang="lv-LV" sz="1100" dirty="0">
              <a:latin typeface="Arial" charset="0"/>
            </a:endParaRPr>
          </a:p>
        </p:txBody>
      </p:sp>
      <p:sp>
        <p:nvSpPr>
          <p:cNvPr id="11" name="Text Box 1">
            <a:extLst>
              <a:ext uri="{FF2B5EF4-FFF2-40B4-BE49-F238E27FC236}">
                <a16:creationId xmlns:a16="http://schemas.microsoft.com/office/drawing/2014/main" id="{8803688C-DE36-00C3-5580-B5EEE97E8551}"/>
              </a:ext>
            </a:extLst>
          </p:cNvPr>
          <p:cNvSpPr txBox="1">
            <a:spLocks noChangeArrowheads="1"/>
          </p:cNvSpPr>
          <p:nvPr/>
        </p:nvSpPr>
        <p:spPr bwMode="auto">
          <a:xfrm>
            <a:off x="695400" y="6439179"/>
            <a:ext cx="9891158" cy="393420"/>
          </a:xfrm>
          <a:prstGeom prst="rect">
            <a:avLst/>
          </a:prstGeom>
          <a:noFill/>
          <a:ln>
            <a:noFill/>
          </a:ln>
          <a:effectLst/>
          <a:extLst>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27432"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defRPr sz="1000"/>
            </a:pPr>
            <a:r>
              <a:rPr lang="lv-LV" sz="900" b="0" i="1" dirty="0">
                <a:solidFill>
                  <a:srgbClr val="000000"/>
                </a:solidFill>
                <a:latin typeface="Arial"/>
                <a:cs typeface="Arial"/>
              </a:rPr>
              <a:t>*Indekss atspoguļo vērtējumu piekrītu/nepiekrītu īpatsvaru starpību, kur vērtējumu drīzāk piekrītu/drīzāk nepiekrītu minēšanas biežums (%) ir reizināts ar koeficientu 0.5, bet vērtējumu pilnībā piekrītu/nemaz nepiekrītu minēšanas biežums - ar koeficientu 1. Indekss var svārstīties robežās no +100 (visi pilnībā piekrīt) līdz -100 (visi nemaz nepiekrīt).</a:t>
            </a:r>
          </a:p>
        </p:txBody>
      </p:sp>
      <p:sp>
        <p:nvSpPr>
          <p:cNvPr id="6" name="TextBox 5"/>
          <p:cNvSpPr txBox="1"/>
          <p:nvPr/>
        </p:nvSpPr>
        <p:spPr>
          <a:xfrm>
            <a:off x="391659" y="1002502"/>
            <a:ext cx="3096344" cy="253916"/>
          </a:xfrm>
          <a:prstGeom prst="rect">
            <a:avLst/>
          </a:prstGeom>
          <a:noFill/>
        </p:spPr>
        <p:txBody>
          <a:bodyPr wrap="square" rtlCol="0">
            <a:spAutoFit/>
          </a:bodyPr>
          <a:lstStyle/>
          <a:p>
            <a:r>
              <a:rPr lang="lv-LV" sz="1050" dirty="0">
                <a:solidFill>
                  <a:schemeClr val="tx1"/>
                </a:solidFill>
              </a:rPr>
              <a:t>Sociāldemogrāfisko grupu atbilžu sadalījums</a:t>
            </a:r>
          </a:p>
        </p:txBody>
      </p:sp>
      <p:graphicFrame>
        <p:nvGraphicFramePr>
          <p:cNvPr id="12" name="Chart 11">
            <a:extLst>
              <a:ext uri="{FF2B5EF4-FFF2-40B4-BE49-F238E27FC236}">
                <a16:creationId xmlns:a16="http://schemas.microsoft.com/office/drawing/2014/main" id="{B8B331D5-73ED-466D-B7A0-7615A91DEE37}"/>
              </a:ext>
            </a:extLst>
          </p:cNvPr>
          <p:cNvGraphicFramePr>
            <a:graphicFrameLocks/>
          </p:cNvGraphicFramePr>
          <p:nvPr>
            <p:extLst>
              <p:ext uri="{D42A27DB-BD31-4B8C-83A1-F6EECF244321}">
                <p14:modId xmlns:p14="http://schemas.microsoft.com/office/powerpoint/2010/main" val="3524826128"/>
              </p:ext>
            </p:extLst>
          </p:nvPr>
        </p:nvGraphicFramePr>
        <p:xfrm>
          <a:off x="767408" y="1196752"/>
          <a:ext cx="8856984" cy="530474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a:extLst>
              <a:ext uri="{FF2B5EF4-FFF2-40B4-BE49-F238E27FC236}">
                <a16:creationId xmlns:a16="http://schemas.microsoft.com/office/drawing/2014/main" id="{78D11D6C-108E-4881-AF82-2121EA46B975}"/>
              </a:ext>
            </a:extLst>
          </p:cNvPr>
          <p:cNvGraphicFramePr>
            <a:graphicFrameLocks/>
          </p:cNvGraphicFramePr>
          <p:nvPr>
            <p:extLst>
              <p:ext uri="{D42A27DB-BD31-4B8C-83A1-F6EECF244321}">
                <p14:modId xmlns:p14="http://schemas.microsoft.com/office/powerpoint/2010/main" val="3263098633"/>
              </p:ext>
            </p:extLst>
          </p:nvPr>
        </p:nvGraphicFramePr>
        <p:xfrm>
          <a:off x="9408368" y="771676"/>
          <a:ext cx="2241178" cy="572538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5516590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txBox="1">
            <a:spLocks noChangeArrowheads="1"/>
          </p:cNvSpPr>
          <p:nvPr/>
        </p:nvSpPr>
        <p:spPr bwMode="auto">
          <a:xfrm>
            <a:off x="1549401" y="116634"/>
            <a:ext cx="8933855" cy="327521"/>
          </a:xfrm>
          <a:prstGeom prst="rect">
            <a:avLst/>
          </a:prstGeom>
          <a:noFill/>
          <a:ln>
            <a:noFill/>
          </a:ln>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defRPr/>
            </a:pPr>
            <a:r>
              <a:rPr lang="lv-LV" altLang="lv-LV" sz="2000" kern="0" dirty="0">
                <a:latin typeface="Arial" panose="020B0604020202020204" pitchFamily="34" charset="0"/>
              </a:rPr>
              <a:t>4. Latvijas prokuratūras darba vērtējums </a:t>
            </a:r>
          </a:p>
        </p:txBody>
      </p:sp>
      <p:pic>
        <p:nvPicPr>
          <p:cNvPr id="7171" name="Picture 5" descr="LV_green (3x mazak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40802" y="6408564"/>
            <a:ext cx="931862" cy="40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Rectangle 8"/>
          <p:cNvSpPr>
            <a:spLocks noChangeArrowheads="1"/>
          </p:cNvSpPr>
          <p:nvPr/>
        </p:nvSpPr>
        <p:spPr bwMode="auto">
          <a:xfrm>
            <a:off x="397595" y="509191"/>
            <a:ext cx="10581198"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lv-LV" altLang="lv-LV" sz="1000" b="0" i="1" dirty="0">
                <a:solidFill>
                  <a:srgbClr val="3D3D3D"/>
                </a:solidFill>
                <a:latin typeface="Arial" charset="0"/>
              </a:rPr>
              <a:t>L6. Tagad es Jums nolasīšu vairākus izteikumus, kuri sabiedrībā ir izskanējuši par prokuratūras darbu, bet Jūs, lūdzu, man par katru no tiem pasakiet, cik lielā mērā Jūs šādam apgalvojumam piekrītat: vai Jūs tam pilnībā piekrītat, drīzāk piekrītat, drīzāk nepiekrītat vai arī nemaz nepiekrītat:</a:t>
            </a:r>
          </a:p>
          <a:p>
            <a:pPr algn="just" eaLnBrk="1" hangingPunct="1">
              <a:spcBef>
                <a:spcPct val="0"/>
              </a:spcBef>
              <a:buFontTx/>
              <a:buNone/>
            </a:pPr>
            <a:r>
              <a:rPr lang="lv-LV" altLang="lv-LV" sz="1400" dirty="0">
                <a:solidFill>
                  <a:srgbClr val="DB3131"/>
                </a:solidFill>
                <a:latin typeface="Arial" charset="0"/>
              </a:rPr>
              <a:t>Kriminālvajāšanu termiņi Latvijā ir samērīgi</a:t>
            </a:r>
          </a:p>
        </p:txBody>
      </p:sp>
      <p:sp>
        <p:nvSpPr>
          <p:cNvPr id="7173" name="Slide Number Placeholder 3"/>
          <p:cNvSpPr>
            <a:spLocks noGrp="1" noChangeArrowheads="1"/>
          </p:cNvSpPr>
          <p:nvPr>
            <p:ph type="sldNum" sz="quarter" idx="12"/>
          </p:nvPr>
        </p:nvSpPr>
        <p:spPr>
          <a:xfrm>
            <a:off x="-24680" y="6596064"/>
            <a:ext cx="422275"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fld id="{88AD679B-D780-4CF8-94F5-53AB0A45299E}" type="slidenum">
              <a:rPr lang="lv-LV" altLang="lv-LV" sz="1100">
                <a:latin typeface="Arial" charset="0"/>
              </a:rPr>
              <a:pPr algn="ctr">
                <a:spcBef>
                  <a:spcPct val="0"/>
                </a:spcBef>
                <a:buFontTx/>
                <a:buNone/>
              </a:pPr>
              <a:t>29</a:t>
            </a:fld>
            <a:endParaRPr lang="lv-LV" altLang="lv-LV" sz="1100" dirty="0">
              <a:latin typeface="Arial" charset="0"/>
            </a:endParaRPr>
          </a:p>
        </p:txBody>
      </p:sp>
      <p:sp>
        <p:nvSpPr>
          <p:cNvPr id="11" name="Text Box 1">
            <a:extLst>
              <a:ext uri="{FF2B5EF4-FFF2-40B4-BE49-F238E27FC236}">
                <a16:creationId xmlns:a16="http://schemas.microsoft.com/office/drawing/2014/main" id="{8803688C-DE36-00C3-5580-B5EEE97E8551}"/>
              </a:ext>
            </a:extLst>
          </p:cNvPr>
          <p:cNvSpPr txBox="1">
            <a:spLocks noChangeArrowheads="1"/>
          </p:cNvSpPr>
          <p:nvPr/>
        </p:nvSpPr>
        <p:spPr bwMode="auto">
          <a:xfrm>
            <a:off x="695400" y="6439179"/>
            <a:ext cx="9891158" cy="393420"/>
          </a:xfrm>
          <a:prstGeom prst="rect">
            <a:avLst/>
          </a:prstGeom>
          <a:noFill/>
          <a:ln>
            <a:noFill/>
          </a:ln>
          <a:effectLst/>
          <a:extLst>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27432"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defRPr sz="1000"/>
            </a:pPr>
            <a:r>
              <a:rPr lang="lv-LV" sz="900" b="0" i="1" dirty="0">
                <a:solidFill>
                  <a:srgbClr val="000000"/>
                </a:solidFill>
                <a:latin typeface="Arial"/>
                <a:cs typeface="Arial"/>
              </a:rPr>
              <a:t>*Indekss atspoguļo vērtējumu piekrītu/nepiekrītu īpatsvaru starpību, kur vērtējumu drīzāk piekrītu/drīzāk nepiekrītu minēšanas biežums (%) ir reizināts ar koeficientu 0.5, bet vērtējumu pilnībā piekrītu/nemaz nepiekrītu minēšanas biežums - ar koeficientu 1. Indekss var svārstīties robežās no +100 (visi pilnībā piekrīt) līdz -100 (visi nemaz nepiekrīt).</a:t>
            </a:r>
          </a:p>
        </p:txBody>
      </p:sp>
      <p:graphicFrame>
        <p:nvGraphicFramePr>
          <p:cNvPr id="10" name="Chart 9">
            <a:extLst>
              <a:ext uri="{FF2B5EF4-FFF2-40B4-BE49-F238E27FC236}">
                <a16:creationId xmlns:a16="http://schemas.microsoft.com/office/drawing/2014/main" id="{0E3C6CAF-AF78-4C16-A41A-2604838F2846}"/>
              </a:ext>
            </a:extLst>
          </p:cNvPr>
          <p:cNvGraphicFramePr>
            <a:graphicFrameLocks/>
          </p:cNvGraphicFramePr>
          <p:nvPr>
            <p:extLst>
              <p:ext uri="{D42A27DB-BD31-4B8C-83A1-F6EECF244321}">
                <p14:modId xmlns:p14="http://schemas.microsoft.com/office/powerpoint/2010/main" val="2912556676"/>
              </p:ext>
            </p:extLst>
          </p:nvPr>
        </p:nvGraphicFramePr>
        <p:xfrm>
          <a:off x="695399" y="1196752"/>
          <a:ext cx="8928993" cy="524242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a:extLst>
              <a:ext uri="{FF2B5EF4-FFF2-40B4-BE49-F238E27FC236}">
                <a16:creationId xmlns:a16="http://schemas.microsoft.com/office/drawing/2014/main" id="{E022B644-2FC0-4F10-B308-7099CF0880DE}"/>
              </a:ext>
            </a:extLst>
          </p:cNvPr>
          <p:cNvGraphicFramePr>
            <a:graphicFrameLocks/>
          </p:cNvGraphicFramePr>
          <p:nvPr>
            <p:extLst>
              <p:ext uri="{D42A27DB-BD31-4B8C-83A1-F6EECF244321}">
                <p14:modId xmlns:p14="http://schemas.microsoft.com/office/powerpoint/2010/main" val="756759128"/>
              </p:ext>
            </p:extLst>
          </p:nvPr>
        </p:nvGraphicFramePr>
        <p:xfrm>
          <a:off x="9552384" y="1002503"/>
          <a:ext cx="2241178" cy="5406062"/>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p:cNvSpPr txBox="1"/>
          <p:nvPr/>
        </p:nvSpPr>
        <p:spPr>
          <a:xfrm>
            <a:off x="397595" y="1086852"/>
            <a:ext cx="3096344" cy="253916"/>
          </a:xfrm>
          <a:prstGeom prst="rect">
            <a:avLst/>
          </a:prstGeom>
          <a:noFill/>
        </p:spPr>
        <p:txBody>
          <a:bodyPr wrap="square" rtlCol="0">
            <a:spAutoFit/>
          </a:bodyPr>
          <a:lstStyle/>
          <a:p>
            <a:r>
              <a:rPr lang="lv-LV" sz="1050" dirty="0">
                <a:solidFill>
                  <a:schemeClr val="tx1"/>
                </a:solidFill>
              </a:rPr>
              <a:t>Sociāldemogrāfisko grupu atbilžu sadalījums</a:t>
            </a:r>
          </a:p>
        </p:txBody>
      </p:sp>
    </p:spTree>
    <p:extLst>
      <p:ext uri="{BB962C8B-B14F-4D97-AF65-F5344CB8AC3E}">
        <p14:creationId xmlns:p14="http://schemas.microsoft.com/office/powerpoint/2010/main" val="3789784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a:xfrm>
            <a:off x="1524000" y="404665"/>
            <a:ext cx="9126538" cy="430213"/>
          </a:xfrm>
        </p:spPr>
        <p:txBody>
          <a:bodyPr/>
          <a:lstStyle/>
          <a:p>
            <a:r>
              <a:rPr lang="lv-LV" altLang="lv-LV" sz="2800" b="1" dirty="0">
                <a:latin typeface="Arial" charset="0"/>
              </a:rPr>
              <a:t>Pētījuma tehniskā informācija</a:t>
            </a:r>
          </a:p>
        </p:txBody>
      </p:sp>
      <p:pic>
        <p:nvPicPr>
          <p:cNvPr id="4099" name="Attēls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48528" y="6237312"/>
            <a:ext cx="1170162" cy="509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Slide Number Placeholder 3"/>
          <p:cNvSpPr>
            <a:spLocks noGrp="1" noChangeArrowheads="1"/>
          </p:cNvSpPr>
          <p:nvPr>
            <p:ph type="sldNum" sz="quarter" idx="12"/>
          </p:nvPr>
        </p:nvSpPr>
        <p:spPr>
          <a:xfrm>
            <a:off x="-39689" y="6524626"/>
            <a:ext cx="457200" cy="333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fld id="{9022F2BE-9145-4C78-B385-54307E54D58E}" type="slidenum">
              <a:rPr lang="lv-LV" altLang="lv-LV" sz="1100">
                <a:latin typeface="Arial" charset="0"/>
              </a:rPr>
              <a:pPr algn="ctr">
                <a:spcBef>
                  <a:spcPct val="0"/>
                </a:spcBef>
                <a:buFontTx/>
                <a:buNone/>
              </a:pPr>
              <a:t>3</a:t>
            </a:fld>
            <a:endParaRPr lang="lv-LV" altLang="lv-LV" sz="1100" dirty="0">
              <a:latin typeface="Arial" charset="0"/>
            </a:endParaRPr>
          </a:p>
        </p:txBody>
      </p:sp>
      <p:sp>
        <p:nvSpPr>
          <p:cNvPr id="8" name="Rectangle 8"/>
          <p:cNvSpPr>
            <a:spLocks noChangeArrowheads="1"/>
          </p:cNvSpPr>
          <p:nvPr/>
        </p:nvSpPr>
        <p:spPr bwMode="auto">
          <a:xfrm>
            <a:off x="767408" y="1319812"/>
            <a:ext cx="10801200" cy="4792039"/>
          </a:xfrm>
          <a:prstGeom prst="rect">
            <a:avLst/>
          </a:prstGeom>
          <a:noFill/>
          <a:ln>
            <a:noFill/>
          </a:ln>
          <a:effectLst/>
        </p:spPr>
        <p:txBody>
          <a:bodyPr/>
          <a:lstStyle>
            <a:lvl1pPr marL="342900" indent="-342900"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669925" indent="-325438"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022350" indent="-350838"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339850" indent="-315913"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1681163" indent="-339725"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138363" indent="-339725"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595563" indent="-339725"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052763" indent="-339725"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509963" indent="-339725"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just" fontAlgn="auto">
              <a:lnSpc>
                <a:spcPct val="120000"/>
              </a:lnSpc>
              <a:spcAft>
                <a:spcPts val="0"/>
              </a:spcAft>
              <a:buClr>
                <a:srgbClr val="000000"/>
              </a:buClr>
              <a:defRPr/>
            </a:pPr>
            <a:r>
              <a:rPr lang="lv-LV" altLang="en-US" sz="1800" kern="0" dirty="0">
                <a:solidFill>
                  <a:srgbClr val="000000"/>
                </a:solidFill>
                <a:cs typeface="+mn-cs"/>
              </a:rPr>
              <a:t>Pētījuma veicējs:</a:t>
            </a:r>
            <a:r>
              <a:rPr lang="lv-LV" altLang="en-US" sz="1800" b="0" kern="0" dirty="0">
                <a:solidFill>
                  <a:srgbClr val="000000"/>
                </a:solidFill>
                <a:cs typeface="+mn-cs"/>
              </a:rPr>
              <a:t> Pētījumu centrs SKDS</a:t>
            </a:r>
          </a:p>
          <a:p>
            <a:pPr algn="just" fontAlgn="auto">
              <a:lnSpc>
                <a:spcPct val="120000"/>
              </a:lnSpc>
              <a:spcAft>
                <a:spcPts val="0"/>
              </a:spcAft>
              <a:buClr>
                <a:srgbClr val="000000"/>
              </a:buClr>
              <a:defRPr/>
            </a:pPr>
            <a:r>
              <a:rPr lang="lv-LV" altLang="en-US" sz="1800" kern="0" dirty="0">
                <a:solidFill>
                  <a:srgbClr val="000000"/>
                </a:solidFill>
                <a:cs typeface="+mn-cs"/>
              </a:rPr>
              <a:t>Ģenerālais kopums:</a:t>
            </a:r>
            <a:r>
              <a:rPr lang="lv-LV" altLang="en-US" sz="1800" b="0" kern="0" dirty="0">
                <a:solidFill>
                  <a:srgbClr val="000000"/>
                </a:solidFill>
                <a:cs typeface="+mn-cs"/>
              </a:rPr>
              <a:t> Latvijas pastāvīgie iedzīvotāji vecumā no 18 līdz 75 gadiem</a:t>
            </a:r>
          </a:p>
          <a:p>
            <a:pPr algn="just" fontAlgn="auto">
              <a:lnSpc>
                <a:spcPct val="120000"/>
              </a:lnSpc>
              <a:spcAft>
                <a:spcPts val="0"/>
              </a:spcAft>
              <a:buClr>
                <a:srgbClr val="000000"/>
              </a:buClr>
              <a:defRPr/>
            </a:pPr>
            <a:r>
              <a:rPr lang="lv-LV" altLang="en-US" sz="1800" kern="0" dirty="0">
                <a:solidFill>
                  <a:srgbClr val="000000"/>
                </a:solidFill>
              </a:rPr>
              <a:t>Aptaujas veikšanas metode: </a:t>
            </a:r>
            <a:r>
              <a:rPr lang="lv-LV" altLang="en-US" sz="1800" b="0" kern="0" dirty="0">
                <a:solidFill>
                  <a:srgbClr val="000000"/>
                </a:solidFill>
              </a:rPr>
              <a:t>Tiešās intervijas respondentu dzīvesvietās</a:t>
            </a:r>
          </a:p>
          <a:p>
            <a:pPr algn="just" fontAlgn="auto">
              <a:lnSpc>
                <a:spcPct val="120000"/>
              </a:lnSpc>
              <a:spcAft>
                <a:spcPts val="0"/>
              </a:spcAft>
              <a:buClr>
                <a:srgbClr val="000000"/>
              </a:buClr>
              <a:defRPr/>
            </a:pPr>
            <a:r>
              <a:rPr lang="lv-LV" altLang="en-US" sz="1800" kern="0" dirty="0">
                <a:solidFill>
                  <a:srgbClr val="000000"/>
                </a:solidFill>
              </a:rPr>
              <a:t>Kopējais sasniegtās izlases apjoms:</a:t>
            </a:r>
            <a:r>
              <a:rPr lang="lv-LV" altLang="en-US" sz="1800" b="0" kern="0" dirty="0">
                <a:solidFill>
                  <a:srgbClr val="000000"/>
                </a:solidFill>
              </a:rPr>
              <a:t> 1010 respondenti</a:t>
            </a:r>
          </a:p>
          <a:p>
            <a:pPr algn="just" fontAlgn="auto">
              <a:lnSpc>
                <a:spcPct val="120000"/>
              </a:lnSpc>
              <a:spcAft>
                <a:spcPts val="0"/>
              </a:spcAft>
              <a:buClr>
                <a:srgbClr val="000000"/>
              </a:buClr>
              <a:defRPr/>
            </a:pPr>
            <a:r>
              <a:rPr lang="lv-LV" altLang="en-US" sz="1800" kern="0" dirty="0">
                <a:solidFill>
                  <a:srgbClr val="000000"/>
                </a:solidFill>
              </a:rPr>
              <a:t>Izlases metode: </a:t>
            </a:r>
            <a:r>
              <a:rPr lang="lv-LV" sz="1800" b="0" dirty="0">
                <a:ea typeface="Times New Roman" panose="02020603050405020304" pitchFamily="18" charset="0"/>
              </a:rPr>
              <a:t>Stratificētā nejaušā izlase</a:t>
            </a:r>
          </a:p>
          <a:p>
            <a:pPr algn="just" fontAlgn="auto">
              <a:lnSpc>
                <a:spcPct val="120000"/>
              </a:lnSpc>
              <a:spcAft>
                <a:spcPts val="0"/>
              </a:spcAft>
              <a:buClr>
                <a:srgbClr val="000000"/>
              </a:buClr>
              <a:defRPr/>
            </a:pPr>
            <a:r>
              <a:rPr lang="lv-LV" sz="1800" dirty="0">
                <a:ea typeface="Times New Roman" panose="02020603050405020304" pitchFamily="18" charset="0"/>
              </a:rPr>
              <a:t>Ģeogrāfiskais pārklājums: </a:t>
            </a:r>
            <a:r>
              <a:rPr lang="lv-LV" sz="1800" b="0" dirty="0">
                <a:ea typeface="Times New Roman" panose="02020603050405020304" pitchFamily="18" charset="0"/>
              </a:rPr>
              <a:t>Visi Latvijas reģioni (124 izlases punkti)</a:t>
            </a:r>
          </a:p>
          <a:p>
            <a:pPr algn="just" fontAlgn="auto">
              <a:lnSpc>
                <a:spcPct val="120000"/>
              </a:lnSpc>
              <a:spcAft>
                <a:spcPts val="0"/>
              </a:spcAft>
              <a:buClr>
                <a:srgbClr val="000000"/>
              </a:buClr>
              <a:defRPr/>
            </a:pPr>
            <a:r>
              <a:rPr lang="lv-LV" altLang="en-US" sz="1800" kern="0" dirty="0">
                <a:solidFill>
                  <a:srgbClr val="000000"/>
                </a:solidFill>
                <a:cs typeface="+mn-cs"/>
              </a:rPr>
              <a:t>Aptauju veikšanas laiks: </a:t>
            </a:r>
            <a:r>
              <a:rPr lang="es-ES" altLang="en-US" sz="1800" b="0" kern="0" dirty="0">
                <a:solidFill>
                  <a:srgbClr val="000000"/>
                </a:solidFill>
                <a:cs typeface="+mn-cs"/>
              </a:rPr>
              <a:t>No 13.05.2022. </a:t>
            </a:r>
            <a:r>
              <a:rPr lang="es-ES" altLang="en-US" sz="1800" b="0" kern="0" dirty="0" err="1">
                <a:solidFill>
                  <a:srgbClr val="000000"/>
                </a:solidFill>
                <a:cs typeface="+mn-cs"/>
              </a:rPr>
              <a:t>līdz</a:t>
            </a:r>
            <a:r>
              <a:rPr lang="es-ES" altLang="en-US" sz="1800" b="0" kern="0" dirty="0">
                <a:solidFill>
                  <a:srgbClr val="000000"/>
                </a:solidFill>
                <a:cs typeface="+mn-cs"/>
              </a:rPr>
              <a:t> 24.05.2022.</a:t>
            </a:r>
            <a:endParaRPr lang="lv-LV" altLang="en-US" sz="1800" b="0" kern="0" dirty="0">
              <a:solidFill>
                <a:srgbClr val="000000"/>
              </a:solidFill>
              <a:cs typeface="+mn-cs"/>
            </a:endParaRPr>
          </a:p>
        </p:txBody>
      </p:sp>
      <p:sp>
        <p:nvSpPr>
          <p:cNvPr id="4102" name="TextBox 5"/>
          <p:cNvSpPr txBox="1">
            <a:spLocks noChangeArrowheads="1"/>
          </p:cNvSpPr>
          <p:nvPr/>
        </p:nvSpPr>
        <p:spPr bwMode="auto">
          <a:xfrm>
            <a:off x="710941" y="6461482"/>
            <a:ext cx="79200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lv-LV" altLang="lv-LV" sz="1200" b="0" i="1" dirty="0">
                <a:latin typeface="Arial" charset="0"/>
              </a:rPr>
              <a:t>*Daļā grafiku dati noapaļoti līdz veselam skaitlim. Noapaļošanas dēļ iespējama nobīde par vienu procenta punktu.</a:t>
            </a:r>
            <a:endParaRPr lang="en-US" altLang="lv-LV" sz="1200" b="0" i="1" dirty="0">
              <a:latin typeface="Arial"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txBox="1">
            <a:spLocks noChangeArrowheads="1"/>
          </p:cNvSpPr>
          <p:nvPr/>
        </p:nvSpPr>
        <p:spPr bwMode="auto">
          <a:xfrm>
            <a:off x="1549401" y="116634"/>
            <a:ext cx="8933855" cy="327521"/>
          </a:xfrm>
          <a:prstGeom prst="rect">
            <a:avLst/>
          </a:prstGeom>
          <a:noFill/>
          <a:ln>
            <a:noFill/>
          </a:ln>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defRPr/>
            </a:pPr>
            <a:r>
              <a:rPr lang="lv-LV" altLang="lv-LV" sz="2000" kern="0" dirty="0">
                <a:latin typeface="Arial" panose="020B0604020202020204" pitchFamily="34" charset="0"/>
              </a:rPr>
              <a:t>4. Latvijas prokuratūras darba vērtējums </a:t>
            </a:r>
          </a:p>
        </p:txBody>
      </p:sp>
      <p:pic>
        <p:nvPicPr>
          <p:cNvPr id="7171" name="Picture 5" descr="LV_green (3x mazak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40802" y="6408564"/>
            <a:ext cx="931862" cy="40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Rectangle 8"/>
          <p:cNvSpPr>
            <a:spLocks noChangeArrowheads="1"/>
          </p:cNvSpPr>
          <p:nvPr/>
        </p:nvSpPr>
        <p:spPr bwMode="auto">
          <a:xfrm>
            <a:off x="397595" y="509191"/>
            <a:ext cx="10581198"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lv-LV" altLang="lv-LV" sz="1000" b="0" i="1" dirty="0">
                <a:solidFill>
                  <a:srgbClr val="3D3D3D"/>
                </a:solidFill>
                <a:latin typeface="Arial" charset="0"/>
              </a:rPr>
              <a:t>L6. Tagad es Jums nolasīšu vairākus izteikumus, kuri sabiedrībā ir izskanējuši par prokuratūras darbu, bet Jūs, lūdzu, man par katru no tiem pasakiet, cik lielā mērā Jūs šādam apgalvojumam piekrītat: vai Jūs tam pilnībā piekrītat, drīzāk piekrītat, drīzāk nepiekrītat vai arī nemaz nepiekrītat:</a:t>
            </a:r>
          </a:p>
          <a:p>
            <a:pPr algn="just" eaLnBrk="1" hangingPunct="1">
              <a:spcBef>
                <a:spcPct val="0"/>
              </a:spcBef>
              <a:buFontTx/>
              <a:buNone/>
            </a:pPr>
            <a:r>
              <a:rPr lang="lv-LV" altLang="lv-LV" sz="1400" dirty="0">
                <a:solidFill>
                  <a:srgbClr val="DB3131"/>
                </a:solidFill>
                <a:latin typeface="Arial" charset="0"/>
              </a:rPr>
              <a:t>Prokuratūras darbs ir organizēts caurskatāmi (darbības ir saprotamas, nekas netiek slēpts)</a:t>
            </a:r>
          </a:p>
        </p:txBody>
      </p:sp>
      <p:sp>
        <p:nvSpPr>
          <p:cNvPr id="7173" name="Slide Number Placeholder 3"/>
          <p:cNvSpPr>
            <a:spLocks noGrp="1" noChangeArrowheads="1"/>
          </p:cNvSpPr>
          <p:nvPr>
            <p:ph type="sldNum" sz="quarter" idx="12"/>
          </p:nvPr>
        </p:nvSpPr>
        <p:spPr>
          <a:xfrm>
            <a:off x="-24680" y="6596064"/>
            <a:ext cx="422275"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fld id="{88AD679B-D780-4CF8-94F5-53AB0A45299E}" type="slidenum">
              <a:rPr lang="lv-LV" altLang="lv-LV" sz="1100">
                <a:latin typeface="Arial" charset="0"/>
              </a:rPr>
              <a:pPr algn="ctr">
                <a:spcBef>
                  <a:spcPct val="0"/>
                </a:spcBef>
                <a:buFontTx/>
                <a:buNone/>
              </a:pPr>
              <a:t>30</a:t>
            </a:fld>
            <a:endParaRPr lang="lv-LV" altLang="lv-LV" sz="1100" dirty="0">
              <a:latin typeface="Arial" charset="0"/>
            </a:endParaRPr>
          </a:p>
        </p:txBody>
      </p:sp>
      <p:sp>
        <p:nvSpPr>
          <p:cNvPr id="11" name="Text Box 1">
            <a:extLst>
              <a:ext uri="{FF2B5EF4-FFF2-40B4-BE49-F238E27FC236}">
                <a16:creationId xmlns:a16="http://schemas.microsoft.com/office/drawing/2014/main" id="{8803688C-DE36-00C3-5580-B5EEE97E8551}"/>
              </a:ext>
            </a:extLst>
          </p:cNvPr>
          <p:cNvSpPr txBox="1">
            <a:spLocks noChangeArrowheads="1"/>
          </p:cNvSpPr>
          <p:nvPr/>
        </p:nvSpPr>
        <p:spPr bwMode="auto">
          <a:xfrm>
            <a:off x="695400" y="6439179"/>
            <a:ext cx="9891158" cy="393420"/>
          </a:xfrm>
          <a:prstGeom prst="rect">
            <a:avLst/>
          </a:prstGeom>
          <a:noFill/>
          <a:ln>
            <a:noFill/>
          </a:ln>
          <a:effectLst/>
          <a:extLst>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27432"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defRPr sz="1000"/>
            </a:pPr>
            <a:r>
              <a:rPr lang="lv-LV" sz="900" b="0" i="1" dirty="0">
                <a:solidFill>
                  <a:srgbClr val="000000"/>
                </a:solidFill>
                <a:latin typeface="Arial"/>
                <a:cs typeface="Arial"/>
              </a:rPr>
              <a:t>*Indekss atspoguļo vērtējumu piekrītu/nepiekrītu īpatsvaru starpību, kur vērtējumu drīzāk piekrītu/drīzāk nepiekrītu minēšanas biežums (%) ir reizināts ar koeficientu 0.5, bet vērtējumu pilnībā piekrītu/nemaz nepiekrītu minēšanas biežums - ar koeficientu 1. Indekss var svārstīties robežās no +100 (visi pilnībā piekrīt) līdz -100 (visi nemaz nepiekrīt).</a:t>
            </a:r>
          </a:p>
        </p:txBody>
      </p:sp>
      <p:sp>
        <p:nvSpPr>
          <p:cNvPr id="6" name="TextBox 5"/>
          <p:cNvSpPr txBox="1"/>
          <p:nvPr/>
        </p:nvSpPr>
        <p:spPr>
          <a:xfrm>
            <a:off x="397595" y="1086852"/>
            <a:ext cx="3096344" cy="253916"/>
          </a:xfrm>
          <a:prstGeom prst="rect">
            <a:avLst/>
          </a:prstGeom>
          <a:noFill/>
        </p:spPr>
        <p:txBody>
          <a:bodyPr wrap="square" rtlCol="0">
            <a:spAutoFit/>
          </a:bodyPr>
          <a:lstStyle/>
          <a:p>
            <a:r>
              <a:rPr lang="lv-LV" sz="1050" dirty="0">
                <a:solidFill>
                  <a:schemeClr val="tx1"/>
                </a:solidFill>
              </a:rPr>
              <a:t>Sociāldemogrāfisko grupu atbilžu sadalījums</a:t>
            </a:r>
          </a:p>
        </p:txBody>
      </p:sp>
      <p:graphicFrame>
        <p:nvGraphicFramePr>
          <p:cNvPr id="12" name="Chart 11">
            <a:extLst>
              <a:ext uri="{FF2B5EF4-FFF2-40B4-BE49-F238E27FC236}">
                <a16:creationId xmlns:a16="http://schemas.microsoft.com/office/drawing/2014/main" id="{A9586BC1-2FE2-4021-A0BC-E918D7F43B61}"/>
              </a:ext>
            </a:extLst>
          </p:cNvPr>
          <p:cNvGraphicFramePr>
            <a:graphicFrameLocks/>
          </p:cNvGraphicFramePr>
          <p:nvPr>
            <p:extLst>
              <p:ext uri="{D42A27DB-BD31-4B8C-83A1-F6EECF244321}">
                <p14:modId xmlns:p14="http://schemas.microsoft.com/office/powerpoint/2010/main" val="394626206"/>
              </p:ext>
            </p:extLst>
          </p:nvPr>
        </p:nvGraphicFramePr>
        <p:xfrm>
          <a:off x="695400" y="1269507"/>
          <a:ext cx="8928992" cy="51943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a:extLst>
              <a:ext uri="{FF2B5EF4-FFF2-40B4-BE49-F238E27FC236}">
                <a16:creationId xmlns:a16="http://schemas.microsoft.com/office/drawing/2014/main" id="{1EB5F80C-A2E6-4947-A1F6-3616A0FC794A}"/>
              </a:ext>
            </a:extLst>
          </p:cNvPr>
          <p:cNvGraphicFramePr>
            <a:graphicFrameLocks/>
          </p:cNvGraphicFramePr>
          <p:nvPr>
            <p:extLst>
              <p:ext uri="{D42A27DB-BD31-4B8C-83A1-F6EECF244321}">
                <p14:modId xmlns:p14="http://schemas.microsoft.com/office/powerpoint/2010/main" val="2311552752"/>
              </p:ext>
            </p:extLst>
          </p:nvPr>
        </p:nvGraphicFramePr>
        <p:xfrm>
          <a:off x="9624392" y="1179235"/>
          <a:ext cx="2241178" cy="517022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305204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noChangeArrowheads="1"/>
          </p:cNvSpPr>
          <p:nvPr>
            <p:ph type="ctrTitle"/>
          </p:nvPr>
        </p:nvSpPr>
        <p:spPr>
          <a:xfrm>
            <a:off x="2209800" y="2132856"/>
            <a:ext cx="7772400" cy="1944216"/>
          </a:xfrm>
        </p:spPr>
        <p:txBody>
          <a:bodyPr/>
          <a:lstStyle/>
          <a:p>
            <a:r>
              <a:rPr lang="lv-LV" altLang="en-US" sz="4000" b="1" dirty="0">
                <a:latin typeface="Arial" charset="0"/>
                <a:cs typeface="Arial" charset="0"/>
              </a:rPr>
              <a:t>5. Informācijas avoti par Latvijas prokuratūras darbu </a:t>
            </a:r>
          </a:p>
        </p:txBody>
      </p:sp>
      <p:sp>
        <p:nvSpPr>
          <p:cNvPr id="6147" name="Slide Number Placeholder 3"/>
          <p:cNvSpPr>
            <a:spLocks noGrp="1" noChangeArrowheads="1"/>
          </p:cNvSpPr>
          <p:nvPr>
            <p:ph type="sldNum" sz="quarter" idx="12"/>
          </p:nvPr>
        </p:nvSpPr>
        <p:spPr>
          <a:xfrm>
            <a:off x="-14907" y="6596064"/>
            <a:ext cx="422275"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fld id="{8AEA1DB6-A06C-40B3-8F2B-37DBDCA59FE0}" type="slidenum">
              <a:rPr lang="lv-LV" altLang="lv-LV" sz="1100">
                <a:latin typeface="Arial" charset="0"/>
              </a:rPr>
              <a:pPr algn="ctr">
                <a:spcBef>
                  <a:spcPct val="0"/>
                </a:spcBef>
                <a:buFontTx/>
                <a:buNone/>
              </a:pPr>
              <a:t>31</a:t>
            </a:fld>
            <a:endParaRPr lang="lv-LV" altLang="lv-LV" sz="1100" dirty="0">
              <a:latin typeface="Arial" charset="0"/>
            </a:endParaRPr>
          </a:p>
        </p:txBody>
      </p:sp>
      <p:pic>
        <p:nvPicPr>
          <p:cNvPr id="6148" name="Picture 5" descr="LV_green (3x mazak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76520" y="6165304"/>
            <a:ext cx="1263041" cy="548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472897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txBox="1">
            <a:spLocks noChangeArrowheads="1"/>
          </p:cNvSpPr>
          <p:nvPr/>
        </p:nvSpPr>
        <p:spPr bwMode="auto">
          <a:xfrm>
            <a:off x="1629072" y="126216"/>
            <a:ext cx="8933855" cy="828090"/>
          </a:xfrm>
          <a:prstGeom prst="rect">
            <a:avLst/>
          </a:prstGeom>
          <a:noFill/>
          <a:ln>
            <a:noFill/>
          </a:ln>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defRPr/>
            </a:pPr>
            <a:r>
              <a:rPr lang="lv-LV" altLang="lv-LV" sz="2000" kern="0" dirty="0">
                <a:latin typeface="Arial" panose="020B0604020202020204" pitchFamily="34" charset="0"/>
              </a:rPr>
              <a:t>5. Informācijas avoti par Latvijas prokuratūras darbu </a:t>
            </a:r>
          </a:p>
        </p:txBody>
      </p:sp>
      <p:pic>
        <p:nvPicPr>
          <p:cNvPr id="7171" name="Picture 5" descr="LV_green (3x mazak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92544" y="6344159"/>
            <a:ext cx="1080120" cy="469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Rectangle 8"/>
          <p:cNvSpPr>
            <a:spLocks noChangeArrowheads="1"/>
          </p:cNvSpPr>
          <p:nvPr/>
        </p:nvSpPr>
        <p:spPr bwMode="auto">
          <a:xfrm>
            <a:off x="571099" y="954306"/>
            <a:ext cx="8731250"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lv-LV" altLang="lv-LV" sz="1100" b="0" i="1" dirty="0">
                <a:solidFill>
                  <a:srgbClr val="696969"/>
                </a:solidFill>
                <a:latin typeface="Arial" charset="0"/>
              </a:rPr>
              <a:t>L5. Kur Jūs galvenokārt iegūstat informāciju par Latvijas prokuratūras darbu? </a:t>
            </a:r>
          </a:p>
        </p:txBody>
      </p:sp>
      <p:sp>
        <p:nvSpPr>
          <p:cNvPr id="7173" name="Slide Number Placeholder 3"/>
          <p:cNvSpPr>
            <a:spLocks noGrp="1" noChangeArrowheads="1"/>
          </p:cNvSpPr>
          <p:nvPr>
            <p:ph type="sldNum" sz="quarter" idx="12"/>
          </p:nvPr>
        </p:nvSpPr>
        <p:spPr>
          <a:xfrm>
            <a:off x="-24680" y="6596064"/>
            <a:ext cx="422275"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fld id="{88AD679B-D780-4CF8-94F5-53AB0A45299E}" type="slidenum">
              <a:rPr lang="lv-LV" altLang="lv-LV" sz="1100">
                <a:latin typeface="Arial" charset="0"/>
              </a:rPr>
              <a:pPr algn="ctr">
                <a:spcBef>
                  <a:spcPct val="0"/>
                </a:spcBef>
                <a:buFontTx/>
                <a:buNone/>
              </a:pPr>
              <a:t>32</a:t>
            </a:fld>
            <a:endParaRPr lang="lv-LV" altLang="lv-LV" sz="1100" dirty="0">
              <a:latin typeface="Arial" charset="0"/>
            </a:endParaRPr>
          </a:p>
        </p:txBody>
      </p:sp>
      <p:sp>
        <p:nvSpPr>
          <p:cNvPr id="8" name="TextBox 7">
            <a:extLst>
              <a:ext uri="{FF2B5EF4-FFF2-40B4-BE49-F238E27FC236}">
                <a16:creationId xmlns:a16="http://schemas.microsoft.com/office/drawing/2014/main" id="{CBAD56A5-9946-25F3-2E00-D4B0F76F40A7}"/>
              </a:ext>
            </a:extLst>
          </p:cNvPr>
          <p:cNvSpPr txBox="1"/>
          <p:nvPr/>
        </p:nvSpPr>
        <p:spPr>
          <a:xfrm>
            <a:off x="551384" y="6466219"/>
            <a:ext cx="6107836" cy="246221"/>
          </a:xfrm>
          <a:prstGeom prst="rect">
            <a:avLst/>
          </a:prstGeom>
          <a:noFill/>
        </p:spPr>
        <p:txBody>
          <a:bodyPr wrap="square">
            <a:spAutoFit/>
          </a:bodyPr>
          <a:lstStyle/>
          <a:p>
            <a:r>
              <a:rPr lang="en-US" sz="1000" b="0" dirty="0">
                <a:solidFill>
                  <a:schemeClr val="tx1"/>
                </a:solidFill>
              </a:rPr>
              <a:t>*</a:t>
            </a:r>
            <a:r>
              <a:rPr lang="en-US" sz="1000" b="0" dirty="0" err="1">
                <a:solidFill>
                  <a:schemeClr val="tx1"/>
                </a:solidFill>
              </a:rPr>
              <a:t>Tā</a:t>
            </a:r>
            <a:r>
              <a:rPr lang="en-US" sz="1000" b="0" dirty="0">
                <a:solidFill>
                  <a:schemeClr val="tx1"/>
                </a:solidFill>
              </a:rPr>
              <a:t> </a:t>
            </a:r>
            <a:r>
              <a:rPr lang="en-US" sz="1000" b="0" dirty="0" err="1">
                <a:solidFill>
                  <a:schemeClr val="tx1"/>
                </a:solidFill>
              </a:rPr>
              <a:t>kā</a:t>
            </a:r>
            <a:r>
              <a:rPr lang="en-US" sz="1000" b="0" dirty="0">
                <a:solidFill>
                  <a:schemeClr val="tx1"/>
                </a:solidFill>
              </a:rPr>
              <a:t> </a:t>
            </a:r>
            <a:r>
              <a:rPr lang="en-US" sz="1000" b="0" dirty="0" err="1">
                <a:solidFill>
                  <a:schemeClr val="tx1"/>
                </a:solidFill>
              </a:rPr>
              <a:t>katrs</a:t>
            </a:r>
            <a:r>
              <a:rPr lang="en-US" sz="1000" b="0" dirty="0">
                <a:solidFill>
                  <a:schemeClr val="tx1"/>
                </a:solidFill>
              </a:rPr>
              <a:t> respondents </a:t>
            </a:r>
            <a:r>
              <a:rPr lang="en-US" sz="1000" b="0" dirty="0" err="1">
                <a:solidFill>
                  <a:schemeClr val="tx1"/>
                </a:solidFill>
              </a:rPr>
              <a:t>varēja</a:t>
            </a:r>
            <a:r>
              <a:rPr lang="en-US" sz="1000" b="0" dirty="0">
                <a:solidFill>
                  <a:schemeClr val="tx1"/>
                </a:solidFill>
              </a:rPr>
              <a:t> </a:t>
            </a:r>
            <a:r>
              <a:rPr lang="en-US" sz="1000" b="0" dirty="0" err="1">
                <a:solidFill>
                  <a:schemeClr val="tx1"/>
                </a:solidFill>
              </a:rPr>
              <a:t>atzīmēt</a:t>
            </a:r>
            <a:r>
              <a:rPr lang="en-US" sz="1000" b="0" dirty="0">
                <a:solidFill>
                  <a:schemeClr val="tx1"/>
                </a:solidFill>
              </a:rPr>
              <a:t> </a:t>
            </a:r>
            <a:r>
              <a:rPr lang="en-US" sz="1000" b="0" dirty="0" err="1">
                <a:solidFill>
                  <a:schemeClr val="tx1"/>
                </a:solidFill>
              </a:rPr>
              <a:t>vairāk</a:t>
            </a:r>
            <a:r>
              <a:rPr lang="en-US" sz="1000" b="0" dirty="0">
                <a:solidFill>
                  <a:schemeClr val="tx1"/>
                </a:solidFill>
              </a:rPr>
              <a:t> </a:t>
            </a:r>
            <a:r>
              <a:rPr lang="en-US" sz="1000" b="0" dirty="0" err="1">
                <a:solidFill>
                  <a:schemeClr val="tx1"/>
                </a:solidFill>
              </a:rPr>
              <a:t>nekā</a:t>
            </a:r>
            <a:r>
              <a:rPr lang="en-US" sz="1000" b="0" dirty="0">
                <a:solidFill>
                  <a:schemeClr val="tx1"/>
                </a:solidFill>
              </a:rPr>
              <a:t> </a:t>
            </a:r>
            <a:r>
              <a:rPr lang="en-US" sz="1000" b="0" dirty="0" err="1">
                <a:solidFill>
                  <a:schemeClr val="tx1"/>
                </a:solidFill>
              </a:rPr>
              <a:t>vienu</a:t>
            </a:r>
            <a:r>
              <a:rPr lang="en-US" sz="1000" b="0" dirty="0">
                <a:solidFill>
                  <a:schemeClr val="tx1"/>
                </a:solidFill>
              </a:rPr>
              <a:t> </a:t>
            </a:r>
            <a:r>
              <a:rPr lang="en-US" sz="1000" b="0" dirty="0" err="1">
                <a:solidFill>
                  <a:schemeClr val="tx1"/>
                </a:solidFill>
              </a:rPr>
              <a:t>atbildi</a:t>
            </a:r>
            <a:r>
              <a:rPr lang="en-US" sz="1000" b="0" dirty="0">
                <a:solidFill>
                  <a:schemeClr val="tx1"/>
                </a:solidFill>
              </a:rPr>
              <a:t>, </a:t>
            </a:r>
            <a:r>
              <a:rPr lang="en-US" sz="1000" b="0" dirty="0" err="1">
                <a:solidFill>
                  <a:schemeClr val="tx1"/>
                </a:solidFill>
              </a:rPr>
              <a:t>kopējā</a:t>
            </a:r>
            <a:r>
              <a:rPr lang="en-US" sz="1000" b="0" dirty="0">
                <a:solidFill>
                  <a:schemeClr val="tx1"/>
                </a:solidFill>
              </a:rPr>
              <a:t> </a:t>
            </a:r>
            <a:r>
              <a:rPr lang="en-US" sz="1000" b="0" dirty="0" err="1">
                <a:solidFill>
                  <a:schemeClr val="tx1"/>
                </a:solidFill>
              </a:rPr>
              <a:t>atbilžu</a:t>
            </a:r>
            <a:r>
              <a:rPr lang="en-US" sz="1000" b="0" dirty="0">
                <a:solidFill>
                  <a:schemeClr val="tx1"/>
                </a:solidFill>
              </a:rPr>
              <a:t> summa </a:t>
            </a:r>
            <a:r>
              <a:rPr lang="en-US" sz="1000" b="0" dirty="0" err="1">
                <a:solidFill>
                  <a:schemeClr val="tx1"/>
                </a:solidFill>
              </a:rPr>
              <a:t>pārsniedz</a:t>
            </a:r>
            <a:r>
              <a:rPr lang="en-US" sz="1000" b="0" dirty="0">
                <a:solidFill>
                  <a:schemeClr val="tx1"/>
                </a:solidFill>
              </a:rPr>
              <a:t> 100%.</a:t>
            </a:r>
          </a:p>
        </p:txBody>
      </p:sp>
      <p:graphicFrame>
        <p:nvGraphicFramePr>
          <p:cNvPr id="9" name="Chart 8">
            <a:extLst>
              <a:ext uri="{FF2B5EF4-FFF2-40B4-BE49-F238E27FC236}">
                <a16:creationId xmlns:a16="http://schemas.microsoft.com/office/drawing/2014/main" id="{9B15122C-411D-4A48-98FB-C494239B43D3}"/>
              </a:ext>
            </a:extLst>
          </p:cNvPr>
          <p:cNvGraphicFramePr>
            <a:graphicFrameLocks/>
          </p:cNvGraphicFramePr>
          <p:nvPr>
            <p:extLst>
              <p:ext uri="{D42A27DB-BD31-4B8C-83A1-F6EECF244321}">
                <p14:modId xmlns:p14="http://schemas.microsoft.com/office/powerpoint/2010/main" val="3756659998"/>
              </p:ext>
            </p:extLst>
          </p:nvPr>
        </p:nvGraphicFramePr>
        <p:xfrm>
          <a:off x="695400" y="1327557"/>
          <a:ext cx="8587234" cy="4981763"/>
        </p:xfrm>
        <a:graphic>
          <a:graphicData uri="http://schemas.openxmlformats.org/drawingml/2006/chart">
            <c:chart xmlns:c="http://schemas.openxmlformats.org/drawingml/2006/chart" xmlns:r="http://schemas.openxmlformats.org/officeDocument/2006/relationships" r:id="rId3"/>
          </a:graphicData>
        </a:graphic>
      </p:graphicFrame>
      <p:sp>
        <p:nvSpPr>
          <p:cNvPr id="3" name="Right Brace 2">
            <a:extLst>
              <a:ext uri="{FF2B5EF4-FFF2-40B4-BE49-F238E27FC236}">
                <a16:creationId xmlns:a16="http://schemas.microsoft.com/office/drawing/2014/main" id="{C8F92FFC-25CC-8035-2EF9-A31042341A63}"/>
              </a:ext>
            </a:extLst>
          </p:cNvPr>
          <p:cNvSpPr/>
          <p:nvPr/>
        </p:nvSpPr>
        <p:spPr bwMode="auto">
          <a:xfrm>
            <a:off x="9048328" y="1439198"/>
            <a:ext cx="360040" cy="3429634"/>
          </a:xfrm>
          <a:prstGeom prst="rightBrace">
            <a:avLst>
              <a:gd name="adj1" fmla="val 52937"/>
              <a:gd name="adj2" fmla="val 50000"/>
            </a:avLst>
          </a:prstGeom>
          <a:noFill/>
          <a:ln w="9525" cap="flat" cmpd="sng" algn="ctr">
            <a:solidFill>
              <a:srgbClr val="93B907"/>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Verdana" pitchFamily="34" charset="0"/>
              <a:cs typeface="Arial" charset="0"/>
            </a:endParaRPr>
          </a:p>
        </p:txBody>
      </p:sp>
      <p:sp>
        <p:nvSpPr>
          <p:cNvPr id="5" name="TextBox 4">
            <a:extLst>
              <a:ext uri="{FF2B5EF4-FFF2-40B4-BE49-F238E27FC236}">
                <a16:creationId xmlns:a16="http://schemas.microsoft.com/office/drawing/2014/main" id="{73239E3D-96C1-1411-477D-F96EA16FE939}"/>
              </a:ext>
            </a:extLst>
          </p:cNvPr>
          <p:cNvSpPr txBox="1"/>
          <p:nvPr/>
        </p:nvSpPr>
        <p:spPr>
          <a:xfrm>
            <a:off x="9408368" y="2492896"/>
            <a:ext cx="2066481" cy="1046440"/>
          </a:xfrm>
          <a:prstGeom prst="rect">
            <a:avLst/>
          </a:prstGeom>
          <a:noFill/>
        </p:spPr>
        <p:txBody>
          <a:bodyPr wrap="square" rtlCol="0">
            <a:spAutoFit/>
          </a:bodyPr>
          <a:lstStyle/>
          <a:p>
            <a:pPr algn="ctr"/>
            <a:r>
              <a:rPr lang="lv-LV" sz="1400" dirty="0">
                <a:solidFill>
                  <a:srgbClr val="696969"/>
                </a:solidFill>
              </a:rPr>
              <a:t>Iegūst informāciju par Latvijas prokuratūras darbu</a:t>
            </a:r>
          </a:p>
          <a:p>
            <a:pPr algn="ctr"/>
            <a:r>
              <a:rPr lang="lv-LV" sz="2000" dirty="0">
                <a:solidFill>
                  <a:srgbClr val="93B907"/>
                </a:solidFill>
              </a:rPr>
              <a:t>63%</a:t>
            </a:r>
            <a:endParaRPr lang="en-US" sz="2000" dirty="0">
              <a:solidFill>
                <a:srgbClr val="93B907"/>
              </a:solidFill>
            </a:endParaRPr>
          </a:p>
        </p:txBody>
      </p:sp>
    </p:spTree>
    <p:extLst>
      <p:ext uri="{BB962C8B-B14F-4D97-AF65-F5344CB8AC3E}">
        <p14:creationId xmlns:p14="http://schemas.microsoft.com/office/powerpoint/2010/main" val="38735385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txBox="1">
            <a:spLocks noChangeArrowheads="1"/>
          </p:cNvSpPr>
          <p:nvPr/>
        </p:nvSpPr>
        <p:spPr bwMode="auto">
          <a:xfrm>
            <a:off x="1629072" y="126216"/>
            <a:ext cx="8933855" cy="422464"/>
          </a:xfrm>
          <a:prstGeom prst="rect">
            <a:avLst/>
          </a:prstGeom>
          <a:noFill/>
          <a:ln>
            <a:noFill/>
          </a:ln>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defRPr/>
            </a:pPr>
            <a:r>
              <a:rPr lang="lv-LV" altLang="lv-LV" sz="2000" kern="0" dirty="0">
                <a:latin typeface="Arial" panose="020B0604020202020204" pitchFamily="34" charset="0"/>
              </a:rPr>
              <a:t>5. Informācijas avoti par Latvijas prokuratūras darbu </a:t>
            </a:r>
          </a:p>
        </p:txBody>
      </p:sp>
      <p:pic>
        <p:nvPicPr>
          <p:cNvPr id="7171" name="Picture 5" descr="LV_green (3x mazak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92544" y="6344159"/>
            <a:ext cx="1080120" cy="469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Rectangle 8"/>
          <p:cNvSpPr>
            <a:spLocks noChangeArrowheads="1"/>
          </p:cNvSpPr>
          <p:nvPr/>
        </p:nvSpPr>
        <p:spPr bwMode="auto">
          <a:xfrm>
            <a:off x="397595" y="672752"/>
            <a:ext cx="8731250"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lv-LV" altLang="lv-LV" sz="1100" b="0" i="1" dirty="0">
                <a:solidFill>
                  <a:srgbClr val="696969"/>
                </a:solidFill>
                <a:latin typeface="Arial" charset="0"/>
              </a:rPr>
              <a:t>L5. Kur Jūs galvenokārt iegūstat informāciju par Latvijas prokuratūras darbu? </a:t>
            </a:r>
          </a:p>
        </p:txBody>
      </p:sp>
      <p:sp>
        <p:nvSpPr>
          <p:cNvPr id="7173" name="Slide Number Placeholder 3"/>
          <p:cNvSpPr>
            <a:spLocks noGrp="1" noChangeArrowheads="1"/>
          </p:cNvSpPr>
          <p:nvPr>
            <p:ph type="sldNum" sz="quarter" idx="12"/>
          </p:nvPr>
        </p:nvSpPr>
        <p:spPr>
          <a:xfrm>
            <a:off x="-24680" y="6596064"/>
            <a:ext cx="422275"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fld id="{88AD679B-D780-4CF8-94F5-53AB0A45299E}" type="slidenum">
              <a:rPr lang="lv-LV" altLang="lv-LV" sz="1100">
                <a:latin typeface="Arial" charset="0"/>
              </a:rPr>
              <a:pPr algn="ctr">
                <a:spcBef>
                  <a:spcPct val="0"/>
                </a:spcBef>
                <a:buFontTx/>
                <a:buNone/>
              </a:pPr>
              <a:t>33</a:t>
            </a:fld>
            <a:endParaRPr lang="lv-LV" altLang="lv-LV" sz="1100" dirty="0">
              <a:latin typeface="Arial" charset="0"/>
            </a:endParaRPr>
          </a:p>
        </p:txBody>
      </p:sp>
      <p:sp>
        <p:nvSpPr>
          <p:cNvPr id="8" name="TextBox 7">
            <a:extLst>
              <a:ext uri="{FF2B5EF4-FFF2-40B4-BE49-F238E27FC236}">
                <a16:creationId xmlns:a16="http://schemas.microsoft.com/office/drawing/2014/main" id="{CBAD56A5-9946-25F3-2E00-D4B0F76F40A7}"/>
              </a:ext>
            </a:extLst>
          </p:cNvPr>
          <p:cNvSpPr txBox="1"/>
          <p:nvPr/>
        </p:nvSpPr>
        <p:spPr>
          <a:xfrm>
            <a:off x="450860" y="6542407"/>
            <a:ext cx="6107836" cy="246221"/>
          </a:xfrm>
          <a:prstGeom prst="rect">
            <a:avLst/>
          </a:prstGeom>
          <a:noFill/>
        </p:spPr>
        <p:txBody>
          <a:bodyPr wrap="square">
            <a:spAutoFit/>
          </a:bodyPr>
          <a:lstStyle/>
          <a:p>
            <a:r>
              <a:rPr lang="en-US" sz="1000" b="0" dirty="0">
                <a:solidFill>
                  <a:schemeClr val="tx1"/>
                </a:solidFill>
              </a:rPr>
              <a:t>*</a:t>
            </a:r>
            <a:r>
              <a:rPr lang="en-US" sz="1000" b="0" dirty="0" err="1">
                <a:solidFill>
                  <a:schemeClr val="tx1"/>
                </a:solidFill>
              </a:rPr>
              <a:t>Tā</a:t>
            </a:r>
            <a:r>
              <a:rPr lang="en-US" sz="1000" b="0" dirty="0">
                <a:solidFill>
                  <a:schemeClr val="tx1"/>
                </a:solidFill>
              </a:rPr>
              <a:t> </a:t>
            </a:r>
            <a:r>
              <a:rPr lang="en-US" sz="1000" b="0" dirty="0" err="1">
                <a:solidFill>
                  <a:schemeClr val="tx1"/>
                </a:solidFill>
              </a:rPr>
              <a:t>kā</a:t>
            </a:r>
            <a:r>
              <a:rPr lang="en-US" sz="1000" b="0" dirty="0">
                <a:solidFill>
                  <a:schemeClr val="tx1"/>
                </a:solidFill>
              </a:rPr>
              <a:t> </a:t>
            </a:r>
            <a:r>
              <a:rPr lang="en-US" sz="1000" b="0" dirty="0" err="1">
                <a:solidFill>
                  <a:schemeClr val="tx1"/>
                </a:solidFill>
              </a:rPr>
              <a:t>katrs</a:t>
            </a:r>
            <a:r>
              <a:rPr lang="en-US" sz="1000" b="0" dirty="0">
                <a:solidFill>
                  <a:schemeClr val="tx1"/>
                </a:solidFill>
              </a:rPr>
              <a:t> respondents </a:t>
            </a:r>
            <a:r>
              <a:rPr lang="en-US" sz="1000" b="0" dirty="0" err="1">
                <a:solidFill>
                  <a:schemeClr val="tx1"/>
                </a:solidFill>
              </a:rPr>
              <a:t>varēja</a:t>
            </a:r>
            <a:r>
              <a:rPr lang="en-US" sz="1000" b="0" dirty="0">
                <a:solidFill>
                  <a:schemeClr val="tx1"/>
                </a:solidFill>
              </a:rPr>
              <a:t> </a:t>
            </a:r>
            <a:r>
              <a:rPr lang="en-US" sz="1000" b="0" dirty="0" err="1">
                <a:solidFill>
                  <a:schemeClr val="tx1"/>
                </a:solidFill>
              </a:rPr>
              <a:t>atzīmēt</a:t>
            </a:r>
            <a:r>
              <a:rPr lang="en-US" sz="1000" b="0" dirty="0">
                <a:solidFill>
                  <a:schemeClr val="tx1"/>
                </a:solidFill>
              </a:rPr>
              <a:t> </a:t>
            </a:r>
            <a:r>
              <a:rPr lang="en-US" sz="1000" b="0" dirty="0" err="1">
                <a:solidFill>
                  <a:schemeClr val="tx1"/>
                </a:solidFill>
              </a:rPr>
              <a:t>vairāk</a:t>
            </a:r>
            <a:r>
              <a:rPr lang="en-US" sz="1000" b="0" dirty="0">
                <a:solidFill>
                  <a:schemeClr val="tx1"/>
                </a:solidFill>
              </a:rPr>
              <a:t> </a:t>
            </a:r>
            <a:r>
              <a:rPr lang="en-US" sz="1000" b="0" dirty="0" err="1">
                <a:solidFill>
                  <a:schemeClr val="tx1"/>
                </a:solidFill>
              </a:rPr>
              <a:t>nekā</a:t>
            </a:r>
            <a:r>
              <a:rPr lang="en-US" sz="1000" b="0" dirty="0">
                <a:solidFill>
                  <a:schemeClr val="tx1"/>
                </a:solidFill>
              </a:rPr>
              <a:t> </a:t>
            </a:r>
            <a:r>
              <a:rPr lang="en-US" sz="1000" b="0" dirty="0" err="1">
                <a:solidFill>
                  <a:schemeClr val="tx1"/>
                </a:solidFill>
              </a:rPr>
              <a:t>vienu</a:t>
            </a:r>
            <a:r>
              <a:rPr lang="en-US" sz="1000" b="0" dirty="0">
                <a:solidFill>
                  <a:schemeClr val="tx1"/>
                </a:solidFill>
              </a:rPr>
              <a:t> </a:t>
            </a:r>
            <a:r>
              <a:rPr lang="en-US" sz="1000" b="0" dirty="0" err="1">
                <a:solidFill>
                  <a:schemeClr val="tx1"/>
                </a:solidFill>
              </a:rPr>
              <a:t>atbildi</a:t>
            </a:r>
            <a:r>
              <a:rPr lang="en-US" sz="1000" b="0" dirty="0">
                <a:solidFill>
                  <a:schemeClr val="tx1"/>
                </a:solidFill>
              </a:rPr>
              <a:t>, </a:t>
            </a:r>
            <a:r>
              <a:rPr lang="en-US" sz="1000" b="0" dirty="0" err="1">
                <a:solidFill>
                  <a:schemeClr val="tx1"/>
                </a:solidFill>
              </a:rPr>
              <a:t>kopējā</a:t>
            </a:r>
            <a:r>
              <a:rPr lang="en-US" sz="1000" b="0" dirty="0">
                <a:solidFill>
                  <a:schemeClr val="tx1"/>
                </a:solidFill>
              </a:rPr>
              <a:t> </a:t>
            </a:r>
            <a:r>
              <a:rPr lang="en-US" sz="1000" b="0" dirty="0" err="1">
                <a:solidFill>
                  <a:schemeClr val="tx1"/>
                </a:solidFill>
              </a:rPr>
              <a:t>atbilžu</a:t>
            </a:r>
            <a:r>
              <a:rPr lang="en-US" sz="1000" b="0" dirty="0">
                <a:solidFill>
                  <a:schemeClr val="tx1"/>
                </a:solidFill>
              </a:rPr>
              <a:t> summa </a:t>
            </a:r>
            <a:r>
              <a:rPr lang="en-US" sz="1000" b="0" dirty="0" err="1">
                <a:solidFill>
                  <a:schemeClr val="tx1"/>
                </a:solidFill>
              </a:rPr>
              <a:t>pārsniedz</a:t>
            </a:r>
            <a:r>
              <a:rPr lang="en-US" sz="1000" b="0" dirty="0">
                <a:solidFill>
                  <a:schemeClr val="tx1"/>
                </a:solidFill>
              </a:rPr>
              <a:t> 100%.</a:t>
            </a:r>
          </a:p>
        </p:txBody>
      </p:sp>
      <p:graphicFrame>
        <p:nvGraphicFramePr>
          <p:cNvPr id="11" name="Chart 10">
            <a:extLst>
              <a:ext uri="{FF2B5EF4-FFF2-40B4-BE49-F238E27FC236}">
                <a16:creationId xmlns:a16="http://schemas.microsoft.com/office/drawing/2014/main" id="{30CC8DA9-2EB1-4476-9F1E-1E27406967B1}"/>
              </a:ext>
            </a:extLst>
          </p:cNvPr>
          <p:cNvGraphicFramePr>
            <a:graphicFrameLocks/>
          </p:cNvGraphicFramePr>
          <p:nvPr>
            <p:extLst>
              <p:ext uri="{D42A27DB-BD31-4B8C-83A1-F6EECF244321}">
                <p14:modId xmlns:p14="http://schemas.microsoft.com/office/powerpoint/2010/main" val="480142453"/>
              </p:ext>
            </p:extLst>
          </p:nvPr>
        </p:nvGraphicFramePr>
        <p:xfrm>
          <a:off x="551384" y="1269472"/>
          <a:ext cx="11074364" cy="5283829"/>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a:extLst>
              <a:ext uri="{FF2B5EF4-FFF2-40B4-BE49-F238E27FC236}">
                <a16:creationId xmlns:a16="http://schemas.microsoft.com/office/drawing/2014/main" id="{ECF7502D-B609-FFC0-A829-B8EA0C339970}"/>
              </a:ext>
            </a:extLst>
          </p:cNvPr>
          <p:cNvSpPr txBox="1"/>
          <p:nvPr/>
        </p:nvSpPr>
        <p:spPr>
          <a:xfrm>
            <a:off x="408434" y="903339"/>
            <a:ext cx="3096344" cy="253916"/>
          </a:xfrm>
          <a:prstGeom prst="rect">
            <a:avLst/>
          </a:prstGeom>
          <a:noFill/>
        </p:spPr>
        <p:txBody>
          <a:bodyPr wrap="square" rtlCol="0">
            <a:spAutoFit/>
          </a:bodyPr>
          <a:lstStyle/>
          <a:p>
            <a:r>
              <a:rPr lang="lv-LV" sz="1050" dirty="0">
                <a:solidFill>
                  <a:schemeClr val="tx1"/>
                </a:solidFill>
              </a:rPr>
              <a:t>Sociāldemogrāfisko grupu atbilžu sadalījums</a:t>
            </a:r>
          </a:p>
        </p:txBody>
      </p:sp>
      <p:cxnSp>
        <p:nvCxnSpPr>
          <p:cNvPr id="6" name="Straight Connector 5">
            <a:extLst>
              <a:ext uri="{FF2B5EF4-FFF2-40B4-BE49-F238E27FC236}">
                <a16:creationId xmlns:a16="http://schemas.microsoft.com/office/drawing/2014/main" id="{6650F5AB-5626-F484-DC60-EFCE69AB4AB7}"/>
              </a:ext>
            </a:extLst>
          </p:cNvPr>
          <p:cNvCxnSpPr>
            <a:cxnSpLocks/>
          </p:cNvCxnSpPr>
          <p:nvPr/>
        </p:nvCxnSpPr>
        <p:spPr bwMode="auto">
          <a:xfrm>
            <a:off x="9048328" y="1157255"/>
            <a:ext cx="0" cy="3454960"/>
          </a:xfrm>
          <a:prstGeom prst="line">
            <a:avLst/>
          </a:prstGeom>
          <a:noFill/>
          <a:ln w="6350" cap="flat" cmpd="sng" algn="ctr">
            <a:solidFill>
              <a:srgbClr val="303030"/>
            </a:solidFill>
            <a:prstDash val="solid"/>
            <a:round/>
            <a:headEnd type="none" w="med" len="med"/>
            <a:tailEnd type="none" w="med" len="med"/>
          </a:ln>
          <a:effectLst/>
        </p:spPr>
      </p:cxnSp>
    </p:spTree>
    <p:extLst>
      <p:ext uri="{BB962C8B-B14F-4D97-AF65-F5344CB8AC3E}">
        <p14:creationId xmlns:p14="http://schemas.microsoft.com/office/powerpoint/2010/main" val="39448517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txBox="1">
            <a:spLocks noChangeArrowheads="1"/>
          </p:cNvSpPr>
          <p:nvPr/>
        </p:nvSpPr>
        <p:spPr bwMode="auto">
          <a:xfrm>
            <a:off x="1508125" y="260351"/>
            <a:ext cx="9126538" cy="354013"/>
          </a:xfrm>
          <a:prstGeom prst="rect">
            <a:avLst/>
          </a:prstGeom>
          <a:noFill/>
          <a:ln>
            <a:noFill/>
          </a:ln>
          <a:effectLst/>
        </p:spPr>
        <p:txBody>
          <a:bodyPr anchor="ctr"/>
          <a:lstStyle>
            <a:lvl1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Tahoma" pitchFamily="34" charset="0"/>
              </a:defRPr>
            </a:lvl9pPr>
          </a:lstStyle>
          <a:p>
            <a:pPr>
              <a:defRPr/>
            </a:pPr>
            <a:r>
              <a:rPr lang="lv-LV" altLang="lv-LV" sz="2000" kern="0" dirty="0">
                <a:effectLst/>
                <a:latin typeface="Arial" panose="020B0604020202020204" pitchFamily="34" charset="0"/>
              </a:rPr>
              <a:t>Aptaujā izmantotā anketa </a:t>
            </a:r>
          </a:p>
        </p:txBody>
      </p:sp>
      <p:sp>
        <p:nvSpPr>
          <p:cNvPr id="37892" name="Slide Number Placeholder 3"/>
          <p:cNvSpPr>
            <a:spLocks noGrp="1"/>
          </p:cNvSpPr>
          <p:nvPr>
            <p:ph type="sldNum" sz="quarter" idx="12"/>
          </p:nvPr>
        </p:nvSpPr>
        <p:spPr>
          <a:xfrm>
            <a:off x="57101" y="6596064"/>
            <a:ext cx="422275"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fld id="{6175BA1F-7023-4C5E-A55E-9201986227AF}" type="slidenum">
              <a:rPr lang="lv-LV" altLang="lv-LV" sz="1100">
                <a:latin typeface="Arial" charset="0"/>
              </a:rPr>
              <a:pPr algn="ctr">
                <a:spcBef>
                  <a:spcPct val="0"/>
                </a:spcBef>
                <a:buFontTx/>
                <a:buNone/>
              </a:pPr>
              <a:t>34</a:t>
            </a:fld>
            <a:endParaRPr lang="lv-LV" altLang="lv-LV" sz="1100" dirty="0">
              <a:latin typeface="Arial" charset="0"/>
            </a:endParaRPr>
          </a:p>
        </p:txBody>
      </p:sp>
      <p:pic>
        <p:nvPicPr>
          <p:cNvPr id="6" name="Picture 5" descr="LV_green (3x mazak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12346" y="6309320"/>
            <a:ext cx="1160318" cy="504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a:extLst>
              <a:ext uri="{FF2B5EF4-FFF2-40B4-BE49-F238E27FC236}">
                <a16:creationId xmlns:a16="http://schemas.microsoft.com/office/drawing/2014/main" id="{55ED4C93-B2B6-3CF9-39F8-14908A42D6DD}"/>
              </a:ext>
            </a:extLst>
          </p:cNvPr>
          <p:cNvPicPr>
            <a:picLocks noChangeAspect="1"/>
          </p:cNvPicPr>
          <p:nvPr/>
        </p:nvPicPr>
        <p:blipFill>
          <a:blip r:embed="rId3"/>
          <a:stretch>
            <a:fillRect/>
          </a:stretch>
        </p:blipFill>
        <p:spPr>
          <a:xfrm>
            <a:off x="407368" y="764704"/>
            <a:ext cx="8821381" cy="2505425"/>
          </a:xfrm>
          <a:prstGeom prst="rect">
            <a:avLst/>
          </a:prstGeom>
        </p:spPr>
      </p:pic>
      <p:pic>
        <p:nvPicPr>
          <p:cNvPr id="7" name="Picture 6">
            <a:extLst>
              <a:ext uri="{FF2B5EF4-FFF2-40B4-BE49-F238E27FC236}">
                <a16:creationId xmlns:a16="http://schemas.microsoft.com/office/drawing/2014/main" id="{71E6EB07-D616-13BE-2763-6A2C18872483}"/>
              </a:ext>
            </a:extLst>
          </p:cNvPr>
          <p:cNvPicPr>
            <a:picLocks noChangeAspect="1"/>
          </p:cNvPicPr>
          <p:nvPr/>
        </p:nvPicPr>
        <p:blipFill>
          <a:blip r:embed="rId4"/>
          <a:stretch>
            <a:fillRect/>
          </a:stretch>
        </p:blipFill>
        <p:spPr>
          <a:xfrm>
            <a:off x="407368" y="3270129"/>
            <a:ext cx="9021434" cy="2753109"/>
          </a:xfrm>
          <a:prstGeom prst="rect">
            <a:avLst/>
          </a:prstGeom>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txBox="1">
            <a:spLocks noChangeArrowheads="1"/>
          </p:cNvSpPr>
          <p:nvPr/>
        </p:nvSpPr>
        <p:spPr bwMode="auto">
          <a:xfrm>
            <a:off x="1532731" y="116632"/>
            <a:ext cx="9126538" cy="354013"/>
          </a:xfrm>
          <a:prstGeom prst="rect">
            <a:avLst/>
          </a:prstGeom>
          <a:noFill/>
          <a:ln>
            <a:noFill/>
          </a:ln>
          <a:effectLst/>
        </p:spPr>
        <p:txBody>
          <a:bodyPr anchor="ctr"/>
          <a:lstStyle>
            <a:lvl1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Tahoma" pitchFamily="34" charset="0"/>
              </a:defRPr>
            </a:lvl9pPr>
          </a:lstStyle>
          <a:p>
            <a:pPr>
              <a:defRPr/>
            </a:pPr>
            <a:r>
              <a:rPr lang="lv-LV" altLang="lv-LV" sz="2000" kern="0" dirty="0">
                <a:effectLst/>
                <a:latin typeface="Arial" panose="020B0604020202020204" pitchFamily="34" charset="0"/>
              </a:rPr>
              <a:t>Aptaujā izmantotā anketa </a:t>
            </a:r>
          </a:p>
        </p:txBody>
      </p:sp>
      <p:sp>
        <p:nvSpPr>
          <p:cNvPr id="37892" name="Slide Number Placeholder 3"/>
          <p:cNvSpPr>
            <a:spLocks noGrp="1"/>
          </p:cNvSpPr>
          <p:nvPr>
            <p:ph type="sldNum" sz="quarter" idx="12"/>
          </p:nvPr>
        </p:nvSpPr>
        <p:spPr>
          <a:xfrm>
            <a:off x="57101" y="6596064"/>
            <a:ext cx="422275"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fld id="{6175BA1F-7023-4C5E-A55E-9201986227AF}" type="slidenum">
              <a:rPr lang="lv-LV" altLang="lv-LV" sz="1100">
                <a:latin typeface="Arial" charset="0"/>
              </a:rPr>
              <a:pPr algn="ctr">
                <a:spcBef>
                  <a:spcPct val="0"/>
                </a:spcBef>
                <a:buFontTx/>
                <a:buNone/>
              </a:pPr>
              <a:t>35</a:t>
            </a:fld>
            <a:endParaRPr lang="lv-LV" altLang="lv-LV" sz="1100" dirty="0">
              <a:latin typeface="Arial" charset="0"/>
            </a:endParaRPr>
          </a:p>
        </p:txBody>
      </p:sp>
      <p:pic>
        <p:nvPicPr>
          <p:cNvPr id="6" name="Picture 5" descr="LV_green (3x mazak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12346" y="6309320"/>
            <a:ext cx="1160318" cy="504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a:extLst>
              <a:ext uri="{FF2B5EF4-FFF2-40B4-BE49-F238E27FC236}">
                <a16:creationId xmlns:a16="http://schemas.microsoft.com/office/drawing/2014/main" id="{30A0F9A8-6EE0-D2CD-151C-486AA35EF3E2}"/>
              </a:ext>
            </a:extLst>
          </p:cNvPr>
          <p:cNvPicPr>
            <a:picLocks noChangeAspect="1"/>
          </p:cNvPicPr>
          <p:nvPr/>
        </p:nvPicPr>
        <p:blipFill>
          <a:blip r:embed="rId3"/>
          <a:stretch>
            <a:fillRect/>
          </a:stretch>
        </p:blipFill>
        <p:spPr>
          <a:xfrm>
            <a:off x="623392" y="548680"/>
            <a:ext cx="8761634" cy="6108268"/>
          </a:xfrm>
          <a:prstGeom prst="rect">
            <a:avLst/>
          </a:prstGeom>
        </p:spPr>
      </p:pic>
    </p:spTree>
    <p:extLst>
      <p:ext uri="{BB962C8B-B14F-4D97-AF65-F5344CB8AC3E}">
        <p14:creationId xmlns:p14="http://schemas.microsoft.com/office/powerpoint/2010/main" val="22622302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5"/>
          <p:cNvSpPr>
            <a:spLocks noChangeArrowheads="1"/>
          </p:cNvSpPr>
          <p:nvPr/>
        </p:nvSpPr>
        <p:spPr bwMode="auto">
          <a:xfrm>
            <a:off x="2033589" y="657226"/>
            <a:ext cx="8135937"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r>
              <a:rPr lang="lv-LV" altLang="lv-LV" sz="1400" b="0" noProof="1">
                <a:latin typeface="Arial" charset="0"/>
              </a:rPr>
              <a:t>Pētījuma rezultātos vienmēr pastāv zināma </a:t>
            </a:r>
            <a:r>
              <a:rPr lang="lv-LV" altLang="lv-LV" sz="1400" b="0" i="1" noProof="1">
                <a:latin typeface="Arial" charset="0"/>
              </a:rPr>
              <a:t>statistiskās kļūdas</a:t>
            </a:r>
            <a:r>
              <a:rPr lang="lv-LV" altLang="lv-LV" sz="1400" b="0" noProof="1">
                <a:latin typeface="Arial" charset="0"/>
              </a:rPr>
              <a:t> varbūtība. Analizējot un interpretējot pētījumā iegūtos rezultātus, to vajadzētu ņemt vērā. Tās atšķirības, kuras iekļaujas statistiskās kļūdas robežās jeb ir mazākas par to, var uzskatīt par </a:t>
            </a:r>
            <a:r>
              <a:rPr lang="lv-LV" altLang="lv-LV" sz="1400" b="0" i="1" noProof="1">
                <a:latin typeface="Arial" charset="0"/>
              </a:rPr>
              <a:t>nenozīmīgām. </a:t>
            </a:r>
            <a:endParaRPr lang="lv-LV" altLang="lv-LV" sz="1400" b="0" noProof="1">
              <a:latin typeface="Arial" charset="0"/>
            </a:endParaRPr>
          </a:p>
        </p:txBody>
      </p:sp>
      <p:sp>
        <p:nvSpPr>
          <p:cNvPr id="39940" name="Rectangle 45"/>
          <p:cNvSpPr>
            <a:spLocks noRot="1" noChangeArrowheads="1"/>
          </p:cNvSpPr>
          <p:nvPr/>
        </p:nvSpPr>
        <p:spPr bwMode="auto">
          <a:xfrm>
            <a:off x="1524001" y="149225"/>
            <a:ext cx="915511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spcAft>
                <a:spcPct val="30000"/>
              </a:spcAft>
              <a:buFontTx/>
              <a:buNone/>
            </a:pPr>
            <a:r>
              <a:rPr lang="lv-LV" altLang="ko-KR" sz="2400" noProof="1">
                <a:latin typeface="Arial" charset="0"/>
              </a:rPr>
              <a:t>Statistiskās kļūdas novērtēšanas tabula</a:t>
            </a:r>
            <a:endParaRPr lang="lv-LV" altLang="lv-LV" sz="2400" noProof="1">
              <a:latin typeface="Arial" charset="0"/>
            </a:endParaRPr>
          </a:p>
        </p:txBody>
      </p:sp>
      <p:sp>
        <p:nvSpPr>
          <p:cNvPr id="39941" name="Text Box 1929"/>
          <p:cNvSpPr txBox="1">
            <a:spLocks noChangeArrowheads="1"/>
          </p:cNvSpPr>
          <p:nvPr/>
        </p:nvSpPr>
        <p:spPr bwMode="auto">
          <a:xfrm>
            <a:off x="1524000" y="1397001"/>
            <a:ext cx="9126538"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latinLnBrk="1" hangingPunct="1">
              <a:spcBef>
                <a:spcPct val="50000"/>
              </a:spcBef>
              <a:buFontTx/>
              <a:buNone/>
            </a:pPr>
            <a:r>
              <a:rPr lang="lv-LV" altLang="lv-LV" sz="1400" b="0" noProof="1">
                <a:latin typeface="Arial" charset="0"/>
              </a:rPr>
              <a:t>PĒTĪJUMA REZULTĀTU STATISTIKĀS KĻŪDAS NOVĒRTĒŠANAS TABULA (ar 95% varbūtību)</a:t>
            </a:r>
          </a:p>
        </p:txBody>
      </p:sp>
      <p:sp>
        <p:nvSpPr>
          <p:cNvPr id="39942" name="Rectangle 6"/>
          <p:cNvSpPr>
            <a:spLocks noChangeArrowheads="1"/>
          </p:cNvSpPr>
          <p:nvPr/>
        </p:nvSpPr>
        <p:spPr bwMode="auto">
          <a:xfrm>
            <a:off x="2039939" y="5939432"/>
            <a:ext cx="8135937"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r>
              <a:rPr lang="lv-LV" altLang="lv-LV" sz="1400" b="0" noProof="1">
                <a:latin typeface="Arial" charset="0"/>
              </a:rPr>
              <a:t>Lai noteiktu statistisko mērījuma kļūdu, ir jāzina respondentu skaits attiecīgajā grupā un rezultāts procentos. Izmantojot šos lielumus, tabulas attiecīgajā iedaļā var atrast statistiskās mērījuma kļūdas robežas +/- procentos ar </a:t>
            </a:r>
            <a:r>
              <a:rPr lang="lv-LV" altLang="lv-LV" sz="1400" noProof="1">
                <a:latin typeface="Arial" charset="0"/>
              </a:rPr>
              <a:t>95% varbūtību</a:t>
            </a:r>
            <a:r>
              <a:rPr lang="lv-LV" altLang="lv-LV" sz="1400" b="0" noProof="1">
                <a:latin typeface="Arial" charset="0"/>
              </a:rPr>
              <a:t>.</a:t>
            </a:r>
          </a:p>
        </p:txBody>
      </p:sp>
      <p:graphicFrame>
        <p:nvGraphicFramePr>
          <p:cNvPr id="8" name="Group 6"/>
          <p:cNvGraphicFramePr>
            <a:graphicFrameLocks noGrp="1"/>
          </p:cNvGraphicFramePr>
          <p:nvPr>
            <p:extLst>
              <p:ext uri="{D42A27DB-BD31-4B8C-83A1-F6EECF244321}">
                <p14:modId xmlns:p14="http://schemas.microsoft.com/office/powerpoint/2010/main" val="3966649160"/>
              </p:ext>
            </p:extLst>
          </p:nvPr>
        </p:nvGraphicFramePr>
        <p:xfrm>
          <a:off x="2039939" y="1773239"/>
          <a:ext cx="8376536" cy="4104032"/>
        </p:xfrm>
        <a:graphic>
          <a:graphicData uri="http://schemas.openxmlformats.org/drawingml/2006/table">
            <a:tbl>
              <a:tblPr>
                <a:tableStyleId>{9DCAF9ED-07DC-4A11-8D7F-57B35C25682E}</a:tableStyleId>
              </a:tblPr>
              <a:tblGrid>
                <a:gridCol w="1052258">
                  <a:extLst>
                    <a:ext uri="{9D8B030D-6E8A-4147-A177-3AD203B41FA5}">
                      <a16:colId xmlns:a16="http://schemas.microsoft.com/office/drawing/2014/main" val="20000"/>
                    </a:ext>
                  </a:extLst>
                </a:gridCol>
                <a:gridCol w="563406">
                  <a:extLst>
                    <a:ext uri="{9D8B030D-6E8A-4147-A177-3AD203B41FA5}">
                      <a16:colId xmlns:a16="http://schemas.microsoft.com/office/drawing/2014/main" val="20001"/>
                    </a:ext>
                  </a:extLst>
                </a:gridCol>
                <a:gridCol w="563406">
                  <a:extLst>
                    <a:ext uri="{9D8B030D-6E8A-4147-A177-3AD203B41FA5}">
                      <a16:colId xmlns:a16="http://schemas.microsoft.com/office/drawing/2014/main" val="20002"/>
                    </a:ext>
                  </a:extLst>
                </a:gridCol>
                <a:gridCol w="563406">
                  <a:extLst>
                    <a:ext uri="{9D8B030D-6E8A-4147-A177-3AD203B41FA5}">
                      <a16:colId xmlns:a16="http://schemas.microsoft.com/office/drawing/2014/main" val="20003"/>
                    </a:ext>
                  </a:extLst>
                </a:gridCol>
                <a:gridCol w="563406">
                  <a:extLst>
                    <a:ext uri="{9D8B030D-6E8A-4147-A177-3AD203B41FA5}">
                      <a16:colId xmlns:a16="http://schemas.microsoft.com/office/drawing/2014/main" val="20004"/>
                    </a:ext>
                  </a:extLst>
                </a:gridCol>
                <a:gridCol w="563406">
                  <a:extLst>
                    <a:ext uri="{9D8B030D-6E8A-4147-A177-3AD203B41FA5}">
                      <a16:colId xmlns:a16="http://schemas.microsoft.com/office/drawing/2014/main" val="20005"/>
                    </a:ext>
                  </a:extLst>
                </a:gridCol>
                <a:gridCol w="563406">
                  <a:extLst>
                    <a:ext uri="{9D8B030D-6E8A-4147-A177-3AD203B41FA5}">
                      <a16:colId xmlns:a16="http://schemas.microsoft.com/office/drawing/2014/main" val="20006"/>
                    </a:ext>
                  </a:extLst>
                </a:gridCol>
                <a:gridCol w="563406">
                  <a:extLst>
                    <a:ext uri="{9D8B030D-6E8A-4147-A177-3AD203B41FA5}">
                      <a16:colId xmlns:a16="http://schemas.microsoft.com/office/drawing/2014/main" val="20007"/>
                    </a:ext>
                  </a:extLst>
                </a:gridCol>
                <a:gridCol w="563406">
                  <a:extLst>
                    <a:ext uri="{9D8B030D-6E8A-4147-A177-3AD203B41FA5}">
                      <a16:colId xmlns:a16="http://schemas.microsoft.com/office/drawing/2014/main" val="20008"/>
                    </a:ext>
                  </a:extLst>
                </a:gridCol>
                <a:gridCol w="563406">
                  <a:extLst>
                    <a:ext uri="{9D8B030D-6E8A-4147-A177-3AD203B41FA5}">
                      <a16:colId xmlns:a16="http://schemas.microsoft.com/office/drawing/2014/main" val="20009"/>
                    </a:ext>
                  </a:extLst>
                </a:gridCol>
                <a:gridCol w="563406">
                  <a:extLst>
                    <a:ext uri="{9D8B030D-6E8A-4147-A177-3AD203B41FA5}">
                      <a16:colId xmlns:a16="http://schemas.microsoft.com/office/drawing/2014/main" val="20010"/>
                    </a:ext>
                  </a:extLst>
                </a:gridCol>
                <a:gridCol w="563406">
                  <a:extLst>
                    <a:ext uri="{9D8B030D-6E8A-4147-A177-3AD203B41FA5}">
                      <a16:colId xmlns:a16="http://schemas.microsoft.com/office/drawing/2014/main" val="20011"/>
                    </a:ext>
                  </a:extLst>
                </a:gridCol>
                <a:gridCol w="563406">
                  <a:extLst>
                    <a:ext uri="{9D8B030D-6E8A-4147-A177-3AD203B41FA5}">
                      <a16:colId xmlns:a16="http://schemas.microsoft.com/office/drawing/2014/main" val="20012"/>
                    </a:ext>
                  </a:extLst>
                </a:gridCol>
                <a:gridCol w="563406">
                  <a:extLst>
                    <a:ext uri="{9D8B030D-6E8A-4147-A177-3AD203B41FA5}">
                      <a16:colId xmlns:a16="http://schemas.microsoft.com/office/drawing/2014/main" val="20013"/>
                    </a:ext>
                  </a:extLst>
                </a:gridCol>
              </a:tblGrid>
              <a:tr h="509109">
                <a:tc rowSpan="2">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Arial" panose="020B0604020202020204" pitchFamily="34" charset="0"/>
                        <a:buNone/>
                        <a:tabLst/>
                      </a:pPr>
                      <a:r>
                        <a:rPr kumimoji="0" lang="lv-LV" altLang="lv-LV" sz="1050" u="none" strike="noStrike" cap="none" normalizeH="0" baseline="0" dirty="0">
                          <a:ln>
                            <a:noFill/>
                          </a:ln>
                          <a:effectLst/>
                          <a:latin typeface="Arial" panose="020B0604020202020204" pitchFamily="34" charset="0"/>
                          <a:cs typeface="Arial" panose="020B0604020202020204" pitchFamily="34" charset="0"/>
                        </a:rPr>
                        <a:t>Atbilžu sadalījums</a:t>
                      </a:r>
                      <a:endParaRPr kumimoji="0" lang="en-GB" altLang="lv-LV" sz="1050" u="none" strike="noStrike" cap="none" normalizeH="0" baseline="0" dirty="0">
                        <a:ln>
                          <a:noFill/>
                        </a:ln>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80000"/>
                        <a:buFont typeface="Arial" panose="020B0604020202020204" pitchFamily="34" charset="0"/>
                        <a:buNone/>
                        <a:tabLst/>
                      </a:pPr>
                      <a:r>
                        <a:rPr kumimoji="0" lang="en-GB" altLang="lv-LV" sz="1050" u="none" strike="noStrike" cap="none" normalizeH="0" baseline="0" dirty="0">
                          <a:ln>
                            <a:noFill/>
                          </a:ln>
                          <a:effectLst/>
                          <a:latin typeface="Arial" panose="020B0604020202020204" pitchFamily="34" charset="0"/>
                          <a:cs typeface="Arial" panose="020B0604020202020204" pitchFamily="34" charset="0"/>
                        </a:rPr>
                        <a:t>%</a:t>
                      </a:r>
                      <a:endParaRPr kumimoji="0" lang="en-GB" altLang="lv-LV" sz="105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gridSpan="13">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50" u="none" strike="noStrike" cap="none" normalizeH="0" baseline="0" dirty="0">
                          <a:ln>
                            <a:noFill/>
                          </a:ln>
                          <a:effectLst/>
                          <a:latin typeface="Arial" panose="020B0604020202020204" pitchFamily="34" charset="0"/>
                          <a:cs typeface="Arial" panose="020B0604020202020204" pitchFamily="34" charset="0"/>
                        </a:rPr>
                        <a:t>Respondentu skaits</a:t>
                      </a:r>
                      <a:r>
                        <a:rPr kumimoji="0" lang="en-GB" altLang="lv-LV" sz="1050" u="none" strike="noStrike" cap="none" normalizeH="0" baseline="0" dirty="0">
                          <a:ln>
                            <a:noFill/>
                          </a:ln>
                          <a:effectLst/>
                          <a:latin typeface="Arial" panose="020B0604020202020204" pitchFamily="34" charset="0"/>
                          <a:cs typeface="Arial" panose="020B0604020202020204" pitchFamily="34" charset="0"/>
                        </a:rPr>
                        <a:t> (</a:t>
                      </a:r>
                      <a:r>
                        <a:rPr kumimoji="0" lang="lv-LV" altLang="lv-LV" sz="1050" u="none" strike="noStrike" cap="none" normalizeH="0" baseline="0" dirty="0">
                          <a:ln>
                            <a:noFill/>
                          </a:ln>
                          <a:effectLst/>
                          <a:latin typeface="Arial" panose="020B0604020202020204" pitchFamily="34" charset="0"/>
                          <a:cs typeface="Arial" panose="020B0604020202020204" pitchFamily="34" charset="0"/>
                        </a:rPr>
                        <a:t>b</a:t>
                      </a:r>
                      <a:r>
                        <a:rPr kumimoji="0" lang="en-US" altLang="lv-LV" sz="1050" u="none" strike="noStrike" cap="none" normalizeH="0" baseline="0" dirty="0">
                          <a:ln>
                            <a:noFill/>
                          </a:ln>
                          <a:effectLst/>
                          <a:latin typeface="Arial" panose="020B0604020202020204" pitchFamily="34" charset="0"/>
                          <a:cs typeface="Arial" panose="020B0604020202020204" pitchFamily="34" charset="0"/>
                        </a:rPr>
                        <a:t>ā</a:t>
                      </a:r>
                      <a:r>
                        <a:rPr kumimoji="0" lang="lv-LV" altLang="lv-LV" sz="1050" u="none" strike="noStrike" cap="none" normalizeH="0" baseline="0" dirty="0">
                          <a:ln>
                            <a:noFill/>
                          </a:ln>
                          <a:effectLst/>
                          <a:latin typeface="Arial" panose="020B0604020202020204" pitchFamily="34" charset="0"/>
                          <a:cs typeface="Arial" panose="020B0604020202020204" pitchFamily="34" charset="0"/>
                        </a:rPr>
                        <a:t>ze</a:t>
                      </a:r>
                      <a:r>
                        <a:rPr kumimoji="0" lang="en-GB" altLang="lv-LV" sz="1050" u="none" strike="noStrike" cap="none" normalizeH="0" baseline="0" dirty="0">
                          <a:ln>
                            <a:noFill/>
                          </a:ln>
                          <a:effectLst/>
                          <a:latin typeface="Arial" panose="020B0604020202020204" pitchFamily="34" charset="0"/>
                          <a:cs typeface="Arial" panose="020B0604020202020204"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Arial" panose="020B0604020202020204" pitchFamily="34" charset="0"/>
                        <a:buNone/>
                        <a:tabLst/>
                      </a:pPr>
                      <a:r>
                        <a:rPr kumimoji="0" lang="en-GB" altLang="lv-LV" sz="1050" u="none" strike="noStrike" cap="none" normalizeH="0" baseline="0" dirty="0">
                          <a:ln>
                            <a:noFill/>
                          </a:ln>
                          <a:effectLst/>
                          <a:latin typeface="Arial" panose="020B0604020202020204" pitchFamily="34" charset="0"/>
                          <a:cs typeface="Arial" panose="020B0604020202020204" pitchFamily="34" charset="0"/>
                        </a:rPr>
                        <a:t>N=</a:t>
                      </a: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extLst>
                  <a:ext uri="{0D108BD9-81ED-4DB2-BD59-A6C34878D82A}">
                    <a16:rowId xmlns:a16="http://schemas.microsoft.com/office/drawing/2014/main" val="10000"/>
                  </a:ext>
                </a:extLst>
              </a:tr>
              <a:tr h="318867">
                <a:tc vMerge="1">
                  <a:txBody>
                    <a:bodyPr/>
                    <a:lstStyle/>
                    <a:p>
                      <a:endParaRPr lang="lv-LV"/>
                    </a:p>
                  </a:txBody>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50" u="none" strike="noStrike" cap="none" normalizeH="0" baseline="0" dirty="0">
                          <a:ln>
                            <a:noFill/>
                          </a:ln>
                          <a:effectLst/>
                          <a:latin typeface="Arial" panose="020B0604020202020204" pitchFamily="34" charset="0"/>
                          <a:cs typeface="Arial" panose="020B0604020202020204" pitchFamily="34" charset="0"/>
                        </a:rPr>
                        <a:t>50</a:t>
                      </a:r>
                      <a:endParaRPr kumimoji="0" lang="en-GB" altLang="lv-LV" sz="105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50" u="none" strike="noStrike" cap="none" normalizeH="0" baseline="0" dirty="0">
                          <a:ln>
                            <a:noFill/>
                          </a:ln>
                          <a:effectLst/>
                          <a:latin typeface="Arial" panose="020B0604020202020204" pitchFamily="34" charset="0"/>
                          <a:cs typeface="Arial" panose="020B0604020202020204" pitchFamily="34" charset="0"/>
                        </a:rPr>
                        <a:t>75</a:t>
                      </a:r>
                      <a:endParaRPr kumimoji="0" lang="en-GB" altLang="lv-LV" sz="105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50" u="none" strike="noStrike" cap="none" normalizeH="0" baseline="0" dirty="0">
                          <a:ln>
                            <a:noFill/>
                          </a:ln>
                          <a:effectLst/>
                          <a:latin typeface="Arial" panose="020B0604020202020204" pitchFamily="34" charset="0"/>
                          <a:cs typeface="Arial" panose="020B0604020202020204" pitchFamily="34" charset="0"/>
                        </a:rPr>
                        <a:t>100</a:t>
                      </a:r>
                      <a:endParaRPr kumimoji="0" lang="en-GB" altLang="lv-LV" sz="105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50" u="none" strike="noStrike" cap="none" normalizeH="0" baseline="0" dirty="0">
                          <a:ln>
                            <a:noFill/>
                          </a:ln>
                          <a:effectLst/>
                          <a:latin typeface="Arial" panose="020B0604020202020204" pitchFamily="34" charset="0"/>
                          <a:cs typeface="Arial" panose="020B0604020202020204" pitchFamily="34" charset="0"/>
                        </a:rPr>
                        <a:t>200</a:t>
                      </a:r>
                      <a:endParaRPr kumimoji="0" lang="en-GB" altLang="lv-LV" sz="105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50" u="none" strike="noStrike" cap="none" normalizeH="0" baseline="0" dirty="0">
                          <a:ln>
                            <a:noFill/>
                          </a:ln>
                          <a:effectLst/>
                          <a:latin typeface="Arial" panose="020B0604020202020204" pitchFamily="34" charset="0"/>
                          <a:cs typeface="Arial" panose="020B0604020202020204" pitchFamily="34" charset="0"/>
                        </a:rPr>
                        <a:t>300</a:t>
                      </a:r>
                      <a:endParaRPr kumimoji="0" lang="en-GB" altLang="lv-LV" sz="105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50" u="none" strike="noStrike" cap="none" normalizeH="0" baseline="0" dirty="0">
                          <a:ln>
                            <a:noFill/>
                          </a:ln>
                          <a:effectLst/>
                          <a:latin typeface="Arial" panose="020B0604020202020204" pitchFamily="34" charset="0"/>
                          <a:cs typeface="Arial" panose="020B0604020202020204" pitchFamily="34" charset="0"/>
                        </a:rPr>
                        <a:t>400</a:t>
                      </a:r>
                      <a:endParaRPr kumimoji="0" lang="en-GB" altLang="lv-LV" sz="105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50" u="none" strike="noStrike" cap="none" normalizeH="0" baseline="0" dirty="0">
                          <a:ln>
                            <a:noFill/>
                          </a:ln>
                          <a:effectLst/>
                          <a:latin typeface="Arial" panose="020B0604020202020204" pitchFamily="34" charset="0"/>
                          <a:cs typeface="Arial" panose="020B0604020202020204" pitchFamily="34" charset="0"/>
                        </a:rPr>
                        <a:t>500</a:t>
                      </a:r>
                      <a:endParaRPr kumimoji="0" lang="en-GB" altLang="lv-LV" sz="105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50" u="none" strike="noStrike" cap="none" normalizeH="0" baseline="0" dirty="0">
                          <a:ln>
                            <a:noFill/>
                          </a:ln>
                          <a:effectLst/>
                          <a:latin typeface="Arial" panose="020B0604020202020204" pitchFamily="34" charset="0"/>
                          <a:cs typeface="Arial" panose="020B0604020202020204" pitchFamily="34" charset="0"/>
                        </a:rPr>
                        <a:t>600</a:t>
                      </a:r>
                      <a:endParaRPr kumimoji="0" lang="en-GB" altLang="lv-LV" sz="105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50" u="none" strike="noStrike" cap="none" normalizeH="0" baseline="0" dirty="0">
                          <a:ln>
                            <a:noFill/>
                          </a:ln>
                          <a:effectLst/>
                          <a:latin typeface="Arial" panose="020B0604020202020204" pitchFamily="34" charset="0"/>
                          <a:cs typeface="Arial" panose="020B0604020202020204" pitchFamily="34" charset="0"/>
                        </a:rPr>
                        <a:t>700</a:t>
                      </a:r>
                      <a:endParaRPr kumimoji="0" lang="en-GB" altLang="lv-LV" sz="105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50" u="none" strike="noStrike" cap="none" normalizeH="0" baseline="0" dirty="0">
                          <a:ln>
                            <a:noFill/>
                          </a:ln>
                          <a:effectLst/>
                          <a:latin typeface="Arial" panose="020B0604020202020204" pitchFamily="34" charset="0"/>
                          <a:cs typeface="Arial" panose="020B0604020202020204" pitchFamily="34" charset="0"/>
                        </a:rPr>
                        <a:t>800</a:t>
                      </a:r>
                      <a:endParaRPr kumimoji="0" lang="en-GB" altLang="lv-LV" sz="105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50" u="none" strike="noStrike" cap="none" normalizeH="0" baseline="0" dirty="0">
                          <a:ln>
                            <a:noFill/>
                          </a:ln>
                          <a:effectLst/>
                          <a:latin typeface="Arial" panose="020B0604020202020204" pitchFamily="34" charset="0"/>
                          <a:cs typeface="Arial" panose="020B0604020202020204" pitchFamily="34" charset="0"/>
                        </a:rPr>
                        <a:t>900</a:t>
                      </a:r>
                      <a:endParaRPr kumimoji="0" lang="en-GB" altLang="lv-LV" sz="105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50" u="none" strike="noStrike" cap="none" normalizeH="0" baseline="0" dirty="0">
                          <a:ln>
                            <a:noFill/>
                          </a:ln>
                          <a:effectLst/>
                          <a:latin typeface="Arial" panose="020B0604020202020204" pitchFamily="34" charset="0"/>
                          <a:cs typeface="Arial" panose="020B0604020202020204" pitchFamily="34" charset="0"/>
                        </a:rPr>
                        <a:t>1000</a:t>
                      </a:r>
                      <a:endParaRPr kumimoji="0" lang="en-GB" altLang="lv-LV" sz="105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50" u="none" strike="noStrike" cap="none" normalizeH="0" baseline="0" dirty="0">
                          <a:ln>
                            <a:noFill/>
                          </a:ln>
                          <a:effectLst/>
                          <a:latin typeface="Arial" panose="020B0604020202020204" pitchFamily="34" charset="0"/>
                          <a:cs typeface="Arial" panose="020B0604020202020204" pitchFamily="34" charset="0"/>
                        </a:rPr>
                        <a:t>1100</a:t>
                      </a:r>
                      <a:endParaRPr kumimoji="0" lang="en-GB" altLang="lv-LV" sz="105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extLst>
                  <a:ext uri="{0D108BD9-81ED-4DB2-BD59-A6C34878D82A}">
                    <a16:rowId xmlns:a16="http://schemas.microsoft.com/office/drawing/2014/main" val="10001"/>
                  </a:ext>
                </a:extLst>
              </a:tr>
              <a:tr h="172424">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1 vai 99</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2,8</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2,2</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1,9</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1,4</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1,1</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1,0</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0,9</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0,8</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0,7</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0,7</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0,6</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0,6</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0,6</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extLst>
                  <a:ext uri="{0D108BD9-81ED-4DB2-BD59-A6C34878D82A}">
                    <a16:rowId xmlns:a16="http://schemas.microsoft.com/office/drawing/2014/main" val="10002"/>
                  </a:ext>
                </a:extLst>
              </a:tr>
              <a:tr h="172424">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u="none" strike="noStrike" cap="none" normalizeH="0" baseline="0" dirty="0">
                          <a:ln>
                            <a:noFill/>
                          </a:ln>
                          <a:effectLst/>
                          <a:latin typeface="Arial" panose="020B0604020202020204" pitchFamily="34" charset="0"/>
                          <a:cs typeface="Arial" panose="020B0604020202020204" pitchFamily="34" charset="0"/>
                        </a:rPr>
                        <a:t>2 </a:t>
                      </a:r>
                      <a:r>
                        <a:rPr kumimoji="0" lang="lv-LV" altLang="lv-LV" sz="1000" u="none" strike="noStrike" cap="none" normalizeH="0" baseline="0" dirty="0">
                          <a:ln>
                            <a:noFill/>
                          </a:ln>
                          <a:effectLst/>
                          <a:latin typeface="Arial" panose="020B0604020202020204" pitchFamily="34" charset="0"/>
                          <a:cs typeface="Arial" panose="020B0604020202020204" pitchFamily="34" charset="0"/>
                        </a:rPr>
                        <a:t>vai </a:t>
                      </a:r>
                      <a:r>
                        <a:rPr kumimoji="0" lang="en-GB" altLang="lv-LV" sz="1000" u="none" strike="noStrike" cap="none" normalizeH="0" baseline="0" dirty="0">
                          <a:ln>
                            <a:noFill/>
                          </a:ln>
                          <a:effectLst/>
                          <a:latin typeface="Arial" panose="020B0604020202020204" pitchFamily="34" charset="0"/>
                          <a:cs typeface="Arial" panose="020B0604020202020204" pitchFamily="34" charset="0"/>
                        </a:rPr>
                        <a:t>98</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3,9</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3,2</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2,7</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1,9</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1,6</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1,4</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1,2</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1,1</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1,0</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1,0</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0,9</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0,9</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0,8</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extLst>
                  <a:ext uri="{0D108BD9-81ED-4DB2-BD59-A6C34878D82A}">
                    <a16:rowId xmlns:a16="http://schemas.microsoft.com/office/drawing/2014/main" val="10003"/>
                  </a:ext>
                </a:extLst>
              </a:tr>
              <a:tr h="172424">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u="none" strike="noStrike" cap="none" normalizeH="0" baseline="0" dirty="0">
                          <a:ln>
                            <a:noFill/>
                          </a:ln>
                          <a:effectLst/>
                          <a:latin typeface="Arial" panose="020B0604020202020204" pitchFamily="34" charset="0"/>
                          <a:cs typeface="Arial" panose="020B0604020202020204" pitchFamily="34" charset="0"/>
                        </a:rPr>
                        <a:t>4 </a:t>
                      </a:r>
                      <a:r>
                        <a:rPr kumimoji="0" lang="lv-LV" altLang="lv-LV" sz="1000" u="none" strike="noStrike" cap="none" normalizeH="0" baseline="0" dirty="0">
                          <a:ln>
                            <a:noFill/>
                          </a:ln>
                          <a:effectLst/>
                          <a:latin typeface="Arial" panose="020B0604020202020204" pitchFamily="34" charset="0"/>
                          <a:cs typeface="Arial" panose="020B0604020202020204" pitchFamily="34" charset="0"/>
                        </a:rPr>
                        <a:t>vai </a:t>
                      </a:r>
                      <a:r>
                        <a:rPr kumimoji="0" lang="en-GB" altLang="lv-LV" sz="1000" u="none" strike="noStrike" cap="none" normalizeH="0" baseline="0" dirty="0">
                          <a:ln>
                            <a:noFill/>
                          </a:ln>
                          <a:effectLst/>
                          <a:latin typeface="Arial" panose="020B0604020202020204" pitchFamily="34" charset="0"/>
                          <a:cs typeface="Arial" panose="020B0604020202020204" pitchFamily="34" charset="0"/>
                        </a:rPr>
                        <a:t>96</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5,4</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4,5</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3,8</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2,7</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2,2</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1,9</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1,7</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1,6</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1,5</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1,4</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1,3</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1,2</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1,2</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extLst>
                  <a:ext uri="{0D108BD9-81ED-4DB2-BD59-A6C34878D82A}">
                    <a16:rowId xmlns:a16="http://schemas.microsoft.com/office/drawing/2014/main" val="10004"/>
                  </a:ext>
                </a:extLst>
              </a:tr>
              <a:tr h="172424">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u="none" strike="noStrike" cap="none" normalizeH="0" baseline="0" dirty="0">
                          <a:ln>
                            <a:noFill/>
                          </a:ln>
                          <a:effectLst/>
                          <a:latin typeface="Arial" panose="020B0604020202020204" pitchFamily="34" charset="0"/>
                          <a:cs typeface="Arial" panose="020B0604020202020204" pitchFamily="34" charset="0"/>
                        </a:rPr>
                        <a:t>6 </a:t>
                      </a:r>
                      <a:r>
                        <a:rPr kumimoji="0" lang="lv-LV" altLang="lv-LV" sz="1000" u="none" strike="noStrike" cap="none" normalizeH="0" baseline="0" dirty="0">
                          <a:ln>
                            <a:noFill/>
                          </a:ln>
                          <a:effectLst/>
                          <a:latin typeface="Arial" panose="020B0604020202020204" pitchFamily="34" charset="0"/>
                          <a:cs typeface="Arial" panose="020B0604020202020204" pitchFamily="34" charset="0"/>
                        </a:rPr>
                        <a:t>vai </a:t>
                      </a:r>
                      <a:r>
                        <a:rPr kumimoji="0" lang="en-GB" altLang="lv-LV" sz="1000" u="none" strike="noStrike" cap="none" normalizeH="0" baseline="0" dirty="0">
                          <a:ln>
                            <a:noFill/>
                          </a:ln>
                          <a:effectLst/>
                          <a:latin typeface="Arial" panose="020B0604020202020204" pitchFamily="34" charset="0"/>
                          <a:cs typeface="Arial" panose="020B0604020202020204" pitchFamily="34" charset="0"/>
                        </a:rPr>
                        <a:t>94</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6,6</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5,4</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4,7</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3,3</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2,7</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2,3</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2,0</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1,9</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1,8</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1,7</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1,6</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1,5</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1,4</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extLst>
                  <a:ext uri="{0D108BD9-81ED-4DB2-BD59-A6C34878D82A}">
                    <a16:rowId xmlns:a16="http://schemas.microsoft.com/office/drawing/2014/main" val="10005"/>
                  </a:ext>
                </a:extLst>
              </a:tr>
              <a:tr h="172424">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u="none" strike="noStrike" cap="none" normalizeH="0" baseline="0" dirty="0">
                          <a:ln>
                            <a:noFill/>
                          </a:ln>
                          <a:effectLst/>
                          <a:latin typeface="Arial" panose="020B0604020202020204" pitchFamily="34" charset="0"/>
                          <a:cs typeface="Arial" panose="020B0604020202020204" pitchFamily="34" charset="0"/>
                        </a:rPr>
                        <a:t>8 </a:t>
                      </a:r>
                      <a:r>
                        <a:rPr kumimoji="0" lang="lv-LV" altLang="lv-LV" sz="1000" u="none" strike="noStrike" cap="none" normalizeH="0" baseline="0" dirty="0">
                          <a:ln>
                            <a:noFill/>
                          </a:ln>
                          <a:effectLst/>
                          <a:latin typeface="Arial" panose="020B0604020202020204" pitchFamily="34" charset="0"/>
                          <a:cs typeface="Arial" panose="020B0604020202020204" pitchFamily="34" charset="0"/>
                        </a:rPr>
                        <a:t>vai </a:t>
                      </a:r>
                      <a:r>
                        <a:rPr kumimoji="0" lang="en-GB" altLang="lv-LV" sz="1000" u="none" strike="noStrike" cap="none" normalizeH="0" baseline="0" dirty="0">
                          <a:ln>
                            <a:noFill/>
                          </a:ln>
                          <a:effectLst/>
                          <a:latin typeface="Arial" panose="020B0604020202020204" pitchFamily="34" charset="0"/>
                          <a:cs typeface="Arial" panose="020B0604020202020204" pitchFamily="34" charset="0"/>
                        </a:rPr>
                        <a:t>92</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7,5</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6,1</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5,3</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3,8</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3,1</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2,7</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2,4</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2,2</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2,0</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1,9</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1,8</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1,7</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1,6</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extLst>
                  <a:ext uri="{0D108BD9-81ED-4DB2-BD59-A6C34878D82A}">
                    <a16:rowId xmlns:a16="http://schemas.microsoft.com/office/drawing/2014/main" val="10006"/>
                  </a:ext>
                </a:extLst>
              </a:tr>
              <a:tr h="172424">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u="none" strike="noStrike" cap="none" normalizeH="0" baseline="0" dirty="0">
                          <a:ln>
                            <a:noFill/>
                          </a:ln>
                          <a:effectLst/>
                          <a:latin typeface="Arial" panose="020B0604020202020204" pitchFamily="34" charset="0"/>
                          <a:cs typeface="Arial" panose="020B0604020202020204" pitchFamily="34" charset="0"/>
                        </a:rPr>
                        <a:t>10 </a:t>
                      </a:r>
                      <a:r>
                        <a:rPr kumimoji="0" lang="lv-LV" altLang="lv-LV" sz="1000" u="none" strike="noStrike" cap="none" normalizeH="0" baseline="0" dirty="0">
                          <a:ln>
                            <a:noFill/>
                          </a:ln>
                          <a:effectLst/>
                          <a:latin typeface="Arial" panose="020B0604020202020204" pitchFamily="34" charset="0"/>
                          <a:cs typeface="Arial" panose="020B0604020202020204" pitchFamily="34" charset="0"/>
                        </a:rPr>
                        <a:t>vai </a:t>
                      </a:r>
                      <a:r>
                        <a:rPr kumimoji="0" lang="en-GB" altLang="lv-LV" sz="1000" u="none" strike="noStrike" cap="none" normalizeH="0" baseline="0" dirty="0">
                          <a:ln>
                            <a:noFill/>
                          </a:ln>
                          <a:effectLst/>
                          <a:latin typeface="Arial" panose="020B0604020202020204" pitchFamily="34" charset="0"/>
                          <a:cs typeface="Arial" panose="020B0604020202020204" pitchFamily="34" charset="0"/>
                        </a:rPr>
                        <a:t>90</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8,3</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6,8</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5,9</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4,2</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3,4</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2,9</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2,6</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2,4</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2,2</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2,0</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2,0</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1,9</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1,8</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extLst>
                  <a:ext uri="{0D108BD9-81ED-4DB2-BD59-A6C34878D82A}">
                    <a16:rowId xmlns:a16="http://schemas.microsoft.com/office/drawing/2014/main" val="10007"/>
                  </a:ext>
                </a:extLst>
              </a:tr>
              <a:tr h="172424">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u="none" strike="noStrike" cap="none" normalizeH="0" baseline="0" dirty="0">
                          <a:ln>
                            <a:noFill/>
                          </a:ln>
                          <a:effectLst/>
                          <a:latin typeface="Arial" panose="020B0604020202020204" pitchFamily="34" charset="0"/>
                          <a:cs typeface="Arial" panose="020B0604020202020204" pitchFamily="34" charset="0"/>
                        </a:rPr>
                        <a:t>12 </a:t>
                      </a:r>
                      <a:r>
                        <a:rPr kumimoji="0" lang="lv-LV" altLang="lv-LV" sz="1000" u="none" strike="noStrike" cap="none" normalizeH="0" baseline="0" dirty="0">
                          <a:ln>
                            <a:noFill/>
                          </a:ln>
                          <a:effectLst/>
                          <a:latin typeface="Arial" panose="020B0604020202020204" pitchFamily="34" charset="0"/>
                          <a:cs typeface="Arial" panose="020B0604020202020204" pitchFamily="34" charset="0"/>
                        </a:rPr>
                        <a:t>vai </a:t>
                      </a:r>
                      <a:r>
                        <a:rPr kumimoji="0" lang="en-GB" altLang="lv-LV" sz="1000" u="none" strike="noStrike" cap="none" normalizeH="0" baseline="0" dirty="0">
                          <a:ln>
                            <a:noFill/>
                          </a:ln>
                          <a:effectLst/>
                          <a:latin typeface="Arial" panose="020B0604020202020204" pitchFamily="34" charset="0"/>
                          <a:cs typeface="Arial" panose="020B0604020202020204" pitchFamily="34" charset="0"/>
                        </a:rPr>
                        <a:t>88</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9,0</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7,4</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6,4</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4,5</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3,7</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3,2</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2,9</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2,6</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2,4</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2,3</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2,1</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2,0</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1,9</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extLst>
                  <a:ext uri="{0D108BD9-81ED-4DB2-BD59-A6C34878D82A}">
                    <a16:rowId xmlns:a16="http://schemas.microsoft.com/office/drawing/2014/main" val="10008"/>
                  </a:ext>
                </a:extLst>
              </a:tr>
              <a:tr h="172424">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u="none" strike="noStrike" cap="none" normalizeH="0" baseline="0" dirty="0">
                          <a:ln>
                            <a:noFill/>
                          </a:ln>
                          <a:effectLst/>
                          <a:latin typeface="Arial" panose="020B0604020202020204" pitchFamily="34" charset="0"/>
                          <a:cs typeface="Arial" panose="020B0604020202020204" pitchFamily="34" charset="0"/>
                        </a:rPr>
                        <a:t>15 </a:t>
                      </a:r>
                      <a:r>
                        <a:rPr kumimoji="0" lang="lv-LV" altLang="lv-LV" sz="1000" u="none" strike="noStrike" cap="none" normalizeH="0" baseline="0" dirty="0">
                          <a:ln>
                            <a:noFill/>
                          </a:ln>
                          <a:effectLst/>
                          <a:latin typeface="Arial" panose="020B0604020202020204" pitchFamily="34" charset="0"/>
                          <a:cs typeface="Arial" panose="020B0604020202020204" pitchFamily="34" charset="0"/>
                        </a:rPr>
                        <a:t>vai </a:t>
                      </a:r>
                      <a:r>
                        <a:rPr kumimoji="0" lang="en-GB" altLang="lv-LV" sz="1000" u="none" strike="noStrike" cap="none" normalizeH="0" baseline="0" dirty="0">
                          <a:ln>
                            <a:noFill/>
                          </a:ln>
                          <a:effectLst/>
                          <a:latin typeface="Arial" panose="020B0604020202020204" pitchFamily="34" charset="0"/>
                          <a:cs typeface="Arial" panose="020B0604020202020204" pitchFamily="34" charset="0"/>
                        </a:rPr>
                        <a:t>85</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9,9</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8,0</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7,0</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5,0</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4,0</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3,5</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3,1</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2,9</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2,6</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2,5</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2,3</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2,2</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2,1</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extLst>
                  <a:ext uri="{0D108BD9-81ED-4DB2-BD59-A6C34878D82A}">
                    <a16:rowId xmlns:a16="http://schemas.microsoft.com/office/drawing/2014/main" val="10009"/>
                  </a:ext>
                </a:extLst>
              </a:tr>
              <a:tr h="172424">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18 vai 82</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10,7</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8,7</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7,5</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5,3</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4,4</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3,8</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3,4</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3,0</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2,9</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2,7</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2,5</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2,4</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2,3</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extLst>
                  <a:ext uri="{0D108BD9-81ED-4DB2-BD59-A6C34878D82A}">
                    <a16:rowId xmlns:a16="http://schemas.microsoft.com/office/drawing/2014/main" val="10010"/>
                  </a:ext>
                </a:extLst>
              </a:tr>
              <a:tr h="172424">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u="none" strike="noStrike" cap="none" normalizeH="0" baseline="0" dirty="0">
                          <a:ln>
                            <a:noFill/>
                          </a:ln>
                          <a:effectLst/>
                          <a:latin typeface="Arial" panose="020B0604020202020204" pitchFamily="34" charset="0"/>
                          <a:cs typeface="Arial" panose="020B0604020202020204" pitchFamily="34" charset="0"/>
                        </a:rPr>
                        <a:t>20 </a:t>
                      </a:r>
                      <a:r>
                        <a:rPr kumimoji="0" lang="lv-LV" altLang="lv-LV" sz="1000" u="none" strike="noStrike" cap="none" normalizeH="0" baseline="0" dirty="0">
                          <a:ln>
                            <a:noFill/>
                          </a:ln>
                          <a:effectLst/>
                          <a:latin typeface="Arial" panose="020B0604020202020204" pitchFamily="34" charset="0"/>
                          <a:cs typeface="Arial" panose="020B0604020202020204" pitchFamily="34" charset="0"/>
                        </a:rPr>
                        <a:t>vai </a:t>
                      </a:r>
                      <a:r>
                        <a:rPr kumimoji="0" lang="en-GB" altLang="lv-LV" sz="1000" u="none" strike="noStrike" cap="none" normalizeH="0" baseline="0" dirty="0">
                          <a:ln>
                            <a:noFill/>
                          </a:ln>
                          <a:effectLst/>
                          <a:latin typeface="Arial" panose="020B0604020202020204" pitchFamily="34" charset="0"/>
                          <a:cs typeface="Arial" panose="020B0604020202020204" pitchFamily="34" charset="0"/>
                        </a:rPr>
                        <a:t>80</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11,1</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9,1</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7,8</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5,5</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4,5</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3,9</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3,5</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3,2</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3,0</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2,8</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2,6</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2,5</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2,4</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extLst>
                  <a:ext uri="{0D108BD9-81ED-4DB2-BD59-A6C34878D82A}">
                    <a16:rowId xmlns:a16="http://schemas.microsoft.com/office/drawing/2014/main" val="10011"/>
                  </a:ext>
                </a:extLst>
              </a:tr>
              <a:tr h="172424">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22 vai 78</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11,5</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9,4</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8,1</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5,7</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4,7</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4,1</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3,6</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3,3</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3,1</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2,9</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2,7</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2,6</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2,5</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extLst>
                  <a:ext uri="{0D108BD9-81ED-4DB2-BD59-A6C34878D82A}">
                    <a16:rowId xmlns:a16="http://schemas.microsoft.com/office/drawing/2014/main" val="10012"/>
                  </a:ext>
                </a:extLst>
              </a:tr>
              <a:tr h="172424">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u="none" strike="noStrike" cap="none" normalizeH="0" baseline="0" dirty="0">
                          <a:ln>
                            <a:noFill/>
                          </a:ln>
                          <a:effectLst/>
                          <a:latin typeface="Arial" panose="020B0604020202020204" pitchFamily="34" charset="0"/>
                          <a:cs typeface="Arial" panose="020B0604020202020204" pitchFamily="34" charset="0"/>
                        </a:rPr>
                        <a:t>25 </a:t>
                      </a:r>
                      <a:r>
                        <a:rPr kumimoji="0" lang="lv-LV" altLang="lv-LV" sz="1000" u="none" strike="noStrike" cap="none" normalizeH="0" baseline="0" dirty="0">
                          <a:ln>
                            <a:noFill/>
                          </a:ln>
                          <a:effectLst/>
                          <a:latin typeface="Arial" panose="020B0604020202020204" pitchFamily="34" charset="0"/>
                          <a:cs typeface="Arial" panose="020B0604020202020204" pitchFamily="34" charset="0"/>
                        </a:rPr>
                        <a:t>vai </a:t>
                      </a:r>
                      <a:r>
                        <a:rPr kumimoji="0" lang="en-GB" altLang="lv-LV" sz="1000" u="none" strike="noStrike" cap="none" normalizeH="0" baseline="0" dirty="0">
                          <a:ln>
                            <a:noFill/>
                          </a:ln>
                          <a:effectLst/>
                          <a:latin typeface="Arial" panose="020B0604020202020204" pitchFamily="34" charset="0"/>
                          <a:cs typeface="Arial" panose="020B0604020202020204" pitchFamily="34" charset="0"/>
                        </a:rPr>
                        <a:t>75</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12,0</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9,8</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8,5</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6,0</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4,9</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4,2</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3,8</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3,5</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3,2</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3,0</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2,8</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2,7</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2,6</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extLst>
                  <a:ext uri="{0D108BD9-81ED-4DB2-BD59-A6C34878D82A}">
                    <a16:rowId xmlns:a16="http://schemas.microsoft.com/office/drawing/2014/main" val="10013"/>
                  </a:ext>
                </a:extLst>
              </a:tr>
              <a:tr h="172424">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28 vai 72</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12,5</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10,2</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8,8</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6,2</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5,1</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4,4</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3,9</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3,6</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3,3</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3,1</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2,9</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2,8</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2,7</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extLst>
                  <a:ext uri="{0D108BD9-81ED-4DB2-BD59-A6C34878D82A}">
                    <a16:rowId xmlns:a16="http://schemas.microsoft.com/office/drawing/2014/main" val="10014"/>
                  </a:ext>
                </a:extLst>
              </a:tr>
              <a:tr h="172424">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u="none" strike="noStrike" cap="none" normalizeH="0" baseline="0" dirty="0">
                          <a:ln>
                            <a:noFill/>
                          </a:ln>
                          <a:effectLst/>
                          <a:latin typeface="Arial" panose="020B0604020202020204" pitchFamily="34" charset="0"/>
                          <a:cs typeface="Arial" panose="020B0604020202020204" pitchFamily="34" charset="0"/>
                        </a:rPr>
                        <a:t>30 </a:t>
                      </a:r>
                      <a:r>
                        <a:rPr kumimoji="0" lang="lv-LV" altLang="lv-LV" sz="1000" u="none" strike="noStrike" cap="none" normalizeH="0" baseline="0" dirty="0">
                          <a:ln>
                            <a:noFill/>
                          </a:ln>
                          <a:effectLst/>
                          <a:latin typeface="Arial" panose="020B0604020202020204" pitchFamily="34" charset="0"/>
                          <a:cs typeface="Arial" panose="020B0604020202020204" pitchFamily="34" charset="0"/>
                        </a:rPr>
                        <a:t>vai </a:t>
                      </a:r>
                      <a:r>
                        <a:rPr kumimoji="0" lang="en-GB" altLang="lv-LV" sz="1000" u="none" strike="noStrike" cap="none" normalizeH="0" baseline="0" dirty="0">
                          <a:ln>
                            <a:noFill/>
                          </a:ln>
                          <a:effectLst/>
                          <a:latin typeface="Arial" panose="020B0604020202020204" pitchFamily="34" charset="0"/>
                          <a:cs typeface="Arial" panose="020B0604020202020204" pitchFamily="34" charset="0"/>
                        </a:rPr>
                        <a:t>70</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12,7</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10,4</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9,0</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6,4</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5,2</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4,5</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4,0</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3,7</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3,4</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3,2</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3,0</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2,8</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2,7</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extLst>
                  <a:ext uri="{0D108BD9-81ED-4DB2-BD59-A6C34878D82A}">
                    <a16:rowId xmlns:a16="http://schemas.microsoft.com/office/drawing/2014/main" val="10015"/>
                  </a:ext>
                </a:extLst>
              </a:tr>
              <a:tr h="172424">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32 vai 68</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12,9</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10,6</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9,1</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6,5</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5,3</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4,6</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4,1</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3,7</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3,5</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3,2</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3,1</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2,9</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2,8</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extLst>
                  <a:ext uri="{0D108BD9-81ED-4DB2-BD59-A6C34878D82A}">
                    <a16:rowId xmlns:a16="http://schemas.microsoft.com/office/drawing/2014/main" val="10016"/>
                  </a:ext>
                </a:extLst>
              </a:tr>
              <a:tr h="172424">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u="none" strike="noStrike" cap="none" normalizeH="0" baseline="0" dirty="0">
                          <a:ln>
                            <a:noFill/>
                          </a:ln>
                          <a:effectLst/>
                          <a:latin typeface="Arial" panose="020B0604020202020204" pitchFamily="34" charset="0"/>
                          <a:cs typeface="Arial" panose="020B0604020202020204" pitchFamily="34" charset="0"/>
                        </a:rPr>
                        <a:t>35 </a:t>
                      </a:r>
                      <a:r>
                        <a:rPr kumimoji="0" lang="lv-LV" altLang="lv-LV" sz="1000" u="none" strike="noStrike" cap="none" normalizeH="0" baseline="0" dirty="0">
                          <a:ln>
                            <a:noFill/>
                          </a:ln>
                          <a:effectLst/>
                          <a:latin typeface="Arial" panose="020B0604020202020204" pitchFamily="34" charset="0"/>
                          <a:cs typeface="Arial" panose="020B0604020202020204" pitchFamily="34" charset="0"/>
                        </a:rPr>
                        <a:t>vai </a:t>
                      </a:r>
                      <a:r>
                        <a:rPr kumimoji="0" lang="en-GB" altLang="lv-LV" sz="1000" u="none" strike="noStrike" cap="none" normalizeH="0" baseline="0" dirty="0">
                          <a:ln>
                            <a:noFill/>
                          </a:ln>
                          <a:effectLst/>
                          <a:latin typeface="Arial" panose="020B0604020202020204" pitchFamily="34" charset="0"/>
                          <a:cs typeface="Arial" panose="020B0604020202020204" pitchFamily="34" charset="0"/>
                        </a:rPr>
                        <a:t>65</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13,2</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10,8</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9,4</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6,6</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5,4</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4,7</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4,2</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3,8</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3,5</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3,3</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3,1</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3,0</a:t>
                      </a:r>
                      <a:endParaRPr kumimoji="0" lang="en-GB" altLang="lv-LV" sz="1000" b="0" i="0" u="none" strike="noStrike" cap="none" normalizeH="0" baseline="0" dirty="0">
                        <a:ln>
                          <a:noFill/>
                        </a:ln>
                        <a:solidFill>
                          <a:srgbClr val="FF0000"/>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2,8</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extLst>
                  <a:ext uri="{0D108BD9-81ED-4DB2-BD59-A6C34878D82A}">
                    <a16:rowId xmlns:a16="http://schemas.microsoft.com/office/drawing/2014/main" val="10017"/>
                  </a:ext>
                </a:extLst>
              </a:tr>
              <a:tr h="172424">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u="none" strike="noStrike" cap="none" normalizeH="0" baseline="0" dirty="0">
                          <a:ln>
                            <a:noFill/>
                          </a:ln>
                          <a:effectLst/>
                          <a:latin typeface="Arial" panose="020B0604020202020204" pitchFamily="34" charset="0"/>
                          <a:cs typeface="Arial" panose="020B0604020202020204" pitchFamily="34" charset="0"/>
                        </a:rPr>
                        <a:t>40 </a:t>
                      </a:r>
                      <a:r>
                        <a:rPr kumimoji="0" lang="lv-LV" altLang="lv-LV" sz="1000" u="none" strike="noStrike" cap="none" normalizeH="0" baseline="0" dirty="0">
                          <a:ln>
                            <a:noFill/>
                          </a:ln>
                          <a:effectLst/>
                          <a:latin typeface="Arial" panose="020B0604020202020204" pitchFamily="34" charset="0"/>
                          <a:cs typeface="Arial" panose="020B0604020202020204" pitchFamily="34" charset="0"/>
                        </a:rPr>
                        <a:t>vai </a:t>
                      </a:r>
                      <a:r>
                        <a:rPr kumimoji="0" lang="en-GB" altLang="lv-LV" sz="1000" u="none" strike="noStrike" cap="none" normalizeH="0" baseline="0" dirty="0">
                          <a:ln>
                            <a:noFill/>
                          </a:ln>
                          <a:effectLst/>
                          <a:latin typeface="Arial" panose="020B0604020202020204" pitchFamily="34" charset="0"/>
                          <a:cs typeface="Arial" panose="020B0604020202020204" pitchFamily="34" charset="0"/>
                        </a:rPr>
                        <a:t>60</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13,6</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11,1</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9,6</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6,8</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5,5</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4,8</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4,3</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3,9</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3,6</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3,4</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3,2</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3,0</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2,9</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extLst>
                  <a:ext uri="{0D108BD9-81ED-4DB2-BD59-A6C34878D82A}">
                    <a16:rowId xmlns:a16="http://schemas.microsoft.com/office/drawing/2014/main" val="10018"/>
                  </a:ext>
                </a:extLst>
              </a:tr>
              <a:tr h="172424">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u="none" strike="noStrike" cap="none" normalizeH="0" baseline="0" dirty="0">
                          <a:ln>
                            <a:noFill/>
                          </a:ln>
                          <a:effectLst/>
                          <a:latin typeface="Arial" panose="020B0604020202020204" pitchFamily="34" charset="0"/>
                          <a:cs typeface="Arial" panose="020B0604020202020204" pitchFamily="34" charset="0"/>
                        </a:rPr>
                        <a:t>45 </a:t>
                      </a:r>
                      <a:r>
                        <a:rPr kumimoji="0" lang="lv-LV" altLang="lv-LV" sz="1000" u="none" strike="noStrike" cap="none" normalizeH="0" baseline="0" dirty="0">
                          <a:ln>
                            <a:noFill/>
                          </a:ln>
                          <a:effectLst/>
                          <a:latin typeface="Arial" panose="020B0604020202020204" pitchFamily="34" charset="0"/>
                          <a:cs typeface="Arial" panose="020B0604020202020204" pitchFamily="34" charset="0"/>
                        </a:rPr>
                        <a:t>vai </a:t>
                      </a:r>
                      <a:r>
                        <a:rPr kumimoji="0" lang="en-GB" altLang="lv-LV" sz="1000" u="none" strike="noStrike" cap="none" normalizeH="0" baseline="0" dirty="0">
                          <a:ln>
                            <a:noFill/>
                          </a:ln>
                          <a:effectLst/>
                          <a:latin typeface="Arial" panose="020B0604020202020204" pitchFamily="34" charset="0"/>
                          <a:cs typeface="Arial" panose="020B0604020202020204" pitchFamily="34" charset="0"/>
                        </a:rPr>
                        <a:t>55</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13,8</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11,3</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9,8</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6,9</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5,6</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4,9</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4,4</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4,0</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3,7</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3,5</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3,3</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3,1</a:t>
                      </a:r>
                      <a:endParaRPr kumimoji="0" lang="en-GB" altLang="lv-LV" sz="1000" b="1" i="0" u="none" strike="noStrike" cap="none" normalizeH="0" baseline="0" dirty="0">
                        <a:ln>
                          <a:noFill/>
                        </a:ln>
                        <a:solidFill>
                          <a:srgbClr val="FF0000"/>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2,9</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extLst>
                  <a:ext uri="{0D108BD9-81ED-4DB2-BD59-A6C34878D82A}">
                    <a16:rowId xmlns:a16="http://schemas.microsoft.com/office/drawing/2014/main" val="10019"/>
                  </a:ext>
                </a:extLst>
              </a:tr>
              <a:tr h="172424">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u="none" strike="noStrike" cap="none" normalizeH="0" baseline="0" dirty="0">
                          <a:ln>
                            <a:noFill/>
                          </a:ln>
                          <a:effectLst/>
                          <a:latin typeface="Arial" panose="020B0604020202020204" pitchFamily="34" charset="0"/>
                          <a:cs typeface="Arial" panose="020B0604020202020204" pitchFamily="34" charset="0"/>
                        </a:rPr>
                        <a:t>50 </a:t>
                      </a:r>
                      <a:r>
                        <a:rPr kumimoji="0" lang="lv-LV" altLang="lv-LV" sz="1000" u="none" strike="noStrike" cap="none" normalizeH="0" baseline="0" dirty="0">
                          <a:ln>
                            <a:noFill/>
                          </a:ln>
                          <a:effectLst/>
                          <a:latin typeface="Arial" panose="020B0604020202020204" pitchFamily="34" charset="0"/>
                          <a:cs typeface="Arial" panose="020B0604020202020204" pitchFamily="34" charset="0"/>
                        </a:rPr>
                        <a:t>vai </a:t>
                      </a:r>
                      <a:r>
                        <a:rPr kumimoji="0" lang="en-GB" altLang="lv-LV" sz="1000" u="none" strike="noStrike" cap="none" normalizeH="0" baseline="0" dirty="0">
                          <a:ln>
                            <a:noFill/>
                          </a:ln>
                          <a:effectLst/>
                          <a:latin typeface="Arial" panose="020B0604020202020204" pitchFamily="34" charset="0"/>
                          <a:cs typeface="Arial" panose="020B0604020202020204" pitchFamily="34" charset="0"/>
                        </a:rPr>
                        <a:t>50</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13,9</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11,3</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9,8</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6,9</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5,7</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4,9</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4,4</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4,0</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3,7</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3,5</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3,3</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3,1</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latin typeface="Arial" panose="020B0604020202020204" pitchFamily="34" charset="0"/>
                          <a:cs typeface="Arial" panose="020B0604020202020204" pitchFamily="34" charset="0"/>
                        </a:rPr>
                        <a:t>3,0</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rgbClr val="6B705C"/>
                      </a:solidFill>
                      <a:prstDash val="solid"/>
                      <a:round/>
                      <a:headEnd type="none" w="med" len="med"/>
                      <a:tailEnd type="none" w="med" len="med"/>
                    </a:lnL>
                    <a:lnR w="12700" cap="flat" cmpd="sng" algn="ctr">
                      <a:solidFill>
                        <a:srgbClr val="6B705C"/>
                      </a:solidFill>
                      <a:prstDash val="solid"/>
                      <a:round/>
                      <a:headEnd type="none" w="med" len="med"/>
                      <a:tailEnd type="none" w="med" len="med"/>
                    </a:lnR>
                    <a:lnT w="12700" cap="flat" cmpd="sng" algn="ctr">
                      <a:solidFill>
                        <a:srgbClr val="6B705C"/>
                      </a:solidFill>
                      <a:prstDash val="solid"/>
                      <a:round/>
                      <a:headEnd type="none" w="med" len="med"/>
                      <a:tailEnd type="none" w="med" len="med"/>
                    </a:lnT>
                    <a:lnB w="12700" cap="flat" cmpd="sng" algn="ctr">
                      <a:solidFill>
                        <a:srgbClr val="6B705C"/>
                      </a:solidFill>
                      <a:prstDash val="solid"/>
                      <a:round/>
                      <a:headEnd type="none" w="med" len="med"/>
                      <a:tailEnd type="none" w="med" len="med"/>
                    </a:lnB>
                    <a:noFill/>
                  </a:tcPr>
                </a:tc>
                <a:extLst>
                  <a:ext uri="{0D108BD9-81ED-4DB2-BD59-A6C34878D82A}">
                    <a16:rowId xmlns:a16="http://schemas.microsoft.com/office/drawing/2014/main" val="10020"/>
                  </a:ext>
                </a:extLst>
              </a:tr>
            </a:tbl>
          </a:graphicData>
        </a:graphic>
      </p:graphicFrame>
      <p:sp>
        <p:nvSpPr>
          <p:cNvPr id="40262" name="Slide Number Placeholder 3"/>
          <p:cNvSpPr>
            <a:spLocks noGrp="1"/>
          </p:cNvSpPr>
          <p:nvPr>
            <p:ph type="sldNum" sz="quarter" idx="12"/>
          </p:nvPr>
        </p:nvSpPr>
        <p:spPr>
          <a:xfrm>
            <a:off x="-24680" y="6596064"/>
            <a:ext cx="422275"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fld id="{24DAA70E-D365-470F-B8AD-39A4E14F45AE}" type="slidenum">
              <a:rPr lang="lv-LV" altLang="lv-LV" sz="1100">
                <a:latin typeface="Arial" charset="0"/>
              </a:rPr>
              <a:pPr algn="ctr">
                <a:spcBef>
                  <a:spcPct val="0"/>
                </a:spcBef>
                <a:buFontTx/>
                <a:buNone/>
              </a:pPr>
              <a:t>36</a:t>
            </a:fld>
            <a:endParaRPr lang="lv-LV" altLang="lv-LV" sz="1100" dirty="0">
              <a:latin typeface="Arial" charset="0"/>
            </a:endParaRPr>
          </a:p>
        </p:txBody>
      </p:sp>
      <p:pic>
        <p:nvPicPr>
          <p:cNvPr id="9" name="Picture 5" descr="LV_green (3x mazak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47391" y="6381328"/>
            <a:ext cx="1097281" cy="476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ChangeArrowheads="1"/>
          </p:cNvSpPr>
          <p:nvPr/>
        </p:nvSpPr>
        <p:spPr bwMode="auto">
          <a:xfrm>
            <a:off x="1847850" y="981076"/>
            <a:ext cx="8135938" cy="453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lnSpc>
                <a:spcPct val="90000"/>
              </a:lnSpc>
              <a:spcBef>
                <a:spcPct val="40000"/>
              </a:spcBef>
              <a:buClr>
                <a:srgbClr val="003366"/>
              </a:buClr>
              <a:buSzPct val="80000"/>
              <a:buFontTx/>
              <a:buNone/>
            </a:pPr>
            <a:endParaRPr lang="lv-LV" altLang="lv-LV" sz="1400" b="0" dirty="0">
              <a:latin typeface="Arial Narrow" pitchFamily="34" charset="0"/>
            </a:endParaRPr>
          </a:p>
        </p:txBody>
      </p:sp>
      <p:sp>
        <p:nvSpPr>
          <p:cNvPr id="40964" name="TextBox 6"/>
          <p:cNvSpPr txBox="1">
            <a:spLocks noChangeArrowheads="1"/>
          </p:cNvSpPr>
          <p:nvPr/>
        </p:nvSpPr>
        <p:spPr bwMode="auto">
          <a:xfrm>
            <a:off x="138112" y="5373216"/>
            <a:ext cx="5957888"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lv-LV" altLang="en-US" sz="1400" b="0" dirty="0">
                <a:latin typeface="Arial" charset="0"/>
              </a:rPr>
              <a:t>SKDS 	</a:t>
            </a:r>
          </a:p>
          <a:p>
            <a:pPr>
              <a:spcBef>
                <a:spcPct val="0"/>
              </a:spcBef>
              <a:buFontTx/>
              <a:buNone/>
            </a:pPr>
            <a:r>
              <a:rPr lang="lv-LV" altLang="en-US" sz="1400" b="0" dirty="0">
                <a:latin typeface="Arial" charset="0"/>
              </a:rPr>
              <a:t>sabiedriskās domas pētījumu centrs</a:t>
            </a:r>
          </a:p>
          <a:p>
            <a:pPr>
              <a:spcBef>
                <a:spcPct val="0"/>
              </a:spcBef>
              <a:buFontTx/>
              <a:buNone/>
            </a:pPr>
            <a:endParaRPr lang="lv-LV" altLang="en-US" sz="1400" b="0" dirty="0">
              <a:latin typeface="Arial" charset="0"/>
            </a:endParaRPr>
          </a:p>
          <a:p>
            <a:pPr>
              <a:spcBef>
                <a:spcPct val="0"/>
              </a:spcBef>
              <a:buFontTx/>
              <a:buNone/>
            </a:pPr>
            <a:r>
              <a:rPr lang="lv-LV" altLang="en-US" sz="1400" b="0" dirty="0">
                <a:latin typeface="Arial" charset="0"/>
              </a:rPr>
              <a:t>Baznīcas iela 32-2, Rīga, LV-1010 </a:t>
            </a:r>
          </a:p>
          <a:p>
            <a:pPr>
              <a:spcBef>
                <a:spcPct val="0"/>
              </a:spcBef>
              <a:buFontTx/>
              <a:buNone/>
            </a:pPr>
            <a:r>
              <a:rPr lang="lv-LV" altLang="en-US" sz="1400" b="0" dirty="0">
                <a:latin typeface="Arial" charset="0"/>
              </a:rPr>
              <a:t>Tālr.: 67 312 876</a:t>
            </a:r>
          </a:p>
          <a:p>
            <a:pPr>
              <a:spcBef>
                <a:spcPct val="0"/>
              </a:spcBef>
              <a:buFontTx/>
              <a:buNone/>
            </a:pPr>
            <a:r>
              <a:rPr lang="lv-LV" altLang="en-US" sz="1400" b="0" dirty="0">
                <a:latin typeface="Arial" charset="0"/>
              </a:rPr>
              <a:t>www.skds.lv</a:t>
            </a:r>
          </a:p>
        </p:txBody>
      </p:sp>
      <p:pic>
        <p:nvPicPr>
          <p:cNvPr id="5" name="Picture 5" descr="LV_green (3x mazak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04512" y="6208836"/>
            <a:ext cx="1263041" cy="548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1541464" y="116634"/>
            <a:ext cx="9126537" cy="446087"/>
          </a:xfrm>
        </p:spPr>
        <p:txBody>
          <a:bodyPr/>
          <a:lstStyle/>
          <a:p>
            <a:r>
              <a:rPr lang="lv-LV" altLang="lv-LV" sz="2400" b="1" dirty="0">
                <a:latin typeface="Arial" charset="0"/>
              </a:rPr>
              <a:t>Respondentu sociāldemogrāfiskais raksturojums</a:t>
            </a:r>
          </a:p>
        </p:txBody>
      </p:sp>
      <p:pic>
        <p:nvPicPr>
          <p:cNvPr id="5123" name="Attēls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92544" y="6309320"/>
            <a:ext cx="1025525"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Slide Number Placeholder 3"/>
          <p:cNvSpPr>
            <a:spLocks noGrp="1" noChangeArrowheads="1"/>
          </p:cNvSpPr>
          <p:nvPr>
            <p:ph type="sldNum" sz="quarter" idx="12"/>
          </p:nvPr>
        </p:nvSpPr>
        <p:spPr>
          <a:xfrm>
            <a:off x="-24680" y="6524626"/>
            <a:ext cx="457200" cy="333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fld id="{C2E05F9D-466B-480A-8D22-9BFD6694B43B}" type="slidenum">
              <a:rPr lang="lv-LV" altLang="lv-LV" sz="1100">
                <a:latin typeface="Arial" charset="0"/>
              </a:rPr>
              <a:pPr algn="ctr">
                <a:spcBef>
                  <a:spcPct val="0"/>
                </a:spcBef>
                <a:buFontTx/>
                <a:buNone/>
              </a:pPr>
              <a:t>4</a:t>
            </a:fld>
            <a:endParaRPr lang="lv-LV" altLang="lv-LV" sz="1100" dirty="0">
              <a:latin typeface="Arial" charset="0"/>
            </a:endParaRPr>
          </a:p>
        </p:txBody>
      </p:sp>
      <p:sp>
        <p:nvSpPr>
          <p:cNvPr id="5126" name="TextBox 3"/>
          <p:cNvSpPr txBox="1">
            <a:spLocks noChangeArrowheads="1"/>
          </p:cNvSpPr>
          <p:nvPr/>
        </p:nvSpPr>
        <p:spPr bwMode="auto">
          <a:xfrm>
            <a:off x="983432" y="4078922"/>
            <a:ext cx="2115889"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r">
              <a:spcBef>
                <a:spcPct val="0"/>
              </a:spcBef>
              <a:buFontTx/>
              <a:buNone/>
            </a:pPr>
            <a:r>
              <a:rPr lang="lv-LV" altLang="lv-LV" sz="1000" dirty="0">
                <a:latin typeface="Arial" charset="0"/>
              </a:rPr>
              <a:t>Vidējie ienākumi </a:t>
            </a:r>
            <a:r>
              <a:rPr lang="lv-LV" altLang="lv-LV" sz="1000" b="0" dirty="0">
                <a:latin typeface="Arial" charset="0"/>
              </a:rPr>
              <a:t>uz vienu mājsaimniecības locekli mēnesī, ieskaitot visus ienākumus (algas, stipendijas, pabalstus, pensijas u.t.t.) pēc nodokļu nomaksas.</a:t>
            </a:r>
          </a:p>
        </p:txBody>
      </p:sp>
      <p:graphicFrame>
        <p:nvGraphicFramePr>
          <p:cNvPr id="7" name="Chart 6">
            <a:extLst>
              <a:ext uri="{FF2B5EF4-FFF2-40B4-BE49-F238E27FC236}">
                <a16:creationId xmlns:a16="http://schemas.microsoft.com/office/drawing/2014/main" id="{86AD0F65-FBCC-8463-19B7-267D012B1658}"/>
              </a:ext>
            </a:extLst>
          </p:cNvPr>
          <p:cNvGraphicFramePr>
            <a:graphicFrameLocks/>
          </p:cNvGraphicFramePr>
          <p:nvPr>
            <p:extLst>
              <p:ext uri="{D42A27DB-BD31-4B8C-83A1-F6EECF244321}">
                <p14:modId xmlns:p14="http://schemas.microsoft.com/office/powerpoint/2010/main" val="2260378281"/>
              </p:ext>
            </p:extLst>
          </p:nvPr>
        </p:nvGraphicFramePr>
        <p:xfrm>
          <a:off x="3310860" y="692224"/>
          <a:ext cx="5614938" cy="6049144"/>
        </p:xfrm>
        <a:graphic>
          <a:graphicData uri="http://schemas.openxmlformats.org/drawingml/2006/chart">
            <c:chart xmlns:c="http://schemas.openxmlformats.org/drawingml/2006/chart" xmlns:r="http://schemas.openxmlformats.org/officeDocument/2006/relationships" r:id="rId3"/>
          </a:graphicData>
        </a:graphic>
      </p:graphicFrame>
      <p:sp>
        <p:nvSpPr>
          <p:cNvPr id="5127" name="Left Brace 4"/>
          <p:cNvSpPr>
            <a:spLocks/>
          </p:cNvSpPr>
          <p:nvPr/>
        </p:nvSpPr>
        <p:spPr bwMode="auto">
          <a:xfrm>
            <a:off x="3099320" y="4148608"/>
            <a:ext cx="144016" cy="756000"/>
          </a:xfrm>
          <a:prstGeom prst="leftBrace">
            <a:avLst>
              <a:gd name="adj1" fmla="val 45685"/>
              <a:gd name="adj2" fmla="val 50676"/>
            </a:avLst>
          </a:prstGeom>
          <a:noFill/>
          <a:ln w="9525" algn="ctr">
            <a:solidFill>
              <a:srgbClr val="004200"/>
            </a:solidFill>
            <a:round/>
            <a:headEnd/>
            <a:tailEnd/>
          </a:ln>
          <a:extLst>
            <a:ext uri="{909E8E84-426E-40DD-AFC4-6F175D3DCCD1}">
              <a14:hiddenFill xmlns:a14="http://schemas.microsoft.com/office/drawing/2010/main">
                <a:solidFill>
                  <a:srgbClr val="FFFFFF"/>
                </a:solidFill>
              </a14:hiddenFill>
            </a:ext>
          </a:extLst>
        </p:spPr>
        <p:txBody>
          <a:bodyPr/>
          <a:lstStyle>
            <a:lvl1pPr marL="342900" indent="-342900">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buFontTx/>
              <a:buNone/>
            </a:pPr>
            <a:endParaRPr lang="lv-LV" altLang="lv-LV" sz="2400" b="0" dirty="0">
              <a:latin typeface="Verdan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32A46-54BE-DCB6-26B7-CD00485512AD}"/>
              </a:ext>
            </a:extLst>
          </p:cNvPr>
          <p:cNvSpPr>
            <a:spLocks noGrp="1"/>
          </p:cNvSpPr>
          <p:nvPr>
            <p:ph type="title"/>
          </p:nvPr>
        </p:nvSpPr>
        <p:spPr>
          <a:xfrm>
            <a:off x="2279576" y="116632"/>
            <a:ext cx="7772400" cy="648072"/>
          </a:xfrm>
        </p:spPr>
        <p:txBody>
          <a:bodyPr/>
          <a:lstStyle/>
          <a:p>
            <a:r>
              <a:rPr lang="lv-LV" altLang="lv-LV" sz="2400" b="1" dirty="0">
                <a:latin typeface="Arial" charset="0"/>
              </a:rPr>
              <a:t>Galvenie secinājumi</a:t>
            </a:r>
            <a:endParaRPr lang="lv-LV" sz="2400" dirty="0"/>
          </a:p>
        </p:txBody>
      </p:sp>
      <p:sp>
        <p:nvSpPr>
          <p:cNvPr id="4" name="Content Placeholder 3">
            <a:extLst>
              <a:ext uri="{FF2B5EF4-FFF2-40B4-BE49-F238E27FC236}">
                <a16:creationId xmlns:a16="http://schemas.microsoft.com/office/drawing/2014/main" id="{D9FADE7E-F84D-8789-2011-7A5CCBA377E6}"/>
              </a:ext>
            </a:extLst>
          </p:cNvPr>
          <p:cNvSpPr>
            <a:spLocks noGrp="1"/>
          </p:cNvSpPr>
          <p:nvPr>
            <p:ph idx="1"/>
          </p:nvPr>
        </p:nvSpPr>
        <p:spPr>
          <a:xfrm>
            <a:off x="366477" y="875915"/>
            <a:ext cx="11459045" cy="5824006"/>
          </a:xfrm>
          <a:noFill/>
        </p:spPr>
        <p:txBody>
          <a:bodyPr/>
          <a:lstStyle/>
          <a:p>
            <a:pPr algn="just">
              <a:lnSpc>
                <a:spcPct val="107000"/>
              </a:lnSpc>
              <a:spcAft>
                <a:spcPts val="800"/>
              </a:spcAft>
            </a:pPr>
            <a:r>
              <a:rPr lang="lv-LV" sz="1300" dirty="0">
                <a:effectLst/>
                <a:latin typeface="Arial" panose="020B0604020202020204" pitchFamily="34" charset="0"/>
                <a:ea typeface="Calibri" panose="020F0502020204030204" pitchFamily="34" charset="0"/>
                <a:cs typeface="Arial" panose="020B0604020202020204" pitchFamily="34" charset="0"/>
              </a:rPr>
              <a:t>2022.gada maijā aptaujātajiem Latvijas iedzīvotājiem lūdza norādīt, cik lielā mērā viņi </a:t>
            </a:r>
            <a:r>
              <a:rPr lang="lv-LV" sz="1300" b="1" dirty="0">
                <a:effectLst/>
                <a:latin typeface="Arial" panose="020B0604020202020204" pitchFamily="34" charset="0"/>
                <a:ea typeface="Calibri" panose="020F0502020204030204" pitchFamily="34" charset="0"/>
                <a:cs typeface="Arial" panose="020B0604020202020204" pitchFamily="34" charset="0"/>
              </a:rPr>
              <a:t>uzticas dažādām valsts un sabiedriskajām institūcijām</a:t>
            </a:r>
            <a:r>
              <a:rPr lang="lv-LV" sz="1300" dirty="0">
                <a:effectLst/>
                <a:latin typeface="Arial" panose="020B0604020202020204" pitchFamily="34" charset="0"/>
                <a:ea typeface="Calibri" panose="020F0502020204030204" pitchFamily="34" charset="0"/>
                <a:cs typeface="Arial" panose="020B0604020202020204" pitchFamily="34" charset="0"/>
              </a:rPr>
              <a:t>. Saskaņā ar aptaujas datiem kopumā 61% respondentu uzticas (atbildes </a:t>
            </a:r>
            <a:r>
              <a:rPr lang="lv-LV" sz="1300" i="1" dirty="0">
                <a:effectLst/>
                <a:latin typeface="Arial" panose="020B0604020202020204" pitchFamily="34" charset="0"/>
                <a:ea typeface="Calibri" panose="020F0502020204030204" pitchFamily="34" charset="0"/>
                <a:cs typeface="Arial" panose="020B0604020202020204" pitchFamily="34" charset="0"/>
              </a:rPr>
              <a:t>“pilnībā uzticos”</a:t>
            </a:r>
            <a:r>
              <a:rPr lang="lv-LV" sz="1300" dirty="0">
                <a:effectLst/>
                <a:latin typeface="Arial" panose="020B0604020202020204" pitchFamily="34" charset="0"/>
                <a:ea typeface="Calibri" panose="020F0502020204030204" pitchFamily="34" charset="0"/>
                <a:cs typeface="Arial" panose="020B0604020202020204" pitchFamily="34" charset="0"/>
              </a:rPr>
              <a:t> un </a:t>
            </a:r>
            <a:r>
              <a:rPr lang="lv-LV" sz="1300" i="1" dirty="0">
                <a:effectLst/>
                <a:latin typeface="Arial" panose="020B0604020202020204" pitchFamily="34" charset="0"/>
                <a:ea typeface="Calibri" panose="020F0502020204030204" pitchFamily="34" charset="0"/>
                <a:cs typeface="Arial" panose="020B0604020202020204" pitchFamily="34" charset="0"/>
              </a:rPr>
              <a:t>“drīzāk uzticos”</a:t>
            </a:r>
            <a:r>
              <a:rPr lang="lv-LV" sz="1300" dirty="0">
                <a:effectLst/>
                <a:latin typeface="Arial" panose="020B0604020202020204" pitchFamily="34" charset="0"/>
                <a:ea typeface="Calibri" panose="020F0502020204030204" pitchFamily="34" charset="0"/>
                <a:cs typeface="Arial" panose="020B0604020202020204" pitchFamily="34" charset="0"/>
              </a:rPr>
              <a:t>) Valsts policijai (neuzticas: 35%). Valsts drošības dienestam (VDD) uzticas 47% (neuzticas: 31%), </a:t>
            </a:r>
            <a:r>
              <a:rPr lang="lv-LV" sz="1300" u="sng" dirty="0">
                <a:effectLst/>
                <a:latin typeface="Arial" panose="020B0604020202020204" pitchFamily="34" charset="0"/>
                <a:ea typeface="Calibri" panose="020F0502020204030204" pitchFamily="34" charset="0"/>
                <a:cs typeface="Arial" panose="020B0604020202020204" pitchFamily="34" charset="0"/>
              </a:rPr>
              <a:t>prokuratūrai</a:t>
            </a:r>
            <a:r>
              <a:rPr lang="lv-LV" sz="1300" dirty="0">
                <a:effectLst/>
                <a:latin typeface="Arial" panose="020B0604020202020204" pitchFamily="34" charset="0"/>
                <a:ea typeface="Calibri" panose="020F0502020204030204" pitchFamily="34" charset="0"/>
                <a:cs typeface="Arial" panose="020B0604020202020204" pitchFamily="34" charset="0"/>
              </a:rPr>
              <a:t> – 47% (neuzticas: 36%), tiesām – 45% (neuzticas: 41%), Korupcijas novēršanas un apkarošanas birojam (KNAB) – 42% (neuzticas: 42%), Satversmes aizsardzības birojam (SAB) – 40% (neuzticas: 31%), bet Finanšu izlūkošanas dienestam (FID) – 34% (neuzticas: 32%).</a:t>
            </a:r>
          </a:p>
          <a:p>
            <a:pPr algn="just">
              <a:lnSpc>
                <a:spcPct val="107000"/>
              </a:lnSpc>
              <a:spcAft>
                <a:spcPts val="800"/>
              </a:spcAft>
            </a:pPr>
            <a:r>
              <a:rPr lang="lv-LV" sz="1300" dirty="0">
                <a:effectLst/>
                <a:latin typeface="Arial" panose="020B0604020202020204" pitchFamily="34" charset="0"/>
                <a:ea typeface="Calibri" panose="020F0502020204030204" pitchFamily="34" charset="0"/>
                <a:cs typeface="Arial" panose="020B0604020202020204" pitchFamily="34" charset="0"/>
              </a:rPr>
              <a:t>Jāatzīmē, ka biežāk nekā caurmērā to, ka </a:t>
            </a:r>
            <a:r>
              <a:rPr lang="lv-LV" sz="1300" u="sng" dirty="0">
                <a:effectLst/>
                <a:latin typeface="Arial" panose="020B0604020202020204" pitchFamily="34" charset="0"/>
                <a:ea typeface="Calibri" panose="020F0502020204030204" pitchFamily="34" charset="0"/>
                <a:cs typeface="Arial" panose="020B0604020202020204" pitchFamily="34" charset="0"/>
              </a:rPr>
              <a:t>uzticas prokuratūrai</a:t>
            </a:r>
            <a:r>
              <a:rPr lang="lv-LV" sz="1300" dirty="0">
                <a:effectLst/>
                <a:latin typeface="Arial" panose="020B0604020202020204" pitchFamily="34" charset="0"/>
                <a:ea typeface="Calibri" panose="020F0502020204030204" pitchFamily="34" charset="0"/>
                <a:cs typeface="Arial" panose="020B0604020202020204" pitchFamily="34" charset="0"/>
              </a:rPr>
              <a:t>, norādīja respondenti vecumā no 25 līdz 34 gadiem, aptaujātie ar augstāko izglītību, iedzīvotāji ar latviešu sarunvalodu ģimenē, publiskajā sektorā nodarbinātie, pētījuma dalībnieki ar vidēji augstiem vai augstiem ienākumiem, kā arī Vidzemē dzīvojošie. Savukārt kritisku attieksmi biežāk nekā caurmērā pauda vīrieši, respondenti vecumā no 35 līdz 44 gadiem, aptaujātie ar pamatizglītību, iedzīvotāji ar krievu sarunvalodu ģimenē, respondenti bez LR pilsonības, privātajā sektorā nodarbinātie, kā arī pētījuma dalībnieki ar zemiem vai vidējiem ienākumiem.</a:t>
            </a:r>
          </a:p>
          <a:p>
            <a:pPr algn="just">
              <a:lnSpc>
                <a:spcPct val="107000"/>
              </a:lnSpc>
              <a:spcAft>
                <a:spcPts val="800"/>
              </a:spcAft>
            </a:pPr>
            <a:r>
              <a:rPr lang="lv-LV" sz="1300" dirty="0">
                <a:effectLst/>
                <a:latin typeface="Arial" panose="020B0604020202020204" pitchFamily="34" charset="0"/>
                <a:ea typeface="Calibri" panose="020F0502020204030204" pitchFamily="34" charset="0"/>
                <a:cs typeface="Arial" panose="020B0604020202020204" pitchFamily="34" charset="0"/>
              </a:rPr>
              <a:t>Pētījuma ietvaros tika noskaidroti respondentu uzskati par to, ar ko, viņuprāt, </a:t>
            </a:r>
            <a:r>
              <a:rPr lang="lv-LV" sz="1300" b="1" dirty="0">
                <a:effectLst/>
                <a:latin typeface="Arial" panose="020B0604020202020204" pitchFamily="34" charset="0"/>
                <a:ea typeface="Calibri" panose="020F0502020204030204" pitchFamily="34" charset="0"/>
                <a:cs typeface="Arial" panose="020B0604020202020204" pitchFamily="34" charset="0"/>
              </a:rPr>
              <a:t>Latvijā nodarbojas prokurori un prokuratūra</a:t>
            </a:r>
            <a:r>
              <a:rPr lang="lv-LV" sz="1300" dirty="0">
                <a:effectLst/>
                <a:latin typeface="Arial" panose="020B0604020202020204" pitchFamily="34" charset="0"/>
                <a:ea typeface="Calibri" panose="020F0502020204030204" pitchFamily="34" charset="0"/>
                <a:cs typeface="Arial" panose="020B0604020202020204" pitchFamily="34" charset="0"/>
              </a:rPr>
              <a:t>. Kopumā 46% aptaujāto Latvijas iedzīvotāju atbildēja, ka to nezina. 13% atbildēja, ka prokuratūra ceļ, izskata, uztur apsūdzības, 12% uzskatīja, ka tā izmeklē, izskata lietas, noziegumus, bet 11% atbildēja, ka prokuratūra nodarbojas ar tieslietām, tiesvedību. Citas atbildes nosauktas retāk. Jāmin, ka šis bija t.s. “atvērtais” jautājums, kurā atbilžu varianti respondentiem netika piedāvāti.</a:t>
            </a:r>
          </a:p>
          <a:p>
            <a:pPr algn="just">
              <a:lnSpc>
                <a:spcPct val="107000"/>
              </a:lnSpc>
              <a:spcAft>
                <a:spcPts val="800"/>
              </a:spcAft>
            </a:pPr>
            <a:r>
              <a:rPr lang="lv-LV" sz="1300" dirty="0">
                <a:effectLst/>
                <a:latin typeface="Arial" panose="020B0604020202020204" pitchFamily="34" charset="0"/>
                <a:ea typeface="Calibri" panose="020F0502020204030204" pitchFamily="34" charset="0"/>
                <a:cs typeface="Arial" panose="020B0604020202020204" pitchFamily="34" charset="0"/>
              </a:rPr>
              <a:t>Lūgti nosaukt, </a:t>
            </a:r>
            <a:r>
              <a:rPr lang="lv-LV" sz="1300" b="1" dirty="0">
                <a:effectLst/>
                <a:latin typeface="Arial" panose="020B0604020202020204" pitchFamily="34" charset="0"/>
                <a:ea typeface="Calibri" panose="020F0502020204030204" pitchFamily="34" charset="0"/>
                <a:cs typeface="Arial" panose="020B0604020202020204" pitchFamily="34" charset="0"/>
              </a:rPr>
              <a:t>kā sauc pašreizējo Latvijas Ģenerālprokuroru</a:t>
            </a:r>
            <a:r>
              <a:rPr lang="lv-LV" sz="1300" dirty="0">
                <a:effectLst/>
                <a:latin typeface="Arial" panose="020B0604020202020204" pitchFamily="34" charset="0"/>
                <a:ea typeface="Calibri" panose="020F0502020204030204" pitchFamily="34" charset="0"/>
                <a:cs typeface="Arial" panose="020B0604020202020204" pitchFamily="34" charset="0"/>
              </a:rPr>
              <a:t>, vairākums respondentu atbildēja, ka to nezina (80%). 18% pētījuma dalībnieku nosauca Juri </a:t>
            </a:r>
            <a:r>
              <a:rPr lang="lv-LV" sz="1300" dirty="0" err="1">
                <a:effectLst/>
                <a:latin typeface="Arial" panose="020B0604020202020204" pitchFamily="34" charset="0"/>
                <a:ea typeface="Calibri" panose="020F0502020204030204" pitchFamily="34" charset="0"/>
                <a:cs typeface="Arial" panose="020B0604020202020204" pitchFamily="34" charset="0"/>
              </a:rPr>
              <a:t>Stukānu</a:t>
            </a:r>
            <a:r>
              <a:rPr lang="lv-LV" sz="1300" dirty="0">
                <a:effectLst/>
                <a:latin typeface="Arial" panose="020B0604020202020204" pitchFamily="34" charset="0"/>
                <a:ea typeface="Calibri" panose="020F0502020204030204" pitchFamily="34" charset="0"/>
                <a:cs typeface="Arial" panose="020B0604020202020204" pitchFamily="34" charset="0"/>
              </a:rPr>
              <a:t>. Jāmin, ka arī šis bija t.s. “atvērtais” jautājums, kurā atbilžu varianti respondentiem netika piedāvāti.</a:t>
            </a:r>
          </a:p>
          <a:p>
            <a:pPr algn="just">
              <a:lnSpc>
                <a:spcPct val="107000"/>
              </a:lnSpc>
              <a:spcAft>
                <a:spcPts val="800"/>
              </a:spcAft>
            </a:pPr>
            <a:r>
              <a:rPr lang="lv-LV" sz="1300" dirty="0">
                <a:effectLst/>
                <a:latin typeface="Arial" panose="020B0604020202020204" pitchFamily="34" charset="0"/>
                <a:ea typeface="Calibri" panose="020F0502020204030204" pitchFamily="34" charset="0"/>
                <a:cs typeface="Arial" panose="020B0604020202020204" pitchFamily="34" charset="0"/>
              </a:rPr>
              <a:t>Vērtējot </a:t>
            </a:r>
            <a:r>
              <a:rPr lang="lv-LV" sz="1300" b="1" dirty="0">
                <a:effectLst/>
                <a:latin typeface="Arial" panose="020B0604020202020204" pitchFamily="34" charset="0"/>
                <a:ea typeface="Calibri" panose="020F0502020204030204" pitchFamily="34" charset="0"/>
                <a:cs typeface="Arial" panose="020B0604020202020204" pitchFamily="34" charset="0"/>
              </a:rPr>
              <a:t>Latvijas prokuratūras darbu</a:t>
            </a:r>
            <a:r>
              <a:rPr lang="lv-LV" sz="1300" dirty="0">
                <a:effectLst/>
                <a:latin typeface="Arial" panose="020B0604020202020204" pitchFamily="34" charset="0"/>
                <a:ea typeface="Calibri" panose="020F0502020204030204" pitchFamily="34" charset="0"/>
                <a:cs typeface="Arial" panose="020B0604020202020204" pitchFamily="34" charset="0"/>
              </a:rPr>
              <a:t>, 2% respondentu to atzina par “</a:t>
            </a:r>
            <a:r>
              <a:rPr lang="lv-LV" sz="1300" i="1" dirty="0">
                <a:effectLst/>
                <a:latin typeface="Arial" panose="020B0604020202020204" pitchFamily="34" charset="0"/>
                <a:ea typeface="Calibri" panose="020F0502020204030204" pitchFamily="34" charset="0"/>
                <a:cs typeface="Arial" panose="020B0604020202020204" pitchFamily="34" charset="0"/>
              </a:rPr>
              <a:t>teicamu</a:t>
            </a:r>
            <a:r>
              <a:rPr lang="lv-LV" sz="1300" dirty="0">
                <a:effectLst/>
                <a:latin typeface="Arial" panose="020B0604020202020204" pitchFamily="34" charset="0"/>
                <a:ea typeface="Calibri" panose="020F0502020204030204" pitchFamily="34" charset="0"/>
                <a:cs typeface="Arial" panose="020B0604020202020204" pitchFamily="34" charset="0"/>
              </a:rPr>
              <a:t>” un vēl 14% - par “</a:t>
            </a:r>
            <a:r>
              <a:rPr lang="lv-LV" sz="1300" i="1" dirty="0">
                <a:effectLst/>
                <a:latin typeface="Arial" panose="020B0604020202020204" pitchFamily="34" charset="0"/>
                <a:ea typeface="Calibri" panose="020F0502020204030204" pitchFamily="34" charset="0"/>
                <a:cs typeface="Arial" panose="020B0604020202020204" pitchFamily="34" charset="0"/>
              </a:rPr>
              <a:t>labu</a:t>
            </a:r>
            <a:r>
              <a:rPr lang="lv-LV" sz="1300" dirty="0">
                <a:effectLst/>
                <a:latin typeface="Arial" panose="020B0604020202020204" pitchFamily="34" charset="0"/>
                <a:ea typeface="Calibri" panose="020F0502020204030204" pitchFamily="34" charset="0"/>
                <a:cs typeface="Arial" panose="020B0604020202020204" pitchFamily="34" charset="0"/>
              </a:rPr>
              <a:t>”. Kopumā 20% uzskatīja, ka prokuratūra strādā slikti (t.sk. “</a:t>
            </a:r>
            <a:r>
              <a:rPr lang="lv-LV" sz="1300" i="1" dirty="0">
                <a:effectLst/>
                <a:latin typeface="Arial" panose="020B0604020202020204" pitchFamily="34" charset="0"/>
                <a:ea typeface="Calibri" panose="020F0502020204030204" pitchFamily="34" charset="0"/>
                <a:cs typeface="Arial" panose="020B0604020202020204" pitchFamily="34" charset="0"/>
              </a:rPr>
              <a:t>ļoti slikti</a:t>
            </a:r>
            <a:r>
              <a:rPr lang="lv-LV" sz="1300" dirty="0">
                <a:effectLst/>
                <a:latin typeface="Arial" panose="020B0604020202020204" pitchFamily="34" charset="0"/>
                <a:ea typeface="Calibri" panose="020F0502020204030204" pitchFamily="34" charset="0"/>
                <a:cs typeface="Arial" panose="020B0604020202020204" pitchFamily="34" charset="0"/>
              </a:rPr>
              <a:t>” – 6%). Biežāk nekā caurmērā apmierināti (atbildes “</a:t>
            </a:r>
            <a:r>
              <a:rPr lang="lv-LV" sz="1300" i="1" dirty="0">
                <a:effectLst/>
                <a:latin typeface="Arial" panose="020B0604020202020204" pitchFamily="34" charset="0"/>
                <a:ea typeface="Calibri" panose="020F0502020204030204" pitchFamily="34" charset="0"/>
                <a:cs typeface="Arial" panose="020B0604020202020204" pitchFamily="34" charset="0"/>
              </a:rPr>
              <a:t>teicami</a:t>
            </a:r>
            <a:r>
              <a:rPr lang="lv-LV" sz="1300" dirty="0">
                <a:effectLst/>
                <a:latin typeface="Arial" panose="020B0604020202020204" pitchFamily="34" charset="0"/>
                <a:ea typeface="Calibri" panose="020F0502020204030204" pitchFamily="34" charset="0"/>
                <a:cs typeface="Arial" panose="020B0604020202020204" pitchFamily="34" charset="0"/>
              </a:rPr>
              <a:t>” un “</a:t>
            </a:r>
            <a:r>
              <a:rPr lang="lv-LV" sz="1300" i="1" dirty="0">
                <a:effectLst/>
                <a:latin typeface="Arial" panose="020B0604020202020204" pitchFamily="34" charset="0"/>
                <a:ea typeface="Calibri" panose="020F0502020204030204" pitchFamily="34" charset="0"/>
                <a:cs typeface="Arial" panose="020B0604020202020204" pitchFamily="34" charset="0"/>
              </a:rPr>
              <a:t>labi</a:t>
            </a:r>
            <a:r>
              <a:rPr lang="lv-LV" sz="1300" dirty="0">
                <a:effectLst/>
                <a:latin typeface="Arial" panose="020B0604020202020204" pitchFamily="34" charset="0"/>
                <a:ea typeface="Calibri" panose="020F0502020204030204" pitchFamily="34" charset="0"/>
                <a:cs typeface="Arial" panose="020B0604020202020204" pitchFamily="34" charset="0"/>
              </a:rPr>
              <a:t>”) ar prokuratūras darbu bija respondenti vecumā no 25 līdz 34 gadiem, aptaujātie ar augstāko izglītību, pētījuma dalībnieki ar augstiem ienākumiem, kā arī Rīgā dzīvojošie. Savukārt negatīvu vērtējumu prokuratūras darbam biežāk nekā caurmērā sniedza vīrieši, respondenti vecumā no 35 līdz 44 gadiem, aptaujātie ar pamatizglītību, iedzīvotāji ar krievu sarunvalodu ģimenē, respondenti bez LR pilsonības, privātajā sektorā nodarbinātie, Zemgalē dzīvojošie, kā arī citu pilsētu (ne Rīgas) iedzīvotāji. </a:t>
            </a:r>
            <a:r>
              <a:rPr lang="lv-LV" sz="1300" dirty="0">
                <a:latin typeface="Arial" panose="020B0604020202020204" pitchFamily="34" charset="0"/>
                <a:ea typeface="Calibri" panose="020F0502020204030204" pitchFamily="34" charset="0"/>
                <a:cs typeface="Arial" panose="020B0604020202020204" pitchFamily="34" charset="0"/>
              </a:rPr>
              <a:t>Jāpiebilst, ka no respondentiem, kuri norādīja, ka uzticas prokuratūrai, pozitīvu vērtējumu tās darbībai sniedza 32% (kritisku: 7%). Savukārt no tiem respondentiem, kuri prokuratūrai kopumā neuzticas, atzinīgu attieksmi pret prokuratūras darbu pauda tikai 1% (negatīvu: 44%).</a:t>
            </a:r>
            <a:endParaRPr lang="en-US" sz="13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endParaRPr lang="en-US" sz="1100" dirty="0">
              <a:effectLst/>
              <a:latin typeface="Arial" panose="020B0604020202020204" pitchFamily="34" charset="0"/>
              <a:ea typeface="Calibri" panose="020F0502020204030204" pitchFamily="34" charset="0"/>
              <a:cs typeface="Arial" panose="020B0604020202020204" pitchFamily="34" charset="0"/>
            </a:endParaRPr>
          </a:p>
          <a:p>
            <a:endParaRPr lang="lv-LV" sz="1300" dirty="0"/>
          </a:p>
        </p:txBody>
      </p:sp>
      <p:sp>
        <p:nvSpPr>
          <p:cNvPr id="5" name="Slide Number Placeholder 3">
            <a:extLst>
              <a:ext uri="{FF2B5EF4-FFF2-40B4-BE49-F238E27FC236}">
                <a16:creationId xmlns:a16="http://schemas.microsoft.com/office/drawing/2014/main" id="{A581430A-DE90-6C07-EA5C-E289C72DC777}"/>
              </a:ext>
            </a:extLst>
          </p:cNvPr>
          <p:cNvSpPr>
            <a:spLocks noGrp="1" noChangeArrowheads="1"/>
          </p:cNvSpPr>
          <p:nvPr>
            <p:ph type="sldNum" sz="quarter" idx="12"/>
          </p:nvPr>
        </p:nvSpPr>
        <p:spPr>
          <a:xfrm>
            <a:off x="-24680" y="6596064"/>
            <a:ext cx="422275"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fld id="{90B939A4-89C0-4D9B-B3F5-4EA18537F26D}" type="slidenum">
              <a:rPr lang="lv-LV" altLang="lv-LV" sz="1100">
                <a:latin typeface="Arial" charset="0"/>
              </a:rPr>
              <a:pPr algn="ctr">
                <a:spcBef>
                  <a:spcPct val="0"/>
                </a:spcBef>
                <a:buFontTx/>
                <a:buNone/>
              </a:pPr>
              <a:t>5</a:t>
            </a:fld>
            <a:endParaRPr lang="lv-LV" altLang="lv-LV" sz="1100" dirty="0">
              <a:latin typeface="Arial" charset="0"/>
            </a:endParaRPr>
          </a:p>
        </p:txBody>
      </p:sp>
      <p:pic>
        <p:nvPicPr>
          <p:cNvPr id="6" name="Attēls 2">
            <a:extLst>
              <a:ext uri="{FF2B5EF4-FFF2-40B4-BE49-F238E27FC236}">
                <a16:creationId xmlns:a16="http://schemas.microsoft.com/office/drawing/2014/main" id="{8BF34AC1-6784-778C-171D-3470E215B5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92544" y="6357359"/>
            <a:ext cx="1097533" cy="477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42300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32A46-54BE-DCB6-26B7-CD00485512AD}"/>
              </a:ext>
            </a:extLst>
          </p:cNvPr>
          <p:cNvSpPr>
            <a:spLocks noGrp="1"/>
          </p:cNvSpPr>
          <p:nvPr>
            <p:ph type="title"/>
          </p:nvPr>
        </p:nvSpPr>
        <p:spPr>
          <a:xfrm>
            <a:off x="2279575" y="188640"/>
            <a:ext cx="7772400" cy="443136"/>
          </a:xfrm>
        </p:spPr>
        <p:txBody>
          <a:bodyPr/>
          <a:lstStyle/>
          <a:p>
            <a:r>
              <a:rPr lang="lv-LV" altLang="lv-LV" sz="2400" b="1" dirty="0">
                <a:latin typeface="Arial" charset="0"/>
              </a:rPr>
              <a:t>Galvenie secinājumi</a:t>
            </a:r>
            <a:endParaRPr lang="lv-LV" sz="2400" dirty="0"/>
          </a:p>
        </p:txBody>
      </p:sp>
      <p:sp>
        <p:nvSpPr>
          <p:cNvPr id="4" name="Content Placeholder 3">
            <a:extLst>
              <a:ext uri="{FF2B5EF4-FFF2-40B4-BE49-F238E27FC236}">
                <a16:creationId xmlns:a16="http://schemas.microsoft.com/office/drawing/2014/main" id="{D9FADE7E-F84D-8789-2011-7A5CCBA377E6}"/>
              </a:ext>
            </a:extLst>
          </p:cNvPr>
          <p:cNvSpPr>
            <a:spLocks noGrp="1"/>
          </p:cNvSpPr>
          <p:nvPr>
            <p:ph idx="1"/>
          </p:nvPr>
        </p:nvSpPr>
        <p:spPr>
          <a:xfrm>
            <a:off x="436252" y="836712"/>
            <a:ext cx="11459045" cy="2952328"/>
          </a:xfrm>
          <a:noFill/>
        </p:spPr>
        <p:txBody>
          <a:bodyPr/>
          <a:lstStyle/>
          <a:p>
            <a:pPr algn="just">
              <a:lnSpc>
                <a:spcPct val="107000"/>
              </a:lnSpc>
              <a:spcAft>
                <a:spcPts val="800"/>
              </a:spcAft>
            </a:pPr>
            <a:r>
              <a:rPr lang="lv-LV" sz="1300" dirty="0">
                <a:effectLst/>
                <a:latin typeface="Arial" panose="020B0604020202020204" pitchFamily="34" charset="0"/>
                <a:ea typeface="Calibri" panose="020F0502020204030204" pitchFamily="34" charset="0"/>
                <a:cs typeface="Arial" panose="020B0604020202020204" pitchFamily="34" charset="0"/>
              </a:rPr>
              <a:t>Novērtējot dažādus </a:t>
            </a:r>
            <a:r>
              <a:rPr lang="lv-LV" sz="1300" b="1" dirty="0">
                <a:effectLst/>
                <a:latin typeface="Arial" panose="020B0604020202020204" pitchFamily="34" charset="0"/>
                <a:ea typeface="Calibri" panose="020F0502020204030204" pitchFamily="34" charset="0"/>
                <a:cs typeface="Arial" panose="020B0604020202020204" pitchFamily="34" charset="0"/>
              </a:rPr>
              <a:t>apgalvojumus par prokuratūras darbu</a:t>
            </a:r>
            <a:r>
              <a:rPr lang="lv-LV" sz="1300" dirty="0">
                <a:effectLst/>
                <a:latin typeface="Arial" panose="020B0604020202020204" pitchFamily="34" charset="0"/>
                <a:ea typeface="Calibri" panose="020F0502020204030204" pitchFamily="34" charset="0"/>
                <a:cs typeface="Arial" panose="020B0604020202020204" pitchFamily="34" charset="0"/>
              </a:rPr>
              <a:t>, kopumā 59% respondentu piekrita tam (atbildes “</a:t>
            </a:r>
            <a:r>
              <a:rPr lang="lv-LV" sz="1300" i="1" dirty="0">
                <a:effectLst/>
                <a:latin typeface="Arial" panose="020B0604020202020204" pitchFamily="34" charset="0"/>
                <a:ea typeface="Calibri" panose="020F0502020204030204" pitchFamily="34" charset="0"/>
                <a:cs typeface="Arial" panose="020B0604020202020204" pitchFamily="34" charset="0"/>
              </a:rPr>
              <a:t>pilnībā piekrītu</a:t>
            </a:r>
            <a:r>
              <a:rPr lang="lv-LV" sz="1300" dirty="0">
                <a:effectLst/>
                <a:latin typeface="Arial" panose="020B0604020202020204" pitchFamily="34" charset="0"/>
                <a:ea typeface="Calibri" panose="020F0502020204030204" pitchFamily="34" charset="0"/>
                <a:cs typeface="Arial" panose="020B0604020202020204" pitchFamily="34" charset="0"/>
              </a:rPr>
              <a:t>” un “</a:t>
            </a:r>
            <a:r>
              <a:rPr lang="lv-LV" sz="1300" i="1" dirty="0">
                <a:effectLst/>
                <a:latin typeface="Arial" panose="020B0604020202020204" pitchFamily="34" charset="0"/>
                <a:ea typeface="Calibri" panose="020F0502020204030204" pitchFamily="34" charset="0"/>
                <a:cs typeface="Arial" panose="020B0604020202020204" pitchFamily="34" charset="0"/>
              </a:rPr>
              <a:t>drīzāk piekrītu</a:t>
            </a:r>
            <a:r>
              <a:rPr lang="lv-LV" sz="1300" dirty="0">
                <a:effectLst/>
                <a:latin typeface="Arial" panose="020B0604020202020204" pitchFamily="34" charset="0"/>
                <a:ea typeface="Calibri" panose="020F0502020204030204" pitchFamily="34" charset="0"/>
                <a:cs typeface="Arial" panose="020B0604020202020204" pitchFamily="34" charset="0"/>
              </a:rPr>
              <a:t>”), ka prokurori ir zinoši un kompetenti (nepiekrita: 17%). Tam, ka Latvijas prokurori ir neuzpērkami, objektīvi un neietekmējami, piekrita 26% (nepiekrita: 46%), tam, ka prokuroru pieprasītie sodi krimināllietās vienmēr ir taisnīgi, piekrita 24% (nepiekrita: 43%), tam, ka kriminālvajāšanu termiņi Latvijā ir samērīgi – 23% (nepiekrita: 44%), bet tam, ka prokuratūras darbs ir organizēts caurskatāmi (darbības ir saprotamas, nekas netiek slēpts), kopumā piekrita 19% respondentu (nepiekrita: 47%). Jāatzīmē, ka respondenti, kuri atzinīgi novērtēja prokuratūras darbu kopumā, arī dažādus prokuratūras darba aspektus vērtēja salīdzinoši atzinīgi (minētajiem apgalvojumiem par prokuratūras darbu piekrita 61%-95% šajā grupā). Savukārt respondenti, kuri prokuratūras darbu kopumā vērtēja kā sliktu, ievērojami biežāk minētajiem apgalvojumiem par prokuratūras darbu nepiekrita (47%-80%).</a:t>
            </a:r>
          </a:p>
          <a:p>
            <a:pPr algn="just">
              <a:lnSpc>
                <a:spcPct val="107000"/>
              </a:lnSpc>
              <a:spcAft>
                <a:spcPts val="800"/>
              </a:spcAft>
            </a:pPr>
            <a:r>
              <a:rPr lang="lv-LV" sz="1300" dirty="0">
                <a:effectLst/>
                <a:latin typeface="Arial" panose="020B0604020202020204" pitchFamily="34" charset="0"/>
                <a:ea typeface="Calibri" panose="020F0502020204030204" pitchFamily="34" charset="0"/>
                <a:cs typeface="Arial" panose="020B0604020202020204" pitchFamily="34" charset="0"/>
              </a:rPr>
              <a:t>Jautāti, kur viņi galvenokārt </a:t>
            </a:r>
            <a:r>
              <a:rPr lang="lv-LV" sz="1300" b="1" dirty="0">
                <a:effectLst/>
                <a:latin typeface="Arial" panose="020B0604020202020204" pitchFamily="34" charset="0"/>
                <a:ea typeface="Calibri" panose="020F0502020204030204" pitchFamily="34" charset="0"/>
                <a:cs typeface="Arial" panose="020B0604020202020204" pitchFamily="34" charset="0"/>
              </a:rPr>
              <a:t>iegūst informāciju</a:t>
            </a:r>
            <a:r>
              <a:rPr lang="lv-LV" sz="1300" dirty="0">
                <a:effectLst/>
                <a:latin typeface="Arial" panose="020B0604020202020204" pitchFamily="34" charset="0"/>
                <a:ea typeface="Calibri" panose="020F0502020204030204" pitchFamily="34" charset="0"/>
                <a:cs typeface="Arial" panose="020B0604020202020204" pitchFamily="34" charset="0"/>
              </a:rPr>
              <a:t> </a:t>
            </a:r>
            <a:r>
              <a:rPr lang="lv-LV" sz="1300" b="1" dirty="0">
                <a:effectLst/>
                <a:latin typeface="Arial" panose="020B0604020202020204" pitchFamily="34" charset="0"/>
                <a:ea typeface="Calibri" panose="020F0502020204030204" pitchFamily="34" charset="0"/>
                <a:cs typeface="Arial" panose="020B0604020202020204" pitchFamily="34" charset="0"/>
              </a:rPr>
              <a:t>par Latvijas prokuratūras darbu</a:t>
            </a:r>
            <a:r>
              <a:rPr lang="lv-LV" sz="1300" dirty="0">
                <a:effectLst/>
                <a:latin typeface="Arial" panose="020B0604020202020204" pitchFamily="34" charset="0"/>
                <a:ea typeface="Calibri" panose="020F0502020204030204" pitchFamily="34" charset="0"/>
                <a:cs typeface="Arial" panose="020B0604020202020204" pitchFamily="34" charset="0"/>
              </a:rPr>
              <a:t>, 43% respondentu minēja Latvijas TV kanālus, 31% - dažādus interneta portālus, 19% - radio un tikpat bieži (19%) minēja dažādus sociālos tīklus. Citi avoti nosaukti retāk. Nedaudz vairāk kā trešdaļa (35%) respondentu atzina, ka šādu informāciju neiegūst vispār. Jāmin, ka starp vecāka gadagājuma cilvēkiem populārāki ir tādi avoti kā Latvijas TV kanāli un radio, bet jaunākajās grupās – interneta portāli un sociālie tīkli.</a:t>
            </a:r>
          </a:p>
          <a:p>
            <a:pPr marL="0" indent="0">
              <a:lnSpc>
                <a:spcPct val="107000"/>
              </a:lnSpc>
              <a:spcAft>
                <a:spcPts val="800"/>
              </a:spcAft>
              <a:buNone/>
            </a:pPr>
            <a:endParaRPr lang="en-US" sz="1100" dirty="0">
              <a:effectLst/>
              <a:latin typeface="Arial" panose="020B0604020202020204" pitchFamily="34" charset="0"/>
              <a:ea typeface="Calibri" panose="020F0502020204030204" pitchFamily="34" charset="0"/>
              <a:cs typeface="Arial" panose="020B0604020202020204" pitchFamily="34" charset="0"/>
            </a:endParaRPr>
          </a:p>
        </p:txBody>
      </p:sp>
      <p:sp>
        <p:nvSpPr>
          <p:cNvPr id="5" name="Slide Number Placeholder 3">
            <a:extLst>
              <a:ext uri="{FF2B5EF4-FFF2-40B4-BE49-F238E27FC236}">
                <a16:creationId xmlns:a16="http://schemas.microsoft.com/office/drawing/2014/main" id="{A581430A-DE90-6C07-EA5C-E289C72DC777}"/>
              </a:ext>
            </a:extLst>
          </p:cNvPr>
          <p:cNvSpPr>
            <a:spLocks noGrp="1" noChangeArrowheads="1"/>
          </p:cNvSpPr>
          <p:nvPr>
            <p:ph type="sldNum" sz="quarter" idx="12"/>
          </p:nvPr>
        </p:nvSpPr>
        <p:spPr>
          <a:xfrm>
            <a:off x="-24680" y="6596064"/>
            <a:ext cx="422275"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fld id="{90B939A4-89C0-4D9B-B3F5-4EA18537F26D}" type="slidenum">
              <a:rPr lang="lv-LV" altLang="lv-LV" sz="1100">
                <a:latin typeface="Arial" charset="0"/>
              </a:rPr>
              <a:pPr algn="ctr">
                <a:spcBef>
                  <a:spcPct val="0"/>
                </a:spcBef>
                <a:buFontTx/>
                <a:buNone/>
              </a:pPr>
              <a:t>6</a:t>
            </a:fld>
            <a:endParaRPr lang="lv-LV" altLang="lv-LV" sz="1100" dirty="0">
              <a:latin typeface="Arial" charset="0"/>
            </a:endParaRPr>
          </a:p>
        </p:txBody>
      </p:sp>
      <p:pic>
        <p:nvPicPr>
          <p:cNvPr id="6" name="Attēls 2">
            <a:extLst>
              <a:ext uri="{FF2B5EF4-FFF2-40B4-BE49-F238E27FC236}">
                <a16:creationId xmlns:a16="http://schemas.microsoft.com/office/drawing/2014/main" id="{8BF34AC1-6784-778C-171D-3470E215B5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92544" y="6357359"/>
            <a:ext cx="1097533" cy="477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08397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noChangeArrowheads="1"/>
          </p:cNvSpPr>
          <p:nvPr>
            <p:ph type="ctrTitle"/>
          </p:nvPr>
        </p:nvSpPr>
        <p:spPr>
          <a:xfrm>
            <a:off x="2209800" y="2420888"/>
            <a:ext cx="7772400" cy="1470025"/>
          </a:xfrm>
        </p:spPr>
        <p:txBody>
          <a:bodyPr/>
          <a:lstStyle/>
          <a:p>
            <a:r>
              <a:rPr lang="lv-LV" altLang="en-US" sz="4000" b="1" dirty="0">
                <a:latin typeface="Arial" charset="0"/>
                <a:cs typeface="Arial" charset="0"/>
              </a:rPr>
              <a:t>1. Uzticēšanās dažādām valsts un sabiedriskajām institūcijām </a:t>
            </a:r>
          </a:p>
        </p:txBody>
      </p:sp>
      <p:sp>
        <p:nvSpPr>
          <p:cNvPr id="6147" name="Slide Number Placeholder 3"/>
          <p:cNvSpPr>
            <a:spLocks noGrp="1" noChangeArrowheads="1"/>
          </p:cNvSpPr>
          <p:nvPr>
            <p:ph type="sldNum" sz="quarter" idx="12"/>
          </p:nvPr>
        </p:nvSpPr>
        <p:spPr>
          <a:xfrm>
            <a:off x="-14907" y="6596064"/>
            <a:ext cx="422275"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fld id="{8AEA1DB6-A06C-40B3-8F2B-37DBDCA59FE0}" type="slidenum">
              <a:rPr lang="lv-LV" altLang="lv-LV" sz="1100">
                <a:latin typeface="Arial" charset="0"/>
              </a:rPr>
              <a:pPr algn="ctr">
                <a:spcBef>
                  <a:spcPct val="0"/>
                </a:spcBef>
                <a:buFontTx/>
                <a:buNone/>
              </a:pPr>
              <a:t>7</a:t>
            </a:fld>
            <a:endParaRPr lang="lv-LV" altLang="lv-LV" sz="1100" dirty="0">
              <a:latin typeface="Arial" charset="0"/>
            </a:endParaRPr>
          </a:p>
        </p:txBody>
      </p:sp>
      <p:pic>
        <p:nvPicPr>
          <p:cNvPr id="6148" name="Picture 5" descr="LV_green (3x mazak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76520" y="6165304"/>
            <a:ext cx="1263041" cy="548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92269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txBox="1">
            <a:spLocks noChangeArrowheads="1"/>
          </p:cNvSpPr>
          <p:nvPr/>
        </p:nvSpPr>
        <p:spPr bwMode="auto">
          <a:xfrm>
            <a:off x="1855860" y="174453"/>
            <a:ext cx="9001571" cy="576064"/>
          </a:xfrm>
          <a:prstGeom prst="rect">
            <a:avLst/>
          </a:prstGeom>
          <a:noFill/>
          <a:ln>
            <a:noFill/>
          </a:ln>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defRPr/>
            </a:pPr>
            <a:r>
              <a:rPr lang="lv-LV" altLang="lv-LV" sz="2200" kern="0" dirty="0">
                <a:latin typeface="Arial" panose="020B0604020202020204" pitchFamily="34" charset="0"/>
              </a:rPr>
              <a:t>1. Uzticēšanās dažādām valsts un sabiedriskajām institūcijām </a:t>
            </a:r>
          </a:p>
        </p:txBody>
      </p:sp>
      <p:pic>
        <p:nvPicPr>
          <p:cNvPr id="7171" name="Picture 5" descr="LV_green (3x mazak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20536" y="6328739"/>
            <a:ext cx="1115616" cy="48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Rectangle 8"/>
          <p:cNvSpPr>
            <a:spLocks noChangeArrowheads="1"/>
          </p:cNvSpPr>
          <p:nvPr/>
        </p:nvSpPr>
        <p:spPr bwMode="auto">
          <a:xfrm>
            <a:off x="407368" y="980728"/>
            <a:ext cx="8219256"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lv-LV" altLang="lv-LV" sz="1100" b="0" i="1" dirty="0">
                <a:solidFill>
                  <a:srgbClr val="303030"/>
                </a:solidFill>
                <a:latin typeface="Arial" charset="0"/>
              </a:rPr>
              <a:t>P5. Lūdzu, atzīmējiet, cik lielā mērā Jūs uzticaties zemāk uzskaitītajām valsts un sabiedriskajām institūcijām! Vai Jūs tām pilnībā uzticaties, drīzāk uzticaties, drīzāk neuzticaties vai arī pilnībā neuzticaties?</a:t>
            </a:r>
          </a:p>
        </p:txBody>
      </p:sp>
      <p:sp>
        <p:nvSpPr>
          <p:cNvPr id="7173" name="Slide Number Placeholder 3"/>
          <p:cNvSpPr>
            <a:spLocks noGrp="1" noChangeArrowheads="1"/>
          </p:cNvSpPr>
          <p:nvPr>
            <p:ph type="sldNum" sz="quarter" idx="12"/>
          </p:nvPr>
        </p:nvSpPr>
        <p:spPr>
          <a:xfrm>
            <a:off x="-14907" y="6596064"/>
            <a:ext cx="422275"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fld id="{88AD679B-D780-4CF8-94F5-53AB0A45299E}" type="slidenum">
              <a:rPr lang="lv-LV" altLang="lv-LV" sz="1100">
                <a:latin typeface="Arial" charset="0"/>
              </a:rPr>
              <a:pPr algn="ctr">
                <a:spcBef>
                  <a:spcPct val="0"/>
                </a:spcBef>
                <a:buFontTx/>
                <a:buNone/>
              </a:pPr>
              <a:t>8</a:t>
            </a:fld>
            <a:endParaRPr lang="lv-LV" altLang="lv-LV" sz="1100" dirty="0">
              <a:latin typeface="Arial" charset="0"/>
            </a:endParaRPr>
          </a:p>
        </p:txBody>
      </p:sp>
      <p:graphicFrame>
        <p:nvGraphicFramePr>
          <p:cNvPr id="8" name="Chart 7">
            <a:extLst>
              <a:ext uri="{FF2B5EF4-FFF2-40B4-BE49-F238E27FC236}">
                <a16:creationId xmlns:a16="http://schemas.microsoft.com/office/drawing/2014/main" id="{A9C9C93D-6AEF-44B5-9288-DFB5F93619CD}"/>
              </a:ext>
            </a:extLst>
          </p:cNvPr>
          <p:cNvGraphicFramePr>
            <a:graphicFrameLocks/>
          </p:cNvGraphicFramePr>
          <p:nvPr>
            <p:extLst>
              <p:ext uri="{D42A27DB-BD31-4B8C-83A1-F6EECF244321}">
                <p14:modId xmlns:p14="http://schemas.microsoft.com/office/powerpoint/2010/main" val="250205029"/>
              </p:ext>
            </p:extLst>
          </p:nvPr>
        </p:nvGraphicFramePr>
        <p:xfrm>
          <a:off x="407368" y="1627638"/>
          <a:ext cx="8795320" cy="43936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a:extLst>
              <a:ext uri="{FF2B5EF4-FFF2-40B4-BE49-F238E27FC236}">
                <a16:creationId xmlns:a16="http://schemas.microsoft.com/office/drawing/2014/main" id="{0637FC92-60A1-4A47-8056-CD761E43E47E}"/>
              </a:ext>
            </a:extLst>
          </p:cNvPr>
          <p:cNvGraphicFramePr>
            <a:graphicFrameLocks/>
          </p:cNvGraphicFramePr>
          <p:nvPr>
            <p:extLst>
              <p:ext uri="{D42A27DB-BD31-4B8C-83A1-F6EECF244321}">
                <p14:modId xmlns:p14="http://schemas.microsoft.com/office/powerpoint/2010/main" val="133256440"/>
              </p:ext>
            </p:extLst>
          </p:nvPr>
        </p:nvGraphicFramePr>
        <p:xfrm>
          <a:off x="9768408" y="1627638"/>
          <a:ext cx="2241178" cy="4104456"/>
        </p:xfrm>
        <a:graphic>
          <a:graphicData uri="http://schemas.openxmlformats.org/drawingml/2006/chart">
            <c:chart xmlns:c="http://schemas.openxmlformats.org/drawingml/2006/chart" xmlns:r="http://schemas.openxmlformats.org/officeDocument/2006/relationships" r:id="rId4"/>
          </a:graphicData>
        </a:graphic>
      </p:graphicFrame>
      <p:sp>
        <p:nvSpPr>
          <p:cNvPr id="10" name="Rectangle: Rounded Corners 9">
            <a:extLst>
              <a:ext uri="{FF2B5EF4-FFF2-40B4-BE49-F238E27FC236}">
                <a16:creationId xmlns:a16="http://schemas.microsoft.com/office/drawing/2014/main" id="{07550133-3EC9-554E-5437-EED38B5B05A4}"/>
              </a:ext>
            </a:extLst>
          </p:cNvPr>
          <p:cNvSpPr/>
          <p:nvPr/>
        </p:nvSpPr>
        <p:spPr>
          <a:xfrm>
            <a:off x="1919536" y="3067798"/>
            <a:ext cx="9433048" cy="500833"/>
          </a:xfrm>
          <a:prstGeom prst="roundRect">
            <a:avLst>
              <a:gd name="adj" fmla="val 23509"/>
            </a:avLst>
          </a:prstGeom>
          <a:noFill/>
          <a:ln w="1905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11" name="Text Box 1">
            <a:extLst>
              <a:ext uri="{FF2B5EF4-FFF2-40B4-BE49-F238E27FC236}">
                <a16:creationId xmlns:a16="http://schemas.microsoft.com/office/drawing/2014/main" id="{B645E2A9-D352-2AD8-3225-94D503F82F15}"/>
              </a:ext>
            </a:extLst>
          </p:cNvPr>
          <p:cNvSpPr txBox="1">
            <a:spLocks noChangeArrowheads="1"/>
          </p:cNvSpPr>
          <p:nvPr/>
        </p:nvSpPr>
        <p:spPr bwMode="auto">
          <a:xfrm>
            <a:off x="551384" y="6283888"/>
            <a:ext cx="9963166" cy="536575"/>
          </a:xfrm>
          <a:prstGeom prst="rect">
            <a:avLst/>
          </a:prstGeom>
          <a:noFill/>
          <a:ln>
            <a:noFill/>
          </a:ln>
          <a:effectLst/>
          <a:extLst>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27432"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defRPr sz="1000"/>
            </a:pPr>
            <a:r>
              <a:rPr lang="lv-LV" sz="1000" b="0" i="1" dirty="0">
                <a:solidFill>
                  <a:srgbClr val="000000"/>
                </a:solidFill>
                <a:latin typeface="Arial"/>
                <a:cs typeface="Arial"/>
              </a:rPr>
              <a:t>*Indekss atspoguļo vērtējumu uzticos/neuzticos īpatsvaru starpību, kur vērtējumu drīzāk uzticos/drīzāk neuzticos minēšanas biežums (%) ir reizināts ar koeficientu 0.5, bet vērtējumu pilnībā uzticos/pilnībā neuzticos minēšanas biežums - ar koeficientu 1. Indekss var svārstīties robežās no +100 (visi pilnībā uzticas) līdz -100 (visi pilnībā neuzticas).</a:t>
            </a:r>
          </a:p>
        </p:txBody>
      </p:sp>
    </p:spTree>
    <p:extLst>
      <p:ext uri="{BB962C8B-B14F-4D97-AF65-F5344CB8AC3E}">
        <p14:creationId xmlns:p14="http://schemas.microsoft.com/office/powerpoint/2010/main" val="875245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txBox="1">
            <a:spLocks noChangeArrowheads="1"/>
          </p:cNvSpPr>
          <p:nvPr/>
        </p:nvSpPr>
        <p:spPr bwMode="auto">
          <a:xfrm>
            <a:off x="1549401" y="116635"/>
            <a:ext cx="8933855" cy="413598"/>
          </a:xfrm>
          <a:prstGeom prst="rect">
            <a:avLst/>
          </a:prstGeom>
          <a:noFill/>
          <a:ln>
            <a:noFill/>
          </a:ln>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defRPr/>
            </a:pPr>
            <a:r>
              <a:rPr lang="lv-LV" altLang="lv-LV" sz="2000" kern="0" dirty="0">
                <a:latin typeface="Arial" panose="020B0604020202020204" pitchFamily="34" charset="0"/>
              </a:rPr>
              <a:t>1. Uzticēšanās dažādām valsts un sabiedriskajām institūcijām </a:t>
            </a:r>
          </a:p>
        </p:txBody>
      </p:sp>
      <p:pic>
        <p:nvPicPr>
          <p:cNvPr id="7171" name="Picture 5" descr="LV_green (3x mazak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36560" y="6408564"/>
            <a:ext cx="931862" cy="40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Rectangle 8"/>
          <p:cNvSpPr>
            <a:spLocks noChangeArrowheads="1"/>
          </p:cNvSpPr>
          <p:nvPr/>
        </p:nvSpPr>
        <p:spPr bwMode="auto">
          <a:xfrm>
            <a:off x="407368" y="548680"/>
            <a:ext cx="8731250"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lv-LV" altLang="lv-LV" sz="1000" b="0" i="1" dirty="0">
                <a:solidFill>
                  <a:srgbClr val="3D3D3D"/>
                </a:solidFill>
                <a:latin typeface="Arial" charset="0"/>
              </a:rPr>
              <a:t>P5. Lūdzu, atzīmējiet, cik lielā mērā Jūs uzticaties zemāk uzskaitītajām valsts un sabiedriskajām institūcijām! Vai Jūs tām pilnībā uzticaties, drīzāk uzticaties, drīzāk neuzticaties vai arī pilnībā neuzticaties:</a:t>
            </a:r>
          </a:p>
          <a:p>
            <a:pPr algn="just" eaLnBrk="1" hangingPunct="1">
              <a:spcBef>
                <a:spcPct val="0"/>
              </a:spcBef>
              <a:buFontTx/>
              <a:buNone/>
            </a:pPr>
            <a:r>
              <a:rPr lang="lv-LV" altLang="lv-LV" sz="1400" dirty="0">
                <a:solidFill>
                  <a:srgbClr val="DB3131"/>
                </a:solidFill>
                <a:latin typeface="Arial" charset="0"/>
              </a:rPr>
              <a:t>Prokuratūra</a:t>
            </a:r>
          </a:p>
        </p:txBody>
      </p:sp>
      <p:sp>
        <p:nvSpPr>
          <p:cNvPr id="7173" name="Slide Number Placeholder 3"/>
          <p:cNvSpPr>
            <a:spLocks noGrp="1" noChangeArrowheads="1"/>
          </p:cNvSpPr>
          <p:nvPr>
            <p:ph type="sldNum" sz="quarter" idx="12"/>
          </p:nvPr>
        </p:nvSpPr>
        <p:spPr>
          <a:xfrm>
            <a:off x="-14907" y="6596064"/>
            <a:ext cx="422275"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fld id="{88AD679B-D780-4CF8-94F5-53AB0A45299E}" type="slidenum">
              <a:rPr lang="lv-LV" altLang="lv-LV" sz="1100">
                <a:latin typeface="Arial" charset="0"/>
              </a:rPr>
              <a:pPr algn="ctr">
                <a:spcBef>
                  <a:spcPct val="0"/>
                </a:spcBef>
                <a:buFontTx/>
                <a:buNone/>
              </a:pPr>
              <a:t>9</a:t>
            </a:fld>
            <a:endParaRPr lang="lv-LV" altLang="lv-LV" sz="1100" dirty="0">
              <a:latin typeface="Arial" charset="0"/>
            </a:endParaRPr>
          </a:p>
        </p:txBody>
      </p:sp>
      <p:sp>
        <p:nvSpPr>
          <p:cNvPr id="6" name="TextBox 5"/>
          <p:cNvSpPr txBox="1"/>
          <p:nvPr/>
        </p:nvSpPr>
        <p:spPr>
          <a:xfrm>
            <a:off x="407369" y="1067408"/>
            <a:ext cx="3096344" cy="253916"/>
          </a:xfrm>
          <a:prstGeom prst="rect">
            <a:avLst/>
          </a:prstGeom>
          <a:noFill/>
        </p:spPr>
        <p:txBody>
          <a:bodyPr wrap="square" rtlCol="0">
            <a:spAutoFit/>
          </a:bodyPr>
          <a:lstStyle/>
          <a:p>
            <a:r>
              <a:rPr lang="lv-LV" sz="1050" dirty="0">
                <a:solidFill>
                  <a:schemeClr val="tx1"/>
                </a:solidFill>
              </a:rPr>
              <a:t>Sociāldemogrāfisko grupu atbilžu sadalījums</a:t>
            </a:r>
          </a:p>
        </p:txBody>
      </p:sp>
      <p:graphicFrame>
        <p:nvGraphicFramePr>
          <p:cNvPr id="8" name="Chart 7">
            <a:extLst>
              <a:ext uri="{FF2B5EF4-FFF2-40B4-BE49-F238E27FC236}">
                <a16:creationId xmlns:a16="http://schemas.microsoft.com/office/drawing/2014/main" id="{008D36D9-C517-483D-828E-8F44D1EDC7D4}"/>
              </a:ext>
            </a:extLst>
          </p:cNvPr>
          <p:cNvGraphicFramePr>
            <a:graphicFrameLocks/>
          </p:cNvGraphicFramePr>
          <p:nvPr>
            <p:extLst>
              <p:ext uri="{D42A27DB-BD31-4B8C-83A1-F6EECF244321}">
                <p14:modId xmlns:p14="http://schemas.microsoft.com/office/powerpoint/2010/main" val="1798590901"/>
              </p:ext>
            </p:extLst>
          </p:nvPr>
        </p:nvGraphicFramePr>
        <p:xfrm>
          <a:off x="551384" y="1182681"/>
          <a:ext cx="8867080" cy="525649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a:extLst>
              <a:ext uri="{FF2B5EF4-FFF2-40B4-BE49-F238E27FC236}">
                <a16:creationId xmlns:a16="http://schemas.microsoft.com/office/drawing/2014/main" id="{17697618-7818-42FC-BB7C-0FA6A0C44AC0}"/>
              </a:ext>
            </a:extLst>
          </p:cNvPr>
          <p:cNvGraphicFramePr>
            <a:graphicFrameLocks/>
          </p:cNvGraphicFramePr>
          <p:nvPr>
            <p:extLst>
              <p:ext uri="{D42A27DB-BD31-4B8C-83A1-F6EECF244321}">
                <p14:modId xmlns:p14="http://schemas.microsoft.com/office/powerpoint/2010/main" val="3115500763"/>
              </p:ext>
            </p:extLst>
          </p:nvPr>
        </p:nvGraphicFramePr>
        <p:xfrm>
          <a:off x="9167574" y="1067408"/>
          <a:ext cx="2276043" cy="5261871"/>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 Box 1">
            <a:extLst>
              <a:ext uri="{FF2B5EF4-FFF2-40B4-BE49-F238E27FC236}">
                <a16:creationId xmlns:a16="http://schemas.microsoft.com/office/drawing/2014/main" id="{718D9DA1-CF21-42AA-1164-B3A4FC719253}"/>
              </a:ext>
            </a:extLst>
          </p:cNvPr>
          <p:cNvSpPr txBox="1">
            <a:spLocks noChangeArrowheads="1"/>
          </p:cNvSpPr>
          <p:nvPr/>
        </p:nvSpPr>
        <p:spPr bwMode="auto">
          <a:xfrm>
            <a:off x="551384" y="6439179"/>
            <a:ext cx="10035174" cy="393420"/>
          </a:xfrm>
          <a:prstGeom prst="rect">
            <a:avLst/>
          </a:prstGeom>
          <a:noFill/>
          <a:ln>
            <a:noFill/>
          </a:ln>
          <a:effectLst/>
          <a:extLst>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27432"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defRPr sz="1000"/>
            </a:pPr>
            <a:r>
              <a:rPr lang="lv-LV" sz="900" b="0" i="1" dirty="0">
                <a:solidFill>
                  <a:srgbClr val="000000"/>
                </a:solidFill>
                <a:latin typeface="Arial"/>
                <a:cs typeface="Arial"/>
              </a:rPr>
              <a:t>*Indekss atspoguļo vērtējumu uzticos/neuzticos īpatsvaru starpību, kur vērtējumu drīzāk uzticos/drīzāk neuzticos minēšanas biežums (%) ir reizināts ar koeficientu 0.5, bet vērtējumu pilnībā uzticos/pilnībā neuzticos minēšanas biežums - ar koeficientu 1. Indekss var svārstīties robežās no +100 (visi pilnībā uzticas) līdz -100 (visi pilnībā neuzticas).</a:t>
            </a:r>
          </a:p>
        </p:txBody>
      </p:sp>
    </p:spTree>
    <p:extLst>
      <p:ext uri="{BB962C8B-B14F-4D97-AF65-F5344CB8AC3E}">
        <p14:creationId xmlns:p14="http://schemas.microsoft.com/office/powerpoint/2010/main" val="155721583"/>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None/>
          <a:tabLst/>
          <a:defRPr kumimoji="0" lang="en-GB" sz="2400" b="0" i="0" u="none" strike="noStrike" cap="none" normalizeH="0" baseline="0" smtClean="0">
            <a:ln>
              <a:noFill/>
            </a:ln>
            <a:solidFill>
              <a:schemeClr val="tx1"/>
            </a:solidFill>
            <a:effectLst/>
            <a:latin typeface="Verdana"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None/>
          <a:tabLst/>
          <a:defRPr kumimoji="0" lang="en-GB" sz="2400" b="0" i="0" u="none" strike="noStrike" cap="none" normalizeH="0" baseline="0" smtClean="0">
            <a:ln>
              <a:noFill/>
            </a:ln>
            <a:solidFill>
              <a:schemeClr val="tx1"/>
            </a:solidFill>
            <a:effectLst/>
            <a:latin typeface="Verdana" pitchFamily="34" charset="0"/>
            <a:cs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BBD2FF"/>
        </a:lt1>
        <a:dk2>
          <a:srgbClr val="000000"/>
        </a:dk2>
        <a:lt2>
          <a:srgbClr val="808080"/>
        </a:lt2>
        <a:accent1>
          <a:srgbClr val="FFCC00"/>
        </a:accent1>
        <a:accent2>
          <a:srgbClr val="3333CC"/>
        </a:accent2>
        <a:accent3>
          <a:srgbClr val="DAE5FF"/>
        </a:accent3>
        <a:accent4>
          <a:srgbClr val="000000"/>
        </a:accent4>
        <a:accent5>
          <a:srgbClr val="FFE2A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BBD2FF"/>
        </a:lt1>
        <a:dk2>
          <a:srgbClr val="000000"/>
        </a:dk2>
        <a:lt2>
          <a:srgbClr val="808080"/>
        </a:lt2>
        <a:accent1>
          <a:srgbClr val="FFCC00"/>
        </a:accent1>
        <a:accent2>
          <a:srgbClr val="3333CC"/>
        </a:accent2>
        <a:accent3>
          <a:srgbClr val="DAE5FF"/>
        </a:accent3>
        <a:accent4>
          <a:srgbClr val="000000"/>
        </a:accent4>
        <a:accent5>
          <a:srgbClr val="FFE2A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99"/>
        </a:lt1>
        <a:dk2>
          <a:srgbClr val="000000"/>
        </a:dk2>
        <a:lt2>
          <a:srgbClr val="333333"/>
        </a:lt2>
        <a:accent1>
          <a:srgbClr val="DDDDDD"/>
        </a:accent1>
        <a:accent2>
          <a:srgbClr val="808080"/>
        </a:accent2>
        <a:accent3>
          <a:srgbClr val="FFFFCA"/>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dizains">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dizains">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10698</TotalTime>
  <Words>4139</Words>
  <Application>Microsoft Office PowerPoint</Application>
  <PresentationFormat>Widescreen</PresentationFormat>
  <Paragraphs>563</Paragraphs>
  <Slides>37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37</vt:i4>
      </vt:variant>
    </vt:vector>
  </HeadingPairs>
  <TitlesOfParts>
    <vt:vector size="44" baseType="lpstr">
      <vt:lpstr>Arial</vt:lpstr>
      <vt:lpstr>Arial Narrow</vt:lpstr>
      <vt:lpstr>Calibri</vt:lpstr>
      <vt:lpstr>Times New Roman</vt:lpstr>
      <vt:lpstr>Verdana</vt:lpstr>
      <vt:lpstr>Wingdings</vt:lpstr>
      <vt:lpstr>Default Design</vt:lpstr>
      <vt:lpstr>PowerPoint Presentation</vt:lpstr>
      <vt:lpstr>Saturs</vt:lpstr>
      <vt:lpstr>Pētījuma tehniskā informācija</vt:lpstr>
      <vt:lpstr>Respondentu sociāldemogrāfiskais raksturojums</vt:lpstr>
      <vt:lpstr>Galvenie secinājumi</vt:lpstr>
      <vt:lpstr>Galvenie secinājumi</vt:lpstr>
      <vt:lpstr>1. Uzticēšanās dažādām valsts un sabiedriskajām institūcijām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 Uzskati par prokuroru un prokuratūras nodarbošanos </vt:lpstr>
      <vt:lpstr>PowerPoint Presentation</vt:lpstr>
      <vt:lpstr>3. Informētība par pašreizējā Latvijas Ģenerālprokurora vārdu </vt:lpstr>
      <vt:lpstr>PowerPoint Presentation</vt:lpstr>
      <vt:lpstr>4. Latvijas prokuratūras darba vērtējums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5. Informācijas avoti par Latvijas prokuratūras darbu </vt:lpstr>
      <vt:lpstr>PowerPoint Presentation</vt:lpstr>
      <vt:lpstr>PowerPoint Presentation</vt:lpstr>
      <vt:lpstr>PowerPoint Presentation</vt:lpstr>
      <vt:lpstr>PowerPoint Presentation</vt:lpstr>
      <vt:lpstr>PowerPoint Presentation</vt:lpstr>
      <vt:lpstr>PowerPoint Presentation</vt:lpstr>
    </vt:vector>
  </TitlesOfParts>
  <Company>SKDS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Latvijas iedzīvotāju aptauja</dc:title>
  <dc:subject>03.2008.</dc:subject>
  <dc:creator>SKDS</dc:creator>
  <cp:lastModifiedBy>Julija Ponomarjova</cp:lastModifiedBy>
  <cp:revision>1014</cp:revision>
  <cp:lastPrinted>2022-06-02T09:59:16Z</cp:lastPrinted>
  <dcterms:created xsi:type="dcterms:W3CDTF">2003-06-10T19:23:18Z</dcterms:created>
  <dcterms:modified xsi:type="dcterms:W3CDTF">2022-06-08T09:01:02Z</dcterms:modified>
</cp:coreProperties>
</file>