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slideLayouts/slideLayout13.xml" ContentType="application/vnd.openxmlformats-officedocument.presentationml.slideLayout+xml"/>
  <Override PartName="/ppt/theme/theme3.xml" ContentType="application/vnd.openxmlformats-officedocument.theme+xml"/>
  <Override PartName="/ppt/theme/themeOverride2.xml" ContentType="application/vnd.openxmlformats-officedocument.themeOverrid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theme/themeOverride3.xml" ContentType="application/vnd.openxmlformats-officedocument.themeOverride+xml"/>
  <Override PartName="/ppt/notesSlides/notesSlide2.xml" ContentType="application/vnd.openxmlformats-officedocument.presentationml.notesSlide+xml"/>
  <Override PartName="/ppt/charts/chart2.xml" ContentType="application/vnd.openxmlformats-officedocument.drawingml.chart+xml"/>
  <Override PartName="/ppt/theme/themeOverride4.xml" ContentType="application/vnd.openxmlformats-officedocument.themeOverride+xml"/>
  <Override PartName="/ppt/drawings/drawing1.xml" ContentType="application/vnd.openxmlformats-officedocument.drawingml.chartshapes+xml"/>
  <Override PartName="/ppt/charts/chart3.xml" ContentType="application/vnd.openxmlformats-officedocument.drawingml.chart+xml"/>
  <Override PartName="/ppt/theme/themeOverride5.xml" ContentType="application/vnd.openxmlformats-officedocument.themeOverride+xml"/>
  <Override PartName="/ppt/notesSlides/notesSlide3.xml" ContentType="application/vnd.openxmlformats-officedocument.presentationml.notesSlide+xml"/>
  <Override PartName="/ppt/charts/chart4.xml" ContentType="application/vnd.openxmlformats-officedocument.drawingml.chart+xml"/>
  <Override PartName="/ppt/theme/themeOverride6.xml" ContentType="application/vnd.openxmlformats-officedocument.themeOverride+xml"/>
  <Override PartName="/ppt/drawings/drawing2.xml" ContentType="application/vnd.openxmlformats-officedocument.drawingml.chartshapes+xml"/>
  <Override PartName="/ppt/charts/chart5.xml" ContentType="application/vnd.openxmlformats-officedocument.drawingml.chart+xml"/>
  <Override PartName="/ppt/theme/themeOverride7.xml" ContentType="application/vnd.openxmlformats-officedocument.themeOverride+xml"/>
  <Override PartName="/ppt/charts/chart6.xml" ContentType="application/vnd.openxmlformats-officedocument.drawingml.chart+xml"/>
  <Override PartName="/ppt/theme/themeOverride8.xml" ContentType="application/vnd.openxmlformats-officedocument.themeOverride+xml"/>
  <Override PartName="/ppt/drawings/drawing3.xml" ContentType="application/vnd.openxmlformats-officedocument.drawingml.chartshapes+xml"/>
  <Override PartName="/ppt/charts/chart7.xml" ContentType="application/vnd.openxmlformats-officedocument.drawingml.chart+xml"/>
  <Override PartName="/ppt/theme/themeOverride9.xml" ContentType="application/vnd.openxmlformats-officedocument.themeOverride+xml"/>
  <Override PartName="/ppt/charts/chart8.xml" ContentType="application/vnd.openxmlformats-officedocument.drawingml.chart+xml"/>
  <Override PartName="/ppt/theme/themeOverride10.xml" ContentType="application/vnd.openxmlformats-officedocument.themeOverride+xml"/>
  <Override PartName="/ppt/drawings/drawing4.xml" ContentType="application/vnd.openxmlformats-officedocument.drawingml.chartshapes+xml"/>
  <Override PartName="/ppt/charts/chart9.xml" ContentType="application/vnd.openxmlformats-officedocument.drawingml.chart+xml"/>
  <Override PartName="/ppt/theme/themeOverride11.xml" ContentType="application/vnd.openxmlformats-officedocument.themeOverride+xml"/>
  <Override PartName="/ppt/notesSlides/notesSlide4.xml" ContentType="application/vnd.openxmlformats-officedocument.presentationml.notesSlide+xml"/>
  <Override PartName="/ppt/charts/chart10.xml" ContentType="application/vnd.openxmlformats-officedocument.drawingml.chart+xml"/>
  <Override PartName="/ppt/theme/themeOverride12.xml" ContentType="application/vnd.openxmlformats-officedocument.themeOverride+xml"/>
  <Override PartName="/ppt/drawings/drawing5.xml" ContentType="application/vnd.openxmlformats-officedocument.drawingml.chartshapes+xml"/>
  <Override PartName="/ppt/charts/chart11.xml" ContentType="application/vnd.openxmlformats-officedocument.drawingml.chart+xml"/>
  <Override PartName="/ppt/theme/themeOverride13.xml" ContentType="application/vnd.openxmlformats-officedocument.themeOverride+xml"/>
  <Override PartName="/ppt/charts/chart12.xml" ContentType="application/vnd.openxmlformats-officedocument.drawingml.chart+xml"/>
  <Override PartName="/ppt/theme/themeOverride14.xml" ContentType="application/vnd.openxmlformats-officedocument.themeOverride+xml"/>
  <Override PartName="/ppt/drawings/drawing6.xml" ContentType="application/vnd.openxmlformats-officedocument.drawingml.chartshapes+xml"/>
  <Override PartName="/ppt/charts/chart13.xml" ContentType="application/vnd.openxmlformats-officedocument.drawingml.chart+xml"/>
  <Override PartName="/ppt/theme/themeOverride15.xml" ContentType="application/vnd.openxmlformats-officedocument.themeOverride+xml"/>
  <Override PartName="/ppt/notesSlides/notesSlide5.xml" ContentType="application/vnd.openxmlformats-officedocument.presentationml.notesSlide+xml"/>
  <Override PartName="/ppt/charts/chart14.xml" ContentType="application/vnd.openxmlformats-officedocument.drawingml.chart+xml"/>
  <Override PartName="/ppt/theme/themeOverride16.xml" ContentType="application/vnd.openxmlformats-officedocument.themeOverride+xml"/>
  <Override PartName="/ppt/drawings/drawing7.xml" ContentType="application/vnd.openxmlformats-officedocument.drawingml.chartshapes+xml"/>
  <Override PartName="/ppt/charts/chart15.xml" ContentType="application/vnd.openxmlformats-officedocument.drawingml.chart+xml"/>
  <Override PartName="/ppt/theme/themeOverride17.xml" ContentType="application/vnd.openxmlformats-officedocument.themeOverride+xml"/>
  <Override PartName="/ppt/charts/chart16.xml" ContentType="application/vnd.openxmlformats-officedocument.drawingml.chart+xml"/>
  <Override PartName="/ppt/theme/themeOverride18.xml" ContentType="application/vnd.openxmlformats-officedocument.themeOverride+xml"/>
  <Override PartName="/ppt/drawings/drawing8.xml" ContentType="application/vnd.openxmlformats-officedocument.drawingml.chartshapes+xml"/>
  <Override PartName="/ppt/charts/chart17.xml" ContentType="application/vnd.openxmlformats-officedocument.drawingml.chart+xml"/>
  <Override PartName="/ppt/theme/themeOverride19.xml" ContentType="application/vnd.openxmlformats-officedocument.themeOverride+xml"/>
  <Override PartName="/ppt/notesSlides/notesSlide6.xml" ContentType="application/vnd.openxmlformats-officedocument.presentationml.notesSlide+xml"/>
  <Override PartName="/ppt/charts/chart18.xml" ContentType="application/vnd.openxmlformats-officedocument.drawingml.chart+xml"/>
  <Override PartName="/ppt/theme/themeOverride20.xml" ContentType="application/vnd.openxmlformats-officedocument.themeOverride+xml"/>
  <Override PartName="/ppt/drawings/drawing9.xml" ContentType="application/vnd.openxmlformats-officedocument.drawingml.chartshapes+xml"/>
  <Override PartName="/ppt/charts/chart19.xml" ContentType="application/vnd.openxmlformats-officedocument.drawingml.chart+xml"/>
  <Override PartName="/ppt/theme/themeOverride21.xml" ContentType="application/vnd.openxmlformats-officedocument.themeOverride+xml"/>
  <Override PartName="/ppt/charts/chart20.xml" ContentType="application/vnd.openxmlformats-officedocument.drawingml.chart+xml"/>
  <Override PartName="/ppt/theme/themeOverride22.xml" ContentType="application/vnd.openxmlformats-officedocument.themeOverride+xml"/>
  <Override PartName="/ppt/drawings/drawing10.xml" ContentType="application/vnd.openxmlformats-officedocument.drawingml.chartshapes+xml"/>
  <Override PartName="/ppt/charts/chart21.xml" ContentType="application/vnd.openxmlformats-officedocument.drawingml.chart+xml"/>
  <Override PartName="/ppt/theme/themeOverride23.xml" ContentType="application/vnd.openxmlformats-officedocument.themeOverride+xml"/>
  <Override PartName="/ppt/notesSlides/notesSlide7.xml" ContentType="application/vnd.openxmlformats-officedocument.presentationml.notesSlide+xml"/>
  <Override PartName="/ppt/charts/chart22.xml" ContentType="application/vnd.openxmlformats-officedocument.drawingml.chart+xml"/>
  <Override PartName="/ppt/theme/themeOverride24.xml" ContentType="application/vnd.openxmlformats-officedocument.themeOverride+xml"/>
  <Override PartName="/ppt/drawings/drawing11.xml" ContentType="application/vnd.openxmlformats-officedocument.drawingml.chartshapes+xml"/>
  <Override PartName="/ppt/charts/chart23.xml" ContentType="application/vnd.openxmlformats-officedocument.drawingml.chart+xml"/>
  <Override PartName="/ppt/theme/themeOverride25.xml" ContentType="application/vnd.openxmlformats-officedocument.themeOverride+xml"/>
  <Override PartName="/ppt/drawings/drawing12.xml" ContentType="application/vnd.openxmlformats-officedocument.drawingml.chartshapes+xml"/>
  <Override PartName="/ppt/charts/chart24.xml" ContentType="application/vnd.openxmlformats-officedocument.drawingml.chart+xml"/>
  <Override PartName="/ppt/theme/themeOverride26.xml" ContentType="application/vnd.openxmlformats-officedocument.themeOverride+xml"/>
  <Override PartName="/ppt/drawings/drawing13.xml" ContentType="application/vnd.openxmlformats-officedocument.drawingml.chartshapes+xml"/>
  <Override PartName="/ppt/charts/chart25.xml" ContentType="application/vnd.openxmlformats-officedocument.drawingml.chart+xml"/>
  <Override PartName="/ppt/theme/themeOverride27.xml" ContentType="application/vnd.openxmlformats-officedocument.themeOverride+xml"/>
  <Override PartName="/ppt/notesSlides/notesSlide8.xml" ContentType="application/vnd.openxmlformats-officedocument.presentationml.notesSlide+xml"/>
  <Override PartName="/ppt/charts/chart26.xml" ContentType="application/vnd.openxmlformats-officedocument.drawingml.chart+xml"/>
  <Override PartName="/ppt/theme/themeOverride28.xml" ContentType="application/vnd.openxmlformats-officedocument.themeOverride+xml"/>
  <Override PartName="/ppt/drawings/drawing14.xml" ContentType="application/vnd.openxmlformats-officedocument.drawingml.chartshapes+xml"/>
  <Override PartName="/ppt/charts/chart27.xml" ContentType="application/vnd.openxmlformats-officedocument.drawingml.chart+xml"/>
  <Override PartName="/ppt/theme/themeOverride29.xml" ContentType="application/vnd.openxmlformats-officedocument.themeOverride+xml"/>
  <Override PartName="/ppt/drawings/drawing15.xml" ContentType="application/vnd.openxmlformats-officedocument.drawingml.chartshapes+xml"/>
  <Override PartName="/ppt/charts/chart28.xml" ContentType="application/vnd.openxmlformats-officedocument.drawingml.chart+xml"/>
  <Override PartName="/ppt/theme/themeOverride30.xml" ContentType="application/vnd.openxmlformats-officedocument.themeOverride+xml"/>
  <Override PartName="/ppt/drawings/drawing16.xml" ContentType="application/vnd.openxmlformats-officedocument.drawingml.chartshapes+xml"/>
  <Override PartName="/ppt/charts/chart29.xml" ContentType="application/vnd.openxmlformats-officedocument.drawingml.chart+xml"/>
  <Override PartName="/ppt/theme/themeOverride31.xml" ContentType="application/vnd.openxmlformats-officedocument.themeOverride+xml"/>
  <Override PartName="/ppt/drawings/drawing17.xml" ContentType="application/vnd.openxmlformats-officedocument.drawingml.chartshapes+xml"/>
  <Override PartName="/ppt/charts/chart30.xml" ContentType="application/vnd.openxmlformats-officedocument.drawingml.chart+xml"/>
  <Override PartName="/ppt/theme/themeOverride32.xml" ContentType="application/vnd.openxmlformats-officedocument.themeOverride+xml"/>
  <Override PartName="/ppt/drawings/drawing18.xml" ContentType="application/vnd.openxmlformats-officedocument.drawingml.chartshapes+xml"/>
  <Override PartName="/ppt/charts/chart31.xml" ContentType="application/vnd.openxmlformats-officedocument.drawingml.chart+xml"/>
  <Override PartName="/ppt/theme/themeOverride33.xml" ContentType="application/vnd.openxmlformats-officedocument.themeOverride+xml"/>
  <Override PartName="/ppt/drawings/drawing19.xml" ContentType="application/vnd.openxmlformats-officedocument.drawingml.chartshapes+xml"/>
  <Override PartName="/ppt/charts/chart32.xml" ContentType="application/vnd.openxmlformats-officedocument.drawingml.chart+xml"/>
  <Override PartName="/ppt/theme/themeOverride34.xml" ContentType="application/vnd.openxmlformats-officedocument.themeOverride+xml"/>
  <Override PartName="/ppt/drawings/drawing20.xml" ContentType="application/vnd.openxmlformats-officedocument.drawingml.chartshapes+xml"/>
  <Override PartName="/ppt/charts/chart33.xml" ContentType="application/vnd.openxmlformats-officedocument.drawingml.chart+xml"/>
  <Override PartName="/ppt/theme/themeOverride35.xml" ContentType="application/vnd.openxmlformats-officedocument.themeOverride+xml"/>
  <Override PartName="/ppt/charts/chart34.xml" ContentType="application/vnd.openxmlformats-officedocument.drawingml.chart+xml"/>
  <Override PartName="/ppt/theme/themeOverride36.xml" ContentType="application/vnd.openxmlformats-officedocument.themeOverride+xml"/>
  <Override PartName="/ppt/drawings/drawing21.xml" ContentType="application/vnd.openxmlformats-officedocument.drawingml.chartshapes+xml"/>
  <Override PartName="/ppt/charts/chart35.xml" ContentType="application/vnd.openxmlformats-officedocument.drawingml.chart+xml"/>
  <Override PartName="/ppt/theme/themeOverride37.xml" ContentType="application/vnd.openxmlformats-officedocument.themeOverride+xml"/>
  <Override PartName="/ppt/notesSlides/notesSlide9.xml" ContentType="application/vnd.openxmlformats-officedocument.presentationml.notesSlide+xml"/>
  <Override PartName="/ppt/charts/chart36.xml" ContentType="application/vnd.openxmlformats-officedocument.drawingml.chart+xml"/>
  <Override PartName="/ppt/theme/themeOverride38.xml" ContentType="application/vnd.openxmlformats-officedocument.themeOverride+xml"/>
  <Override PartName="/ppt/drawings/drawing22.xml" ContentType="application/vnd.openxmlformats-officedocument.drawingml.chartshapes+xml"/>
  <Override PartName="/ppt/charts/chart37.xml" ContentType="application/vnd.openxmlformats-officedocument.drawingml.chart+xml"/>
  <Override PartName="/ppt/theme/themeOverride39.xml" ContentType="application/vnd.openxmlformats-officedocument.themeOverride+xml"/>
  <Override PartName="/ppt/notesSlides/notesSlide10.xml" ContentType="application/vnd.openxmlformats-officedocument.presentationml.notesSlide+xml"/>
  <Override PartName="/ppt/charts/chart38.xml" ContentType="application/vnd.openxmlformats-officedocument.drawingml.chart+xml"/>
  <Override PartName="/ppt/theme/themeOverride40.xml" ContentType="application/vnd.openxmlformats-officedocument.themeOverride+xml"/>
  <Override PartName="/ppt/drawings/drawing23.xml" ContentType="application/vnd.openxmlformats-officedocument.drawingml.chartshapes+xml"/>
  <Override PartName="/ppt/charts/chart39.xml" ContentType="application/vnd.openxmlformats-officedocument.drawingml.chart+xml"/>
  <Override PartName="/ppt/theme/themeOverride41.xml" ContentType="application/vnd.openxmlformats-officedocument.themeOverride+xml"/>
  <Override PartName="/ppt/notesSlides/notesSlide11.xml" ContentType="application/vnd.openxmlformats-officedocument.presentationml.notesSlide+xml"/>
  <Override PartName="/ppt/charts/chart40.xml" ContentType="application/vnd.openxmlformats-officedocument.drawingml.chart+xml"/>
  <Override PartName="/ppt/theme/themeOverride42.xml" ContentType="application/vnd.openxmlformats-officedocument.themeOverride+xml"/>
  <Override PartName="/ppt/drawings/drawing24.xml" ContentType="application/vnd.openxmlformats-officedocument.drawingml.chartshapes+xml"/>
  <Override PartName="/ppt/charts/chart41.xml" ContentType="application/vnd.openxmlformats-officedocument.drawingml.chart+xml"/>
  <Override PartName="/ppt/theme/themeOverride43.xml" ContentType="application/vnd.openxmlformats-officedocument.themeOverride+xml"/>
  <Override PartName="/ppt/charts/chart42.xml" ContentType="application/vnd.openxmlformats-officedocument.drawingml.chart+xml"/>
  <Override PartName="/ppt/theme/themeOverride44.xml" ContentType="application/vnd.openxmlformats-officedocument.themeOverride+xml"/>
  <Override PartName="/ppt/drawings/drawing25.xml" ContentType="application/vnd.openxmlformats-officedocument.drawingml.chartshapes+xml"/>
  <Override PartName="/ppt/charts/chart43.xml" ContentType="application/vnd.openxmlformats-officedocument.drawingml.chart+xml"/>
  <Override PartName="/ppt/theme/themeOverride45.xml" ContentType="application/vnd.openxmlformats-officedocument.themeOverride+xml"/>
  <Override PartName="/ppt/charts/chart44.xml" ContentType="application/vnd.openxmlformats-officedocument.drawingml.chart+xml"/>
  <Override PartName="/ppt/theme/themeOverride46.xml" ContentType="application/vnd.openxmlformats-officedocument.themeOverride+xml"/>
  <Override PartName="/ppt/drawings/drawing26.xml" ContentType="application/vnd.openxmlformats-officedocument.drawingml.chartshapes+xml"/>
  <Override PartName="/ppt/charts/chart45.xml" ContentType="application/vnd.openxmlformats-officedocument.drawingml.chart+xml"/>
  <Override PartName="/ppt/theme/themeOverride47.xml" ContentType="application/vnd.openxmlformats-officedocument.themeOverride+xml"/>
  <Override PartName="/ppt/notesSlides/notesSlide12.xml" ContentType="application/vnd.openxmlformats-officedocument.presentationml.notesSlide+xml"/>
  <Override PartName="/ppt/charts/chart46.xml" ContentType="application/vnd.openxmlformats-officedocument.drawingml.chart+xml"/>
  <Override PartName="/ppt/theme/themeOverride48.xml" ContentType="application/vnd.openxmlformats-officedocument.themeOverride+xml"/>
  <Override PartName="/ppt/drawings/drawing27.xml" ContentType="application/vnd.openxmlformats-officedocument.drawingml.chartshapes+xml"/>
  <Override PartName="/ppt/charts/chart47.xml" ContentType="application/vnd.openxmlformats-officedocument.drawingml.chart+xml"/>
  <Override PartName="/ppt/theme/themeOverride49.xml" ContentType="application/vnd.openxmlformats-officedocument.themeOverride+xml"/>
  <Override PartName="/ppt/charts/chart48.xml" ContentType="application/vnd.openxmlformats-officedocument.drawingml.chart+xml"/>
  <Override PartName="/ppt/theme/themeOverride50.xml" ContentType="application/vnd.openxmlformats-officedocument.themeOverride+xml"/>
  <Override PartName="/ppt/drawings/drawing28.xml" ContentType="application/vnd.openxmlformats-officedocument.drawingml.chartshapes+xml"/>
  <Override PartName="/ppt/charts/chart49.xml" ContentType="application/vnd.openxmlformats-officedocument.drawingml.chart+xml"/>
  <Override PartName="/ppt/theme/themeOverride51.xml" ContentType="application/vnd.openxmlformats-officedocument.themeOverride+xml"/>
  <Override PartName="/ppt/drawings/drawing29.xml" ContentType="application/vnd.openxmlformats-officedocument.drawingml.chartshapes+xml"/>
  <Override PartName="/ppt/notesSlides/notesSlide13.xml" ContentType="application/vnd.openxmlformats-officedocument.presentationml.notesSlide+xml"/>
  <Override PartName="/ppt/charts/chart50.xml" ContentType="application/vnd.openxmlformats-officedocument.drawingml.chart+xml"/>
  <Override PartName="/ppt/theme/themeOverride52.xml" ContentType="application/vnd.openxmlformats-officedocument.themeOverride+xml"/>
  <Override PartName="/ppt/drawings/drawing30.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62" r:id="rId3"/>
  </p:sldMasterIdLst>
  <p:notesMasterIdLst>
    <p:notesMasterId r:id="rId48"/>
  </p:notesMasterIdLst>
  <p:handoutMasterIdLst>
    <p:handoutMasterId r:id="rId49"/>
  </p:handoutMasterIdLst>
  <p:sldIdLst>
    <p:sldId id="472" r:id="rId4"/>
    <p:sldId id="557" r:id="rId5"/>
    <p:sldId id="658" r:id="rId6"/>
    <p:sldId id="657" r:id="rId7"/>
    <p:sldId id="791" r:id="rId8"/>
    <p:sldId id="815" r:id="rId9"/>
    <p:sldId id="789" r:id="rId10"/>
    <p:sldId id="785" r:id="rId11"/>
    <p:sldId id="818" r:id="rId12"/>
    <p:sldId id="842" r:id="rId13"/>
    <p:sldId id="840" r:id="rId14"/>
    <p:sldId id="846" r:id="rId15"/>
    <p:sldId id="841" r:id="rId16"/>
    <p:sldId id="844" r:id="rId17"/>
    <p:sldId id="843" r:id="rId18"/>
    <p:sldId id="845" r:id="rId19"/>
    <p:sldId id="798" r:id="rId20"/>
    <p:sldId id="822" r:id="rId21"/>
    <p:sldId id="821" r:id="rId22"/>
    <p:sldId id="800" r:id="rId23"/>
    <p:sldId id="823" r:id="rId24"/>
    <p:sldId id="824" r:id="rId25"/>
    <p:sldId id="802" r:id="rId26"/>
    <p:sldId id="803" r:id="rId27"/>
    <p:sldId id="825" r:id="rId28"/>
    <p:sldId id="816" r:id="rId29"/>
    <p:sldId id="832" r:id="rId30"/>
    <p:sldId id="805" r:id="rId31"/>
    <p:sldId id="847" r:id="rId32"/>
    <p:sldId id="817" r:id="rId33"/>
    <p:sldId id="833" r:id="rId34"/>
    <p:sldId id="834" r:id="rId35"/>
    <p:sldId id="835" r:id="rId36"/>
    <p:sldId id="837" r:id="rId37"/>
    <p:sldId id="836" r:id="rId38"/>
    <p:sldId id="811" r:id="rId39"/>
    <p:sldId id="839" r:id="rId40"/>
    <p:sldId id="812" r:id="rId41"/>
    <p:sldId id="848" r:id="rId42"/>
    <p:sldId id="850" r:id="rId43"/>
    <p:sldId id="558" r:id="rId44"/>
    <p:sldId id="814" r:id="rId45"/>
    <p:sldId id="849" r:id="rId46"/>
    <p:sldId id="518" r:id="rId47"/>
  </p:sldIdLst>
  <p:sldSz cx="12192000" cy="6858000"/>
  <p:notesSz cx="7099300" cy="10223500"/>
  <p:defaultTextStyle>
    <a:defPPr>
      <a:defRPr lang="en-GB"/>
    </a:defPPr>
    <a:lvl1pPr algn="l" rtl="0" eaLnBrk="0" fontAlgn="base" hangingPunct="0">
      <a:spcBef>
        <a:spcPct val="0"/>
      </a:spcBef>
      <a:spcAft>
        <a:spcPct val="0"/>
      </a:spcAft>
      <a:defRPr sz="2400" b="1" kern="1200">
        <a:solidFill>
          <a:srgbClr val="FF0000"/>
        </a:solidFill>
        <a:latin typeface="Arial" charset="0"/>
        <a:ea typeface="+mn-ea"/>
        <a:cs typeface="Arial" charset="0"/>
      </a:defRPr>
    </a:lvl1pPr>
    <a:lvl2pPr marL="457200" algn="l" rtl="0" eaLnBrk="0" fontAlgn="base" hangingPunct="0">
      <a:spcBef>
        <a:spcPct val="0"/>
      </a:spcBef>
      <a:spcAft>
        <a:spcPct val="0"/>
      </a:spcAft>
      <a:defRPr sz="2400" b="1" kern="1200">
        <a:solidFill>
          <a:srgbClr val="FF0000"/>
        </a:solidFill>
        <a:latin typeface="Arial" charset="0"/>
        <a:ea typeface="+mn-ea"/>
        <a:cs typeface="Arial" charset="0"/>
      </a:defRPr>
    </a:lvl2pPr>
    <a:lvl3pPr marL="914400" algn="l" rtl="0" eaLnBrk="0" fontAlgn="base" hangingPunct="0">
      <a:spcBef>
        <a:spcPct val="0"/>
      </a:spcBef>
      <a:spcAft>
        <a:spcPct val="0"/>
      </a:spcAft>
      <a:defRPr sz="2400" b="1" kern="1200">
        <a:solidFill>
          <a:srgbClr val="FF0000"/>
        </a:solidFill>
        <a:latin typeface="Arial" charset="0"/>
        <a:ea typeface="+mn-ea"/>
        <a:cs typeface="Arial" charset="0"/>
      </a:defRPr>
    </a:lvl3pPr>
    <a:lvl4pPr marL="1371600" algn="l" rtl="0" eaLnBrk="0" fontAlgn="base" hangingPunct="0">
      <a:spcBef>
        <a:spcPct val="0"/>
      </a:spcBef>
      <a:spcAft>
        <a:spcPct val="0"/>
      </a:spcAft>
      <a:defRPr sz="2400" b="1" kern="1200">
        <a:solidFill>
          <a:srgbClr val="FF0000"/>
        </a:solidFill>
        <a:latin typeface="Arial" charset="0"/>
        <a:ea typeface="+mn-ea"/>
        <a:cs typeface="Arial" charset="0"/>
      </a:defRPr>
    </a:lvl4pPr>
    <a:lvl5pPr marL="1828800" algn="l" rtl="0" eaLnBrk="0" fontAlgn="base" hangingPunct="0">
      <a:spcBef>
        <a:spcPct val="0"/>
      </a:spcBef>
      <a:spcAft>
        <a:spcPct val="0"/>
      </a:spcAft>
      <a:defRPr sz="2400" b="1" kern="1200">
        <a:solidFill>
          <a:srgbClr val="FF0000"/>
        </a:solidFill>
        <a:latin typeface="Arial" charset="0"/>
        <a:ea typeface="+mn-ea"/>
        <a:cs typeface="Arial" charset="0"/>
      </a:defRPr>
    </a:lvl5pPr>
    <a:lvl6pPr marL="2286000" algn="l" defTabSz="914400" rtl="0" eaLnBrk="1" latinLnBrk="0" hangingPunct="1">
      <a:defRPr sz="2400" b="1" kern="1200">
        <a:solidFill>
          <a:srgbClr val="FF0000"/>
        </a:solidFill>
        <a:latin typeface="Arial" charset="0"/>
        <a:ea typeface="+mn-ea"/>
        <a:cs typeface="Arial" charset="0"/>
      </a:defRPr>
    </a:lvl6pPr>
    <a:lvl7pPr marL="2743200" algn="l" defTabSz="914400" rtl="0" eaLnBrk="1" latinLnBrk="0" hangingPunct="1">
      <a:defRPr sz="2400" b="1" kern="1200">
        <a:solidFill>
          <a:srgbClr val="FF0000"/>
        </a:solidFill>
        <a:latin typeface="Arial" charset="0"/>
        <a:ea typeface="+mn-ea"/>
        <a:cs typeface="Arial" charset="0"/>
      </a:defRPr>
    </a:lvl7pPr>
    <a:lvl8pPr marL="3200400" algn="l" defTabSz="914400" rtl="0" eaLnBrk="1" latinLnBrk="0" hangingPunct="1">
      <a:defRPr sz="2400" b="1" kern="1200">
        <a:solidFill>
          <a:srgbClr val="FF0000"/>
        </a:solidFill>
        <a:latin typeface="Arial" charset="0"/>
        <a:ea typeface="+mn-ea"/>
        <a:cs typeface="Arial" charset="0"/>
      </a:defRPr>
    </a:lvl8pPr>
    <a:lvl9pPr marL="3657600" algn="l" defTabSz="914400" rtl="0" eaLnBrk="1" latinLnBrk="0" hangingPunct="1">
      <a:defRPr sz="2400" b="1" kern="1200">
        <a:solidFill>
          <a:srgbClr val="FF0000"/>
        </a:solidFill>
        <a:latin typeface="Arial" charset="0"/>
        <a:ea typeface="+mn-ea"/>
        <a:cs typeface="Arial"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ndra Tajarova" initials="ST" lastIdx="1" clrIdx="0"/>
  <p:cmAuthor id="2" name="Andra Sietiņsone-Kozlova" initials="ASK" lastIdx="4" clrIdx="1"/>
  <p:cmAuthor id="3" name="Signe Valentīna Jejsa" initials="SVJ" lastIdx="1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303030"/>
    <a:srgbClr val="E6E6E6"/>
    <a:srgbClr val="93B907"/>
    <a:srgbClr val="696969"/>
    <a:srgbClr val="CBAA07"/>
    <a:srgbClr val="D5BAEC"/>
    <a:srgbClr val="008600"/>
    <a:srgbClr val="0E9A39"/>
    <a:srgbClr val="0B9D3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775" autoAdjust="0"/>
    <p:restoredTop sz="98610" autoAdjust="0"/>
  </p:normalViewPr>
  <p:slideViewPr>
    <p:cSldViewPr>
      <p:cViewPr varScale="1">
        <p:scale>
          <a:sx n="107" d="100"/>
          <a:sy n="107" d="100"/>
        </p:scale>
        <p:origin x="1026" y="78"/>
      </p:cViewPr>
      <p:guideLst>
        <p:guide orient="horz" pos="2160"/>
        <p:guide pos="384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commentAuthors" Target="commentAuthor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slide" Target="slides/slide38.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handoutMaster" Target="handoutMasters/handoutMaster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notesMaster" Target="notesMasters/notesMaster1.xml"/><Relationship Id="rId8" Type="http://schemas.openxmlformats.org/officeDocument/2006/relationships/slide" Target="slides/slide5.xml"/><Relationship Id="rId51" Type="http://schemas.openxmlformats.org/officeDocument/2006/relationships/presProps" Target="presProps.xml"/></Relationships>
</file>

<file path=ppt/_rels/viewProps.xml.rels><?xml version="1.0" encoding="UTF-8" standalone="yes"?>
<Relationships xmlns="http://schemas.openxmlformats.org/package/2006/relationships"><Relationship Id="rId1" Type="http://schemas.openxmlformats.org/officeDocument/2006/relationships/slide" Target="slides/slide44.xml"/></Relationships>
</file>

<file path=ppt/charts/_rels/chart1.xml.rels><?xml version="1.0" encoding="UTF-8" standalone="yes"?>
<Relationships xmlns="http://schemas.openxmlformats.org/package/2006/relationships"><Relationship Id="rId2" Type="http://schemas.openxmlformats.org/officeDocument/2006/relationships/oleObject" Target="file:///\\server-1\SKDS\Ieva_Strode\Projekti2026\Prokuratura\Grafiki_Prokuratura_04_052026.xlsx" TargetMode="External"/><Relationship Id="rId1" Type="http://schemas.openxmlformats.org/officeDocument/2006/relationships/themeOverride" Target="../theme/themeOverride3.xml"/></Relationships>
</file>

<file path=ppt/charts/_rels/chart10.xml.rels><?xml version="1.0" encoding="UTF-8" standalone="yes"?>
<Relationships xmlns="http://schemas.openxmlformats.org/package/2006/relationships"><Relationship Id="rId3" Type="http://schemas.openxmlformats.org/officeDocument/2006/relationships/chartUserShapes" Target="../drawings/drawing5.xml"/><Relationship Id="rId2" Type="http://schemas.openxmlformats.org/officeDocument/2006/relationships/oleObject" Target="file:///\\server-1\SKDS\Ieva_Strode\Projekti2026\Prokuratura\Grafiki_Prokuratura_04_052026.xlsx" TargetMode="External"/><Relationship Id="rId1" Type="http://schemas.openxmlformats.org/officeDocument/2006/relationships/themeOverride" Target="../theme/themeOverride12.xml"/></Relationships>
</file>

<file path=ppt/charts/_rels/chart11.xml.rels><?xml version="1.0" encoding="UTF-8" standalone="yes"?>
<Relationships xmlns="http://schemas.openxmlformats.org/package/2006/relationships"><Relationship Id="rId2" Type="http://schemas.openxmlformats.org/officeDocument/2006/relationships/oleObject" Target="file:///\\server-1\SKDS\Ieva_Strode\Projekti2026\Prokuratura\Grafiki_Prokuratura_04_052026.xlsx" TargetMode="External"/><Relationship Id="rId1" Type="http://schemas.openxmlformats.org/officeDocument/2006/relationships/themeOverride" Target="../theme/themeOverride13.xml"/></Relationships>
</file>

<file path=ppt/charts/_rels/chart12.xml.rels><?xml version="1.0" encoding="UTF-8" standalone="yes"?>
<Relationships xmlns="http://schemas.openxmlformats.org/package/2006/relationships"><Relationship Id="rId3" Type="http://schemas.openxmlformats.org/officeDocument/2006/relationships/chartUserShapes" Target="../drawings/drawing6.xml"/><Relationship Id="rId2" Type="http://schemas.openxmlformats.org/officeDocument/2006/relationships/oleObject" Target="file:///\\server-1\SKDS\Ieva_Strode\Projekti2026\Prokuratura\Grafiki_Prokuratura_04_052026.xlsx" TargetMode="External"/><Relationship Id="rId1" Type="http://schemas.openxmlformats.org/officeDocument/2006/relationships/themeOverride" Target="../theme/themeOverride14.xml"/></Relationships>
</file>

<file path=ppt/charts/_rels/chart13.xml.rels><?xml version="1.0" encoding="UTF-8" standalone="yes"?>
<Relationships xmlns="http://schemas.openxmlformats.org/package/2006/relationships"><Relationship Id="rId2" Type="http://schemas.openxmlformats.org/officeDocument/2006/relationships/oleObject" Target="file:///\\server-1\SKDS\Ieva_Strode\Projekti2026\Prokuratura\Grafiki_Prokuratura_04_052026.xlsx" TargetMode="External"/><Relationship Id="rId1" Type="http://schemas.openxmlformats.org/officeDocument/2006/relationships/themeOverride" Target="../theme/themeOverride15.xml"/></Relationships>
</file>

<file path=ppt/charts/_rels/chart14.xml.rels><?xml version="1.0" encoding="UTF-8" standalone="yes"?>
<Relationships xmlns="http://schemas.openxmlformats.org/package/2006/relationships"><Relationship Id="rId3" Type="http://schemas.openxmlformats.org/officeDocument/2006/relationships/chartUserShapes" Target="../drawings/drawing7.xml"/><Relationship Id="rId2" Type="http://schemas.openxmlformats.org/officeDocument/2006/relationships/oleObject" Target="file:///\\server-1\SKDS\Ieva_Strode\Projekti2026\Prokuratura\Grafiki_Prokuratura_04_052026.xlsx" TargetMode="External"/><Relationship Id="rId1" Type="http://schemas.openxmlformats.org/officeDocument/2006/relationships/themeOverride" Target="../theme/themeOverride16.xml"/></Relationships>
</file>

<file path=ppt/charts/_rels/chart15.xml.rels><?xml version="1.0" encoding="UTF-8" standalone="yes"?>
<Relationships xmlns="http://schemas.openxmlformats.org/package/2006/relationships"><Relationship Id="rId2" Type="http://schemas.openxmlformats.org/officeDocument/2006/relationships/oleObject" Target="file:///\\server-1\SKDS\Ieva_Strode\Projekti2026\Prokuratura\Grafiki_Prokuratura_04_052026.xlsx" TargetMode="External"/><Relationship Id="rId1" Type="http://schemas.openxmlformats.org/officeDocument/2006/relationships/themeOverride" Target="../theme/themeOverride17.xml"/></Relationships>
</file>

<file path=ppt/charts/_rels/chart16.xml.rels><?xml version="1.0" encoding="UTF-8" standalone="yes"?>
<Relationships xmlns="http://schemas.openxmlformats.org/package/2006/relationships"><Relationship Id="rId3" Type="http://schemas.openxmlformats.org/officeDocument/2006/relationships/chartUserShapes" Target="../drawings/drawing8.xml"/><Relationship Id="rId2" Type="http://schemas.openxmlformats.org/officeDocument/2006/relationships/oleObject" Target="file:///\\server-1\SKDS\Ieva_Strode\Projekti2026\Prokuratura\Grafiki_Prokuratura_04_052026.xlsx" TargetMode="External"/><Relationship Id="rId1" Type="http://schemas.openxmlformats.org/officeDocument/2006/relationships/themeOverride" Target="../theme/themeOverride18.xml"/></Relationships>
</file>

<file path=ppt/charts/_rels/chart17.xml.rels><?xml version="1.0" encoding="UTF-8" standalone="yes"?>
<Relationships xmlns="http://schemas.openxmlformats.org/package/2006/relationships"><Relationship Id="rId2" Type="http://schemas.openxmlformats.org/officeDocument/2006/relationships/oleObject" Target="file:///\\server-1\SKDS\Ieva_Strode\Projekti2026\Prokuratura\Grafiki_Prokuratura_04_052026.xlsx" TargetMode="External"/><Relationship Id="rId1" Type="http://schemas.openxmlformats.org/officeDocument/2006/relationships/themeOverride" Target="../theme/themeOverride19.xml"/></Relationships>
</file>

<file path=ppt/charts/_rels/chart18.xml.rels><?xml version="1.0" encoding="UTF-8" standalone="yes"?>
<Relationships xmlns="http://schemas.openxmlformats.org/package/2006/relationships"><Relationship Id="rId3" Type="http://schemas.openxmlformats.org/officeDocument/2006/relationships/chartUserShapes" Target="../drawings/drawing9.xml"/><Relationship Id="rId2" Type="http://schemas.openxmlformats.org/officeDocument/2006/relationships/oleObject" Target="file:///\\server-1\SKDS\Ieva_Strode\Projekti2026\Prokuratura\Grafiki_Prokuratura_04_052026.xlsx" TargetMode="External"/><Relationship Id="rId1" Type="http://schemas.openxmlformats.org/officeDocument/2006/relationships/themeOverride" Target="../theme/themeOverride20.xml"/></Relationships>
</file>

<file path=ppt/charts/_rels/chart19.xml.rels><?xml version="1.0" encoding="UTF-8" standalone="yes"?>
<Relationships xmlns="http://schemas.openxmlformats.org/package/2006/relationships"><Relationship Id="rId2" Type="http://schemas.openxmlformats.org/officeDocument/2006/relationships/oleObject" Target="file:///\\server-1\SKDS\Ieva_Strode\Projekti2026\Prokuratura\Grafiki_Prokuratura_04_052026.xlsx" TargetMode="External"/><Relationship Id="rId1" Type="http://schemas.openxmlformats.org/officeDocument/2006/relationships/themeOverride" Target="../theme/themeOverride21.xml"/></Relationships>
</file>

<file path=ppt/charts/_rels/chart2.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file:///\\server-1\SKDS\Ieva_Strode\Projekti2026\Prokuratura\Grafiki_Prokuratura_04_052026.xlsx" TargetMode="External"/><Relationship Id="rId1" Type="http://schemas.openxmlformats.org/officeDocument/2006/relationships/themeOverride" Target="../theme/themeOverride4.xml"/></Relationships>
</file>

<file path=ppt/charts/_rels/chart20.xml.rels><?xml version="1.0" encoding="UTF-8" standalone="yes"?>
<Relationships xmlns="http://schemas.openxmlformats.org/package/2006/relationships"><Relationship Id="rId3" Type="http://schemas.openxmlformats.org/officeDocument/2006/relationships/chartUserShapes" Target="../drawings/drawing10.xml"/><Relationship Id="rId2" Type="http://schemas.openxmlformats.org/officeDocument/2006/relationships/oleObject" Target="file:///\\server-1\SKDS\Ieva_Strode\Projekti2026\Prokuratura\Grafiki_Prokuratura_04_052026.xlsx" TargetMode="External"/><Relationship Id="rId1" Type="http://schemas.openxmlformats.org/officeDocument/2006/relationships/themeOverride" Target="../theme/themeOverride22.xml"/></Relationships>
</file>

<file path=ppt/charts/_rels/chart21.xml.rels><?xml version="1.0" encoding="UTF-8" standalone="yes"?>
<Relationships xmlns="http://schemas.openxmlformats.org/package/2006/relationships"><Relationship Id="rId2" Type="http://schemas.openxmlformats.org/officeDocument/2006/relationships/oleObject" Target="file:///\\server-1\SKDS\Ieva_Strode\Projekti2026\Prokuratura\Grafiki_Prokuratura_04_052026.xlsx" TargetMode="External"/><Relationship Id="rId1" Type="http://schemas.openxmlformats.org/officeDocument/2006/relationships/themeOverride" Target="../theme/themeOverride23.xml"/></Relationships>
</file>

<file path=ppt/charts/_rels/chart22.xml.rels><?xml version="1.0" encoding="UTF-8" standalone="yes"?>
<Relationships xmlns="http://schemas.openxmlformats.org/package/2006/relationships"><Relationship Id="rId3" Type="http://schemas.openxmlformats.org/officeDocument/2006/relationships/chartUserShapes" Target="../drawings/drawing11.xml"/><Relationship Id="rId2" Type="http://schemas.openxmlformats.org/officeDocument/2006/relationships/oleObject" Target="file:///\\server-1\SKDS\Ieva_Strode\Projekti2026\Prokuratura\Grafiki_Prokuratura_04_052026.xlsx" TargetMode="External"/><Relationship Id="rId1" Type="http://schemas.openxmlformats.org/officeDocument/2006/relationships/themeOverride" Target="../theme/themeOverride24.xml"/></Relationships>
</file>

<file path=ppt/charts/_rels/chart23.xml.rels><?xml version="1.0" encoding="UTF-8" standalone="yes"?>
<Relationships xmlns="http://schemas.openxmlformats.org/package/2006/relationships"><Relationship Id="rId3" Type="http://schemas.openxmlformats.org/officeDocument/2006/relationships/chartUserShapes" Target="../drawings/drawing12.xml"/><Relationship Id="rId2" Type="http://schemas.openxmlformats.org/officeDocument/2006/relationships/oleObject" Target="file:///\\server-1\SKDS\Ieva_Strode\Projekti2026\Prokuratura\Grafiki_Prokuratura_04_052026.xlsx" TargetMode="External"/><Relationship Id="rId1" Type="http://schemas.openxmlformats.org/officeDocument/2006/relationships/themeOverride" Target="../theme/themeOverride25.xml"/></Relationships>
</file>

<file path=ppt/charts/_rels/chart24.xml.rels><?xml version="1.0" encoding="UTF-8" standalone="yes"?>
<Relationships xmlns="http://schemas.openxmlformats.org/package/2006/relationships"><Relationship Id="rId3" Type="http://schemas.openxmlformats.org/officeDocument/2006/relationships/chartUserShapes" Target="../drawings/drawing13.xml"/><Relationship Id="rId2" Type="http://schemas.openxmlformats.org/officeDocument/2006/relationships/oleObject" Target="file:///\\server-1\SKDS\Ieva_Strode\Projekti2026\Prokuratura\Grafiki_Prokuratura_04_052026.xlsx" TargetMode="External"/><Relationship Id="rId1" Type="http://schemas.openxmlformats.org/officeDocument/2006/relationships/themeOverride" Target="../theme/themeOverride26.xml"/></Relationships>
</file>

<file path=ppt/charts/_rels/chart25.xml.rels><?xml version="1.0" encoding="UTF-8" standalone="yes"?>
<Relationships xmlns="http://schemas.openxmlformats.org/package/2006/relationships"><Relationship Id="rId2" Type="http://schemas.openxmlformats.org/officeDocument/2006/relationships/oleObject" Target="file:///\\server-1\SKDS\Ieva_Strode\Projekti2026\Prokuratura\Grafiki_Prokuratura_04_052026.xlsx" TargetMode="External"/><Relationship Id="rId1" Type="http://schemas.openxmlformats.org/officeDocument/2006/relationships/themeOverride" Target="../theme/themeOverride27.xml"/></Relationships>
</file>

<file path=ppt/charts/_rels/chart26.xml.rels><?xml version="1.0" encoding="UTF-8" standalone="yes"?>
<Relationships xmlns="http://schemas.openxmlformats.org/package/2006/relationships"><Relationship Id="rId3" Type="http://schemas.openxmlformats.org/officeDocument/2006/relationships/chartUserShapes" Target="../drawings/drawing14.xml"/><Relationship Id="rId2" Type="http://schemas.openxmlformats.org/officeDocument/2006/relationships/oleObject" Target="file:///\\server-1\SKDS\Ieva_Strode\Projekti2026\Prokuratura\Grafiki_Prokuratura_04_052026.xlsx" TargetMode="External"/><Relationship Id="rId1" Type="http://schemas.openxmlformats.org/officeDocument/2006/relationships/themeOverride" Target="../theme/themeOverride28.xml"/></Relationships>
</file>

<file path=ppt/charts/_rels/chart27.xml.rels><?xml version="1.0" encoding="UTF-8" standalone="yes"?>
<Relationships xmlns="http://schemas.openxmlformats.org/package/2006/relationships"><Relationship Id="rId3" Type="http://schemas.openxmlformats.org/officeDocument/2006/relationships/chartUserShapes" Target="../drawings/drawing15.xml"/><Relationship Id="rId2" Type="http://schemas.openxmlformats.org/officeDocument/2006/relationships/oleObject" Target="file:///\\server-1\SKDS\Ieva_Strode\Projekti2026\Prokuratura\Grafiki_Prokuratura_04_052026.xlsx" TargetMode="External"/><Relationship Id="rId1" Type="http://schemas.openxmlformats.org/officeDocument/2006/relationships/themeOverride" Target="../theme/themeOverride29.xml"/></Relationships>
</file>

<file path=ppt/charts/_rels/chart28.xml.rels><?xml version="1.0" encoding="UTF-8" standalone="yes"?>
<Relationships xmlns="http://schemas.openxmlformats.org/package/2006/relationships"><Relationship Id="rId3" Type="http://schemas.openxmlformats.org/officeDocument/2006/relationships/chartUserShapes" Target="../drawings/drawing16.xml"/><Relationship Id="rId2" Type="http://schemas.openxmlformats.org/officeDocument/2006/relationships/oleObject" Target="file:///\\server-1\SKDS\Ieva_Strode\Projekti2026\Prokuratura\Grafiki_Prokuratura_04_052026.xlsx" TargetMode="External"/><Relationship Id="rId1" Type="http://schemas.openxmlformats.org/officeDocument/2006/relationships/themeOverride" Target="../theme/themeOverride30.xml"/></Relationships>
</file>

<file path=ppt/charts/_rels/chart29.xml.rels><?xml version="1.0" encoding="UTF-8" standalone="yes"?>
<Relationships xmlns="http://schemas.openxmlformats.org/package/2006/relationships"><Relationship Id="rId3" Type="http://schemas.openxmlformats.org/officeDocument/2006/relationships/chartUserShapes" Target="../drawings/drawing17.xml"/><Relationship Id="rId2" Type="http://schemas.openxmlformats.org/officeDocument/2006/relationships/oleObject" Target="file:///\\server-1\SKDS\Ieva_Strode\Projekti2026\Prokuratura\Grafiki_Prokuratura_04_052026.xlsx" TargetMode="External"/><Relationship Id="rId1" Type="http://schemas.openxmlformats.org/officeDocument/2006/relationships/themeOverride" Target="../theme/themeOverride31.xml"/></Relationships>
</file>

<file path=ppt/charts/_rels/chart3.xml.rels><?xml version="1.0" encoding="UTF-8" standalone="yes"?>
<Relationships xmlns="http://schemas.openxmlformats.org/package/2006/relationships"><Relationship Id="rId2" Type="http://schemas.openxmlformats.org/officeDocument/2006/relationships/oleObject" Target="file:///\\server-1\SKDS\Ieva_Strode\Projekti2026\Prokuratura\Grafiki_Prokuratura_04_052026.xlsx" TargetMode="External"/><Relationship Id="rId1" Type="http://schemas.openxmlformats.org/officeDocument/2006/relationships/themeOverride" Target="../theme/themeOverride5.xml"/></Relationships>
</file>

<file path=ppt/charts/_rels/chart30.xml.rels><?xml version="1.0" encoding="UTF-8" standalone="yes"?>
<Relationships xmlns="http://schemas.openxmlformats.org/package/2006/relationships"><Relationship Id="rId3" Type="http://schemas.openxmlformats.org/officeDocument/2006/relationships/chartUserShapes" Target="../drawings/drawing18.xml"/><Relationship Id="rId2" Type="http://schemas.openxmlformats.org/officeDocument/2006/relationships/oleObject" Target="file:///\\server-1\SKDS\Ieva_Strode\Projekti2026\Prokuratura\Grafiki_Prokuratura_04_052026.xlsx" TargetMode="External"/><Relationship Id="rId1" Type="http://schemas.openxmlformats.org/officeDocument/2006/relationships/themeOverride" Target="../theme/themeOverride32.xml"/></Relationships>
</file>

<file path=ppt/charts/_rels/chart31.xml.rels><?xml version="1.0" encoding="UTF-8" standalone="yes"?>
<Relationships xmlns="http://schemas.openxmlformats.org/package/2006/relationships"><Relationship Id="rId3" Type="http://schemas.openxmlformats.org/officeDocument/2006/relationships/chartUserShapes" Target="../drawings/drawing19.xml"/><Relationship Id="rId2" Type="http://schemas.openxmlformats.org/officeDocument/2006/relationships/oleObject" Target="file:///\\server-1\SKDS\Ieva_Strode\Projekti2026\Prokuratura\Grafiki_Prokuratura_04_052026.xlsx" TargetMode="External"/><Relationship Id="rId1" Type="http://schemas.openxmlformats.org/officeDocument/2006/relationships/themeOverride" Target="../theme/themeOverride33.xml"/></Relationships>
</file>

<file path=ppt/charts/_rels/chart32.xml.rels><?xml version="1.0" encoding="UTF-8" standalone="yes"?>
<Relationships xmlns="http://schemas.openxmlformats.org/package/2006/relationships"><Relationship Id="rId3" Type="http://schemas.openxmlformats.org/officeDocument/2006/relationships/chartUserShapes" Target="../drawings/drawing20.xml"/><Relationship Id="rId2" Type="http://schemas.openxmlformats.org/officeDocument/2006/relationships/oleObject" Target="file:///\\server-1\SKDS\Ieva_Strode\Projekti2026\Prokuratura\Grafiki_Prokuratura_04_052026.xlsx" TargetMode="External"/><Relationship Id="rId1" Type="http://schemas.openxmlformats.org/officeDocument/2006/relationships/themeOverride" Target="../theme/themeOverride34.xml"/></Relationships>
</file>

<file path=ppt/charts/_rels/chart33.xml.rels><?xml version="1.0" encoding="UTF-8" standalone="yes"?>
<Relationships xmlns="http://schemas.openxmlformats.org/package/2006/relationships"><Relationship Id="rId2" Type="http://schemas.openxmlformats.org/officeDocument/2006/relationships/oleObject" Target="file:///\\server-1\SKDS\Ieva_Strode\Projekti2026\Prokuratura\Grafiki_Prokuratura_04_052026.xlsx" TargetMode="External"/><Relationship Id="rId1" Type="http://schemas.openxmlformats.org/officeDocument/2006/relationships/themeOverride" Target="../theme/themeOverride35.xml"/></Relationships>
</file>

<file path=ppt/charts/_rels/chart34.xml.rels><?xml version="1.0" encoding="UTF-8" standalone="yes"?>
<Relationships xmlns="http://schemas.openxmlformats.org/package/2006/relationships"><Relationship Id="rId3" Type="http://schemas.openxmlformats.org/officeDocument/2006/relationships/chartUserShapes" Target="../drawings/drawing21.xml"/><Relationship Id="rId2" Type="http://schemas.openxmlformats.org/officeDocument/2006/relationships/oleObject" Target="file:///\\server-1\SKDS\Ieva_Strode\Projekti2026\Prokuratura\Grafiki_Prokuratura_04_052026.xlsx" TargetMode="External"/><Relationship Id="rId1" Type="http://schemas.openxmlformats.org/officeDocument/2006/relationships/themeOverride" Target="../theme/themeOverride36.xml"/></Relationships>
</file>

<file path=ppt/charts/_rels/chart35.xml.rels><?xml version="1.0" encoding="UTF-8" standalone="yes"?>
<Relationships xmlns="http://schemas.openxmlformats.org/package/2006/relationships"><Relationship Id="rId2" Type="http://schemas.openxmlformats.org/officeDocument/2006/relationships/oleObject" Target="file:///\\server-1\SKDS\Ieva_Strode\Projekti2026\Prokuratura\Grafiki_Prokuratura_04_052026.xlsx" TargetMode="External"/><Relationship Id="rId1" Type="http://schemas.openxmlformats.org/officeDocument/2006/relationships/themeOverride" Target="../theme/themeOverride37.xml"/></Relationships>
</file>

<file path=ppt/charts/_rels/chart36.xml.rels><?xml version="1.0" encoding="UTF-8" standalone="yes"?>
<Relationships xmlns="http://schemas.openxmlformats.org/package/2006/relationships"><Relationship Id="rId3" Type="http://schemas.openxmlformats.org/officeDocument/2006/relationships/chartUserShapes" Target="../drawings/drawing22.xml"/><Relationship Id="rId2" Type="http://schemas.openxmlformats.org/officeDocument/2006/relationships/oleObject" Target="file:///\\server-1\SKDS\Ieva_Strode\Projekti2026\Prokuratura\Grafiki_Prokuratura_04_052026.xlsx" TargetMode="External"/><Relationship Id="rId1" Type="http://schemas.openxmlformats.org/officeDocument/2006/relationships/themeOverride" Target="../theme/themeOverride38.xml"/></Relationships>
</file>

<file path=ppt/charts/_rels/chart37.xml.rels><?xml version="1.0" encoding="UTF-8" standalone="yes"?>
<Relationships xmlns="http://schemas.openxmlformats.org/package/2006/relationships"><Relationship Id="rId2" Type="http://schemas.openxmlformats.org/officeDocument/2006/relationships/oleObject" Target="file:///\\server-1\SKDS\Ieva_Strode\Projekti2026\Prokuratura\Grafiki_Prokuratura_04_052026.xlsx" TargetMode="External"/><Relationship Id="rId1" Type="http://schemas.openxmlformats.org/officeDocument/2006/relationships/themeOverride" Target="../theme/themeOverride39.xml"/></Relationships>
</file>

<file path=ppt/charts/_rels/chart38.xml.rels><?xml version="1.0" encoding="UTF-8" standalone="yes"?>
<Relationships xmlns="http://schemas.openxmlformats.org/package/2006/relationships"><Relationship Id="rId3" Type="http://schemas.openxmlformats.org/officeDocument/2006/relationships/chartUserShapes" Target="../drawings/drawing23.xml"/><Relationship Id="rId2" Type="http://schemas.openxmlformats.org/officeDocument/2006/relationships/oleObject" Target="file:///\\server-1\SKDS\Ieva_Strode\Projekti2026\Prokuratura\Grafiki_Prokuratura_04_052026.xlsx" TargetMode="External"/><Relationship Id="rId1" Type="http://schemas.openxmlformats.org/officeDocument/2006/relationships/themeOverride" Target="../theme/themeOverride40.xml"/></Relationships>
</file>

<file path=ppt/charts/_rels/chart39.xml.rels><?xml version="1.0" encoding="UTF-8" standalone="yes"?>
<Relationships xmlns="http://schemas.openxmlformats.org/package/2006/relationships"><Relationship Id="rId2" Type="http://schemas.openxmlformats.org/officeDocument/2006/relationships/oleObject" Target="file:///\\server-1\SKDS\Ieva_Strode\Projekti2026\Prokuratura\Grafiki_Prokuratura_04_052026.xlsx" TargetMode="External"/><Relationship Id="rId1" Type="http://schemas.openxmlformats.org/officeDocument/2006/relationships/themeOverride" Target="../theme/themeOverride41.xml"/></Relationships>
</file>

<file path=ppt/charts/_rels/chart4.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oleObject" Target="file:///\\server-1\SKDS\Ieva_Strode\Projekti2026\Prokuratura\Grafiki_Prokuratura_04_052026.xlsx" TargetMode="External"/><Relationship Id="rId1" Type="http://schemas.openxmlformats.org/officeDocument/2006/relationships/themeOverride" Target="../theme/themeOverride6.xml"/></Relationships>
</file>

<file path=ppt/charts/_rels/chart40.xml.rels><?xml version="1.0" encoding="UTF-8" standalone="yes"?>
<Relationships xmlns="http://schemas.openxmlformats.org/package/2006/relationships"><Relationship Id="rId3" Type="http://schemas.openxmlformats.org/officeDocument/2006/relationships/chartUserShapes" Target="../drawings/drawing24.xml"/><Relationship Id="rId2" Type="http://schemas.openxmlformats.org/officeDocument/2006/relationships/oleObject" Target="file:///\\server-1\SKDS\Ieva_Strode\Projekti2026\Prokuratura\Grafiki_Prokuratura_04_052026.xlsx" TargetMode="External"/><Relationship Id="rId1" Type="http://schemas.openxmlformats.org/officeDocument/2006/relationships/themeOverride" Target="../theme/themeOverride42.xml"/></Relationships>
</file>

<file path=ppt/charts/_rels/chart41.xml.rels><?xml version="1.0" encoding="UTF-8" standalone="yes"?>
<Relationships xmlns="http://schemas.openxmlformats.org/package/2006/relationships"><Relationship Id="rId2" Type="http://schemas.openxmlformats.org/officeDocument/2006/relationships/oleObject" Target="file:///\\server-1\SKDS\Ieva_Strode\Projekti2026\Prokuratura\Grafiki_Prokuratura_04_052026.xlsx" TargetMode="External"/><Relationship Id="rId1" Type="http://schemas.openxmlformats.org/officeDocument/2006/relationships/themeOverride" Target="../theme/themeOverride43.xml"/></Relationships>
</file>

<file path=ppt/charts/_rels/chart42.xml.rels><?xml version="1.0" encoding="UTF-8" standalone="yes"?>
<Relationships xmlns="http://schemas.openxmlformats.org/package/2006/relationships"><Relationship Id="rId3" Type="http://schemas.openxmlformats.org/officeDocument/2006/relationships/chartUserShapes" Target="../drawings/drawing25.xml"/><Relationship Id="rId2" Type="http://schemas.openxmlformats.org/officeDocument/2006/relationships/oleObject" Target="file:///\\server-1\SKDS\Ieva_Strode\Projekti2026\Prokuratura\Grafiki_Prokuratura_04_052026.xlsx" TargetMode="External"/><Relationship Id="rId1" Type="http://schemas.openxmlformats.org/officeDocument/2006/relationships/themeOverride" Target="../theme/themeOverride44.xml"/></Relationships>
</file>

<file path=ppt/charts/_rels/chart43.xml.rels><?xml version="1.0" encoding="UTF-8" standalone="yes"?>
<Relationships xmlns="http://schemas.openxmlformats.org/package/2006/relationships"><Relationship Id="rId2" Type="http://schemas.openxmlformats.org/officeDocument/2006/relationships/oleObject" Target="file:///\\server-1\SKDS\Ieva_Strode\Projekti2026\Prokuratura\Grafiki_Prokuratura_04_052026.xlsx" TargetMode="External"/><Relationship Id="rId1" Type="http://schemas.openxmlformats.org/officeDocument/2006/relationships/themeOverride" Target="../theme/themeOverride45.xml"/></Relationships>
</file>

<file path=ppt/charts/_rels/chart44.xml.rels><?xml version="1.0" encoding="UTF-8" standalone="yes"?>
<Relationships xmlns="http://schemas.openxmlformats.org/package/2006/relationships"><Relationship Id="rId3" Type="http://schemas.openxmlformats.org/officeDocument/2006/relationships/chartUserShapes" Target="../drawings/drawing26.xml"/><Relationship Id="rId2" Type="http://schemas.openxmlformats.org/officeDocument/2006/relationships/oleObject" Target="file:///\\server-1\SKDS\Ieva_Strode\Projekti2026\Prokuratura\Grafiki_Prokuratura_04_052026.xlsx" TargetMode="External"/><Relationship Id="rId1" Type="http://schemas.openxmlformats.org/officeDocument/2006/relationships/themeOverride" Target="../theme/themeOverride46.xml"/></Relationships>
</file>

<file path=ppt/charts/_rels/chart45.xml.rels><?xml version="1.0" encoding="UTF-8" standalone="yes"?>
<Relationships xmlns="http://schemas.openxmlformats.org/package/2006/relationships"><Relationship Id="rId2" Type="http://schemas.openxmlformats.org/officeDocument/2006/relationships/oleObject" Target="file:///\\server-1\SKDS\Ieva_Strode\Projekti2026\Prokuratura\Grafiki_Prokuratura_04_052026.xlsx" TargetMode="External"/><Relationship Id="rId1" Type="http://schemas.openxmlformats.org/officeDocument/2006/relationships/themeOverride" Target="../theme/themeOverride47.xml"/></Relationships>
</file>

<file path=ppt/charts/_rels/chart46.xml.rels><?xml version="1.0" encoding="UTF-8" standalone="yes"?>
<Relationships xmlns="http://schemas.openxmlformats.org/package/2006/relationships"><Relationship Id="rId3" Type="http://schemas.openxmlformats.org/officeDocument/2006/relationships/chartUserShapes" Target="../drawings/drawing27.xml"/><Relationship Id="rId2" Type="http://schemas.openxmlformats.org/officeDocument/2006/relationships/oleObject" Target="file:///\\server-1\SKDS\Ieva_Strode\Projekti2026\Prokuratura\Grafiki_Prokuratura_04_052026.xlsx" TargetMode="External"/><Relationship Id="rId1" Type="http://schemas.openxmlformats.org/officeDocument/2006/relationships/themeOverride" Target="../theme/themeOverride48.xml"/></Relationships>
</file>

<file path=ppt/charts/_rels/chart47.xml.rels><?xml version="1.0" encoding="UTF-8" standalone="yes"?>
<Relationships xmlns="http://schemas.openxmlformats.org/package/2006/relationships"><Relationship Id="rId2" Type="http://schemas.openxmlformats.org/officeDocument/2006/relationships/oleObject" Target="file:///\\server-1\SKDS\Ieva_Strode\Projekti2026\Prokuratura\Grafiki_Prokuratura_04_052026.xlsx" TargetMode="External"/><Relationship Id="rId1" Type="http://schemas.openxmlformats.org/officeDocument/2006/relationships/themeOverride" Target="../theme/themeOverride49.xml"/></Relationships>
</file>

<file path=ppt/charts/_rels/chart48.xml.rels><?xml version="1.0" encoding="UTF-8" standalone="yes"?>
<Relationships xmlns="http://schemas.openxmlformats.org/package/2006/relationships"><Relationship Id="rId3" Type="http://schemas.openxmlformats.org/officeDocument/2006/relationships/chartUserShapes" Target="../drawings/drawing28.xml"/><Relationship Id="rId2" Type="http://schemas.openxmlformats.org/officeDocument/2006/relationships/oleObject" Target="file:///\\server-1\SKDS\Ieva_Strode\Projekti2026\Prokuratura\Grafiki_Prokuratura_04_052026.xlsx" TargetMode="External"/><Relationship Id="rId1" Type="http://schemas.openxmlformats.org/officeDocument/2006/relationships/themeOverride" Target="../theme/themeOverride50.xml"/></Relationships>
</file>

<file path=ppt/charts/_rels/chart49.xml.rels><?xml version="1.0" encoding="UTF-8" standalone="yes"?>
<Relationships xmlns="http://schemas.openxmlformats.org/package/2006/relationships"><Relationship Id="rId3" Type="http://schemas.openxmlformats.org/officeDocument/2006/relationships/chartUserShapes" Target="../drawings/drawing29.xml"/><Relationship Id="rId2" Type="http://schemas.openxmlformats.org/officeDocument/2006/relationships/oleObject" Target="file:///\\server-1\SKDS\Ieva_Strode\Projekti2026\Prokuratura\Grafiki_Prokuratura_04_052026.xlsx" TargetMode="External"/><Relationship Id="rId1" Type="http://schemas.openxmlformats.org/officeDocument/2006/relationships/themeOverride" Target="../theme/themeOverride51.xml"/></Relationships>
</file>

<file path=ppt/charts/_rels/chart5.xml.rels><?xml version="1.0" encoding="UTF-8" standalone="yes"?>
<Relationships xmlns="http://schemas.openxmlformats.org/package/2006/relationships"><Relationship Id="rId2" Type="http://schemas.openxmlformats.org/officeDocument/2006/relationships/oleObject" Target="file:///\\server-1\SKDS\Ieva_Strode\Projekti2026\Prokuratura\Grafiki_Prokuratura_04_052026.xlsx" TargetMode="External"/><Relationship Id="rId1" Type="http://schemas.openxmlformats.org/officeDocument/2006/relationships/themeOverride" Target="../theme/themeOverride7.xml"/></Relationships>
</file>

<file path=ppt/charts/_rels/chart50.xml.rels><?xml version="1.0" encoding="UTF-8" standalone="yes"?>
<Relationships xmlns="http://schemas.openxmlformats.org/package/2006/relationships"><Relationship Id="rId3" Type="http://schemas.openxmlformats.org/officeDocument/2006/relationships/chartUserShapes" Target="../drawings/drawing30.xml"/><Relationship Id="rId2" Type="http://schemas.openxmlformats.org/officeDocument/2006/relationships/oleObject" Target="file:///\\server-1\SKDS\Ieva_Strode\Projekti2026\Prokuratura\Grafiki_Prokuratura_04_052026.xlsx" TargetMode="External"/><Relationship Id="rId1" Type="http://schemas.openxmlformats.org/officeDocument/2006/relationships/themeOverride" Target="../theme/themeOverride52.xml"/></Relationships>
</file>

<file path=ppt/charts/_rels/chart6.xml.rels><?xml version="1.0" encoding="UTF-8" standalone="yes"?>
<Relationships xmlns="http://schemas.openxmlformats.org/package/2006/relationships"><Relationship Id="rId3" Type="http://schemas.openxmlformats.org/officeDocument/2006/relationships/chartUserShapes" Target="../drawings/drawing3.xml"/><Relationship Id="rId2" Type="http://schemas.openxmlformats.org/officeDocument/2006/relationships/oleObject" Target="file:///\\server-1\SKDS\Ieva_Strode\Projekti2026\Prokuratura\Grafiki_Prokuratura_04_052026.xlsx" TargetMode="External"/><Relationship Id="rId1" Type="http://schemas.openxmlformats.org/officeDocument/2006/relationships/themeOverride" Target="../theme/themeOverride8.xml"/></Relationships>
</file>

<file path=ppt/charts/_rels/chart7.xml.rels><?xml version="1.0" encoding="UTF-8" standalone="yes"?>
<Relationships xmlns="http://schemas.openxmlformats.org/package/2006/relationships"><Relationship Id="rId2" Type="http://schemas.openxmlformats.org/officeDocument/2006/relationships/oleObject" Target="file:///\\server-1\SKDS\Ieva_Strode\Projekti2026\Prokuratura\Grafiki_Prokuratura_04_052026.xlsx" TargetMode="External"/><Relationship Id="rId1" Type="http://schemas.openxmlformats.org/officeDocument/2006/relationships/themeOverride" Target="../theme/themeOverride9.xml"/></Relationships>
</file>

<file path=ppt/charts/_rels/chart8.xml.rels><?xml version="1.0" encoding="UTF-8" standalone="yes"?>
<Relationships xmlns="http://schemas.openxmlformats.org/package/2006/relationships"><Relationship Id="rId3" Type="http://schemas.openxmlformats.org/officeDocument/2006/relationships/chartUserShapes" Target="../drawings/drawing4.xml"/><Relationship Id="rId2" Type="http://schemas.openxmlformats.org/officeDocument/2006/relationships/oleObject" Target="file:///\\server-1\SKDS\Ieva_Strode\Projekti2026\Prokuratura\Grafiki_Prokuratura_04_052026.xlsx" TargetMode="External"/><Relationship Id="rId1" Type="http://schemas.openxmlformats.org/officeDocument/2006/relationships/themeOverride" Target="../theme/themeOverride10.xml"/></Relationships>
</file>

<file path=ppt/charts/_rels/chart9.xml.rels><?xml version="1.0" encoding="UTF-8" standalone="yes"?>
<Relationships xmlns="http://schemas.openxmlformats.org/package/2006/relationships"><Relationship Id="rId2" Type="http://schemas.openxmlformats.org/officeDocument/2006/relationships/oleObject" Target="file:///\\server-1\SKDS\Ieva_Strode\Projekti2026\Prokuratura\Grafiki_Prokuratura_04_052026.xlsx" TargetMode="External"/><Relationship Id="rId1" Type="http://schemas.openxmlformats.org/officeDocument/2006/relationships/themeOverride" Target="../theme/themeOverride1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lgn="l">
              <a:defRPr sz="1000" b="0" i="1" u="none" strike="noStrike" baseline="0">
                <a:solidFill>
                  <a:srgbClr val="000000"/>
                </a:solidFill>
                <a:latin typeface="Arial"/>
                <a:ea typeface="Arial"/>
                <a:cs typeface="Arial"/>
              </a:defRPr>
            </a:pPr>
            <a:r>
              <a:rPr lang="en-US" sz="1000"/>
              <a:t>Bāze: visi respondenti, n=</a:t>
            </a:r>
            <a:r>
              <a:rPr lang="lv-LV" sz="1000"/>
              <a:t>1003</a:t>
            </a:r>
            <a:endParaRPr lang="en-US" sz="1000"/>
          </a:p>
        </c:rich>
      </c:tx>
      <c:layout>
        <c:manualLayout>
          <c:xMode val="edge"/>
          <c:yMode val="edge"/>
          <c:x val="3.1669595019630811E-4"/>
          <c:y val="0.97670680509198649"/>
        </c:manualLayout>
      </c:layout>
      <c:overlay val="0"/>
      <c:spPr>
        <a:noFill/>
        <a:ln w="25400">
          <a:noFill/>
        </a:ln>
      </c:spPr>
    </c:title>
    <c:autoTitleDeleted val="0"/>
    <c:plotArea>
      <c:layout>
        <c:manualLayout>
          <c:layoutTarget val="inner"/>
          <c:xMode val="edge"/>
          <c:yMode val="edge"/>
          <c:x val="0.32821356912349237"/>
          <c:y val="9.0459226168671161E-3"/>
          <c:w val="0.67671802488684452"/>
          <c:h val="0.95167986758047074"/>
        </c:manualLayout>
      </c:layout>
      <c:barChart>
        <c:barDir val="bar"/>
        <c:grouping val="clustered"/>
        <c:varyColors val="0"/>
        <c:ser>
          <c:idx val="0"/>
          <c:order val="0"/>
          <c:spPr>
            <a:solidFill>
              <a:srgbClr val="C0012A"/>
            </a:solidFill>
            <a:ln w="25400">
              <a:noFill/>
            </a:ln>
          </c:spPr>
          <c:invertIfNegative val="0"/>
          <c:dLbls>
            <c:dLbl>
              <c:idx val="25"/>
              <c:numFmt formatCode="0.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showLegendKey val="0"/>
              <c:showVal val="1"/>
              <c:showCatName val="0"/>
              <c:showSerName val="0"/>
              <c:showPercent val="0"/>
              <c:showBubbleSize val="0"/>
              <c:extLst>
                <c:ext xmlns:c16="http://schemas.microsoft.com/office/drawing/2014/chart" uri="{C3380CC4-5D6E-409C-BE32-E72D297353CC}">
                  <c16:uniqueId val="{00000000-DCC8-4409-948F-C5D05AB06D8B}"/>
                </c:ext>
              </c:extLst>
            </c:dLbl>
            <c:dLbl>
              <c:idx val="33"/>
              <c:numFmt formatCode="0.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showLegendKey val="0"/>
              <c:showVal val="1"/>
              <c:showCatName val="0"/>
              <c:showSerName val="0"/>
              <c:showPercent val="0"/>
              <c:showBubbleSize val="0"/>
              <c:extLst>
                <c:ext xmlns:c16="http://schemas.microsoft.com/office/drawing/2014/chart" uri="{C3380CC4-5D6E-409C-BE32-E72D297353CC}">
                  <c16:uniqueId val="{00000001-DCC8-4409-948F-C5D05AB06D8B}"/>
                </c:ext>
              </c:extLst>
            </c:dLbl>
            <c:numFmt formatCode="0.0" sourceLinked="0"/>
            <c:spPr>
              <a:noFill/>
              <a:ln w="25400">
                <a:noFill/>
              </a:ln>
            </c:spPr>
            <c:txPr>
              <a:bodyPr wrap="square" lIns="38100" tIns="19050" rIns="38100" bIns="19050" anchor="ctr">
                <a:spAutoFit/>
              </a:bodyPr>
              <a:lstStyle/>
              <a:p>
                <a:pPr>
                  <a:defRPr sz="1000" b="0" i="0" u="none" strike="noStrike" baseline="0">
                    <a:solidFill>
                      <a:srgbClr val="000000"/>
                    </a:solidFill>
                    <a:latin typeface="Arial"/>
                    <a:ea typeface="Arial"/>
                    <a:cs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socdem!$B$6:$B$45</c:f>
              <c:strCache>
                <c:ptCount val="40"/>
                <c:pt idx="0">
                  <c:v>vīrieši (n=486)</c:v>
                </c:pt>
                <c:pt idx="1">
                  <c:v>sievietes (n=517)</c:v>
                </c:pt>
                <c:pt idx="3">
                  <c:v>18 - 24 g.v. (n=97)</c:v>
                </c:pt>
                <c:pt idx="4">
                  <c:v>25 - 34 g.v. (n=146)</c:v>
                </c:pt>
                <c:pt idx="5">
                  <c:v>35 - 44 g.v. (n=188)</c:v>
                </c:pt>
                <c:pt idx="6">
                  <c:v>45 - 54 g.v. (n=180)</c:v>
                </c:pt>
                <c:pt idx="7">
                  <c:v>55 - 64 g.v. (n=176)</c:v>
                </c:pt>
                <c:pt idx="8">
                  <c:v>65 g.v. un vairāk (n=216)</c:v>
                </c:pt>
                <c:pt idx="10">
                  <c:v>pamatizglītība (n=89)</c:v>
                </c:pt>
                <c:pt idx="11">
                  <c:v>vidējā izglītība (n=635)</c:v>
                </c:pt>
                <c:pt idx="12">
                  <c:v>augstākā izglītība (n=279)</c:v>
                </c:pt>
                <c:pt idx="14">
                  <c:v>latviešu sarunvaloda ģimenē (n=631)</c:v>
                </c:pt>
                <c:pt idx="15">
                  <c:v>krievu sarunvaloda ģimenē (n=354)</c:v>
                </c:pt>
                <c:pt idx="17">
                  <c:v>LR pilsoņi (n=881)</c:v>
                </c:pt>
                <c:pt idx="18">
                  <c:v>respondenti bez LR pilsonības (n=122)</c:v>
                </c:pt>
                <c:pt idx="20">
                  <c:v>publiskajā sektorā nodarbinātie (n=173)</c:v>
                </c:pt>
                <c:pt idx="21">
                  <c:v>privātajā sektorā nodarbinātie (n=465)</c:v>
                </c:pt>
                <c:pt idx="22">
                  <c:v>nestrādājošie (n=365)</c:v>
                </c:pt>
                <c:pt idx="24">
                  <c:v>zemi ienākumi (līdz €477) (n=155)</c:v>
                </c:pt>
                <c:pt idx="25">
                  <c:v>vidēji zemi ienākumi (€478 - €629) (n=158)</c:v>
                </c:pt>
                <c:pt idx="26">
                  <c:v>vidēji ienākumi (€630 - €799) (n=142)</c:v>
                </c:pt>
                <c:pt idx="27">
                  <c:v>vidēji augsti ienākumi (€800 - €1004) (n=178)</c:v>
                </c:pt>
                <c:pt idx="28">
                  <c:v>augsti ienākumi (€1005 un vairāk) (n=123)</c:v>
                </c:pt>
                <c:pt idx="30">
                  <c:v>Rīga (n=330)</c:v>
                </c:pt>
                <c:pt idx="31">
                  <c:v>Pārējais Rīgas reģions (n=131)</c:v>
                </c:pt>
                <c:pt idx="32">
                  <c:v>Vidzemes reģions (n=144)</c:v>
                </c:pt>
                <c:pt idx="33">
                  <c:v>Kurzemes reģions (n=137)</c:v>
                </c:pt>
                <c:pt idx="34">
                  <c:v>Zemgales reģions (n=118)</c:v>
                </c:pt>
                <c:pt idx="35">
                  <c:v>Latgales reģions (n=143)</c:v>
                </c:pt>
                <c:pt idx="37">
                  <c:v>Rīga (n=330)</c:v>
                </c:pt>
                <c:pt idx="38">
                  <c:v>cita pilsēta (n=370)</c:v>
                </c:pt>
                <c:pt idx="39">
                  <c:v>lauki (n=303)</c:v>
                </c:pt>
              </c:strCache>
            </c:strRef>
          </c:cat>
          <c:val>
            <c:numRef>
              <c:f>socdem!$C$6:$C$45</c:f>
              <c:numCache>
                <c:formatCode>0.0</c:formatCode>
                <c:ptCount val="40"/>
                <c:pt idx="0">
                  <c:v>48.7</c:v>
                </c:pt>
                <c:pt idx="1">
                  <c:v>51.3</c:v>
                </c:pt>
                <c:pt idx="3">
                  <c:v>9.8000000000000007</c:v>
                </c:pt>
                <c:pt idx="4">
                  <c:v>14.4</c:v>
                </c:pt>
                <c:pt idx="5">
                  <c:v>21.2</c:v>
                </c:pt>
                <c:pt idx="6">
                  <c:v>19</c:v>
                </c:pt>
                <c:pt idx="7">
                  <c:v>18.5</c:v>
                </c:pt>
                <c:pt idx="8">
                  <c:v>17.100000000000001</c:v>
                </c:pt>
                <c:pt idx="10">
                  <c:v>8.8000000000000007</c:v>
                </c:pt>
                <c:pt idx="11">
                  <c:v>62.9</c:v>
                </c:pt>
                <c:pt idx="12">
                  <c:v>28.3</c:v>
                </c:pt>
                <c:pt idx="14">
                  <c:v>63.5</c:v>
                </c:pt>
                <c:pt idx="15">
                  <c:v>34.9</c:v>
                </c:pt>
                <c:pt idx="17">
                  <c:v>88.3</c:v>
                </c:pt>
                <c:pt idx="18">
                  <c:v>11.7</c:v>
                </c:pt>
                <c:pt idx="20">
                  <c:v>18</c:v>
                </c:pt>
                <c:pt idx="21">
                  <c:v>48.9</c:v>
                </c:pt>
                <c:pt idx="22">
                  <c:v>33.1</c:v>
                </c:pt>
                <c:pt idx="24">
                  <c:v>15</c:v>
                </c:pt>
                <c:pt idx="25">
                  <c:v>15.2</c:v>
                </c:pt>
                <c:pt idx="26">
                  <c:v>14</c:v>
                </c:pt>
                <c:pt idx="27">
                  <c:v>18.100000000000001</c:v>
                </c:pt>
                <c:pt idx="28">
                  <c:v>12.7</c:v>
                </c:pt>
                <c:pt idx="30">
                  <c:v>33.5</c:v>
                </c:pt>
                <c:pt idx="31">
                  <c:v>13.6</c:v>
                </c:pt>
                <c:pt idx="32">
                  <c:v>14.2</c:v>
                </c:pt>
                <c:pt idx="33">
                  <c:v>14.3</c:v>
                </c:pt>
                <c:pt idx="34">
                  <c:v>11.6</c:v>
                </c:pt>
                <c:pt idx="35">
                  <c:v>12.9</c:v>
                </c:pt>
                <c:pt idx="37">
                  <c:v>33.5</c:v>
                </c:pt>
                <c:pt idx="38">
                  <c:v>36.6</c:v>
                </c:pt>
                <c:pt idx="39">
                  <c:v>29.9</c:v>
                </c:pt>
              </c:numCache>
            </c:numRef>
          </c:val>
          <c:extLst>
            <c:ext xmlns:c16="http://schemas.microsoft.com/office/drawing/2014/chart" uri="{C3380CC4-5D6E-409C-BE32-E72D297353CC}">
              <c16:uniqueId val="{00000002-DCC8-4409-948F-C5D05AB06D8B}"/>
            </c:ext>
          </c:extLst>
        </c:ser>
        <c:dLbls>
          <c:showLegendKey val="0"/>
          <c:showVal val="0"/>
          <c:showCatName val="0"/>
          <c:showSerName val="0"/>
          <c:showPercent val="0"/>
          <c:showBubbleSize val="0"/>
        </c:dLbls>
        <c:gapWidth val="20"/>
        <c:axId val="567961056"/>
        <c:axId val="1"/>
      </c:barChart>
      <c:catAx>
        <c:axId val="567961056"/>
        <c:scaling>
          <c:orientation val="maxMin"/>
        </c:scaling>
        <c:delete val="0"/>
        <c:axPos val="l"/>
        <c:title>
          <c:tx>
            <c:rich>
              <a:bodyPr rot="0" vert="horz"/>
              <a:lstStyle/>
              <a:p>
                <a:pPr algn="ctr">
                  <a:defRPr sz="800" b="0" i="0" u="none" strike="noStrike" baseline="0">
                    <a:solidFill>
                      <a:srgbClr val="000000"/>
                    </a:solidFill>
                    <a:latin typeface="Arial"/>
                    <a:ea typeface="Arial"/>
                    <a:cs typeface="Arial"/>
                  </a:defRPr>
                </a:pPr>
                <a:r>
                  <a:rPr lang="en-US"/>
                  <a:t>%</a:t>
                </a:r>
              </a:p>
            </c:rich>
          </c:tx>
          <c:layout>
            <c:manualLayout>
              <c:xMode val="edge"/>
              <c:yMode val="edge"/>
              <c:x val="0.94472501681091514"/>
              <c:y val="1.0044441166165704E-2"/>
            </c:manualLayout>
          </c:layout>
          <c:overlay val="0"/>
          <c:spPr>
            <a:solidFill>
              <a:srgbClr val="FFFFFF"/>
            </a:solidFill>
            <a:ln w="3175">
              <a:solidFill>
                <a:srgbClr val="000000"/>
              </a:solidFill>
              <a:prstDash val="solid"/>
            </a:ln>
            <a:effectLst>
              <a:outerShdw dist="35921" dir="2700000" algn="br">
                <a:srgbClr val="000000"/>
              </a:outerShdw>
            </a:effectLst>
          </c:spPr>
        </c:title>
        <c:numFmt formatCode="General" sourceLinked="1"/>
        <c:majorTickMark val="out"/>
        <c:minorTickMark val="none"/>
        <c:tickLblPos val="nextTo"/>
        <c:spPr>
          <a:ln w="3175">
            <a:solidFill>
              <a:srgbClr val="000000"/>
            </a:solidFill>
            <a:prstDash val="solid"/>
          </a:ln>
        </c:spPr>
        <c:txPr>
          <a:bodyPr rot="0" vert="horz"/>
          <a:lstStyle/>
          <a:p>
            <a:pPr>
              <a:defRPr sz="1000" b="0" i="0" u="none" strike="noStrike" baseline="0">
                <a:solidFill>
                  <a:srgbClr val="000000"/>
                </a:solidFill>
                <a:latin typeface="Arial"/>
                <a:ea typeface="Arial"/>
                <a:cs typeface="Arial"/>
              </a:defRPr>
            </a:pPr>
            <a:endParaRPr lang="en-US"/>
          </a:p>
        </c:txPr>
        <c:crossAx val="1"/>
        <c:crosses val="autoZero"/>
        <c:auto val="1"/>
        <c:lblAlgn val="ctr"/>
        <c:lblOffset val="100"/>
        <c:tickLblSkip val="1"/>
        <c:tickMarkSkip val="1"/>
        <c:noMultiLvlLbl val="0"/>
      </c:catAx>
      <c:valAx>
        <c:axId val="1"/>
        <c:scaling>
          <c:orientation val="minMax"/>
          <c:max val="100"/>
        </c:scaling>
        <c:delete val="1"/>
        <c:axPos val="t"/>
        <c:numFmt formatCode="0.0" sourceLinked="1"/>
        <c:majorTickMark val="out"/>
        <c:minorTickMark val="none"/>
        <c:tickLblPos val="nextTo"/>
        <c:crossAx val="567961056"/>
        <c:crosses val="autoZero"/>
        <c:crossBetween val="between"/>
        <c:majorUnit val="30"/>
      </c:valAx>
      <c:spPr>
        <a:noFill/>
        <a:ln w="25400">
          <a:noFill/>
        </a:ln>
      </c:spPr>
    </c:plotArea>
    <c:plotVisOnly val="1"/>
    <c:dispBlanksAs val="gap"/>
    <c:showDLblsOverMax val="0"/>
  </c:chart>
  <c:spPr>
    <a:noFill/>
    <a:ln w="6350">
      <a:noFill/>
    </a:ln>
  </c:spPr>
  <c:txPr>
    <a:bodyPr/>
    <a:lstStyle/>
    <a:p>
      <a:pPr>
        <a:defRPr sz="800" b="0" i="0" u="none" strike="noStrike" baseline="0">
          <a:solidFill>
            <a:srgbClr val="000000"/>
          </a:solidFill>
          <a:latin typeface="Arial"/>
          <a:ea typeface="Arial"/>
          <a:cs typeface="Arial"/>
        </a:defRPr>
      </a:pPr>
      <a:endParaRPr lang="en-US"/>
    </a:p>
  </c:txPr>
  <c:externalData r:id="rId2">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32710674900516468"/>
          <c:y val="5.7643298619930575E-2"/>
          <c:w val="0.67289325099483532"/>
          <c:h val="0.89888620777241568"/>
        </c:manualLayout>
      </c:layout>
      <c:barChart>
        <c:barDir val="bar"/>
        <c:grouping val="stacked"/>
        <c:varyColors val="0"/>
        <c:ser>
          <c:idx val="0"/>
          <c:order val="0"/>
          <c:tx>
            <c:strRef>
              <c:f>dati_1!$B$175</c:f>
              <c:strCache>
                <c:ptCount val="1"/>
              </c:strCache>
            </c:strRef>
          </c:tx>
          <c:spPr>
            <a:noFill/>
            <a:ln w="25400">
              <a:noFill/>
            </a:ln>
          </c:spPr>
          <c:invertIfNegative val="0"/>
          <c:cat>
            <c:strRef>
              <c:f>dati_1!$A$176:$A$217</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dati_1!$B$176:$B$217</c:f>
              <c:numCache>
                <c:formatCode>General</c:formatCode>
                <c:ptCount val="42"/>
                <c:pt idx="0" formatCode="0.0">
                  <c:v>12.400000000000006</c:v>
                </c:pt>
                <c:pt idx="2" formatCode="0.0">
                  <c:v>13.300000000000004</c:v>
                </c:pt>
                <c:pt idx="3" formatCode="0.0">
                  <c:v>11.500000000000007</c:v>
                </c:pt>
                <c:pt idx="5" formatCode="0.0">
                  <c:v>6.0000000000000071</c:v>
                </c:pt>
                <c:pt idx="6" formatCode="0.0">
                  <c:v>7.1000000000000014</c:v>
                </c:pt>
                <c:pt idx="7" formatCode="0.0">
                  <c:v>7.6000000000000085</c:v>
                </c:pt>
                <c:pt idx="8" formatCode="0.0">
                  <c:v>20.500000000000007</c:v>
                </c:pt>
                <c:pt idx="9" formatCode="0.0">
                  <c:v>14.800000000000004</c:v>
                </c:pt>
                <c:pt idx="10" formatCode="0.0">
                  <c:v>14.700000000000003</c:v>
                </c:pt>
                <c:pt idx="12" formatCode="0.0">
                  <c:v>31.000000000000004</c:v>
                </c:pt>
                <c:pt idx="13" formatCode="0.0">
                  <c:v>13.800000000000004</c:v>
                </c:pt>
                <c:pt idx="14" formatCode="0.0">
                  <c:v>3.4000000000000057</c:v>
                </c:pt>
                <c:pt idx="16" formatCode="0.0">
                  <c:v>6.1000000000000014</c:v>
                </c:pt>
                <c:pt idx="17" formatCode="0.0">
                  <c:v>23.800000000000011</c:v>
                </c:pt>
                <c:pt idx="19" formatCode="0.0">
                  <c:v>10.800000000000011</c:v>
                </c:pt>
                <c:pt idx="20" formatCode="0.0">
                  <c:v>24.100000000000009</c:v>
                </c:pt>
                <c:pt idx="22" formatCode="0.0">
                  <c:v>9.6000000000000014</c:v>
                </c:pt>
                <c:pt idx="23" formatCode="0.0">
                  <c:v>11.000000000000007</c:v>
                </c:pt>
                <c:pt idx="24" formatCode="0.0">
                  <c:v>15.900000000000006</c:v>
                </c:pt>
                <c:pt idx="26" formatCode="0.0">
                  <c:v>21.500000000000007</c:v>
                </c:pt>
                <c:pt idx="27" formatCode="0.0">
                  <c:v>8.0000000000000071</c:v>
                </c:pt>
                <c:pt idx="28" formatCode="0.0">
                  <c:v>2.2000000000000028</c:v>
                </c:pt>
                <c:pt idx="29" formatCode="0.0">
                  <c:v>13.100000000000009</c:v>
                </c:pt>
                <c:pt idx="30" formatCode="0.0">
                  <c:v>6.2000000000000028</c:v>
                </c:pt>
                <c:pt idx="32" formatCode="0.0">
                  <c:v>11.300000000000004</c:v>
                </c:pt>
                <c:pt idx="33" formatCode="0.0">
                  <c:v>16.100000000000001</c:v>
                </c:pt>
                <c:pt idx="34" formatCode="0.0">
                  <c:v>3.5000000000000071</c:v>
                </c:pt>
                <c:pt idx="35" formatCode="0.0">
                  <c:v>26.400000000000006</c:v>
                </c:pt>
                <c:pt idx="36" formatCode="0.0">
                  <c:v>3.7000000000000028</c:v>
                </c:pt>
                <c:pt idx="37" formatCode="0.0">
                  <c:v>13.400000000000006</c:v>
                </c:pt>
                <c:pt idx="39" formatCode="0.0">
                  <c:v>11.300000000000004</c:v>
                </c:pt>
                <c:pt idx="40" formatCode="0.0">
                  <c:v>11.100000000000001</c:v>
                </c:pt>
                <c:pt idx="41" formatCode="0.0">
                  <c:v>15.20000000000001</c:v>
                </c:pt>
              </c:numCache>
            </c:numRef>
          </c:val>
          <c:extLst>
            <c:ext xmlns:c16="http://schemas.microsoft.com/office/drawing/2014/chart" uri="{C3380CC4-5D6E-409C-BE32-E72D297353CC}">
              <c16:uniqueId val="{00000000-758B-4C4A-B470-161F25987ABC}"/>
            </c:ext>
          </c:extLst>
        </c:ser>
        <c:ser>
          <c:idx val="1"/>
          <c:order val="1"/>
          <c:tx>
            <c:strRef>
              <c:f>dati_1!$C$175</c:f>
              <c:strCache>
                <c:ptCount val="1"/>
                <c:pt idx="0">
                  <c:v>Pilnībā uzticos</c:v>
                </c:pt>
              </c:strCache>
            </c:strRef>
          </c:tx>
          <c:spPr>
            <a:solidFill>
              <a:srgbClr val="5B9137"/>
            </a:solidFill>
            <a:ln w="25400">
              <a:noFill/>
            </a:ln>
          </c:spPr>
          <c:invertIfNegative val="0"/>
          <c:dLbls>
            <c:dLbl>
              <c:idx val="0"/>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1-758B-4C4A-B470-161F25987ABC}"/>
                </c:ext>
              </c:extLst>
            </c:dLbl>
            <c:dLbl>
              <c:idx val="1"/>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2-758B-4C4A-B470-161F25987ABC}"/>
                </c:ext>
              </c:extLst>
            </c:dLbl>
            <c:dLbl>
              <c:idx val="2"/>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3-758B-4C4A-B470-161F25987ABC}"/>
                </c:ext>
              </c:extLst>
            </c:dLbl>
            <c:dLbl>
              <c:idx val="3"/>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4-758B-4C4A-B470-161F25987ABC}"/>
                </c:ext>
              </c:extLst>
            </c:dLbl>
            <c:dLbl>
              <c:idx val="4"/>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5-758B-4C4A-B470-161F25987ABC}"/>
                </c:ext>
              </c:extLst>
            </c:dLbl>
            <c:dLbl>
              <c:idx val="5"/>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6-758B-4C4A-B470-161F25987ABC}"/>
                </c:ext>
              </c:extLst>
            </c:dLbl>
            <c:dLbl>
              <c:idx val="6"/>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7-758B-4C4A-B470-161F25987ABC}"/>
                </c:ext>
              </c:extLst>
            </c:dLbl>
            <c:dLbl>
              <c:idx val="7"/>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8-758B-4C4A-B470-161F25987ABC}"/>
                </c:ext>
              </c:extLst>
            </c:dLbl>
            <c:dLbl>
              <c:idx val="8"/>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9-758B-4C4A-B470-161F25987ABC}"/>
                </c:ext>
              </c:extLst>
            </c:dLbl>
            <c:dLbl>
              <c:idx val="9"/>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A-758B-4C4A-B470-161F25987ABC}"/>
                </c:ext>
              </c:extLst>
            </c:dLbl>
            <c:dLbl>
              <c:idx val="10"/>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B-758B-4C4A-B470-161F25987ABC}"/>
                </c:ext>
              </c:extLst>
            </c:dLbl>
            <c:dLbl>
              <c:idx val="11"/>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C-758B-4C4A-B470-161F25987ABC}"/>
                </c:ext>
              </c:extLst>
            </c:dLbl>
            <c:dLbl>
              <c:idx val="12"/>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D-758B-4C4A-B470-161F25987ABC}"/>
                </c:ext>
              </c:extLst>
            </c:dLbl>
            <c:dLbl>
              <c:idx val="13"/>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E-758B-4C4A-B470-161F25987ABC}"/>
                </c:ext>
              </c:extLst>
            </c:dLbl>
            <c:dLbl>
              <c:idx val="14"/>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F-758B-4C4A-B470-161F25987ABC}"/>
                </c:ext>
              </c:extLst>
            </c:dLbl>
            <c:dLbl>
              <c:idx val="15"/>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0-758B-4C4A-B470-161F25987ABC}"/>
                </c:ext>
              </c:extLst>
            </c:dLbl>
            <c:dLbl>
              <c:idx val="16"/>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1-758B-4C4A-B470-161F25987ABC}"/>
                </c:ext>
              </c:extLst>
            </c:dLbl>
            <c:dLbl>
              <c:idx val="18"/>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2-758B-4C4A-B470-161F25987ABC}"/>
                </c:ext>
              </c:extLst>
            </c:dLbl>
            <c:dLbl>
              <c:idx val="19"/>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3-758B-4C4A-B470-161F25987ABC}"/>
                </c:ext>
              </c:extLst>
            </c:dLbl>
            <c:dLbl>
              <c:idx val="22"/>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4-758B-4C4A-B470-161F25987ABC}"/>
                </c:ext>
              </c:extLst>
            </c:dLbl>
            <c:dLbl>
              <c:idx val="23"/>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5-758B-4C4A-B470-161F25987ABC}"/>
                </c:ext>
              </c:extLst>
            </c:dLbl>
            <c:dLbl>
              <c:idx val="25"/>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6-758B-4C4A-B470-161F25987ABC}"/>
                </c:ext>
              </c:extLst>
            </c:dLbl>
            <c:dLbl>
              <c:idx val="26"/>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7-758B-4C4A-B470-161F25987ABC}"/>
                </c:ext>
              </c:extLst>
            </c:dLbl>
            <c:dLbl>
              <c:idx val="27"/>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8-758B-4C4A-B470-161F25987ABC}"/>
                </c:ext>
              </c:extLst>
            </c:dLbl>
            <c:dLbl>
              <c:idx val="28"/>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9-758B-4C4A-B470-161F25987ABC}"/>
                </c:ext>
              </c:extLst>
            </c:dLbl>
            <c:dLbl>
              <c:idx val="29"/>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A-758B-4C4A-B470-161F25987ABC}"/>
                </c:ext>
              </c:extLst>
            </c:dLbl>
            <c:dLbl>
              <c:idx val="30"/>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B-758B-4C4A-B470-161F25987ABC}"/>
                </c:ext>
              </c:extLst>
            </c:dLbl>
            <c:dLbl>
              <c:idx val="31"/>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C-758B-4C4A-B470-161F25987ABC}"/>
                </c:ext>
              </c:extLst>
            </c:dLbl>
            <c:dLbl>
              <c:idx val="32"/>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D-758B-4C4A-B470-161F25987ABC}"/>
                </c:ext>
              </c:extLst>
            </c:dLbl>
            <c:dLbl>
              <c:idx val="33"/>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E-758B-4C4A-B470-161F25987ABC}"/>
                </c:ext>
              </c:extLst>
            </c:dLbl>
            <c:dLbl>
              <c:idx val="34"/>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F-758B-4C4A-B470-161F25987ABC}"/>
                </c:ext>
              </c:extLst>
            </c:dLbl>
            <c:dLbl>
              <c:idx val="35"/>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0-758B-4C4A-B470-161F25987ABC}"/>
                </c:ext>
              </c:extLst>
            </c:dLbl>
            <c:dLbl>
              <c:idx val="37"/>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1-758B-4C4A-B470-161F25987ABC}"/>
                </c:ext>
              </c:extLst>
            </c:dLbl>
            <c:dLbl>
              <c:idx val="38"/>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2-758B-4C4A-B470-161F25987ABC}"/>
                </c:ext>
              </c:extLst>
            </c:dLbl>
            <c:numFmt formatCode="0" sourceLinked="0"/>
            <c:spPr>
              <a:noFill/>
              <a:ln w="25400">
                <a:noFill/>
              </a:ln>
            </c:spPr>
            <c:txPr>
              <a:bodyPr wrap="square" lIns="38100" tIns="19050" rIns="38100" bIns="19050" anchor="ctr">
                <a:spAutoFit/>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dati_1!$A$176:$A$217</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dati_1!$C$176:$C$217</c:f>
              <c:numCache>
                <c:formatCode>General</c:formatCode>
                <c:ptCount val="42"/>
                <c:pt idx="0" formatCode="0">
                  <c:v>6.9</c:v>
                </c:pt>
                <c:pt idx="2" formatCode="0">
                  <c:v>6.4</c:v>
                </c:pt>
                <c:pt idx="3" formatCode="0">
                  <c:v>7.4</c:v>
                </c:pt>
                <c:pt idx="5" formatCode="0">
                  <c:v>8.4</c:v>
                </c:pt>
                <c:pt idx="6" formatCode="0">
                  <c:v>8.1999999999999993</c:v>
                </c:pt>
                <c:pt idx="7" formatCode="0">
                  <c:v>9</c:v>
                </c:pt>
                <c:pt idx="8" formatCode="0">
                  <c:v>5.5</c:v>
                </c:pt>
                <c:pt idx="9" formatCode="0">
                  <c:v>4.5999999999999996</c:v>
                </c:pt>
                <c:pt idx="10" formatCode="0">
                  <c:v>6.5</c:v>
                </c:pt>
                <c:pt idx="12" formatCode="0">
                  <c:v>7.1</c:v>
                </c:pt>
                <c:pt idx="13" formatCode="0">
                  <c:v>6</c:v>
                </c:pt>
                <c:pt idx="14" formatCode="0">
                  <c:v>8.9</c:v>
                </c:pt>
                <c:pt idx="16" formatCode="0">
                  <c:v>8.1999999999999993</c:v>
                </c:pt>
                <c:pt idx="17" formatCode="0">
                  <c:v>4.3</c:v>
                </c:pt>
                <c:pt idx="19" formatCode="0">
                  <c:v>6.8</c:v>
                </c:pt>
                <c:pt idx="20" formatCode="0">
                  <c:v>7.5</c:v>
                </c:pt>
                <c:pt idx="22" formatCode="0">
                  <c:v>7.7</c:v>
                </c:pt>
                <c:pt idx="23" formatCode="0">
                  <c:v>6.9</c:v>
                </c:pt>
                <c:pt idx="24" formatCode="0">
                  <c:v>6.4</c:v>
                </c:pt>
                <c:pt idx="26" formatCode="0">
                  <c:v>6.3</c:v>
                </c:pt>
                <c:pt idx="27" formatCode="0">
                  <c:v>11</c:v>
                </c:pt>
                <c:pt idx="28" formatCode="0">
                  <c:v>9.6</c:v>
                </c:pt>
                <c:pt idx="29" formatCode="0">
                  <c:v>6.9</c:v>
                </c:pt>
                <c:pt idx="30" formatCode="0">
                  <c:v>4.2</c:v>
                </c:pt>
                <c:pt idx="32" formatCode="0">
                  <c:v>8.1</c:v>
                </c:pt>
                <c:pt idx="33" formatCode="0">
                  <c:v>4.5999999999999996</c:v>
                </c:pt>
                <c:pt idx="34" formatCode="0">
                  <c:v>6.5</c:v>
                </c:pt>
                <c:pt idx="35" formatCode="0">
                  <c:v>5</c:v>
                </c:pt>
                <c:pt idx="36" formatCode="0">
                  <c:v>8.6</c:v>
                </c:pt>
                <c:pt idx="37" formatCode="0">
                  <c:v>7.1</c:v>
                </c:pt>
                <c:pt idx="39" formatCode="0">
                  <c:v>8.1</c:v>
                </c:pt>
                <c:pt idx="40" formatCode="0">
                  <c:v>6.7</c:v>
                </c:pt>
                <c:pt idx="41" formatCode="0">
                  <c:v>5.8</c:v>
                </c:pt>
              </c:numCache>
            </c:numRef>
          </c:val>
          <c:extLst>
            <c:ext xmlns:c16="http://schemas.microsoft.com/office/drawing/2014/chart" uri="{C3380CC4-5D6E-409C-BE32-E72D297353CC}">
              <c16:uniqueId val="{00000023-758B-4C4A-B470-161F25987ABC}"/>
            </c:ext>
          </c:extLst>
        </c:ser>
        <c:ser>
          <c:idx val="2"/>
          <c:order val="2"/>
          <c:tx>
            <c:strRef>
              <c:f>dati_1!$D$175</c:f>
              <c:strCache>
                <c:ptCount val="1"/>
                <c:pt idx="0">
                  <c:v>Drīzāk uzticos</c:v>
                </c:pt>
              </c:strCache>
            </c:strRef>
          </c:tx>
          <c:spPr>
            <a:solidFill>
              <a:srgbClr val="A0CC82"/>
            </a:solidFill>
            <a:ln w="25400">
              <a:noFill/>
            </a:ln>
          </c:spPr>
          <c:invertIfNegative val="0"/>
          <c:dLbls>
            <c:dLbl>
              <c:idx val="0"/>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4-758B-4C4A-B470-161F25987ABC}"/>
                </c:ext>
              </c:extLst>
            </c:dLbl>
            <c:dLbl>
              <c:idx val="1"/>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5-758B-4C4A-B470-161F25987ABC}"/>
                </c:ext>
              </c:extLst>
            </c:dLbl>
            <c:dLbl>
              <c:idx val="2"/>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6-758B-4C4A-B470-161F25987ABC}"/>
                </c:ext>
              </c:extLst>
            </c:dLbl>
            <c:dLbl>
              <c:idx val="3"/>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7-758B-4C4A-B470-161F25987ABC}"/>
                </c:ext>
              </c:extLst>
            </c:dLbl>
            <c:dLbl>
              <c:idx val="4"/>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8-758B-4C4A-B470-161F25987ABC}"/>
                </c:ext>
              </c:extLst>
            </c:dLbl>
            <c:dLbl>
              <c:idx val="5"/>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9-758B-4C4A-B470-161F25987ABC}"/>
                </c:ext>
              </c:extLst>
            </c:dLbl>
            <c:dLbl>
              <c:idx val="6"/>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A-758B-4C4A-B470-161F25987ABC}"/>
                </c:ext>
              </c:extLst>
            </c:dLbl>
            <c:dLbl>
              <c:idx val="7"/>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B-758B-4C4A-B470-161F25987ABC}"/>
                </c:ext>
              </c:extLst>
            </c:dLbl>
            <c:dLbl>
              <c:idx val="8"/>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C-758B-4C4A-B470-161F25987ABC}"/>
                </c:ext>
              </c:extLst>
            </c:dLbl>
            <c:numFmt formatCode="0" sourceLinked="0"/>
            <c:spPr>
              <a:noFill/>
              <a:ln w="25400">
                <a:noFill/>
              </a:ln>
            </c:spPr>
            <c:txPr>
              <a:bodyPr wrap="square" lIns="38100" tIns="19050" rIns="38100" bIns="19050" anchor="ctr">
                <a:spAutoFit/>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dati_1!$A$176:$A$217</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dati_1!$D$176:$D$217</c:f>
              <c:numCache>
                <c:formatCode>General</c:formatCode>
                <c:ptCount val="42"/>
                <c:pt idx="0" formatCode="0">
                  <c:v>46.1</c:v>
                </c:pt>
                <c:pt idx="2" formatCode="0">
                  <c:v>45.7</c:v>
                </c:pt>
                <c:pt idx="3" formatCode="0">
                  <c:v>46.5</c:v>
                </c:pt>
                <c:pt idx="5" formatCode="0">
                  <c:v>51</c:v>
                </c:pt>
                <c:pt idx="6" formatCode="0">
                  <c:v>50.1</c:v>
                </c:pt>
                <c:pt idx="7" formatCode="0">
                  <c:v>48.8</c:v>
                </c:pt>
                <c:pt idx="8" formatCode="0">
                  <c:v>39.4</c:v>
                </c:pt>
                <c:pt idx="9" formatCode="0">
                  <c:v>46</c:v>
                </c:pt>
                <c:pt idx="10" formatCode="0">
                  <c:v>44.2</c:v>
                </c:pt>
                <c:pt idx="12" formatCode="0">
                  <c:v>27.3</c:v>
                </c:pt>
                <c:pt idx="13" formatCode="0">
                  <c:v>45.6</c:v>
                </c:pt>
                <c:pt idx="14" formatCode="0">
                  <c:v>53.1</c:v>
                </c:pt>
                <c:pt idx="16" formatCode="0">
                  <c:v>51.1</c:v>
                </c:pt>
                <c:pt idx="17" formatCode="0">
                  <c:v>37.299999999999997</c:v>
                </c:pt>
                <c:pt idx="19" formatCode="0">
                  <c:v>47.8</c:v>
                </c:pt>
                <c:pt idx="20" formatCode="0">
                  <c:v>33.799999999999997</c:v>
                </c:pt>
                <c:pt idx="22" formatCode="0">
                  <c:v>48.1</c:v>
                </c:pt>
                <c:pt idx="23" formatCode="0">
                  <c:v>47.5</c:v>
                </c:pt>
                <c:pt idx="24" formatCode="0">
                  <c:v>43.1</c:v>
                </c:pt>
                <c:pt idx="26" formatCode="0">
                  <c:v>37.6</c:v>
                </c:pt>
                <c:pt idx="27" formatCode="0">
                  <c:v>46.4</c:v>
                </c:pt>
                <c:pt idx="28" formatCode="0">
                  <c:v>53.6</c:v>
                </c:pt>
                <c:pt idx="29" formatCode="0">
                  <c:v>45.4</c:v>
                </c:pt>
                <c:pt idx="30" formatCode="0">
                  <c:v>55</c:v>
                </c:pt>
                <c:pt idx="32" formatCode="0">
                  <c:v>46</c:v>
                </c:pt>
                <c:pt idx="33" formatCode="0">
                  <c:v>44.7</c:v>
                </c:pt>
                <c:pt idx="34" formatCode="0">
                  <c:v>55.4</c:v>
                </c:pt>
                <c:pt idx="35" formatCode="0">
                  <c:v>34</c:v>
                </c:pt>
                <c:pt idx="36" formatCode="0">
                  <c:v>53.1</c:v>
                </c:pt>
                <c:pt idx="37" formatCode="0">
                  <c:v>44.9</c:v>
                </c:pt>
                <c:pt idx="39" formatCode="0">
                  <c:v>46</c:v>
                </c:pt>
                <c:pt idx="40" formatCode="0">
                  <c:v>47.6</c:v>
                </c:pt>
                <c:pt idx="41" formatCode="0">
                  <c:v>44.4</c:v>
                </c:pt>
              </c:numCache>
            </c:numRef>
          </c:val>
          <c:extLst>
            <c:ext xmlns:c16="http://schemas.microsoft.com/office/drawing/2014/chart" uri="{C3380CC4-5D6E-409C-BE32-E72D297353CC}">
              <c16:uniqueId val="{0000002D-758B-4C4A-B470-161F25987ABC}"/>
            </c:ext>
          </c:extLst>
        </c:ser>
        <c:ser>
          <c:idx val="3"/>
          <c:order val="3"/>
          <c:tx>
            <c:strRef>
              <c:f>dati_1!$E$175</c:f>
              <c:strCache>
                <c:ptCount val="1"/>
                <c:pt idx="0">
                  <c:v>Drīzāk neuzticos</c:v>
                </c:pt>
              </c:strCache>
            </c:strRef>
          </c:tx>
          <c:spPr>
            <a:solidFill>
              <a:srgbClr val="E79B75"/>
            </a:solidFill>
            <a:ln w="25400">
              <a:noFill/>
            </a:ln>
          </c:spPr>
          <c:invertIfNegative val="0"/>
          <c:dLbls>
            <c:dLbl>
              <c:idx val="0"/>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2E-758B-4C4A-B470-161F25987ABC}"/>
                </c:ext>
              </c:extLst>
            </c:dLbl>
            <c:dLbl>
              <c:idx val="1"/>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2F-758B-4C4A-B470-161F25987ABC}"/>
                </c:ext>
              </c:extLst>
            </c:dLbl>
            <c:dLbl>
              <c:idx val="2"/>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0-758B-4C4A-B470-161F25987ABC}"/>
                </c:ext>
              </c:extLst>
            </c:dLbl>
            <c:dLbl>
              <c:idx val="3"/>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1-758B-4C4A-B470-161F25987ABC}"/>
                </c:ext>
              </c:extLst>
            </c:dLbl>
            <c:dLbl>
              <c:idx val="4"/>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2-758B-4C4A-B470-161F25987ABC}"/>
                </c:ext>
              </c:extLst>
            </c:dLbl>
            <c:dLbl>
              <c:idx val="5"/>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3-758B-4C4A-B470-161F25987ABC}"/>
                </c:ext>
              </c:extLst>
            </c:dLbl>
            <c:dLbl>
              <c:idx val="6"/>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4-758B-4C4A-B470-161F25987ABC}"/>
                </c:ext>
              </c:extLst>
            </c:dLbl>
            <c:dLbl>
              <c:idx val="7"/>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5-758B-4C4A-B470-161F25987ABC}"/>
                </c:ext>
              </c:extLst>
            </c:dLbl>
            <c:dLbl>
              <c:idx val="8"/>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6-758B-4C4A-B470-161F25987ABC}"/>
                </c:ext>
              </c:extLst>
            </c:dLbl>
            <c:dLbl>
              <c:idx val="9"/>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7-758B-4C4A-B470-161F25987ABC}"/>
                </c:ext>
              </c:extLst>
            </c:dLbl>
            <c:dLbl>
              <c:idx val="10"/>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8-758B-4C4A-B470-161F25987ABC}"/>
                </c:ext>
              </c:extLst>
            </c:dLbl>
            <c:dLbl>
              <c:idx val="11"/>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9-758B-4C4A-B470-161F25987ABC}"/>
                </c:ext>
              </c:extLst>
            </c:dLbl>
            <c:dLbl>
              <c:idx val="12"/>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A-758B-4C4A-B470-161F25987ABC}"/>
                </c:ext>
              </c:extLst>
            </c:dLbl>
            <c:dLbl>
              <c:idx val="13"/>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B-758B-4C4A-B470-161F25987ABC}"/>
                </c:ext>
              </c:extLst>
            </c:dLbl>
            <c:dLbl>
              <c:idx val="14"/>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C-758B-4C4A-B470-161F25987ABC}"/>
                </c:ext>
              </c:extLst>
            </c:dLbl>
            <c:dLbl>
              <c:idx val="15"/>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D-758B-4C4A-B470-161F25987ABC}"/>
                </c:ext>
              </c:extLst>
            </c:dLbl>
            <c:dLbl>
              <c:idx val="16"/>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E-758B-4C4A-B470-161F25987ABC}"/>
                </c:ext>
              </c:extLst>
            </c:dLbl>
            <c:dLbl>
              <c:idx val="17"/>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F-758B-4C4A-B470-161F25987ABC}"/>
                </c:ext>
              </c:extLst>
            </c:dLbl>
            <c:numFmt formatCode="0" sourceLinked="0"/>
            <c:spPr>
              <a:noFill/>
              <a:ln w="25400">
                <a:noFill/>
              </a:ln>
            </c:spPr>
            <c:txPr>
              <a:bodyPr wrap="square" lIns="38100" tIns="19050" rIns="38100" bIns="19050" anchor="ctr">
                <a:spAutoFit/>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dati_1!$A$176:$A$217</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dati_1!$E$176:$E$217</c:f>
              <c:numCache>
                <c:formatCode>General</c:formatCode>
                <c:ptCount val="42"/>
                <c:pt idx="0" formatCode="0">
                  <c:v>24.5</c:v>
                </c:pt>
                <c:pt idx="2" formatCode="0">
                  <c:v>26.5</c:v>
                </c:pt>
                <c:pt idx="3" formatCode="0">
                  <c:v>22.7</c:v>
                </c:pt>
                <c:pt idx="5" formatCode="0">
                  <c:v>25.9</c:v>
                </c:pt>
                <c:pt idx="6" formatCode="0">
                  <c:v>26.7</c:v>
                </c:pt>
                <c:pt idx="7" formatCode="0">
                  <c:v>22.5</c:v>
                </c:pt>
                <c:pt idx="8" formatCode="0">
                  <c:v>29.9</c:v>
                </c:pt>
                <c:pt idx="9" formatCode="0">
                  <c:v>22</c:v>
                </c:pt>
                <c:pt idx="10" formatCode="0">
                  <c:v>21.2</c:v>
                </c:pt>
                <c:pt idx="12" formatCode="0">
                  <c:v>32.700000000000003</c:v>
                </c:pt>
                <c:pt idx="13" formatCode="0">
                  <c:v>24.3</c:v>
                </c:pt>
                <c:pt idx="14" formatCode="0">
                  <c:v>22.5</c:v>
                </c:pt>
                <c:pt idx="16" formatCode="0">
                  <c:v>21.3</c:v>
                </c:pt>
                <c:pt idx="17" formatCode="0">
                  <c:v>30.7</c:v>
                </c:pt>
                <c:pt idx="19" formatCode="0">
                  <c:v>23.8</c:v>
                </c:pt>
                <c:pt idx="20" formatCode="0">
                  <c:v>29.9</c:v>
                </c:pt>
                <c:pt idx="22" formatCode="0">
                  <c:v>25.6</c:v>
                </c:pt>
                <c:pt idx="23" formatCode="0">
                  <c:v>24.9</c:v>
                </c:pt>
                <c:pt idx="24" formatCode="0">
                  <c:v>23.5</c:v>
                </c:pt>
                <c:pt idx="26" formatCode="0">
                  <c:v>26.2</c:v>
                </c:pt>
                <c:pt idx="27" formatCode="0">
                  <c:v>19</c:v>
                </c:pt>
                <c:pt idx="28" formatCode="0">
                  <c:v>21</c:v>
                </c:pt>
                <c:pt idx="29" formatCode="0">
                  <c:v>24.8</c:v>
                </c:pt>
                <c:pt idx="30" formatCode="0">
                  <c:v>24.6</c:v>
                </c:pt>
                <c:pt idx="32" formatCode="0">
                  <c:v>25.1</c:v>
                </c:pt>
                <c:pt idx="33" formatCode="0">
                  <c:v>26.1</c:v>
                </c:pt>
                <c:pt idx="34" formatCode="0">
                  <c:v>25</c:v>
                </c:pt>
                <c:pt idx="35" formatCode="0">
                  <c:v>24.1</c:v>
                </c:pt>
                <c:pt idx="36" formatCode="0">
                  <c:v>20.3</c:v>
                </c:pt>
                <c:pt idx="37" formatCode="0">
                  <c:v>25.2</c:v>
                </c:pt>
                <c:pt idx="39" formatCode="0">
                  <c:v>25.1</c:v>
                </c:pt>
                <c:pt idx="40" formatCode="0">
                  <c:v>24.3</c:v>
                </c:pt>
                <c:pt idx="41" formatCode="0">
                  <c:v>24.2</c:v>
                </c:pt>
              </c:numCache>
            </c:numRef>
          </c:val>
          <c:extLst>
            <c:ext xmlns:c16="http://schemas.microsoft.com/office/drawing/2014/chart" uri="{C3380CC4-5D6E-409C-BE32-E72D297353CC}">
              <c16:uniqueId val="{00000040-758B-4C4A-B470-161F25987ABC}"/>
            </c:ext>
          </c:extLst>
        </c:ser>
        <c:ser>
          <c:idx val="4"/>
          <c:order val="4"/>
          <c:tx>
            <c:strRef>
              <c:f>dati_1!$F$175</c:f>
              <c:strCache>
                <c:ptCount val="1"/>
                <c:pt idx="0">
                  <c:v>Pilnībā neuzticos</c:v>
                </c:pt>
              </c:strCache>
            </c:strRef>
          </c:tx>
          <c:spPr>
            <a:solidFill>
              <a:srgbClr val="CC2A2A"/>
            </a:solidFill>
            <a:ln w="25400">
              <a:noFill/>
            </a:ln>
          </c:spPr>
          <c:invertIfNegative val="0"/>
          <c:dLbls>
            <c:dLbl>
              <c:idx val="0"/>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1-758B-4C4A-B470-161F25987ABC}"/>
                </c:ext>
              </c:extLst>
            </c:dLbl>
            <c:dLbl>
              <c:idx val="1"/>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2-758B-4C4A-B470-161F25987ABC}"/>
                </c:ext>
              </c:extLst>
            </c:dLbl>
            <c:dLbl>
              <c:idx val="2"/>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3-758B-4C4A-B470-161F25987ABC}"/>
                </c:ext>
              </c:extLst>
            </c:dLbl>
            <c:dLbl>
              <c:idx val="3"/>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4-758B-4C4A-B470-161F25987ABC}"/>
                </c:ext>
              </c:extLst>
            </c:dLbl>
            <c:dLbl>
              <c:idx val="4"/>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5-758B-4C4A-B470-161F25987ABC}"/>
                </c:ext>
              </c:extLst>
            </c:dLbl>
            <c:dLbl>
              <c:idx val="5"/>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6-758B-4C4A-B470-161F25987ABC}"/>
                </c:ext>
              </c:extLst>
            </c:dLbl>
            <c:dLbl>
              <c:idx val="6"/>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7-758B-4C4A-B470-161F25987ABC}"/>
                </c:ext>
              </c:extLst>
            </c:dLbl>
            <c:dLbl>
              <c:idx val="7"/>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8-758B-4C4A-B470-161F25987ABC}"/>
                </c:ext>
              </c:extLst>
            </c:dLbl>
            <c:dLbl>
              <c:idx val="8"/>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9-758B-4C4A-B470-161F25987ABC}"/>
                </c:ext>
              </c:extLst>
            </c:dLbl>
            <c:dLbl>
              <c:idx val="9"/>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A-758B-4C4A-B470-161F25987ABC}"/>
                </c:ext>
              </c:extLst>
            </c:dLbl>
            <c:dLbl>
              <c:idx val="10"/>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B-758B-4C4A-B470-161F25987ABC}"/>
                </c:ext>
              </c:extLst>
            </c:dLbl>
            <c:dLbl>
              <c:idx val="11"/>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C-758B-4C4A-B470-161F25987ABC}"/>
                </c:ext>
              </c:extLst>
            </c:dLbl>
            <c:dLbl>
              <c:idx val="12"/>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D-758B-4C4A-B470-161F25987ABC}"/>
                </c:ext>
              </c:extLst>
            </c:dLbl>
            <c:dLbl>
              <c:idx val="13"/>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E-758B-4C4A-B470-161F25987ABC}"/>
                </c:ext>
              </c:extLst>
            </c:dLbl>
            <c:dLbl>
              <c:idx val="14"/>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F-758B-4C4A-B470-161F25987ABC}"/>
                </c:ext>
              </c:extLst>
            </c:dLbl>
            <c:dLbl>
              <c:idx val="15"/>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50-758B-4C4A-B470-161F25987ABC}"/>
                </c:ext>
              </c:extLst>
            </c:dLbl>
            <c:dLbl>
              <c:idx val="16"/>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51-758B-4C4A-B470-161F25987ABC}"/>
                </c:ext>
              </c:extLst>
            </c:dLbl>
            <c:dLbl>
              <c:idx val="17"/>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52-758B-4C4A-B470-161F25987ABC}"/>
                </c:ext>
              </c:extLst>
            </c:dLbl>
            <c:numFmt formatCode="0" sourceLinked="0"/>
            <c:spPr>
              <a:noFill/>
              <a:ln w="25400">
                <a:noFill/>
              </a:ln>
            </c:spPr>
            <c:txPr>
              <a:bodyPr wrap="square" lIns="38100" tIns="19050" rIns="38100" bIns="19050" anchor="ctr">
                <a:spAutoFit/>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dati_1!$A$176:$A$217</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dati_1!$F$176:$F$217</c:f>
              <c:numCache>
                <c:formatCode>General</c:formatCode>
                <c:ptCount val="42"/>
                <c:pt idx="0" formatCode="0">
                  <c:v>8.9</c:v>
                </c:pt>
                <c:pt idx="2" formatCode="0">
                  <c:v>11</c:v>
                </c:pt>
                <c:pt idx="3" formatCode="0">
                  <c:v>7</c:v>
                </c:pt>
                <c:pt idx="5" formatCode="0">
                  <c:v>2.2000000000000002</c:v>
                </c:pt>
                <c:pt idx="6" formatCode="0">
                  <c:v>5.5</c:v>
                </c:pt>
                <c:pt idx="7" formatCode="0">
                  <c:v>11.5</c:v>
                </c:pt>
                <c:pt idx="8" formatCode="0">
                  <c:v>8.1999999999999993</c:v>
                </c:pt>
                <c:pt idx="9" formatCode="0">
                  <c:v>13.1</c:v>
                </c:pt>
                <c:pt idx="10" formatCode="0">
                  <c:v>8.9</c:v>
                </c:pt>
                <c:pt idx="12" formatCode="0">
                  <c:v>16.399999999999999</c:v>
                </c:pt>
                <c:pt idx="13" formatCode="0">
                  <c:v>9.9</c:v>
                </c:pt>
                <c:pt idx="14" formatCode="0">
                  <c:v>4.5999999999999996</c:v>
                </c:pt>
                <c:pt idx="16" formatCode="0">
                  <c:v>7.1</c:v>
                </c:pt>
                <c:pt idx="17" formatCode="0">
                  <c:v>12.8</c:v>
                </c:pt>
                <c:pt idx="19" formatCode="0">
                  <c:v>8.6</c:v>
                </c:pt>
                <c:pt idx="20" formatCode="0">
                  <c:v>11.4</c:v>
                </c:pt>
                <c:pt idx="22" formatCode="0">
                  <c:v>6.8</c:v>
                </c:pt>
                <c:pt idx="23" formatCode="0">
                  <c:v>10.199999999999999</c:v>
                </c:pt>
                <c:pt idx="24" formatCode="0">
                  <c:v>8.3000000000000007</c:v>
                </c:pt>
                <c:pt idx="26" formatCode="0">
                  <c:v>14.1</c:v>
                </c:pt>
                <c:pt idx="27" formatCode="0">
                  <c:v>9.6</c:v>
                </c:pt>
                <c:pt idx="28" formatCode="0">
                  <c:v>5.2</c:v>
                </c:pt>
                <c:pt idx="29" formatCode="0">
                  <c:v>10.6</c:v>
                </c:pt>
                <c:pt idx="30" formatCode="0">
                  <c:v>3.3</c:v>
                </c:pt>
                <c:pt idx="32" formatCode="0">
                  <c:v>6.4</c:v>
                </c:pt>
                <c:pt idx="33" formatCode="0">
                  <c:v>15.8</c:v>
                </c:pt>
                <c:pt idx="34" formatCode="0">
                  <c:v>4.9000000000000004</c:v>
                </c:pt>
                <c:pt idx="35" formatCode="0">
                  <c:v>9.4</c:v>
                </c:pt>
                <c:pt idx="36" formatCode="0">
                  <c:v>11.7</c:v>
                </c:pt>
                <c:pt idx="37" formatCode="0">
                  <c:v>9.8000000000000007</c:v>
                </c:pt>
                <c:pt idx="39" formatCode="0">
                  <c:v>6.4</c:v>
                </c:pt>
                <c:pt idx="40" formatCode="0">
                  <c:v>9.1</c:v>
                </c:pt>
                <c:pt idx="41" formatCode="0">
                  <c:v>11.6</c:v>
                </c:pt>
              </c:numCache>
            </c:numRef>
          </c:val>
          <c:extLst>
            <c:ext xmlns:c16="http://schemas.microsoft.com/office/drawing/2014/chart" uri="{C3380CC4-5D6E-409C-BE32-E72D297353CC}">
              <c16:uniqueId val="{00000053-758B-4C4A-B470-161F25987ABC}"/>
            </c:ext>
          </c:extLst>
        </c:ser>
        <c:ser>
          <c:idx val="5"/>
          <c:order val="5"/>
          <c:tx>
            <c:strRef>
              <c:f>dati_1!$G$175</c:f>
              <c:strCache>
                <c:ptCount val="1"/>
              </c:strCache>
            </c:strRef>
          </c:tx>
          <c:spPr>
            <a:noFill/>
            <a:ln w="25400">
              <a:noFill/>
            </a:ln>
          </c:spPr>
          <c:invertIfNegative val="0"/>
          <c:cat>
            <c:strRef>
              <c:f>dati_1!$A$176:$A$217</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dati_1!$G$176:$G$217</c:f>
              <c:numCache>
                <c:formatCode>General</c:formatCode>
                <c:ptCount val="42"/>
                <c:pt idx="0" formatCode="0.0">
                  <c:v>18.700000000000003</c:v>
                </c:pt>
                <c:pt idx="2" formatCode="0.0">
                  <c:v>14.600000000000001</c:v>
                </c:pt>
                <c:pt idx="3" formatCode="0.0">
                  <c:v>22.400000000000002</c:v>
                </c:pt>
                <c:pt idx="5" formatCode="0.0">
                  <c:v>24</c:v>
                </c:pt>
                <c:pt idx="6" formatCode="0.0">
                  <c:v>19.900000000000002</c:v>
                </c:pt>
                <c:pt idx="7" formatCode="0.0">
                  <c:v>18.100000000000001</c:v>
                </c:pt>
                <c:pt idx="8" formatCode="0.0">
                  <c:v>14.000000000000007</c:v>
                </c:pt>
                <c:pt idx="9" formatCode="0.0">
                  <c:v>17</c:v>
                </c:pt>
                <c:pt idx="10" formatCode="0.0">
                  <c:v>22.000000000000004</c:v>
                </c:pt>
                <c:pt idx="12" formatCode="0.0">
                  <c:v>3</c:v>
                </c:pt>
                <c:pt idx="13" formatCode="0.0">
                  <c:v>17.900000000000002</c:v>
                </c:pt>
                <c:pt idx="14" formatCode="0.0">
                  <c:v>25</c:v>
                </c:pt>
                <c:pt idx="16" formatCode="0.0">
                  <c:v>23.7</c:v>
                </c:pt>
                <c:pt idx="17" formatCode="0.0">
                  <c:v>8.5999999999999979</c:v>
                </c:pt>
                <c:pt idx="19" formatCode="0.0">
                  <c:v>19.7</c:v>
                </c:pt>
                <c:pt idx="20" formatCode="0.0">
                  <c:v>10.800000000000004</c:v>
                </c:pt>
                <c:pt idx="22" formatCode="0.0">
                  <c:v>19.700000000000003</c:v>
                </c:pt>
                <c:pt idx="23" formatCode="0.0">
                  <c:v>17.000000000000007</c:v>
                </c:pt>
                <c:pt idx="24" formatCode="0.0">
                  <c:v>20.299999999999997</c:v>
                </c:pt>
                <c:pt idx="26" formatCode="0.0">
                  <c:v>11.8</c:v>
                </c:pt>
                <c:pt idx="27" formatCode="0.0">
                  <c:v>23.5</c:v>
                </c:pt>
                <c:pt idx="28" formatCode="0.0">
                  <c:v>25.9</c:v>
                </c:pt>
                <c:pt idx="29" formatCode="0.0">
                  <c:v>16.7</c:v>
                </c:pt>
                <c:pt idx="30" formatCode="0.0">
                  <c:v>24.200000000000003</c:v>
                </c:pt>
                <c:pt idx="32" formatCode="0.0">
                  <c:v>20.6</c:v>
                </c:pt>
                <c:pt idx="33" formatCode="0.0">
                  <c:v>10.199999999999996</c:v>
                </c:pt>
                <c:pt idx="34" formatCode="0.0">
                  <c:v>22.200000000000003</c:v>
                </c:pt>
                <c:pt idx="35" formatCode="0.0">
                  <c:v>18.600000000000001</c:v>
                </c:pt>
                <c:pt idx="36" formatCode="0.0">
                  <c:v>20.100000000000005</c:v>
                </c:pt>
                <c:pt idx="37" formatCode="0.0">
                  <c:v>17.099999999999998</c:v>
                </c:pt>
                <c:pt idx="39" formatCode="0.0">
                  <c:v>20.6</c:v>
                </c:pt>
                <c:pt idx="40" formatCode="0.0">
                  <c:v>18.7</c:v>
                </c:pt>
                <c:pt idx="41" formatCode="0.0">
                  <c:v>16.3</c:v>
                </c:pt>
              </c:numCache>
            </c:numRef>
          </c:val>
          <c:extLst>
            <c:ext xmlns:c16="http://schemas.microsoft.com/office/drawing/2014/chart" uri="{C3380CC4-5D6E-409C-BE32-E72D297353CC}">
              <c16:uniqueId val="{00000054-758B-4C4A-B470-161F25987ABC}"/>
            </c:ext>
          </c:extLst>
        </c:ser>
        <c:ser>
          <c:idx val="6"/>
          <c:order val="6"/>
          <c:tx>
            <c:strRef>
              <c:f>dati_1!$H$175</c:f>
              <c:strCache>
                <c:ptCount val="1"/>
                <c:pt idx="0">
                  <c:v>Grūti pateikt </c:v>
                </c:pt>
              </c:strCache>
            </c:strRef>
          </c:tx>
          <c:spPr>
            <a:solidFill>
              <a:srgbClr val="D7D7D7"/>
            </a:solidFill>
            <a:ln w="25400">
              <a:noFill/>
            </a:ln>
          </c:spPr>
          <c:invertIfNegative val="0"/>
          <c:dLbls>
            <c:numFmt formatCode="#,##0" sourceLinked="0"/>
            <c:spPr>
              <a:noFill/>
              <a:ln w="25400">
                <a:noFill/>
              </a:ln>
            </c:spPr>
            <c:txPr>
              <a:bodyPr wrap="square" lIns="38100" tIns="19050" rIns="38100" bIns="19050" anchor="ctr">
                <a:spAutoFit/>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dati_1!$A$176:$A$217</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dati_1!$H$176:$H$217</c:f>
              <c:numCache>
                <c:formatCode>General</c:formatCode>
                <c:ptCount val="42"/>
                <c:pt idx="0" formatCode="0">
                  <c:v>13.5</c:v>
                </c:pt>
                <c:pt idx="2" formatCode="0">
                  <c:v>10.4</c:v>
                </c:pt>
                <c:pt idx="3" formatCode="0">
                  <c:v>16.399999999999999</c:v>
                </c:pt>
                <c:pt idx="5" formatCode="0">
                  <c:v>12.6</c:v>
                </c:pt>
                <c:pt idx="6" formatCode="0">
                  <c:v>9.5</c:v>
                </c:pt>
                <c:pt idx="7" formatCode="0">
                  <c:v>8.1</c:v>
                </c:pt>
                <c:pt idx="8" formatCode="0">
                  <c:v>17</c:v>
                </c:pt>
                <c:pt idx="9" formatCode="0">
                  <c:v>14.4</c:v>
                </c:pt>
                <c:pt idx="10" formatCode="0">
                  <c:v>19.2</c:v>
                </c:pt>
                <c:pt idx="12" formatCode="0">
                  <c:v>16.5</c:v>
                </c:pt>
                <c:pt idx="13" formatCode="0">
                  <c:v>14.3</c:v>
                </c:pt>
                <c:pt idx="14" formatCode="0">
                  <c:v>10.9</c:v>
                </c:pt>
                <c:pt idx="16" formatCode="0">
                  <c:v>12.4</c:v>
                </c:pt>
                <c:pt idx="17" formatCode="0">
                  <c:v>15</c:v>
                </c:pt>
                <c:pt idx="19" formatCode="0">
                  <c:v>13</c:v>
                </c:pt>
                <c:pt idx="20" formatCode="0">
                  <c:v>17.3</c:v>
                </c:pt>
                <c:pt idx="22" formatCode="0">
                  <c:v>11.9</c:v>
                </c:pt>
                <c:pt idx="23" formatCode="0">
                  <c:v>10.6</c:v>
                </c:pt>
                <c:pt idx="24" formatCode="0">
                  <c:v>18.7</c:v>
                </c:pt>
                <c:pt idx="26" formatCode="0">
                  <c:v>15.7</c:v>
                </c:pt>
                <c:pt idx="27" formatCode="0">
                  <c:v>14</c:v>
                </c:pt>
                <c:pt idx="28" formatCode="0">
                  <c:v>10.6</c:v>
                </c:pt>
                <c:pt idx="29" formatCode="0">
                  <c:v>12.2</c:v>
                </c:pt>
                <c:pt idx="30" formatCode="0">
                  <c:v>12.9</c:v>
                </c:pt>
                <c:pt idx="32" formatCode="0">
                  <c:v>14.4</c:v>
                </c:pt>
                <c:pt idx="33" formatCode="0">
                  <c:v>8.8000000000000007</c:v>
                </c:pt>
                <c:pt idx="34" formatCode="0">
                  <c:v>8.1</c:v>
                </c:pt>
                <c:pt idx="35" formatCode="0">
                  <c:v>27.5</c:v>
                </c:pt>
                <c:pt idx="36" formatCode="0">
                  <c:v>6.3</c:v>
                </c:pt>
                <c:pt idx="37" formatCode="0">
                  <c:v>13</c:v>
                </c:pt>
                <c:pt idx="39" formatCode="0">
                  <c:v>14.4</c:v>
                </c:pt>
                <c:pt idx="40" formatCode="0">
                  <c:v>12.3</c:v>
                </c:pt>
                <c:pt idx="41" formatCode="0">
                  <c:v>14</c:v>
                </c:pt>
              </c:numCache>
            </c:numRef>
          </c:val>
          <c:extLst>
            <c:ext xmlns:c16="http://schemas.microsoft.com/office/drawing/2014/chart" uri="{C3380CC4-5D6E-409C-BE32-E72D297353CC}">
              <c16:uniqueId val="{00000055-758B-4C4A-B470-161F25987ABC}"/>
            </c:ext>
          </c:extLst>
        </c:ser>
        <c:dLbls>
          <c:showLegendKey val="0"/>
          <c:showVal val="0"/>
          <c:showCatName val="0"/>
          <c:showSerName val="0"/>
          <c:showPercent val="0"/>
          <c:showBubbleSize val="0"/>
        </c:dLbls>
        <c:gapWidth val="27"/>
        <c:overlap val="100"/>
        <c:axId val="480269032"/>
        <c:axId val="1"/>
      </c:barChart>
      <c:catAx>
        <c:axId val="480269032"/>
        <c:scaling>
          <c:orientation val="maxMin"/>
        </c:scaling>
        <c:delete val="0"/>
        <c:axPos val="l"/>
        <c:title>
          <c:tx>
            <c:rich>
              <a:bodyPr rot="0" vert="horz"/>
              <a:lstStyle/>
              <a:p>
                <a:pPr algn="just">
                  <a:defRPr sz="800" b="0" i="0" u="none" strike="noStrike" baseline="0">
                    <a:solidFill>
                      <a:srgbClr val="000000"/>
                    </a:solidFill>
                    <a:latin typeface="Arial"/>
                    <a:ea typeface="Arial"/>
                    <a:cs typeface="Arial"/>
                  </a:defRPr>
                </a:pPr>
                <a:r>
                  <a:rPr lang="en-US"/>
                  <a:t>%</a:t>
                </a:r>
              </a:p>
            </c:rich>
          </c:tx>
          <c:layout>
            <c:manualLayout>
              <c:xMode val="edge"/>
              <c:yMode val="edge"/>
              <c:x val="2.6164163107930093E-2"/>
              <c:y val="2.7234424644287884E-2"/>
            </c:manualLayout>
          </c:layout>
          <c:overlay val="0"/>
          <c:spPr>
            <a:solidFill>
              <a:srgbClr val="FFFFFF"/>
            </a:solidFill>
            <a:ln w="3175">
              <a:solidFill>
                <a:srgbClr val="000000"/>
              </a:solidFill>
              <a:prstDash val="solid"/>
            </a:ln>
            <a:effectLst>
              <a:outerShdw dist="35921" dir="2700000" algn="br">
                <a:srgbClr val="000000"/>
              </a:outerShdw>
            </a:effectLst>
          </c:spPr>
        </c:title>
        <c:numFmt formatCode="General" sourceLinked="1"/>
        <c:majorTickMark val="out"/>
        <c:minorTickMark val="none"/>
        <c:tickLblPos val="low"/>
        <c:spPr>
          <a:ln w="3175">
            <a:solidFill>
              <a:srgbClr val="000000"/>
            </a:solidFill>
            <a:prstDash val="solid"/>
          </a:ln>
        </c:spPr>
        <c:txPr>
          <a:bodyPr rot="0" vert="horz"/>
          <a:lstStyle/>
          <a:p>
            <a:pPr>
              <a:defRPr sz="1000" b="0" i="0" u="none" strike="noStrike" baseline="0">
                <a:solidFill>
                  <a:srgbClr val="000000"/>
                </a:solidFill>
                <a:latin typeface="Arial"/>
                <a:ea typeface="Arial"/>
                <a:cs typeface="Arial"/>
              </a:defRPr>
            </a:pPr>
            <a:endParaRPr lang="en-US"/>
          </a:p>
        </c:txPr>
        <c:crossAx val="1"/>
        <c:crossesAt val="65.400000000000006"/>
        <c:auto val="1"/>
        <c:lblAlgn val="ctr"/>
        <c:lblOffset val="100"/>
        <c:tickLblSkip val="1"/>
        <c:tickMarkSkip val="1"/>
        <c:noMultiLvlLbl val="0"/>
      </c:catAx>
      <c:valAx>
        <c:axId val="1"/>
        <c:scaling>
          <c:orientation val="minMax"/>
          <c:max val="146"/>
          <c:min val="0"/>
        </c:scaling>
        <c:delete val="1"/>
        <c:axPos val="b"/>
        <c:numFmt formatCode="0.0" sourceLinked="1"/>
        <c:majorTickMark val="out"/>
        <c:minorTickMark val="none"/>
        <c:tickLblPos val="nextTo"/>
        <c:crossAx val="480269032"/>
        <c:crosses val="max"/>
        <c:crossBetween val="between"/>
        <c:majorUnit val="74.5"/>
        <c:minorUnit val="4"/>
      </c:valAx>
      <c:spPr>
        <a:noFill/>
        <a:ln w="25400">
          <a:noFill/>
        </a:ln>
      </c:spPr>
    </c:plotArea>
    <c:legend>
      <c:legendPos val="r"/>
      <c:legendEntry>
        <c:idx val="0"/>
        <c:delete val="1"/>
      </c:legendEntry>
      <c:legendEntry>
        <c:idx val="5"/>
        <c:delete val="1"/>
      </c:legendEntry>
      <c:layout>
        <c:manualLayout>
          <c:xMode val="edge"/>
          <c:yMode val="edge"/>
          <c:x val="0.19475026766968476"/>
          <c:y val="6.7751070589860476E-3"/>
          <c:w val="0.77628247520686633"/>
          <c:h val="5.1490537367039645E-2"/>
        </c:manualLayout>
      </c:layout>
      <c:overlay val="0"/>
      <c:spPr>
        <a:noFill/>
        <a:ln w="25400">
          <a:noFill/>
        </a:ln>
      </c:spPr>
      <c:txPr>
        <a:bodyPr/>
        <a:lstStyle/>
        <a:p>
          <a:pPr>
            <a:defRPr sz="1000" b="0" i="0" u="none" strike="noStrike" baseline="0">
              <a:solidFill>
                <a:srgbClr val="000000"/>
              </a:solidFill>
              <a:latin typeface="Arial"/>
              <a:ea typeface="Arial"/>
              <a:cs typeface="Arial"/>
            </a:defRPr>
          </a:pPr>
          <a:endParaRPr lang="lv-LV"/>
        </a:p>
      </c:txPr>
    </c:legend>
    <c:plotVisOnly val="1"/>
    <c:dispBlanksAs val="gap"/>
    <c:showDLblsOverMax val="0"/>
  </c:chart>
  <c:spPr>
    <a:noFill/>
    <a:ln w="6350">
      <a:noFill/>
    </a:ln>
  </c:spPr>
  <c:txPr>
    <a:bodyPr/>
    <a:lstStyle/>
    <a:p>
      <a:pPr>
        <a:defRPr sz="800" b="0" i="0" u="none" strike="noStrike" baseline="0">
          <a:solidFill>
            <a:srgbClr val="000000"/>
          </a:solidFill>
          <a:latin typeface="Arial"/>
          <a:ea typeface="Arial"/>
          <a:cs typeface="Arial"/>
        </a:defRPr>
      </a:pPr>
      <a:endParaRPr lang="en-US"/>
    </a:p>
  </c:txPr>
  <c:externalData r:id="rId2">
    <c:autoUpdate val="0"/>
  </c:externalData>
  <c:userShapes r:id="rId3"/>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000" b="0" i="0" u="none" strike="noStrike" baseline="0">
                <a:solidFill>
                  <a:srgbClr val="000000"/>
                </a:solidFill>
                <a:latin typeface="Arial"/>
                <a:ea typeface="Arial"/>
                <a:cs typeface="Arial"/>
              </a:defRPr>
            </a:pPr>
            <a:r>
              <a:rPr lang="lv-LV" sz="1000"/>
              <a:t>Indekss*</a:t>
            </a:r>
          </a:p>
        </c:rich>
      </c:tx>
      <c:layout>
        <c:manualLayout>
          <c:xMode val="edge"/>
          <c:yMode val="edge"/>
          <c:x val="0.33643852210781344"/>
          <c:y val="1.5150142522507267E-2"/>
        </c:manualLayout>
      </c:layout>
      <c:overlay val="0"/>
      <c:spPr>
        <a:solidFill>
          <a:srgbClr val="FFFFFF"/>
        </a:solidFill>
        <a:ln w="3175">
          <a:solidFill>
            <a:srgbClr val="000000"/>
          </a:solidFill>
          <a:prstDash val="solid"/>
        </a:ln>
        <a:effectLst>
          <a:outerShdw dist="35921" dir="2700000" algn="br">
            <a:srgbClr val="000000"/>
          </a:outerShdw>
        </a:effectLst>
      </c:spPr>
    </c:title>
    <c:autoTitleDeleted val="0"/>
    <c:plotArea>
      <c:layout>
        <c:manualLayout>
          <c:layoutTarget val="inner"/>
          <c:xMode val="edge"/>
          <c:yMode val="edge"/>
          <c:x val="0.24444621271855266"/>
          <c:y val="6.3236296457888003E-2"/>
          <c:w val="0.42222527651386366"/>
          <c:h val="0.91348978312783569"/>
        </c:manualLayout>
      </c:layout>
      <c:barChart>
        <c:barDir val="bar"/>
        <c:grouping val="clustered"/>
        <c:varyColors val="0"/>
        <c:ser>
          <c:idx val="0"/>
          <c:order val="0"/>
          <c:spPr>
            <a:pattFill prst="dkUpDiag">
              <a:fgClr>
                <a:schemeClr val="accent1">
                  <a:lumMod val="75000"/>
                </a:schemeClr>
              </a:fgClr>
              <a:bgClr>
                <a:schemeClr val="bg1"/>
              </a:bgClr>
            </a:pattFill>
            <a:ln>
              <a:solidFill>
                <a:schemeClr val="accent1">
                  <a:lumMod val="50000"/>
                </a:schemeClr>
              </a:solidFill>
            </a:ln>
          </c:spPr>
          <c:invertIfNegative val="1"/>
          <c:dLbls>
            <c:numFmt formatCode="#,##0.0" sourceLinked="0"/>
            <c:spPr>
              <a:noFill/>
              <a:ln w="25400">
                <a:noFill/>
              </a:ln>
            </c:spPr>
            <c:txPr>
              <a:bodyPr wrap="square" lIns="38100" tIns="19050" rIns="38100" bIns="19050" anchor="ctr">
                <a:spAutoFit/>
              </a:bodyPr>
              <a:lstStyle/>
              <a:p>
                <a:pPr>
                  <a:defRPr sz="1000" b="0"/>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dati_1!$K$176:$K$217</c:f>
              <c:numCache>
                <c:formatCode>General</c:formatCode>
                <c:ptCount val="42"/>
                <c:pt idx="0" formatCode="0.0">
                  <c:v>8.8000000000000025</c:v>
                </c:pt>
                <c:pt idx="2" formatCode="0.0">
                  <c:v>5</c:v>
                </c:pt>
                <c:pt idx="3" formatCode="0.0">
                  <c:v>12.299999999999997</c:v>
                </c:pt>
                <c:pt idx="5" formatCode="0.0">
                  <c:v>18.75</c:v>
                </c:pt>
                <c:pt idx="6" formatCode="0.0">
                  <c:v>14.399999999999999</c:v>
                </c:pt>
                <c:pt idx="7" formatCode="0.0">
                  <c:v>10.649999999999999</c:v>
                </c:pt>
                <c:pt idx="8" formatCode="0.0">
                  <c:v>2.0500000000000007</c:v>
                </c:pt>
                <c:pt idx="9" formatCode="0.0">
                  <c:v>3.5000000000000018</c:v>
                </c:pt>
                <c:pt idx="10" formatCode="0.0">
                  <c:v>9.1</c:v>
                </c:pt>
                <c:pt idx="12" formatCode="0.0">
                  <c:v>-12</c:v>
                </c:pt>
                <c:pt idx="13" formatCode="0.0">
                  <c:v>6.7499999999999982</c:v>
                </c:pt>
                <c:pt idx="14" formatCode="0.0">
                  <c:v>19.600000000000001</c:v>
                </c:pt>
                <c:pt idx="16" formatCode="0.0">
                  <c:v>16</c:v>
                </c:pt>
                <c:pt idx="17" formatCode="0.0">
                  <c:v>-5.2000000000000011</c:v>
                </c:pt>
                <c:pt idx="19" formatCode="0.0">
                  <c:v>10.199999999999998</c:v>
                </c:pt>
                <c:pt idx="20" formatCode="0.0">
                  <c:v>-1.9500000000000011</c:v>
                </c:pt>
                <c:pt idx="22" formatCode="0.0">
                  <c:v>12.149999999999999</c:v>
                </c:pt>
                <c:pt idx="23" formatCode="0.0">
                  <c:v>8</c:v>
                </c:pt>
                <c:pt idx="24" formatCode="0.0">
                  <c:v>7.9000000000000021</c:v>
                </c:pt>
                <c:pt idx="26" formatCode="0.0">
                  <c:v>-2.0999999999999979</c:v>
                </c:pt>
                <c:pt idx="27" formatCode="0.0">
                  <c:v>15.100000000000003</c:v>
                </c:pt>
                <c:pt idx="28" formatCode="0.0">
                  <c:v>20.7</c:v>
                </c:pt>
                <c:pt idx="29" formatCode="0.0">
                  <c:v>6.6000000000000032</c:v>
                </c:pt>
                <c:pt idx="30" formatCode="0.0">
                  <c:v>16.099999999999998</c:v>
                </c:pt>
                <c:pt idx="32" formatCode="0.0">
                  <c:v>12.15</c:v>
                </c:pt>
                <c:pt idx="33" formatCode="0.0">
                  <c:v>-1.8999999999999986</c:v>
                </c:pt>
                <c:pt idx="34" formatCode="0.0">
                  <c:v>16.800000000000004</c:v>
                </c:pt>
                <c:pt idx="35" formatCode="0.0">
                  <c:v>0.54999999999999893</c:v>
                </c:pt>
                <c:pt idx="36" formatCode="0.0">
                  <c:v>13.3</c:v>
                </c:pt>
                <c:pt idx="37" formatCode="0.0">
                  <c:v>7.149999999999995</c:v>
                </c:pt>
                <c:pt idx="39" formatCode="0.0">
                  <c:v>12.15</c:v>
                </c:pt>
                <c:pt idx="40" formatCode="0.0">
                  <c:v>9.2500000000000018</c:v>
                </c:pt>
                <c:pt idx="41" formatCode="0.0">
                  <c:v>4.3000000000000007</c:v>
                </c:pt>
              </c:numCache>
            </c:numRef>
          </c:val>
          <c:extLst>
            <c:ext xmlns:c16="http://schemas.microsoft.com/office/drawing/2014/chart" uri="{C3380CC4-5D6E-409C-BE32-E72D297353CC}">
              <c16:uniqueId val="{00000000-229D-4B8F-9C6B-3523FB790D0D}"/>
            </c:ext>
          </c:extLst>
        </c:ser>
        <c:dLbls>
          <c:showLegendKey val="0"/>
          <c:showVal val="0"/>
          <c:showCatName val="0"/>
          <c:showSerName val="0"/>
          <c:showPercent val="0"/>
          <c:showBubbleSize val="0"/>
        </c:dLbls>
        <c:gapWidth val="27"/>
        <c:overlap val="100"/>
        <c:axId val="485669232"/>
        <c:axId val="1"/>
      </c:barChart>
      <c:catAx>
        <c:axId val="485669232"/>
        <c:scaling>
          <c:orientation val="maxMin"/>
        </c:scaling>
        <c:delete val="0"/>
        <c:axPos val="l"/>
        <c:majorTickMark val="out"/>
        <c:minorTickMark val="none"/>
        <c:tickLblPos val="none"/>
        <c:spPr>
          <a:ln w="3175">
            <a:solidFill>
              <a:srgbClr val="000000"/>
            </a:solidFill>
            <a:prstDash val="solid"/>
          </a:ln>
        </c:spPr>
        <c:crossAx val="1"/>
        <c:crosses val="autoZero"/>
        <c:auto val="1"/>
        <c:lblAlgn val="ctr"/>
        <c:lblOffset val="100"/>
        <c:tickLblSkip val="1"/>
        <c:tickMarkSkip val="1"/>
        <c:noMultiLvlLbl val="0"/>
      </c:catAx>
      <c:valAx>
        <c:axId val="1"/>
        <c:scaling>
          <c:orientation val="minMax"/>
          <c:max val="25"/>
          <c:min val="-25"/>
        </c:scaling>
        <c:delete val="1"/>
        <c:axPos val="b"/>
        <c:numFmt formatCode="0.0" sourceLinked="1"/>
        <c:majorTickMark val="out"/>
        <c:minorTickMark val="none"/>
        <c:tickLblPos val="nextTo"/>
        <c:crossAx val="485669232"/>
        <c:crosses val="max"/>
        <c:crossBetween val="between"/>
        <c:majorUnit val="1"/>
      </c:valAx>
      <c:spPr>
        <a:noFill/>
        <a:ln w="25400">
          <a:noFill/>
        </a:ln>
      </c:spPr>
    </c:plotArea>
    <c:plotVisOnly val="1"/>
    <c:dispBlanksAs val="gap"/>
    <c:showDLblsOverMax val="0"/>
  </c:chart>
  <c:spPr>
    <a:noFill/>
    <a:ln w="6350">
      <a:noFill/>
    </a:ln>
  </c:spPr>
  <c:txPr>
    <a:bodyPr/>
    <a:lstStyle/>
    <a:p>
      <a:pPr>
        <a:defRPr sz="150" b="0" i="0" u="none" strike="noStrike" baseline="0">
          <a:solidFill>
            <a:srgbClr val="000000"/>
          </a:solidFill>
          <a:latin typeface="Arial"/>
          <a:ea typeface="Arial"/>
          <a:cs typeface="Arial"/>
        </a:defRPr>
      </a:pPr>
      <a:endParaRPr lang="en-US"/>
    </a:p>
  </c:txPr>
  <c:externalData r:id="rId2">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32710674900516468"/>
          <c:y val="5.7643298619930575E-2"/>
          <c:w val="0.67289325099483532"/>
          <c:h val="0.89888620777241568"/>
        </c:manualLayout>
      </c:layout>
      <c:barChart>
        <c:barDir val="bar"/>
        <c:grouping val="stacked"/>
        <c:varyColors val="0"/>
        <c:ser>
          <c:idx val="0"/>
          <c:order val="0"/>
          <c:tx>
            <c:strRef>
              <c:f>dati_1!$B$71</c:f>
              <c:strCache>
                <c:ptCount val="1"/>
              </c:strCache>
            </c:strRef>
          </c:tx>
          <c:spPr>
            <a:noFill/>
            <a:ln w="25400">
              <a:noFill/>
            </a:ln>
          </c:spPr>
          <c:invertIfNegative val="0"/>
          <c:cat>
            <c:strRef>
              <c:f>dati_1!$A$72:$A$113</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dati_1!$B$72:$B$113</c:f>
              <c:numCache>
                <c:formatCode>0.0</c:formatCode>
                <c:ptCount val="42"/>
                <c:pt idx="0">
                  <c:v>13.29999999999999</c:v>
                </c:pt>
                <c:pt idx="2">
                  <c:v>14.699999999999989</c:v>
                </c:pt>
                <c:pt idx="3">
                  <c:v>11.899999999999991</c:v>
                </c:pt>
                <c:pt idx="5">
                  <c:v>1.0999999999999943</c:v>
                </c:pt>
                <c:pt idx="6">
                  <c:v>10.29999999999999</c:v>
                </c:pt>
                <c:pt idx="7">
                  <c:v>12.499999999999993</c:v>
                </c:pt>
                <c:pt idx="8">
                  <c:v>16.999999999999986</c:v>
                </c:pt>
                <c:pt idx="9">
                  <c:v>17.499999999999993</c:v>
                </c:pt>
                <c:pt idx="10">
                  <c:v>15.199999999999996</c:v>
                </c:pt>
                <c:pt idx="12">
                  <c:v>31.29999999999999</c:v>
                </c:pt>
                <c:pt idx="13">
                  <c:v>14.699999999999996</c:v>
                </c:pt>
                <c:pt idx="14">
                  <c:v>4.5999999999999872</c:v>
                </c:pt>
                <c:pt idx="16">
                  <c:v>5.7999999999999901</c:v>
                </c:pt>
                <c:pt idx="17">
                  <c:v>28.399999999999991</c:v>
                </c:pt>
                <c:pt idx="19">
                  <c:v>10.999999999999993</c:v>
                </c:pt>
                <c:pt idx="20">
                  <c:v>30.299999999999994</c:v>
                </c:pt>
                <c:pt idx="22">
                  <c:v>9.4999999999999929</c:v>
                </c:pt>
                <c:pt idx="23">
                  <c:v>11.899999999999991</c:v>
                </c:pt>
                <c:pt idx="24">
                  <c:v>17.499999999999993</c:v>
                </c:pt>
                <c:pt idx="26">
                  <c:v>26.29999999999999</c:v>
                </c:pt>
                <c:pt idx="27">
                  <c:v>9.7999999999999972</c:v>
                </c:pt>
                <c:pt idx="28">
                  <c:v>8.1999999999999886</c:v>
                </c:pt>
                <c:pt idx="29">
                  <c:v>9.8999999999999915</c:v>
                </c:pt>
                <c:pt idx="30">
                  <c:v>0.99999999999999289</c:v>
                </c:pt>
                <c:pt idx="32">
                  <c:v>12.699999999999989</c:v>
                </c:pt>
                <c:pt idx="33">
                  <c:v>18.29999999999999</c:v>
                </c:pt>
                <c:pt idx="34">
                  <c:v>1.9999999999999929</c:v>
                </c:pt>
                <c:pt idx="35">
                  <c:v>26.799999999999994</c:v>
                </c:pt>
                <c:pt idx="36">
                  <c:v>7.1999999999999886</c:v>
                </c:pt>
                <c:pt idx="37">
                  <c:v>12.29999999999999</c:v>
                </c:pt>
                <c:pt idx="39">
                  <c:v>12.699999999999989</c:v>
                </c:pt>
                <c:pt idx="40">
                  <c:v>10.79999999999999</c:v>
                </c:pt>
                <c:pt idx="41">
                  <c:v>16.999999999999993</c:v>
                </c:pt>
              </c:numCache>
            </c:numRef>
          </c:val>
          <c:extLst>
            <c:ext xmlns:c16="http://schemas.microsoft.com/office/drawing/2014/chart" uri="{C3380CC4-5D6E-409C-BE32-E72D297353CC}">
              <c16:uniqueId val="{00000000-FDE0-4CC3-B546-A5F70E8C8613}"/>
            </c:ext>
          </c:extLst>
        </c:ser>
        <c:ser>
          <c:idx val="1"/>
          <c:order val="1"/>
          <c:tx>
            <c:strRef>
              <c:f>dati_1!$C$71</c:f>
              <c:strCache>
                <c:ptCount val="1"/>
                <c:pt idx="0">
                  <c:v>Pilnībā uzticos</c:v>
                </c:pt>
              </c:strCache>
            </c:strRef>
          </c:tx>
          <c:spPr>
            <a:solidFill>
              <a:srgbClr val="5B9137"/>
            </a:solidFill>
            <a:ln w="25400">
              <a:noFill/>
            </a:ln>
          </c:spPr>
          <c:invertIfNegative val="0"/>
          <c:dLbls>
            <c:dLbl>
              <c:idx val="0"/>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1-FDE0-4CC3-B546-A5F70E8C8613}"/>
                </c:ext>
              </c:extLst>
            </c:dLbl>
            <c:dLbl>
              <c:idx val="1"/>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2-FDE0-4CC3-B546-A5F70E8C8613}"/>
                </c:ext>
              </c:extLst>
            </c:dLbl>
            <c:dLbl>
              <c:idx val="2"/>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3-FDE0-4CC3-B546-A5F70E8C8613}"/>
                </c:ext>
              </c:extLst>
            </c:dLbl>
            <c:dLbl>
              <c:idx val="3"/>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4-FDE0-4CC3-B546-A5F70E8C8613}"/>
                </c:ext>
              </c:extLst>
            </c:dLbl>
            <c:dLbl>
              <c:idx val="4"/>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5-FDE0-4CC3-B546-A5F70E8C8613}"/>
                </c:ext>
              </c:extLst>
            </c:dLbl>
            <c:dLbl>
              <c:idx val="5"/>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6-FDE0-4CC3-B546-A5F70E8C8613}"/>
                </c:ext>
              </c:extLst>
            </c:dLbl>
            <c:dLbl>
              <c:idx val="6"/>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7-FDE0-4CC3-B546-A5F70E8C8613}"/>
                </c:ext>
              </c:extLst>
            </c:dLbl>
            <c:dLbl>
              <c:idx val="7"/>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8-FDE0-4CC3-B546-A5F70E8C8613}"/>
                </c:ext>
              </c:extLst>
            </c:dLbl>
            <c:dLbl>
              <c:idx val="8"/>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9-FDE0-4CC3-B546-A5F70E8C8613}"/>
                </c:ext>
              </c:extLst>
            </c:dLbl>
            <c:dLbl>
              <c:idx val="9"/>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A-FDE0-4CC3-B546-A5F70E8C8613}"/>
                </c:ext>
              </c:extLst>
            </c:dLbl>
            <c:dLbl>
              <c:idx val="10"/>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B-FDE0-4CC3-B546-A5F70E8C8613}"/>
                </c:ext>
              </c:extLst>
            </c:dLbl>
            <c:dLbl>
              <c:idx val="11"/>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C-FDE0-4CC3-B546-A5F70E8C8613}"/>
                </c:ext>
              </c:extLst>
            </c:dLbl>
            <c:dLbl>
              <c:idx val="12"/>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D-FDE0-4CC3-B546-A5F70E8C8613}"/>
                </c:ext>
              </c:extLst>
            </c:dLbl>
            <c:dLbl>
              <c:idx val="13"/>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E-FDE0-4CC3-B546-A5F70E8C8613}"/>
                </c:ext>
              </c:extLst>
            </c:dLbl>
            <c:dLbl>
              <c:idx val="14"/>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F-FDE0-4CC3-B546-A5F70E8C8613}"/>
                </c:ext>
              </c:extLst>
            </c:dLbl>
            <c:dLbl>
              <c:idx val="15"/>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0-FDE0-4CC3-B546-A5F70E8C8613}"/>
                </c:ext>
              </c:extLst>
            </c:dLbl>
            <c:dLbl>
              <c:idx val="16"/>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1-FDE0-4CC3-B546-A5F70E8C8613}"/>
                </c:ext>
              </c:extLst>
            </c:dLbl>
            <c:dLbl>
              <c:idx val="18"/>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2-FDE0-4CC3-B546-A5F70E8C8613}"/>
                </c:ext>
              </c:extLst>
            </c:dLbl>
            <c:dLbl>
              <c:idx val="19"/>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3-FDE0-4CC3-B546-A5F70E8C8613}"/>
                </c:ext>
              </c:extLst>
            </c:dLbl>
            <c:dLbl>
              <c:idx val="22"/>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4-FDE0-4CC3-B546-A5F70E8C8613}"/>
                </c:ext>
              </c:extLst>
            </c:dLbl>
            <c:dLbl>
              <c:idx val="23"/>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5-FDE0-4CC3-B546-A5F70E8C8613}"/>
                </c:ext>
              </c:extLst>
            </c:dLbl>
            <c:dLbl>
              <c:idx val="25"/>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6-FDE0-4CC3-B546-A5F70E8C8613}"/>
                </c:ext>
              </c:extLst>
            </c:dLbl>
            <c:dLbl>
              <c:idx val="26"/>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7-FDE0-4CC3-B546-A5F70E8C8613}"/>
                </c:ext>
              </c:extLst>
            </c:dLbl>
            <c:dLbl>
              <c:idx val="27"/>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8-FDE0-4CC3-B546-A5F70E8C8613}"/>
                </c:ext>
              </c:extLst>
            </c:dLbl>
            <c:dLbl>
              <c:idx val="28"/>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9-FDE0-4CC3-B546-A5F70E8C8613}"/>
                </c:ext>
              </c:extLst>
            </c:dLbl>
            <c:dLbl>
              <c:idx val="29"/>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A-FDE0-4CC3-B546-A5F70E8C8613}"/>
                </c:ext>
              </c:extLst>
            </c:dLbl>
            <c:dLbl>
              <c:idx val="30"/>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B-FDE0-4CC3-B546-A5F70E8C8613}"/>
                </c:ext>
              </c:extLst>
            </c:dLbl>
            <c:dLbl>
              <c:idx val="31"/>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C-FDE0-4CC3-B546-A5F70E8C8613}"/>
                </c:ext>
              </c:extLst>
            </c:dLbl>
            <c:dLbl>
              <c:idx val="32"/>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D-FDE0-4CC3-B546-A5F70E8C8613}"/>
                </c:ext>
              </c:extLst>
            </c:dLbl>
            <c:dLbl>
              <c:idx val="33"/>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E-FDE0-4CC3-B546-A5F70E8C8613}"/>
                </c:ext>
              </c:extLst>
            </c:dLbl>
            <c:dLbl>
              <c:idx val="34"/>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F-FDE0-4CC3-B546-A5F70E8C8613}"/>
                </c:ext>
              </c:extLst>
            </c:dLbl>
            <c:dLbl>
              <c:idx val="35"/>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0-FDE0-4CC3-B546-A5F70E8C8613}"/>
                </c:ext>
              </c:extLst>
            </c:dLbl>
            <c:dLbl>
              <c:idx val="37"/>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1-FDE0-4CC3-B546-A5F70E8C8613}"/>
                </c:ext>
              </c:extLst>
            </c:dLbl>
            <c:dLbl>
              <c:idx val="38"/>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2-FDE0-4CC3-B546-A5F70E8C8613}"/>
                </c:ext>
              </c:extLst>
            </c:dLbl>
            <c:numFmt formatCode="0" sourceLinked="0"/>
            <c:spPr>
              <a:noFill/>
              <a:ln w="25400">
                <a:noFill/>
              </a:ln>
            </c:spPr>
            <c:txPr>
              <a:bodyPr wrap="square" lIns="38100" tIns="19050" rIns="38100" bIns="19050" anchor="ctr">
                <a:spAutoFit/>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dati_1!$A$72:$A$113</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dati_1!$C$72:$C$113</c:f>
              <c:numCache>
                <c:formatCode>General</c:formatCode>
                <c:ptCount val="42"/>
                <c:pt idx="0" formatCode="0">
                  <c:v>7.6</c:v>
                </c:pt>
                <c:pt idx="2" formatCode="0">
                  <c:v>6.7</c:v>
                </c:pt>
                <c:pt idx="3" formatCode="0">
                  <c:v>8.4</c:v>
                </c:pt>
                <c:pt idx="5" formatCode="0">
                  <c:v>11.4</c:v>
                </c:pt>
                <c:pt idx="6" formatCode="0">
                  <c:v>5.5</c:v>
                </c:pt>
                <c:pt idx="7" formatCode="0">
                  <c:v>8.5</c:v>
                </c:pt>
                <c:pt idx="8" formatCode="0">
                  <c:v>9.6999999999999993</c:v>
                </c:pt>
                <c:pt idx="9" formatCode="0">
                  <c:v>4</c:v>
                </c:pt>
                <c:pt idx="10" formatCode="0">
                  <c:v>7.4</c:v>
                </c:pt>
                <c:pt idx="12" formatCode="0">
                  <c:v>3.5</c:v>
                </c:pt>
                <c:pt idx="13" formatCode="0">
                  <c:v>5.9</c:v>
                </c:pt>
                <c:pt idx="14" formatCode="0">
                  <c:v>12.6</c:v>
                </c:pt>
                <c:pt idx="16" formatCode="0">
                  <c:v>9.6</c:v>
                </c:pt>
                <c:pt idx="17" formatCode="0">
                  <c:v>3.1</c:v>
                </c:pt>
                <c:pt idx="19" formatCode="0">
                  <c:v>7.8</c:v>
                </c:pt>
                <c:pt idx="20" formatCode="0">
                  <c:v>5.8</c:v>
                </c:pt>
                <c:pt idx="22" formatCode="0">
                  <c:v>9.4</c:v>
                </c:pt>
                <c:pt idx="23" formatCode="0">
                  <c:v>6</c:v>
                </c:pt>
                <c:pt idx="24" formatCode="0">
                  <c:v>8.8000000000000007</c:v>
                </c:pt>
                <c:pt idx="26" formatCode="0">
                  <c:v>6.2</c:v>
                </c:pt>
                <c:pt idx="27" formatCode="0">
                  <c:v>8.3000000000000007</c:v>
                </c:pt>
                <c:pt idx="28" formatCode="0">
                  <c:v>7.7</c:v>
                </c:pt>
                <c:pt idx="29" formatCode="0">
                  <c:v>8.6</c:v>
                </c:pt>
                <c:pt idx="30" formatCode="0">
                  <c:v>8.5</c:v>
                </c:pt>
                <c:pt idx="32" formatCode="0">
                  <c:v>9.5</c:v>
                </c:pt>
                <c:pt idx="33" formatCode="0">
                  <c:v>8.1</c:v>
                </c:pt>
                <c:pt idx="34" formatCode="0">
                  <c:v>4.5999999999999996</c:v>
                </c:pt>
                <c:pt idx="35" formatCode="0">
                  <c:v>7.9</c:v>
                </c:pt>
                <c:pt idx="36" formatCode="0">
                  <c:v>6.7</c:v>
                </c:pt>
                <c:pt idx="37" formatCode="0">
                  <c:v>5.7</c:v>
                </c:pt>
                <c:pt idx="39" formatCode="0">
                  <c:v>9.5</c:v>
                </c:pt>
                <c:pt idx="40" formatCode="0">
                  <c:v>7</c:v>
                </c:pt>
                <c:pt idx="41" formatCode="0">
                  <c:v>6.1</c:v>
                </c:pt>
              </c:numCache>
            </c:numRef>
          </c:val>
          <c:extLst>
            <c:ext xmlns:c16="http://schemas.microsoft.com/office/drawing/2014/chart" uri="{C3380CC4-5D6E-409C-BE32-E72D297353CC}">
              <c16:uniqueId val="{00000023-FDE0-4CC3-B546-A5F70E8C8613}"/>
            </c:ext>
          </c:extLst>
        </c:ser>
        <c:ser>
          <c:idx val="2"/>
          <c:order val="2"/>
          <c:tx>
            <c:strRef>
              <c:f>dati_1!$D$71</c:f>
              <c:strCache>
                <c:ptCount val="1"/>
                <c:pt idx="0">
                  <c:v>Drīzāk uzticos</c:v>
                </c:pt>
              </c:strCache>
            </c:strRef>
          </c:tx>
          <c:spPr>
            <a:solidFill>
              <a:srgbClr val="A0CC82"/>
            </a:solidFill>
            <a:ln w="25400">
              <a:noFill/>
            </a:ln>
          </c:spPr>
          <c:invertIfNegative val="0"/>
          <c:dLbls>
            <c:dLbl>
              <c:idx val="0"/>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4-FDE0-4CC3-B546-A5F70E8C8613}"/>
                </c:ext>
              </c:extLst>
            </c:dLbl>
            <c:dLbl>
              <c:idx val="1"/>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5-FDE0-4CC3-B546-A5F70E8C8613}"/>
                </c:ext>
              </c:extLst>
            </c:dLbl>
            <c:dLbl>
              <c:idx val="2"/>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6-FDE0-4CC3-B546-A5F70E8C8613}"/>
                </c:ext>
              </c:extLst>
            </c:dLbl>
            <c:dLbl>
              <c:idx val="3"/>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7-FDE0-4CC3-B546-A5F70E8C8613}"/>
                </c:ext>
              </c:extLst>
            </c:dLbl>
            <c:dLbl>
              <c:idx val="4"/>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8-FDE0-4CC3-B546-A5F70E8C8613}"/>
                </c:ext>
              </c:extLst>
            </c:dLbl>
            <c:dLbl>
              <c:idx val="5"/>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9-FDE0-4CC3-B546-A5F70E8C8613}"/>
                </c:ext>
              </c:extLst>
            </c:dLbl>
            <c:dLbl>
              <c:idx val="6"/>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A-FDE0-4CC3-B546-A5F70E8C8613}"/>
                </c:ext>
              </c:extLst>
            </c:dLbl>
            <c:dLbl>
              <c:idx val="7"/>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B-FDE0-4CC3-B546-A5F70E8C8613}"/>
                </c:ext>
              </c:extLst>
            </c:dLbl>
            <c:dLbl>
              <c:idx val="8"/>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C-FDE0-4CC3-B546-A5F70E8C8613}"/>
                </c:ext>
              </c:extLst>
            </c:dLbl>
            <c:numFmt formatCode="0" sourceLinked="0"/>
            <c:spPr>
              <a:noFill/>
              <a:ln w="25400">
                <a:noFill/>
              </a:ln>
            </c:spPr>
            <c:txPr>
              <a:bodyPr wrap="square" lIns="38100" tIns="19050" rIns="38100" bIns="19050" anchor="ctr">
                <a:spAutoFit/>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dati_1!$A$72:$A$113</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dati_1!$D$72:$D$113</c:f>
              <c:numCache>
                <c:formatCode>General</c:formatCode>
                <c:ptCount val="42"/>
                <c:pt idx="0" formatCode="0">
                  <c:v>41.5</c:v>
                </c:pt>
                <c:pt idx="2" formatCode="0">
                  <c:v>41</c:v>
                </c:pt>
                <c:pt idx="3" formatCode="0">
                  <c:v>42.1</c:v>
                </c:pt>
                <c:pt idx="5" formatCode="0">
                  <c:v>49.9</c:v>
                </c:pt>
                <c:pt idx="6" formatCode="0">
                  <c:v>46.6</c:v>
                </c:pt>
                <c:pt idx="7" formatCode="0">
                  <c:v>41.4</c:v>
                </c:pt>
                <c:pt idx="8" formatCode="0">
                  <c:v>35.700000000000003</c:v>
                </c:pt>
                <c:pt idx="9" formatCode="0">
                  <c:v>40.9</c:v>
                </c:pt>
                <c:pt idx="10" formatCode="0">
                  <c:v>39.799999999999997</c:v>
                </c:pt>
                <c:pt idx="12" formatCode="0">
                  <c:v>27.6</c:v>
                </c:pt>
                <c:pt idx="13" formatCode="0">
                  <c:v>41.8</c:v>
                </c:pt>
                <c:pt idx="14" formatCode="0">
                  <c:v>45.2</c:v>
                </c:pt>
                <c:pt idx="16" formatCode="0">
                  <c:v>47</c:v>
                </c:pt>
                <c:pt idx="17" formatCode="0">
                  <c:v>30.9</c:v>
                </c:pt>
                <c:pt idx="19" formatCode="0">
                  <c:v>43.6</c:v>
                </c:pt>
                <c:pt idx="20" formatCode="0">
                  <c:v>26.3</c:v>
                </c:pt>
                <c:pt idx="22" formatCode="0">
                  <c:v>43.5</c:v>
                </c:pt>
                <c:pt idx="23" formatCode="0">
                  <c:v>44.5</c:v>
                </c:pt>
                <c:pt idx="24" formatCode="0">
                  <c:v>36.1</c:v>
                </c:pt>
                <c:pt idx="26" formatCode="0">
                  <c:v>29.9</c:v>
                </c:pt>
                <c:pt idx="27" formatCode="0">
                  <c:v>44.3</c:v>
                </c:pt>
                <c:pt idx="28" formatCode="0">
                  <c:v>46.5</c:v>
                </c:pt>
                <c:pt idx="29" formatCode="0">
                  <c:v>43.9</c:v>
                </c:pt>
                <c:pt idx="30" formatCode="0">
                  <c:v>52.9</c:v>
                </c:pt>
                <c:pt idx="32" formatCode="0">
                  <c:v>40.200000000000003</c:v>
                </c:pt>
                <c:pt idx="33" formatCode="0">
                  <c:v>36</c:v>
                </c:pt>
                <c:pt idx="34" formatCode="0">
                  <c:v>55.8</c:v>
                </c:pt>
                <c:pt idx="35" formatCode="0">
                  <c:v>27.7</c:v>
                </c:pt>
                <c:pt idx="36" formatCode="0">
                  <c:v>48.5</c:v>
                </c:pt>
                <c:pt idx="37" formatCode="0">
                  <c:v>44.4</c:v>
                </c:pt>
                <c:pt idx="39" formatCode="0">
                  <c:v>40.200000000000003</c:v>
                </c:pt>
                <c:pt idx="40" formatCode="0">
                  <c:v>44.6</c:v>
                </c:pt>
                <c:pt idx="41" formatCode="0">
                  <c:v>39.299999999999997</c:v>
                </c:pt>
              </c:numCache>
            </c:numRef>
          </c:val>
          <c:extLst>
            <c:ext xmlns:c16="http://schemas.microsoft.com/office/drawing/2014/chart" uri="{C3380CC4-5D6E-409C-BE32-E72D297353CC}">
              <c16:uniqueId val="{0000002D-FDE0-4CC3-B546-A5F70E8C8613}"/>
            </c:ext>
          </c:extLst>
        </c:ser>
        <c:ser>
          <c:idx val="3"/>
          <c:order val="3"/>
          <c:tx>
            <c:strRef>
              <c:f>dati_1!$E$71</c:f>
              <c:strCache>
                <c:ptCount val="1"/>
                <c:pt idx="0">
                  <c:v>Drīzāk neuzticos</c:v>
                </c:pt>
              </c:strCache>
            </c:strRef>
          </c:tx>
          <c:spPr>
            <a:solidFill>
              <a:srgbClr val="E79B75"/>
            </a:solidFill>
            <a:ln w="25400">
              <a:noFill/>
            </a:ln>
          </c:spPr>
          <c:invertIfNegative val="0"/>
          <c:dLbls>
            <c:dLbl>
              <c:idx val="0"/>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2E-FDE0-4CC3-B546-A5F70E8C8613}"/>
                </c:ext>
              </c:extLst>
            </c:dLbl>
            <c:dLbl>
              <c:idx val="1"/>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2F-FDE0-4CC3-B546-A5F70E8C8613}"/>
                </c:ext>
              </c:extLst>
            </c:dLbl>
            <c:dLbl>
              <c:idx val="2"/>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0-FDE0-4CC3-B546-A5F70E8C8613}"/>
                </c:ext>
              </c:extLst>
            </c:dLbl>
            <c:dLbl>
              <c:idx val="3"/>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1-FDE0-4CC3-B546-A5F70E8C8613}"/>
                </c:ext>
              </c:extLst>
            </c:dLbl>
            <c:dLbl>
              <c:idx val="4"/>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2-FDE0-4CC3-B546-A5F70E8C8613}"/>
                </c:ext>
              </c:extLst>
            </c:dLbl>
            <c:dLbl>
              <c:idx val="5"/>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3-FDE0-4CC3-B546-A5F70E8C8613}"/>
                </c:ext>
              </c:extLst>
            </c:dLbl>
            <c:dLbl>
              <c:idx val="6"/>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4-FDE0-4CC3-B546-A5F70E8C8613}"/>
                </c:ext>
              </c:extLst>
            </c:dLbl>
            <c:dLbl>
              <c:idx val="7"/>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5-FDE0-4CC3-B546-A5F70E8C8613}"/>
                </c:ext>
              </c:extLst>
            </c:dLbl>
            <c:dLbl>
              <c:idx val="8"/>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6-FDE0-4CC3-B546-A5F70E8C8613}"/>
                </c:ext>
              </c:extLst>
            </c:dLbl>
            <c:dLbl>
              <c:idx val="9"/>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7-FDE0-4CC3-B546-A5F70E8C8613}"/>
                </c:ext>
              </c:extLst>
            </c:dLbl>
            <c:dLbl>
              <c:idx val="10"/>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8-FDE0-4CC3-B546-A5F70E8C8613}"/>
                </c:ext>
              </c:extLst>
            </c:dLbl>
            <c:dLbl>
              <c:idx val="11"/>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9-FDE0-4CC3-B546-A5F70E8C8613}"/>
                </c:ext>
              </c:extLst>
            </c:dLbl>
            <c:dLbl>
              <c:idx val="12"/>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A-FDE0-4CC3-B546-A5F70E8C8613}"/>
                </c:ext>
              </c:extLst>
            </c:dLbl>
            <c:dLbl>
              <c:idx val="13"/>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B-FDE0-4CC3-B546-A5F70E8C8613}"/>
                </c:ext>
              </c:extLst>
            </c:dLbl>
            <c:dLbl>
              <c:idx val="14"/>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C-FDE0-4CC3-B546-A5F70E8C8613}"/>
                </c:ext>
              </c:extLst>
            </c:dLbl>
            <c:dLbl>
              <c:idx val="15"/>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D-FDE0-4CC3-B546-A5F70E8C8613}"/>
                </c:ext>
              </c:extLst>
            </c:dLbl>
            <c:dLbl>
              <c:idx val="16"/>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E-FDE0-4CC3-B546-A5F70E8C8613}"/>
                </c:ext>
              </c:extLst>
            </c:dLbl>
            <c:dLbl>
              <c:idx val="17"/>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F-FDE0-4CC3-B546-A5F70E8C8613}"/>
                </c:ext>
              </c:extLst>
            </c:dLbl>
            <c:numFmt formatCode="0" sourceLinked="0"/>
            <c:spPr>
              <a:noFill/>
              <a:ln w="25400">
                <a:noFill/>
              </a:ln>
            </c:spPr>
            <c:txPr>
              <a:bodyPr wrap="square" lIns="38100" tIns="19050" rIns="38100" bIns="19050" anchor="ctr">
                <a:spAutoFit/>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dati_1!$A$72:$A$113</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dati_1!$E$72:$E$113</c:f>
              <c:numCache>
                <c:formatCode>General</c:formatCode>
                <c:ptCount val="42"/>
                <c:pt idx="0" formatCode="0">
                  <c:v>18.399999999999999</c:v>
                </c:pt>
                <c:pt idx="2" formatCode="0">
                  <c:v>19.100000000000001</c:v>
                </c:pt>
                <c:pt idx="3" formatCode="0">
                  <c:v>17.8</c:v>
                </c:pt>
                <c:pt idx="5" formatCode="0">
                  <c:v>14.4</c:v>
                </c:pt>
                <c:pt idx="6" formatCode="0">
                  <c:v>22.7</c:v>
                </c:pt>
                <c:pt idx="7" formatCode="0">
                  <c:v>17.100000000000001</c:v>
                </c:pt>
                <c:pt idx="8" formatCode="0">
                  <c:v>19.3</c:v>
                </c:pt>
                <c:pt idx="9" formatCode="0">
                  <c:v>19.100000000000001</c:v>
                </c:pt>
                <c:pt idx="10" formatCode="0">
                  <c:v>17.100000000000001</c:v>
                </c:pt>
                <c:pt idx="12" formatCode="0">
                  <c:v>23.2</c:v>
                </c:pt>
                <c:pt idx="13" formatCode="0">
                  <c:v>18.7</c:v>
                </c:pt>
                <c:pt idx="14" formatCode="0">
                  <c:v>16.3</c:v>
                </c:pt>
                <c:pt idx="16" formatCode="0">
                  <c:v>15.2</c:v>
                </c:pt>
                <c:pt idx="17" formatCode="0">
                  <c:v>24.8</c:v>
                </c:pt>
                <c:pt idx="19" formatCode="0">
                  <c:v>17.8</c:v>
                </c:pt>
                <c:pt idx="20" formatCode="0">
                  <c:v>23.1</c:v>
                </c:pt>
                <c:pt idx="22" formatCode="0">
                  <c:v>18.899999999999999</c:v>
                </c:pt>
                <c:pt idx="23" formatCode="0">
                  <c:v>20.2</c:v>
                </c:pt>
                <c:pt idx="24" formatCode="0">
                  <c:v>15.6</c:v>
                </c:pt>
                <c:pt idx="26" formatCode="0">
                  <c:v>18.2</c:v>
                </c:pt>
                <c:pt idx="27" formatCode="0">
                  <c:v>18.8</c:v>
                </c:pt>
                <c:pt idx="28" formatCode="0">
                  <c:v>18.2</c:v>
                </c:pt>
                <c:pt idx="29" formatCode="0">
                  <c:v>18</c:v>
                </c:pt>
                <c:pt idx="30" formatCode="0">
                  <c:v>18</c:v>
                </c:pt>
                <c:pt idx="32" formatCode="0">
                  <c:v>18.899999999999999</c:v>
                </c:pt>
                <c:pt idx="33" formatCode="0">
                  <c:v>18.5</c:v>
                </c:pt>
                <c:pt idx="34" formatCode="0">
                  <c:v>16.7</c:v>
                </c:pt>
                <c:pt idx="35" formatCode="0">
                  <c:v>16.5</c:v>
                </c:pt>
                <c:pt idx="36" formatCode="0">
                  <c:v>19.600000000000001</c:v>
                </c:pt>
                <c:pt idx="37" formatCode="0">
                  <c:v>20.100000000000001</c:v>
                </c:pt>
                <c:pt idx="39" formatCode="0">
                  <c:v>18.899999999999999</c:v>
                </c:pt>
                <c:pt idx="40" formatCode="0">
                  <c:v>19.5</c:v>
                </c:pt>
                <c:pt idx="41" formatCode="0">
                  <c:v>16.600000000000001</c:v>
                </c:pt>
              </c:numCache>
            </c:numRef>
          </c:val>
          <c:extLst>
            <c:ext xmlns:c16="http://schemas.microsoft.com/office/drawing/2014/chart" uri="{C3380CC4-5D6E-409C-BE32-E72D297353CC}">
              <c16:uniqueId val="{00000040-FDE0-4CC3-B546-A5F70E8C8613}"/>
            </c:ext>
          </c:extLst>
        </c:ser>
        <c:ser>
          <c:idx val="4"/>
          <c:order val="4"/>
          <c:tx>
            <c:strRef>
              <c:f>dati_1!$F$71</c:f>
              <c:strCache>
                <c:ptCount val="1"/>
                <c:pt idx="0">
                  <c:v>Pilnībā neuzticos</c:v>
                </c:pt>
              </c:strCache>
            </c:strRef>
          </c:tx>
          <c:spPr>
            <a:solidFill>
              <a:srgbClr val="CC2A2A"/>
            </a:solidFill>
            <a:ln w="25400">
              <a:noFill/>
            </a:ln>
          </c:spPr>
          <c:invertIfNegative val="0"/>
          <c:dLbls>
            <c:dLbl>
              <c:idx val="0"/>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1-FDE0-4CC3-B546-A5F70E8C8613}"/>
                </c:ext>
              </c:extLst>
            </c:dLbl>
            <c:dLbl>
              <c:idx val="1"/>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2-FDE0-4CC3-B546-A5F70E8C8613}"/>
                </c:ext>
              </c:extLst>
            </c:dLbl>
            <c:dLbl>
              <c:idx val="2"/>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3-FDE0-4CC3-B546-A5F70E8C8613}"/>
                </c:ext>
              </c:extLst>
            </c:dLbl>
            <c:dLbl>
              <c:idx val="3"/>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4-FDE0-4CC3-B546-A5F70E8C8613}"/>
                </c:ext>
              </c:extLst>
            </c:dLbl>
            <c:dLbl>
              <c:idx val="4"/>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5-FDE0-4CC3-B546-A5F70E8C8613}"/>
                </c:ext>
              </c:extLst>
            </c:dLbl>
            <c:dLbl>
              <c:idx val="5"/>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6-FDE0-4CC3-B546-A5F70E8C8613}"/>
                </c:ext>
              </c:extLst>
            </c:dLbl>
            <c:dLbl>
              <c:idx val="6"/>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7-FDE0-4CC3-B546-A5F70E8C8613}"/>
                </c:ext>
              </c:extLst>
            </c:dLbl>
            <c:dLbl>
              <c:idx val="7"/>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8-FDE0-4CC3-B546-A5F70E8C8613}"/>
                </c:ext>
              </c:extLst>
            </c:dLbl>
            <c:dLbl>
              <c:idx val="8"/>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9-FDE0-4CC3-B546-A5F70E8C8613}"/>
                </c:ext>
              </c:extLst>
            </c:dLbl>
            <c:dLbl>
              <c:idx val="9"/>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A-FDE0-4CC3-B546-A5F70E8C8613}"/>
                </c:ext>
              </c:extLst>
            </c:dLbl>
            <c:dLbl>
              <c:idx val="10"/>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B-FDE0-4CC3-B546-A5F70E8C8613}"/>
                </c:ext>
              </c:extLst>
            </c:dLbl>
            <c:dLbl>
              <c:idx val="11"/>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C-FDE0-4CC3-B546-A5F70E8C8613}"/>
                </c:ext>
              </c:extLst>
            </c:dLbl>
            <c:dLbl>
              <c:idx val="12"/>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D-FDE0-4CC3-B546-A5F70E8C8613}"/>
                </c:ext>
              </c:extLst>
            </c:dLbl>
            <c:dLbl>
              <c:idx val="13"/>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E-FDE0-4CC3-B546-A5F70E8C8613}"/>
                </c:ext>
              </c:extLst>
            </c:dLbl>
            <c:dLbl>
              <c:idx val="14"/>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F-FDE0-4CC3-B546-A5F70E8C8613}"/>
                </c:ext>
              </c:extLst>
            </c:dLbl>
            <c:dLbl>
              <c:idx val="15"/>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50-FDE0-4CC3-B546-A5F70E8C8613}"/>
                </c:ext>
              </c:extLst>
            </c:dLbl>
            <c:dLbl>
              <c:idx val="16"/>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51-FDE0-4CC3-B546-A5F70E8C8613}"/>
                </c:ext>
              </c:extLst>
            </c:dLbl>
            <c:dLbl>
              <c:idx val="17"/>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52-FDE0-4CC3-B546-A5F70E8C8613}"/>
                </c:ext>
              </c:extLst>
            </c:dLbl>
            <c:numFmt formatCode="0" sourceLinked="0"/>
            <c:spPr>
              <a:noFill/>
              <a:ln w="25400">
                <a:noFill/>
              </a:ln>
            </c:spPr>
            <c:txPr>
              <a:bodyPr wrap="square" lIns="38100" tIns="19050" rIns="38100" bIns="19050" anchor="ctr">
                <a:spAutoFit/>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dati_1!$A$72:$A$113</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dati_1!$F$72:$F$113</c:f>
              <c:numCache>
                <c:formatCode>General</c:formatCode>
                <c:ptCount val="42"/>
                <c:pt idx="0" formatCode="0">
                  <c:v>8.6999999999999993</c:v>
                </c:pt>
                <c:pt idx="2" formatCode="0">
                  <c:v>11.4</c:v>
                </c:pt>
                <c:pt idx="3" formatCode="0">
                  <c:v>6.2</c:v>
                </c:pt>
                <c:pt idx="5" formatCode="0">
                  <c:v>4.2</c:v>
                </c:pt>
                <c:pt idx="6" formatCode="0">
                  <c:v>6</c:v>
                </c:pt>
                <c:pt idx="7" formatCode="0">
                  <c:v>9.9</c:v>
                </c:pt>
                <c:pt idx="8" formatCode="0">
                  <c:v>9.8000000000000007</c:v>
                </c:pt>
                <c:pt idx="9" formatCode="0">
                  <c:v>10.199999999999999</c:v>
                </c:pt>
                <c:pt idx="10" formatCode="0">
                  <c:v>9.3000000000000007</c:v>
                </c:pt>
                <c:pt idx="12" formatCode="0">
                  <c:v>14.9</c:v>
                </c:pt>
                <c:pt idx="13" formatCode="0">
                  <c:v>9.6999999999999993</c:v>
                </c:pt>
                <c:pt idx="14" formatCode="0">
                  <c:v>4.5</c:v>
                </c:pt>
                <c:pt idx="16" formatCode="0">
                  <c:v>6.2</c:v>
                </c:pt>
                <c:pt idx="17" formatCode="0">
                  <c:v>13.8</c:v>
                </c:pt>
                <c:pt idx="19" formatCode="0">
                  <c:v>8.4</c:v>
                </c:pt>
                <c:pt idx="20" formatCode="0">
                  <c:v>11.4</c:v>
                </c:pt>
                <c:pt idx="22" formatCode="0">
                  <c:v>6.4</c:v>
                </c:pt>
                <c:pt idx="23" formatCode="0">
                  <c:v>9.1999999999999993</c:v>
                </c:pt>
                <c:pt idx="24" formatCode="0">
                  <c:v>9.1999999999999993</c:v>
                </c:pt>
                <c:pt idx="26" formatCode="0">
                  <c:v>11.9</c:v>
                </c:pt>
                <c:pt idx="27" formatCode="0">
                  <c:v>9.6999999999999993</c:v>
                </c:pt>
                <c:pt idx="28" formatCode="0">
                  <c:v>7</c:v>
                </c:pt>
                <c:pt idx="29" formatCode="0">
                  <c:v>8.1</c:v>
                </c:pt>
                <c:pt idx="30" formatCode="0">
                  <c:v>5.8</c:v>
                </c:pt>
                <c:pt idx="32" formatCode="0">
                  <c:v>7</c:v>
                </c:pt>
                <c:pt idx="33" formatCode="0">
                  <c:v>15.2</c:v>
                </c:pt>
                <c:pt idx="34" formatCode="0">
                  <c:v>6.7</c:v>
                </c:pt>
                <c:pt idx="35" formatCode="0">
                  <c:v>6.5</c:v>
                </c:pt>
                <c:pt idx="36" formatCode="0">
                  <c:v>7</c:v>
                </c:pt>
                <c:pt idx="37" formatCode="0">
                  <c:v>12.4</c:v>
                </c:pt>
                <c:pt idx="39" formatCode="0">
                  <c:v>7</c:v>
                </c:pt>
                <c:pt idx="40" formatCode="0">
                  <c:v>8.8000000000000007</c:v>
                </c:pt>
                <c:pt idx="41" formatCode="0">
                  <c:v>10.4</c:v>
                </c:pt>
              </c:numCache>
            </c:numRef>
          </c:val>
          <c:extLst>
            <c:ext xmlns:c16="http://schemas.microsoft.com/office/drawing/2014/chart" uri="{C3380CC4-5D6E-409C-BE32-E72D297353CC}">
              <c16:uniqueId val="{00000053-FDE0-4CC3-B546-A5F70E8C8613}"/>
            </c:ext>
          </c:extLst>
        </c:ser>
        <c:ser>
          <c:idx val="5"/>
          <c:order val="5"/>
          <c:tx>
            <c:strRef>
              <c:f>dati_1!$G$71</c:f>
              <c:strCache>
                <c:ptCount val="1"/>
              </c:strCache>
            </c:strRef>
          </c:tx>
          <c:spPr>
            <a:noFill/>
            <a:ln w="25400">
              <a:noFill/>
            </a:ln>
          </c:spPr>
          <c:invertIfNegative val="0"/>
          <c:cat>
            <c:strRef>
              <c:f>dati_1!$A$72:$A$113</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dati_1!$G$72:$G$113</c:f>
              <c:numCache>
                <c:formatCode>0.0</c:formatCode>
                <c:ptCount val="42"/>
                <c:pt idx="0">
                  <c:v>14.899999999999999</c:v>
                </c:pt>
                <c:pt idx="2">
                  <c:v>11.5</c:v>
                </c:pt>
                <c:pt idx="3">
                  <c:v>17.999999999999996</c:v>
                </c:pt>
                <c:pt idx="5">
                  <c:v>23.4</c:v>
                </c:pt>
                <c:pt idx="6">
                  <c:v>13.3</c:v>
                </c:pt>
                <c:pt idx="7">
                  <c:v>15</c:v>
                </c:pt>
                <c:pt idx="8">
                  <c:v>12.900000000000002</c:v>
                </c:pt>
                <c:pt idx="9">
                  <c:v>12.7</c:v>
                </c:pt>
                <c:pt idx="10">
                  <c:v>15.600000000000001</c:v>
                </c:pt>
                <c:pt idx="12">
                  <c:v>3.9000000000000021</c:v>
                </c:pt>
                <c:pt idx="13">
                  <c:v>13.599999999999998</c:v>
                </c:pt>
                <c:pt idx="14">
                  <c:v>21.2</c:v>
                </c:pt>
                <c:pt idx="16">
                  <c:v>20.599999999999998</c:v>
                </c:pt>
                <c:pt idx="17">
                  <c:v>3.3999999999999986</c:v>
                </c:pt>
                <c:pt idx="19">
                  <c:v>15.8</c:v>
                </c:pt>
                <c:pt idx="20">
                  <c:v>7.5</c:v>
                </c:pt>
                <c:pt idx="22">
                  <c:v>16.700000000000003</c:v>
                </c:pt>
                <c:pt idx="23">
                  <c:v>12.599999999999998</c:v>
                </c:pt>
                <c:pt idx="24">
                  <c:v>17.199999999999996</c:v>
                </c:pt>
                <c:pt idx="26">
                  <c:v>11.900000000000002</c:v>
                </c:pt>
                <c:pt idx="27">
                  <c:v>13.499999999999996</c:v>
                </c:pt>
                <c:pt idx="28">
                  <c:v>16.8</c:v>
                </c:pt>
                <c:pt idx="29">
                  <c:v>15.899999999999999</c:v>
                </c:pt>
                <c:pt idx="30">
                  <c:v>18.200000000000003</c:v>
                </c:pt>
                <c:pt idx="32">
                  <c:v>16.100000000000001</c:v>
                </c:pt>
                <c:pt idx="33">
                  <c:v>8.3000000000000007</c:v>
                </c:pt>
                <c:pt idx="34">
                  <c:v>18.599999999999998</c:v>
                </c:pt>
                <c:pt idx="35">
                  <c:v>19</c:v>
                </c:pt>
                <c:pt idx="36">
                  <c:v>15.399999999999999</c:v>
                </c:pt>
                <c:pt idx="37">
                  <c:v>9.5</c:v>
                </c:pt>
                <c:pt idx="39">
                  <c:v>16.100000000000001</c:v>
                </c:pt>
                <c:pt idx="40">
                  <c:v>13.700000000000003</c:v>
                </c:pt>
                <c:pt idx="41">
                  <c:v>15</c:v>
                </c:pt>
              </c:numCache>
            </c:numRef>
          </c:val>
          <c:extLst>
            <c:ext xmlns:c16="http://schemas.microsoft.com/office/drawing/2014/chart" uri="{C3380CC4-5D6E-409C-BE32-E72D297353CC}">
              <c16:uniqueId val="{00000054-FDE0-4CC3-B546-A5F70E8C8613}"/>
            </c:ext>
          </c:extLst>
        </c:ser>
        <c:ser>
          <c:idx val="6"/>
          <c:order val="6"/>
          <c:tx>
            <c:strRef>
              <c:f>dati_1!$H$71</c:f>
              <c:strCache>
                <c:ptCount val="1"/>
                <c:pt idx="0">
                  <c:v>Grūti pateikt </c:v>
                </c:pt>
              </c:strCache>
            </c:strRef>
          </c:tx>
          <c:spPr>
            <a:solidFill>
              <a:srgbClr val="D7D7D7"/>
            </a:solidFill>
            <a:ln w="25400">
              <a:noFill/>
            </a:ln>
          </c:spPr>
          <c:invertIfNegative val="0"/>
          <c:dLbls>
            <c:numFmt formatCode="#,##0" sourceLinked="0"/>
            <c:spPr>
              <a:noFill/>
              <a:ln w="25400">
                <a:noFill/>
              </a:ln>
            </c:spPr>
            <c:txPr>
              <a:bodyPr wrap="square" lIns="38100" tIns="19050" rIns="38100" bIns="19050" anchor="ctr">
                <a:spAutoFit/>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dati_1!$A$72:$A$113</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dati_1!$H$72:$H$113</c:f>
              <c:numCache>
                <c:formatCode>General</c:formatCode>
                <c:ptCount val="42"/>
                <c:pt idx="0" formatCode="0">
                  <c:v>23.7</c:v>
                </c:pt>
                <c:pt idx="2" formatCode="0">
                  <c:v>21.8</c:v>
                </c:pt>
                <c:pt idx="3" formatCode="0">
                  <c:v>25.5</c:v>
                </c:pt>
                <c:pt idx="5" formatCode="0">
                  <c:v>20.100000000000001</c:v>
                </c:pt>
                <c:pt idx="6" formatCode="0">
                  <c:v>19.3</c:v>
                </c:pt>
                <c:pt idx="7" formatCode="0">
                  <c:v>23</c:v>
                </c:pt>
                <c:pt idx="8" formatCode="0">
                  <c:v>25.4</c:v>
                </c:pt>
                <c:pt idx="9" formatCode="0">
                  <c:v>25.8</c:v>
                </c:pt>
                <c:pt idx="10" formatCode="0">
                  <c:v>26.4</c:v>
                </c:pt>
                <c:pt idx="12" formatCode="0">
                  <c:v>30.8</c:v>
                </c:pt>
                <c:pt idx="13" formatCode="0">
                  <c:v>23.8</c:v>
                </c:pt>
                <c:pt idx="14" formatCode="0">
                  <c:v>21.3</c:v>
                </c:pt>
                <c:pt idx="16" formatCode="0">
                  <c:v>22.1</c:v>
                </c:pt>
                <c:pt idx="17" formatCode="0">
                  <c:v>27.3</c:v>
                </c:pt>
                <c:pt idx="19" formatCode="0">
                  <c:v>22.5</c:v>
                </c:pt>
                <c:pt idx="20" formatCode="0">
                  <c:v>33.4</c:v>
                </c:pt>
                <c:pt idx="22" formatCode="0">
                  <c:v>21.8</c:v>
                </c:pt>
                <c:pt idx="23" formatCode="0">
                  <c:v>20</c:v>
                </c:pt>
                <c:pt idx="24" formatCode="0">
                  <c:v>30.3</c:v>
                </c:pt>
                <c:pt idx="26" formatCode="0">
                  <c:v>33.700000000000003</c:v>
                </c:pt>
                <c:pt idx="27" formatCode="0">
                  <c:v>18.899999999999999</c:v>
                </c:pt>
                <c:pt idx="28" formatCode="0">
                  <c:v>20.6</c:v>
                </c:pt>
                <c:pt idx="29" formatCode="0">
                  <c:v>21.3</c:v>
                </c:pt>
                <c:pt idx="30" formatCode="0">
                  <c:v>14.9</c:v>
                </c:pt>
                <c:pt idx="32" formatCode="0">
                  <c:v>24.4</c:v>
                </c:pt>
                <c:pt idx="33" formatCode="0">
                  <c:v>22.2</c:v>
                </c:pt>
                <c:pt idx="34" formatCode="0">
                  <c:v>16.100000000000001</c:v>
                </c:pt>
                <c:pt idx="35" formatCode="0">
                  <c:v>41.3</c:v>
                </c:pt>
                <c:pt idx="36" formatCode="0">
                  <c:v>18.2</c:v>
                </c:pt>
                <c:pt idx="37" formatCode="0">
                  <c:v>17.399999999999999</c:v>
                </c:pt>
                <c:pt idx="39" formatCode="0">
                  <c:v>24.4</c:v>
                </c:pt>
                <c:pt idx="40" formatCode="0">
                  <c:v>20</c:v>
                </c:pt>
                <c:pt idx="41" formatCode="0">
                  <c:v>27.6</c:v>
                </c:pt>
              </c:numCache>
            </c:numRef>
          </c:val>
          <c:extLst>
            <c:ext xmlns:c16="http://schemas.microsoft.com/office/drawing/2014/chart" uri="{C3380CC4-5D6E-409C-BE32-E72D297353CC}">
              <c16:uniqueId val="{00000055-FDE0-4CC3-B546-A5F70E8C8613}"/>
            </c:ext>
          </c:extLst>
        </c:ser>
        <c:dLbls>
          <c:showLegendKey val="0"/>
          <c:showVal val="0"/>
          <c:showCatName val="0"/>
          <c:showSerName val="0"/>
          <c:showPercent val="0"/>
          <c:showBubbleSize val="0"/>
        </c:dLbls>
        <c:gapWidth val="27"/>
        <c:overlap val="100"/>
        <c:axId val="480271552"/>
        <c:axId val="1"/>
      </c:barChart>
      <c:catAx>
        <c:axId val="480271552"/>
        <c:scaling>
          <c:orientation val="maxMin"/>
        </c:scaling>
        <c:delete val="0"/>
        <c:axPos val="l"/>
        <c:title>
          <c:tx>
            <c:rich>
              <a:bodyPr rot="0" vert="horz"/>
              <a:lstStyle/>
              <a:p>
                <a:pPr algn="just">
                  <a:defRPr sz="800" b="0" i="0" u="none" strike="noStrike" baseline="0">
                    <a:solidFill>
                      <a:srgbClr val="000000"/>
                    </a:solidFill>
                    <a:latin typeface="Arial"/>
                    <a:ea typeface="Arial"/>
                    <a:cs typeface="Arial"/>
                  </a:defRPr>
                </a:pPr>
                <a:r>
                  <a:rPr lang="en-US"/>
                  <a:t>%</a:t>
                </a:r>
              </a:p>
            </c:rich>
          </c:tx>
          <c:layout>
            <c:manualLayout>
              <c:xMode val="edge"/>
              <c:yMode val="edge"/>
              <c:x val="2.6164058606598227E-2"/>
              <c:y val="2.7234399130187881E-2"/>
            </c:manualLayout>
          </c:layout>
          <c:overlay val="0"/>
          <c:spPr>
            <a:solidFill>
              <a:srgbClr val="FFFFFF"/>
            </a:solidFill>
            <a:ln w="3175">
              <a:solidFill>
                <a:srgbClr val="000000"/>
              </a:solidFill>
              <a:prstDash val="solid"/>
            </a:ln>
            <a:effectLst>
              <a:outerShdw dist="35921" dir="2700000" algn="br">
                <a:srgbClr val="000000"/>
              </a:outerShdw>
            </a:effectLst>
          </c:spPr>
        </c:title>
        <c:numFmt formatCode="General" sourceLinked="1"/>
        <c:majorTickMark val="out"/>
        <c:minorTickMark val="none"/>
        <c:tickLblPos val="low"/>
        <c:spPr>
          <a:ln w="3175">
            <a:solidFill>
              <a:srgbClr val="000000"/>
            </a:solidFill>
            <a:prstDash val="solid"/>
          </a:ln>
        </c:spPr>
        <c:txPr>
          <a:bodyPr rot="0" vert="horz"/>
          <a:lstStyle/>
          <a:p>
            <a:pPr>
              <a:defRPr sz="1000" b="0" i="0" u="none" strike="noStrike" baseline="0">
                <a:solidFill>
                  <a:srgbClr val="000000"/>
                </a:solidFill>
                <a:latin typeface="Arial"/>
                <a:ea typeface="Arial"/>
                <a:cs typeface="Arial"/>
              </a:defRPr>
            </a:pPr>
            <a:endParaRPr lang="en-US"/>
          </a:p>
        </c:txPr>
        <c:crossAx val="1"/>
        <c:crossesAt val="62.4"/>
        <c:auto val="1"/>
        <c:lblAlgn val="ctr"/>
        <c:lblOffset val="100"/>
        <c:tickLblSkip val="1"/>
        <c:tickMarkSkip val="1"/>
        <c:noMultiLvlLbl val="0"/>
      </c:catAx>
      <c:valAx>
        <c:axId val="1"/>
        <c:scaling>
          <c:orientation val="minMax"/>
          <c:max val="147"/>
          <c:min val="0"/>
        </c:scaling>
        <c:delete val="1"/>
        <c:axPos val="b"/>
        <c:numFmt formatCode="0.0" sourceLinked="1"/>
        <c:majorTickMark val="out"/>
        <c:minorTickMark val="none"/>
        <c:tickLblPos val="nextTo"/>
        <c:crossAx val="480271552"/>
        <c:crosses val="max"/>
        <c:crossBetween val="between"/>
        <c:majorUnit val="74.5"/>
        <c:minorUnit val="4"/>
      </c:valAx>
      <c:spPr>
        <a:noFill/>
        <a:ln w="25400">
          <a:noFill/>
        </a:ln>
      </c:spPr>
    </c:plotArea>
    <c:legend>
      <c:legendPos val="r"/>
      <c:legendEntry>
        <c:idx val="0"/>
        <c:delete val="1"/>
      </c:legendEntry>
      <c:legendEntry>
        <c:idx val="5"/>
        <c:delete val="1"/>
      </c:legendEntry>
      <c:layout>
        <c:manualLayout>
          <c:xMode val="edge"/>
          <c:yMode val="edge"/>
          <c:x val="0.22513850122036844"/>
          <c:y val="6.7842575087085086E-3"/>
          <c:w val="0.74585827806074234"/>
          <c:h val="5.1560329365161806E-2"/>
        </c:manualLayout>
      </c:layout>
      <c:overlay val="0"/>
      <c:spPr>
        <a:noFill/>
        <a:ln w="25400">
          <a:noFill/>
        </a:ln>
      </c:spPr>
      <c:txPr>
        <a:bodyPr/>
        <a:lstStyle/>
        <a:p>
          <a:pPr>
            <a:defRPr sz="1000" b="0" i="0" u="none" strike="noStrike" baseline="0">
              <a:solidFill>
                <a:srgbClr val="000000"/>
              </a:solidFill>
              <a:latin typeface="Arial"/>
              <a:ea typeface="Arial"/>
              <a:cs typeface="Arial"/>
            </a:defRPr>
          </a:pPr>
          <a:endParaRPr lang="lv-LV"/>
        </a:p>
      </c:txPr>
    </c:legend>
    <c:plotVisOnly val="1"/>
    <c:dispBlanksAs val="gap"/>
    <c:showDLblsOverMax val="0"/>
  </c:chart>
  <c:spPr>
    <a:noFill/>
    <a:ln w="6350">
      <a:noFill/>
    </a:ln>
  </c:spPr>
  <c:txPr>
    <a:bodyPr/>
    <a:lstStyle/>
    <a:p>
      <a:pPr>
        <a:defRPr sz="800" b="0" i="0" u="none" strike="noStrike" baseline="0">
          <a:solidFill>
            <a:srgbClr val="000000"/>
          </a:solidFill>
          <a:latin typeface="Arial"/>
          <a:ea typeface="Arial"/>
          <a:cs typeface="Arial"/>
        </a:defRPr>
      </a:pPr>
      <a:endParaRPr lang="en-US"/>
    </a:p>
  </c:txPr>
  <c:externalData r:id="rId2">
    <c:autoUpdate val="0"/>
  </c:externalData>
  <c:userShapes r:id="rId3"/>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000" b="0" i="0" u="none" strike="noStrike" baseline="0">
                <a:solidFill>
                  <a:srgbClr val="000000"/>
                </a:solidFill>
                <a:latin typeface="Arial"/>
                <a:ea typeface="Arial"/>
                <a:cs typeface="Arial"/>
              </a:defRPr>
            </a:pPr>
            <a:r>
              <a:rPr lang="lv-LV" sz="1000"/>
              <a:t>Indekss*</a:t>
            </a:r>
          </a:p>
        </c:rich>
      </c:tx>
      <c:layout>
        <c:manualLayout>
          <c:xMode val="edge"/>
          <c:yMode val="edge"/>
          <c:x val="0.33643852210781344"/>
          <c:y val="1.5150142522507267E-2"/>
        </c:manualLayout>
      </c:layout>
      <c:overlay val="0"/>
      <c:spPr>
        <a:solidFill>
          <a:srgbClr val="FFFFFF"/>
        </a:solidFill>
        <a:ln w="3175">
          <a:solidFill>
            <a:srgbClr val="000000"/>
          </a:solidFill>
          <a:prstDash val="solid"/>
        </a:ln>
        <a:effectLst>
          <a:outerShdw dist="35921" dir="2700000" algn="br">
            <a:srgbClr val="000000"/>
          </a:outerShdw>
        </a:effectLst>
      </c:spPr>
    </c:title>
    <c:autoTitleDeleted val="0"/>
    <c:plotArea>
      <c:layout>
        <c:manualLayout>
          <c:layoutTarget val="inner"/>
          <c:xMode val="edge"/>
          <c:yMode val="edge"/>
          <c:x val="0.24444621271855266"/>
          <c:y val="6.3236296457888003E-2"/>
          <c:w val="0.42222527651386366"/>
          <c:h val="0.91348978312783569"/>
        </c:manualLayout>
      </c:layout>
      <c:barChart>
        <c:barDir val="bar"/>
        <c:grouping val="clustered"/>
        <c:varyColors val="0"/>
        <c:ser>
          <c:idx val="0"/>
          <c:order val="0"/>
          <c:spPr>
            <a:pattFill prst="dkUpDiag">
              <a:fgClr>
                <a:schemeClr val="accent1">
                  <a:lumMod val="75000"/>
                </a:schemeClr>
              </a:fgClr>
              <a:bgClr>
                <a:schemeClr val="bg1"/>
              </a:bgClr>
            </a:pattFill>
            <a:ln>
              <a:solidFill>
                <a:schemeClr val="accent1">
                  <a:lumMod val="50000"/>
                </a:schemeClr>
              </a:solidFill>
            </a:ln>
          </c:spPr>
          <c:invertIfNegative val="1"/>
          <c:dLbls>
            <c:numFmt formatCode="#,##0.0" sourceLinked="0"/>
            <c:spPr>
              <a:noFill/>
              <a:ln w="25400">
                <a:noFill/>
              </a:ln>
            </c:spPr>
            <c:txPr>
              <a:bodyPr wrap="square" lIns="38100" tIns="19050" rIns="38100" bIns="19050" anchor="ctr">
                <a:spAutoFit/>
              </a:bodyPr>
              <a:lstStyle/>
              <a:p>
                <a:pPr>
                  <a:defRPr sz="1000" b="0"/>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dati_1!$K$72:$K$113</c:f>
              <c:numCache>
                <c:formatCode>General</c:formatCode>
                <c:ptCount val="42"/>
                <c:pt idx="0" formatCode="0.0">
                  <c:v>10.450000000000003</c:v>
                </c:pt>
                <c:pt idx="2" formatCode="0.0">
                  <c:v>6.2499999999999982</c:v>
                </c:pt>
                <c:pt idx="3" formatCode="0.0">
                  <c:v>14.350000000000005</c:v>
                </c:pt>
                <c:pt idx="5" formatCode="0.0">
                  <c:v>24.950000000000003</c:v>
                </c:pt>
                <c:pt idx="6" formatCode="0.0">
                  <c:v>11.450000000000003</c:v>
                </c:pt>
                <c:pt idx="7" formatCode="0.0">
                  <c:v>10.749999999999998</c:v>
                </c:pt>
                <c:pt idx="8" formatCode="0.0">
                  <c:v>8.0999999999999979</c:v>
                </c:pt>
                <c:pt idx="9" formatCode="0.0">
                  <c:v>4.6999999999999993</c:v>
                </c:pt>
                <c:pt idx="10" formatCode="0.0">
                  <c:v>9.4499999999999957</c:v>
                </c:pt>
                <c:pt idx="12" formatCode="0.0">
                  <c:v>-9.1999999999999993</c:v>
                </c:pt>
                <c:pt idx="13" formatCode="0.0">
                  <c:v>7.7499999999999964</c:v>
                </c:pt>
                <c:pt idx="14" formatCode="0.0">
                  <c:v>22.550000000000004</c:v>
                </c:pt>
                <c:pt idx="16" formatCode="0.0">
                  <c:v>19.3</c:v>
                </c:pt>
                <c:pt idx="17" formatCode="0.0">
                  <c:v>-7.65</c:v>
                </c:pt>
                <c:pt idx="19" formatCode="0.0">
                  <c:v>12.300000000000002</c:v>
                </c:pt>
                <c:pt idx="20" formatCode="0.0">
                  <c:v>-4.0000000000000018</c:v>
                </c:pt>
                <c:pt idx="22" formatCode="0.0">
                  <c:v>15.299999999999999</c:v>
                </c:pt>
                <c:pt idx="23" formatCode="0.0">
                  <c:v>8.9499999999999993</c:v>
                </c:pt>
                <c:pt idx="24" formatCode="0.0">
                  <c:v>9.8500000000000014</c:v>
                </c:pt>
                <c:pt idx="26" formatCode="0.0">
                  <c:v>0.14999999999999858</c:v>
                </c:pt>
                <c:pt idx="27" formatCode="0.0">
                  <c:v>11.349999999999998</c:v>
                </c:pt>
                <c:pt idx="28" formatCode="0.0">
                  <c:v>14.850000000000001</c:v>
                </c:pt>
                <c:pt idx="29" formatCode="0.0">
                  <c:v>13.449999999999998</c:v>
                </c:pt>
                <c:pt idx="30" formatCode="0.0">
                  <c:v>20.150000000000002</c:v>
                </c:pt>
                <c:pt idx="32" formatCode="0.0">
                  <c:v>13.150000000000002</c:v>
                </c:pt>
                <c:pt idx="33" formatCode="0.0">
                  <c:v>1.6500000000000021</c:v>
                </c:pt>
                <c:pt idx="34" formatCode="0.0">
                  <c:v>17.45</c:v>
                </c:pt>
                <c:pt idx="35" formatCode="0.0">
                  <c:v>7</c:v>
                </c:pt>
                <c:pt idx="36" formatCode="0.0">
                  <c:v>14.149999999999999</c:v>
                </c:pt>
                <c:pt idx="37" formatCode="0.0">
                  <c:v>5.4499999999999975</c:v>
                </c:pt>
                <c:pt idx="39" formatCode="0.0">
                  <c:v>13.150000000000002</c:v>
                </c:pt>
                <c:pt idx="40" formatCode="0.0">
                  <c:v>10.75</c:v>
                </c:pt>
                <c:pt idx="41" formatCode="0.0">
                  <c:v>7.0499999999999989</c:v>
                </c:pt>
              </c:numCache>
            </c:numRef>
          </c:val>
          <c:extLst>
            <c:ext xmlns:c16="http://schemas.microsoft.com/office/drawing/2014/chart" uri="{C3380CC4-5D6E-409C-BE32-E72D297353CC}">
              <c16:uniqueId val="{00000000-882E-415F-B0CF-75B0DA247C76}"/>
            </c:ext>
          </c:extLst>
        </c:ser>
        <c:dLbls>
          <c:showLegendKey val="0"/>
          <c:showVal val="0"/>
          <c:showCatName val="0"/>
          <c:showSerName val="0"/>
          <c:showPercent val="0"/>
          <c:showBubbleSize val="0"/>
        </c:dLbls>
        <c:gapWidth val="27"/>
        <c:overlap val="100"/>
        <c:axId val="485667792"/>
        <c:axId val="1"/>
      </c:barChart>
      <c:catAx>
        <c:axId val="485667792"/>
        <c:scaling>
          <c:orientation val="maxMin"/>
        </c:scaling>
        <c:delete val="0"/>
        <c:axPos val="l"/>
        <c:majorTickMark val="out"/>
        <c:minorTickMark val="none"/>
        <c:tickLblPos val="none"/>
        <c:spPr>
          <a:ln w="3175">
            <a:solidFill>
              <a:srgbClr val="000000"/>
            </a:solidFill>
            <a:prstDash val="solid"/>
          </a:ln>
        </c:spPr>
        <c:crossAx val="1"/>
        <c:crosses val="autoZero"/>
        <c:auto val="1"/>
        <c:lblAlgn val="ctr"/>
        <c:lblOffset val="100"/>
        <c:tickLblSkip val="1"/>
        <c:tickMarkSkip val="1"/>
        <c:noMultiLvlLbl val="0"/>
      </c:catAx>
      <c:valAx>
        <c:axId val="1"/>
        <c:scaling>
          <c:orientation val="minMax"/>
          <c:max val="35"/>
          <c:min val="-15"/>
        </c:scaling>
        <c:delete val="1"/>
        <c:axPos val="b"/>
        <c:numFmt formatCode="0.0" sourceLinked="1"/>
        <c:majorTickMark val="out"/>
        <c:minorTickMark val="none"/>
        <c:tickLblPos val="nextTo"/>
        <c:crossAx val="485667792"/>
        <c:crosses val="max"/>
        <c:crossBetween val="between"/>
        <c:majorUnit val="1"/>
      </c:valAx>
      <c:spPr>
        <a:noFill/>
        <a:ln w="25400">
          <a:noFill/>
        </a:ln>
      </c:spPr>
    </c:plotArea>
    <c:plotVisOnly val="1"/>
    <c:dispBlanksAs val="gap"/>
    <c:showDLblsOverMax val="0"/>
  </c:chart>
  <c:spPr>
    <a:noFill/>
    <a:ln w="6350">
      <a:noFill/>
    </a:ln>
  </c:spPr>
  <c:txPr>
    <a:bodyPr/>
    <a:lstStyle/>
    <a:p>
      <a:pPr>
        <a:defRPr sz="150" b="0" i="0" u="none" strike="noStrike" baseline="0">
          <a:solidFill>
            <a:srgbClr val="000000"/>
          </a:solidFill>
          <a:latin typeface="Arial"/>
          <a:ea typeface="Arial"/>
          <a:cs typeface="Arial"/>
        </a:defRPr>
      </a:pPr>
      <a:endParaRPr lang="en-US"/>
    </a:p>
  </c:txPr>
  <c:externalData r:id="rId2">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32710674900516468"/>
          <c:y val="5.7643298619930575E-2"/>
          <c:w val="0.61077248292543951"/>
          <c:h val="0.89888620777241568"/>
        </c:manualLayout>
      </c:layout>
      <c:barChart>
        <c:barDir val="bar"/>
        <c:grouping val="stacked"/>
        <c:varyColors val="0"/>
        <c:ser>
          <c:idx val="0"/>
          <c:order val="0"/>
          <c:tx>
            <c:strRef>
              <c:f>dati_1!$B$283</c:f>
              <c:strCache>
                <c:ptCount val="1"/>
              </c:strCache>
            </c:strRef>
          </c:tx>
          <c:spPr>
            <a:noFill/>
            <a:ln w="25400">
              <a:noFill/>
            </a:ln>
          </c:spPr>
          <c:invertIfNegative val="0"/>
          <c:cat>
            <c:strRef>
              <c:f>dati_1!$A$284:$A$325</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dati_1!$B$284:$B$325</c:f>
              <c:numCache>
                <c:formatCode>0.0</c:formatCode>
                <c:ptCount val="42"/>
                <c:pt idx="0">
                  <c:v>18</c:v>
                </c:pt>
                <c:pt idx="2">
                  <c:v>18.600000000000001</c:v>
                </c:pt>
                <c:pt idx="3">
                  <c:v>17.700000000000003</c:v>
                </c:pt>
                <c:pt idx="5">
                  <c:v>9.7000000000000028</c:v>
                </c:pt>
                <c:pt idx="6">
                  <c:v>12.899999999999999</c:v>
                </c:pt>
                <c:pt idx="7">
                  <c:v>20.6</c:v>
                </c:pt>
                <c:pt idx="8">
                  <c:v>21.300000000000004</c:v>
                </c:pt>
                <c:pt idx="9">
                  <c:v>17.800000000000004</c:v>
                </c:pt>
                <c:pt idx="10">
                  <c:v>20.800000000000004</c:v>
                </c:pt>
                <c:pt idx="12">
                  <c:v>36.400000000000006</c:v>
                </c:pt>
                <c:pt idx="13">
                  <c:v>20.800000000000004</c:v>
                </c:pt>
                <c:pt idx="14">
                  <c:v>6.6000000000000085</c:v>
                </c:pt>
                <c:pt idx="16">
                  <c:v>11.300000000000004</c:v>
                </c:pt>
                <c:pt idx="17">
                  <c:v>31.5</c:v>
                </c:pt>
                <c:pt idx="19">
                  <c:v>16.200000000000003</c:v>
                </c:pt>
                <c:pt idx="20">
                  <c:v>31.700000000000003</c:v>
                </c:pt>
                <c:pt idx="22">
                  <c:v>9.5</c:v>
                </c:pt>
                <c:pt idx="23">
                  <c:v>17.600000000000001</c:v>
                </c:pt>
                <c:pt idx="24">
                  <c:v>23.5</c:v>
                </c:pt>
                <c:pt idx="26">
                  <c:v>36</c:v>
                </c:pt>
                <c:pt idx="27">
                  <c:v>15.200000000000003</c:v>
                </c:pt>
                <c:pt idx="28">
                  <c:v>11.900000000000006</c:v>
                </c:pt>
                <c:pt idx="29">
                  <c:v>16.5</c:v>
                </c:pt>
                <c:pt idx="30">
                  <c:v>2.2000000000000028</c:v>
                </c:pt>
                <c:pt idx="32">
                  <c:v>16.400000000000006</c:v>
                </c:pt>
                <c:pt idx="33">
                  <c:v>16.900000000000006</c:v>
                </c:pt>
                <c:pt idx="34">
                  <c:v>6.5000000000000071</c:v>
                </c:pt>
                <c:pt idx="35">
                  <c:v>34.5</c:v>
                </c:pt>
                <c:pt idx="36">
                  <c:v>13.300000000000004</c:v>
                </c:pt>
                <c:pt idx="37">
                  <c:v>22.500000000000004</c:v>
                </c:pt>
                <c:pt idx="39">
                  <c:v>16.400000000000006</c:v>
                </c:pt>
                <c:pt idx="40">
                  <c:v>18.300000000000004</c:v>
                </c:pt>
                <c:pt idx="41">
                  <c:v>19.700000000000003</c:v>
                </c:pt>
              </c:numCache>
            </c:numRef>
          </c:val>
          <c:extLst>
            <c:ext xmlns:c16="http://schemas.microsoft.com/office/drawing/2014/chart" uri="{C3380CC4-5D6E-409C-BE32-E72D297353CC}">
              <c16:uniqueId val="{00000000-3589-4E66-9D17-0C074A3D4180}"/>
            </c:ext>
          </c:extLst>
        </c:ser>
        <c:ser>
          <c:idx val="1"/>
          <c:order val="1"/>
          <c:tx>
            <c:strRef>
              <c:f>dati_1!$C$283</c:f>
              <c:strCache>
                <c:ptCount val="1"/>
                <c:pt idx="0">
                  <c:v>Pilnībā uzticos</c:v>
                </c:pt>
              </c:strCache>
            </c:strRef>
          </c:tx>
          <c:spPr>
            <a:solidFill>
              <a:srgbClr val="5B9137"/>
            </a:solidFill>
            <a:ln w="25400">
              <a:noFill/>
            </a:ln>
          </c:spPr>
          <c:invertIfNegative val="0"/>
          <c:dLbls>
            <c:dLbl>
              <c:idx val="0"/>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1-3589-4E66-9D17-0C074A3D4180}"/>
                </c:ext>
              </c:extLst>
            </c:dLbl>
            <c:dLbl>
              <c:idx val="1"/>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2-3589-4E66-9D17-0C074A3D4180}"/>
                </c:ext>
              </c:extLst>
            </c:dLbl>
            <c:dLbl>
              <c:idx val="2"/>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3-3589-4E66-9D17-0C074A3D4180}"/>
                </c:ext>
              </c:extLst>
            </c:dLbl>
            <c:dLbl>
              <c:idx val="3"/>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4-3589-4E66-9D17-0C074A3D4180}"/>
                </c:ext>
              </c:extLst>
            </c:dLbl>
            <c:dLbl>
              <c:idx val="4"/>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5-3589-4E66-9D17-0C074A3D4180}"/>
                </c:ext>
              </c:extLst>
            </c:dLbl>
            <c:dLbl>
              <c:idx val="5"/>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6-3589-4E66-9D17-0C074A3D4180}"/>
                </c:ext>
              </c:extLst>
            </c:dLbl>
            <c:dLbl>
              <c:idx val="6"/>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7-3589-4E66-9D17-0C074A3D4180}"/>
                </c:ext>
              </c:extLst>
            </c:dLbl>
            <c:dLbl>
              <c:idx val="7"/>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8-3589-4E66-9D17-0C074A3D4180}"/>
                </c:ext>
              </c:extLst>
            </c:dLbl>
            <c:dLbl>
              <c:idx val="8"/>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9-3589-4E66-9D17-0C074A3D4180}"/>
                </c:ext>
              </c:extLst>
            </c:dLbl>
            <c:dLbl>
              <c:idx val="9"/>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A-3589-4E66-9D17-0C074A3D4180}"/>
                </c:ext>
              </c:extLst>
            </c:dLbl>
            <c:dLbl>
              <c:idx val="10"/>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B-3589-4E66-9D17-0C074A3D4180}"/>
                </c:ext>
              </c:extLst>
            </c:dLbl>
            <c:dLbl>
              <c:idx val="11"/>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C-3589-4E66-9D17-0C074A3D4180}"/>
                </c:ext>
              </c:extLst>
            </c:dLbl>
            <c:dLbl>
              <c:idx val="12"/>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D-3589-4E66-9D17-0C074A3D4180}"/>
                </c:ext>
              </c:extLst>
            </c:dLbl>
            <c:dLbl>
              <c:idx val="13"/>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E-3589-4E66-9D17-0C074A3D4180}"/>
                </c:ext>
              </c:extLst>
            </c:dLbl>
            <c:dLbl>
              <c:idx val="14"/>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F-3589-4E66-9D17-0C074A3D4180}"/>
                </c:ext>
              </c:extLst>
            </c:dLbl>
            <c:dLbl>
              <c:idx val="15"/>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0-3589-4E66-9D17-0C074A3D4180}"/>
                </c:ext>
              </c:extLst>
            </c:dLbl>
            <c:dLbl>
              <c:idx val="16"/>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1-3589-4E66-9D17-0C074A3D4180}"/>
                </c:ext>
              </c:extLst>
            </c:dLbl>
            <c:dLbl>
              <c:idx val="18"/>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2-3589-4E66-9D17-0C074A3D4180}"/>
                </c:ext>
              </c:extLst>
            </c:dLbl>
            <c:dLbl>
              <c:idx val="19"/>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3-3589-4E66-9D17-0C074A3D4180}"/>
                </c:ext>
              </c:extLst>
            </c:dLbl>
            <c:dLbl>
              <c:idx val="22"/>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4-3589-4E66-9D17-0C074A3D4180}"/>
                </c:ext>
              </c:extLst>
            </c:dLbl>
            <c:dLbl>
              <c:idx val="23"/>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5-3589-4E66-9D17-0C074A3D4180}"/>
                </c:ext>
              </c:extLst>
            </c:dLbl>
            <c:dLbl>
              <c:idx val="25"/>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6-3589-4E66-9D17-0C074A3D4180}"/>
                </c:ext>
              </c:extLst>
            </c:dLbl>
            <c:dLbl>
              <c:idx val="26"/>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7-3589-4E66-9D17-0C074A3D4180}"/>
                </c:ext>
              </c:extLst>
            </c:dLbl>
            <c:dLbl>
              <c:idx val="27"/>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8-3589-4E66-9D17-0C074A3D4180}"/>
                </c:ext>
              </c:extLst>
            </c:dLbl>
            <c:dLbl>
              <c:idx val="28"/>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9-3589-4E66-9D17-0C074A3D4180}"/>
                </c:ext>
              </c:extLst>
            </c:dLbl>
            <c:dLbl>
              <c:idx val="29"/>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A-3589-4E66-9D17-0C074A3D4180}"/>
                </c:ext>
              </c:extLst>
            </c:dLbl>
            <c:dLbl>
              <c:idx val="30"/>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B-3589-4E66-9D17-0C074A3D4180}"/>
                </c:ext>
              </c:extLst>
            </c:dLbl>
            <c:dLbl>
              <c:idx val="31"/>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C-3589-4E66-9D17-0C074A3D4180}"/>
                </c:ext>
              </c:extLst>
            </c:dLbl>
            <c:dLbl>
              <c:idx val="32"/>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D-3589-4E66-9D17-0C074A3D4180}"/>
                </c:ext>
              </c:extLst>
            </c:dLbl>
            <c:dLbl>
              <c:idx val="33"/>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E-3589-4E66-9D17-0C074A3D4180}"/>
                </c:ext>
              </c:extLst>
            </c:dLbl>
            <c:dLbl>
              <c:idx val="34"/>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5="http://schemas.microsoft.com/office/drawing/2012/chart" uri="{CE6537A1-D6FC-4f65-9D91-7224C49458BB}">
                  <c15:layout>
                    <c:manualLayout>
                      <c:w val="1.6428254996523887E-2"/>
                      <c:h val="4.0977575263930366E-2"/>
                    </c:manualLayout>
                  </c15:layout>
                </c:ext>
                <c:ext xmlns:c16="http://schemas.microsoft.com/office/drawing/2014/chart" uri="{C3380CC4-5D6E-409C-BE32-E72D297353CC}">
                  <c16:uniqueId val="{0000001F-3589-4E66-9D17-0C074A3D4180}"/>
                </c:ext>
              </c:extLst>
            </c:dLbl>
            <c:dLbl>
              <c:idx val="35"/>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0-3589-4E66-9D17-0C074A3D4180}"/>
                </c:ext>
              </c:extLst>
            </c:dLbl>
            <c:dLbl>
              <c:idx val="37"/>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1-3589-4E66-9D17-0C074A3D4180}"/>
                </c:ext>
              </c:extLst>
            </c:dLbl>
            <c:dLbl>
              <c:idx val="38"/>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2-3589-4E66-9D17-0C074A3D4180}"/>
                </c:ext>
              </c:extLst>
            </c:dLbl>
            <c:numFmt formatCode="0" sourceLinked="0"/>
            <c:spPr>
              <a:noFill/>
              <a:ln w="25400">
                <a:noFill/>
              </a:ln>
            </c:spPr>
            <c:txPr>
              <a:bodyPr wrap="square" lIns="38100" tIns="19050" rIns="38100" bIns="19050" anchor="ctr">
                <a:spAutoFit/>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dati_1!$A$284:$A$325</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dati_1!$C$284:$C$325</c:f>
              <c:numCache>
                <c:formatCode>General</c:formatCode>
                <c:ptCount val="42"/>
                <c:pt idx="0" formatCode="0">
                  <c:v>6</c:v>
                </c:pt>
                <c:pt idx="2" formatCode="0">
                  <c:v>6.2</c:v>
                </c:pt>
                <c:pt idx="3" formatCode="0">
                  <c:v>5.7</c:v>
                </c:pt>
                <c:pt idx="5" formatCode="0">
                  <c:v>8.3000000000000007</c:v>
                </c:pt>
                <c:pt idx="6" formatCode="0">
                  <c:v>4.7</c:v>
                </c:pt>
                <c:pt idx="7" formatCode="0">
                  <c:v>8.5</c:v>
                </c:pt>
                <c:pt idx="8" formatCode="0">
                  <c:v>5</c:v>
                </c:pt>
                <c:pt idx="9" formatCode="0">
                  <c:v>5.0999999999999996</c:v>
                </c:pt>
                <c:pt idx="10" formatCode="0">
                  <c:v>4.5999999999999996</c:v>
                </c:pt>
                <c:pt idx="12" formatCode="0">
                  <c:v>2.2999999999999998</c:v>
                </c:pt>
                <c:pt idx="13" formatCode="0">
                  <c:v>3.8</c:v>
                </c:pt>
                <c:pt idx="14" formatCode="0">
                  <c:v>11.8</c:v>
                </c:pt>
                <c:pt idx="16" formatCode="0">
                  <c:v>7.8</c:v>
                </c:pt>
                <c:pt idx="17" formatCode="0">
                  <c:v>2.2000000000000002</c:v>
                </c:pt>
                <c:pt idx="19" formatCode="0">
                  <c:v>6.2</c:v>
                </c:pt>
                <c:pt idx="20" formatCode="0">
                  <c:v>4.5</c:v>
                </c:pt>
                <c:pt idx="22" formatCode="0">
                  <c:v>8.6</c:v>
                </c:pt>
                <c:pt idx="23" formatCode="0">
                  <c:v>4.5999999999999996</c:v>
                </c:pt>
                <c:pt idx="24" formatCode="0">
                  <c:v>6.5</c:v>
                </c:pt>
                <c:pt idx="26" formatCode="0">
                  <c:v>4.2</c:v>
                </c:pt>
                <c:pt idx="27" formatCode="0">
                  <c:v>8</c:v>
                </c:pt>
                <c:pt idx="28" formatCode="0">
                  <c:v>8.9</c:v>
                </c:pt>
                <c:pt idx="29" formatCode="0">
                  <c:v>4.7</c:v>
                </c:pt>
                <c:pt idx="30" formatCode="0">
                  <c:v>6.6</c:v>
                </c:pt>
                <c:pt idx="32" formatCode="0">
                  <c:v>6</c:v>
                </c:pt>
                <c:pt idx="33" formatCode="0">
                  <c:v>5.4</c:v>
                </c:pt>
                <c:pt idx="34" formatCode="0">
                  <c:v>3.8</c:v>
                </c:pt>
                <c:pt idx="35" formatCode="0">
                  <c:v>5.9</c:v>
                </c:pt>
                <c:pt idx="36" formatCode="0">
                  <c:v>6.9</c:v>
                </c:pt>
                <c:pt idx="37" formatCode="0">
                  <c:v>7.9</c:v>
                </c:pt>
                <c:pt idx="39" formatCode="0">
                  <c:v>6</c:v>
                </c:pt>
                <c:pt idx="40" formatCode="0">
                  <c:v>6.5</c:v>
                </c:pt>
                <c:pt idx="41" formatCode="0">
                  <c:v>5.2</c:v>
                </c:pt>
              </c:numCache>
            </c:numRef>
          </c:val>
          <c:extLst>
            <c:ext xmlns:c16="http://schemas.microsoft.com/office/drawing/2014/chart" uri="{C3380CC4-5D6E-409C-BE32-E72D297353CC}">
              <c16:uniqueId val="{00000023-3589-4E66-9D17-0C074A3D4180}"/>
            </c:ext>
          </c:extLst>
        </c:ser>
        <c:ser>
          <c:idx val="2"/>
          <c:order val="2"/>
          <c:tx>
            <c:strRef>
              <c:f>dati_1!$D$283</c:f>
              <c:strCache>
                <c:ptCount val="1"/>
                <c:pt idx="0">
                  <c:v>Drīzāk uzticos</c:v>
                </c:pt>
              </c:strCache>
            </c:strRef>
          </c:tx>
          <c:spPr>
            <a:solidFill>
              <a:srgbClr val="A0CC82"/>
            </a:solidFill>
            <a:ln w="25400">
              <a:noFill/>
            </a:ln>
          </c:spPr>
          <c:invertIfNegative val="0"/>
          <c:dLbls>
            <c:dLbl>
              <c:idx val="0"/>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4-3589-4E66-9D17-0C074A3D4180}"/>
                </c:ext>
              </c:extLst>
            </c:dLbl>
            <c:dLbl>
              <c:idx val="1"/>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5-3589-4E66-9D17-0C074A3D4180}"/>
                </c:ext>
              </c:extLst>
            </c:dLbl>
            <c:dLbl>
              <c:idx val="2"/>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6-3589-4E66-9D17-0C074A3D4180}"/>
                </c:ext>
              </c:extLst>
            </c:dLbl>
            <c:dLbl>
              <c:idx val="3"/>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7-3589-4E66-9D17-0C074A3D4180}"/>
                </c:ext>
              </c:extLst>
            </c:dLbl>
            <c:dLbl>
              <c:idx val="4"/>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8-3589-4E66-9D17-0C074A3D4180}"/>
                </c:ext>
              </c:extLst>
            </c:dLbl>
            <c:dLbl>
              <c:idx val="5"/>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9-3589-4E66-9D17-0C074A3D4180}"/>
                </c:ext>
              </c:extLst>
            </c:dLbl>
            <c:dLbl>
              <c:idx val="6"/>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A-3589-4E66-9D17-0C074A3D4180}"/>
                </c:ext>
              </c:extLst>
            </c:dLbl>
            <c:dLbl>
              <c:idx val="7"/>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B-3589-4E66-9D17-0C074A3D4180}"/>
                </c:ext>
              </c:extLst>
            </c:dLbl>
            <c:dLbl>
              <c:idx val="8"/>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C-3589-4E66-9D17-0C074A3D4180}"/>
                </c:ext>
              </c:extLst>
            </c:dLbl>
            <c:numFmt formatCode="0" sourceLinked="0"/>
            <c:spPr>
              <a:noFill/>
              <a:ln w="25400">
                <a:noFill/>
              </a:ln>
            </c:spPr>
            <c:txPr>
              <a:bodyPr wrap="square" lIns="38100" tIns="19050" rIns="38100" bIns="19050" anchor="ctr">
                <a:spAutoFit/>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dati_1!$A$284:$A$325</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dati_1!$D$284:$D$325</c:f>
              <c:numCache>
                <c:formatCode>General</c:formatCode>
                <c:ptCount val="42"/>
                <c:pt idx="0" formatCode="0">
                  <c:v>38.200000000000003</c:v>
                </c:pt>
                <c:pt idx="2" formatCode="0">
                  <c:v>37.4</c:v>
                </c:pt>
                <c:pt idx="3" formatCode="0">
                  <c:v>38.799999999999997</c:v>
                </c:pt>
                <c:pt idx="5" formatCode="0">
                  <c:v>44.2</c:v>
                </c:pt>
                <c:pt idx="6" formatCode="0">
                  <c:v>44.6</c:v>
                </c:pt>
                <c:pt idx="7" formatCode="0">
                  <c:v>33.1</c:v>
                </c:pt>
                <c:pt idx="8" formatCode="0">
                  <c:v>35.9</c:v>
                </c:pt>
                <c:pt idx="9" formatCode="0">
                  <c:v>39.299999999999997</c:v>
                </c:pt>
                <c:pt idx="10" formatCode="0">
                  <c:v>36.799999999999997</c:v>
                </c:pt>
                <c:pt idx="12" formatCode="0">
                  <c:v>23.5</c:v>
                </c:pt>
                <c:pt idx="13" formatCode="0">
                  <c:v>37.6</c:v>
                </c:pt>
                <c:pt idx="14" formatCode="0">
                  <c:v>43.8</c:v>
                </c:pt>
                <c:pt idx="16" formatCode="0">
                  <c:v>43.1</c:v>
                </c:pt>
                <c:pt idx="17" formatCode="0">
                  <c:v>28.5</c:v>
                </c:pt>
                <c:pt idx="19" formatCode="0">
                  <c:v>39.799999999999997</c:v>
                </c:pt>
                <c:pt idx="20" formatCode="0">
                  <c:v>26</c:v>
                </c:pt>
                <c:pt idx="22" formatCode="0">
                  <c:v>44.1</c:v>
                </c:pt>
                <c:pt idx="23" formatCode="0">
                  <c:v>40</c:v>
                </c:pt>
                <c:pt idx="24" formatCode="0">
                  <c:v>32.200000000000003</c:v>
                </c:pt>
                <c:pt idx="26" formatCode="0">
                  <c:v>22</c:v>
                </c:pt>
                <c:pt idx="27" formatCode="0">
                  <c:v>39</c:v>
                </c:pt>
                <c:pt idx="28" formatCode="0">
                  <c:v>41.4</c:v>
                </c:pt>
                <c:pt idx="29" formatCode="0">
                  <c:v>41</c:v>
                </c:pt>
                <c:pt idx="30" formatCode="0">
                  <c:v>53.4</c:v>
                </c:pt>
                <c:pt idx="32" formatCode="0">
                  <c:v>39.799999999999997</c:v>
                </c:pt>
                <c:pt idx="33" formatCode="0">
                  <c:v>39.9</c:v>
                </c:pt>
                <c:pt idx="34" formatCode="0">
                  <c:v>51.9</c:v>
                </c:pt>
                <c:pt idx="35" formatCode="0">
                  <c:v>21.8</c:v>
                </c:pt>
                <c:pt idx="36" formatCode="0">
                  <c:v>42</c:v>
                </c:pt>
                <c:pt idx="37" formatCode="0">
                  <c:v>31.8</c:v>
                </c:pt>
                <c:pt idx="39" formatCode="0">
                  <c:v>39.799999999999997</c:v>
                </c:pt>
                <c:pt idx="40" formatCode="0">
                  <c:v>37.4</c:v>
                </c:pt>
                <c:pt idx="41" formatCode="0">
                  <c:v>37.299999999999997</c:v>
                </c:pt>
              </c:numCache>
            </c:numRef>
          </c:val>
          <c:extLst>
            <c:ext xmlns:c16="http://schemas.microsoft.com/office/drawing/2014/chart" uri="{C3380CC4-5D6E-409C-BE32-E72D297353CC}">
              <c16:uniqueId val="{0000002D-3589-4E66-9D17-0C074A3D4180}"/>
            </c:ext>
          </c:extLst>
        </c:ser>
        <c:ser>
          <c:idx val="3"/>
          <c:order val="3"/>
          <c:tx>
            <c:strRef>
              <c:f>dati_1!$E$283</c:f>
              <c:strCache>
                <c:ptCount val="1"/>
                <c:pt idx="0">
                  <c:v>Drīzāk neuzticos</c:v>
                </c:pt>
              </c:strCache>
            </c:strRef>
          </c:tx>
          <c:spPr>
            <a:solidFill>
              <a:srgbClr val="E79B75"/>
            </a:solidFill>
            <a:ln w="25400">
              <a:noFill/>
            </a:ln>
          </c:spPr>
          <c:invertIfNegative val="0"/>
          <c:dLbls>
            <c:dLbl>
              <c:idx val="0"/>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2E-3589-4E66-9D17-0C074A3D4180}"/>
                </c:ext>
              </c:extLst>
            </c:dLbl>
            <c:dLbl>
              <c:idx val="1"/>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2F-3589-4E66-9D17-0C074A3D4180}"/>
                </c:ext>
              </c:extLst>
            </c:dLbl>
            <c:dLbl>
              <c:idx val="2"/>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0-3589-4E66-9D17-0C074A3D4180}"/>
                </c:ext>
              </c:extLst>
            </c:dLbl>
            <c:dLbl>
              <c:idx val="3"/>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1-3589-4E66-9D17-0C074A3D4180}"/>
                </c:ext>
              </c:extLst>
            </c:dLbl>
            <c:dLbl>
              <c:idx val="4"/>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2-3589-4E66-9D17-0C074A3D4180}"/>
                </c:ext>
              </c:extLst>
            </c:dLbl>
            <c:dLbl>
              <c:idx val="5"/>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3-3589-4E66-9D17-0C074A3D4180}"/>
                </c:ext>
              </c:extLst>
            </c:dLbl>
            <c:dLbl>
              <c:idx val="6"/>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4-3589-4E66-9D17-0C074A3D4180}"/>
                </c:ext>
              </c:extLst>
            </c:dLbl>
            <c:dLbl>
              <c:idx val="7"/>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5-3589-4E66-9D17-0C074A3D4180}"/>
                </c:ext>
              </c:extLst>
            </c:dLbl>
            <c:dLbl>
              <c:idx val="8"/>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6-3589-4E66-9D17-0C074A3D4180}"/>
                </c:ext>
              </c:extLst>
            </c:dLbl>
            <c:dLbl>
              <c:idx val="9"/>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7-3589-4E66-9D17-0C074A3D4180}"/>
                </c:ext>
              </c:extLst>
            </c:dLbl>
            <c:dLbl>
              <c:idx val="10"/>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8-3589-4E66-9D17-0C074A3D4180}"/>
                </c:ext>
              </c:extLst>
            </c:dLbl>
            <c:dLbl>
              <c:idx val="11"/>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9-3589-4E66-9D17-0C074A3D4180}"/>
                </c:ext>
              </c:extLst>
            </c:dLbl>
            <c:dLbl>
              <c:idx val="12"/>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A-3589-4E66-9D17-0C074A3D4180}"/>
                </c:ext>
              </c:extLst>
            </c:dLbl>
            <c:dLbl>
              <c:idx val="13"/>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B-3589-4E66-9D17-0C074A3D4180}"/>
                </c:ext>
              </c:extLst>
            </c:dLbl>
            <c:dLbl>
              <c:idx val="14"/>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C-3589-4E66-9D17-0C074A3D4180}"/>
                </c:ext>
              </c:extLst>
            </c:dLbl>
            <c:dLbl>
              <c:idx val="15"/>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D-3589-4E66-9D17-0C074A3D4180}"/>
                </c:ext>
              </c:extLst>
            </c:dLbl>
            <c:dLbl>
              <c:idx val="16"/>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E-3589-4E66-9D17-0C074A3D4180}"/>
                </c:ext>
              </c:extLst>
            </c:dLbl>
            <c:dLbl>
              <c:idx val="17"/>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F-3589-4E66-9D17-0C074A3D4180}"/>
                </c:ext>
              </c:extLst>
            </c:dLbl>
            <c:numFmt formatCode="0" sourceLinked="0"/>
            <c:spPr>
              <a:noFill/>
              <a:ln w="25400">
                <a:noFill/>
              </a:ln>
            </c:spPr>
            <c:txPr>
              <a:bodyPr wrap="square" lIns="38100" tIns="19050" rIns="38100" bIns="19050" anchor="ctr">
                <a:spAutoFit/>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dati_1!$A$284:$A$325</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dati_1!$E$284:$E$325</c:f>
              <c:numCache>
                <c:formatCode>General</c:formatCode>
                <c:ptCount val="42"/>
                <c:pt idx="0" formatCode="0">
                  <c:v>18</c:v>
                </c:pt>
                <c:pt idx="2" formatCode="0">
                  <c:v>20.2</c:v>
                </c:pt>
                <c:pt idx="3" formatCode="0">
                  <c:v>15.9</c:v>
                </c:pt>
                <c:pt idx="5" formatCode="0">
                  <c:v>15</c:v>
                </c:pt>
                <c:pt idx="6" formatCode="0">
                  <c:v>17.8</c:v>
                </c:pt>
                <c:pt idx="7" formatCode="0">
                  <c:v>20.2</c:v>
                </c:pt>
                <c:pt idx="8" formatCode="0">
                  <c:v>19.899999999999999</c:v>
                </c:pt>
                <c:pt idx="9" formatCode="0">
                  <c:v>16.899999999999999</c:v>
                </c:pt>
                <c:pt idx="10" formatCode="0">
                  <c:v>16.100000000000001</c:v>
                </c:pt>
                <c:pt idx="12" formatCode="0">
                  <c:v>22.9</c:v>
                </c:pt>
                <c:pt idx="13" formatCode="0">
                  <c:v>18.5</c:v>
                </c:pt>
                <c:pt idx="14" formatCode="0">
                  <c:v>15.2</c:v>
                </c:pt>
                <c:pt idx="16" formatCode="0">
                  <c:v>14.8</c:v>
                </c:pt>
                <c:pt idx="17" formatCode="0">
                  <c:v>24.2</c:v>
                </c:pt>
                <c:pt idx="19" formatCode="0">
                  <c:v>18</c:v>
                </c:pt>
                <c:pt idx="20" formatCode="0">
                  <c:v>17.899999999999999</c:v>
                </c:pt>
                <c:pt idx="22" formatCode="0">
                  <c:v>17.2</c:v>
                </c:pt>
                <c:pt idx="23" formatCode="0">
                  <c:v>19.7</c:v>
                </c:pt>
                <c:pt idx="24" formatCode="0">
                  <c:v>15.9</c:v>
                </c:pt>
                <c:pt idx="26" formatCode="0">
                  <c:v>21.6</c:v>
                </c:pt>
                <c:pt idx="27" formatCode="0">
                  <c:v>14.9</c:v>
                </c:pt>
                <c:pt idx="28" formatCode="0">
                  <c:v>21.1</c:v>
                </c:pt>
                <c:pt idx="29" formatCode="0">
                  <c:v>16.899999999999999</c:v>
                </c:pt>
                <c:pt idx="30" formatCode="0">
                  <c:v>14</c:v>
                </c:pt>
                <c:pt idx="32" formatCode="0">
                  <c:v>18.2</c:v>
                </c:pt>
                <c:pt idx="33" formatCode="0">
                  <c:v>16.8</c:v>
                </c:pt>
                <c:pt idx="34" formatCode="0">
                  <c:v>14.8</c:v>
                </c:pt>
                <c:pt idx="35" formatCode="0">
                  <c:v>15</c:v>
                </c:pt>
                <c:pt idx="36" formatCode="0">
                  <c:v>23</c:v>
                </c:pt>
                <c:pt idx="37" formatCode="0">
                  <c:v>21</c:v>
                </c:pt>
                <c:pt idx="39" formatCode="0">
                  <c:v>18.2</c:v>
                </c:pt>
                <c:pt idx="40" formatCode="0">
                  <c:v>20.8</c:v>
                </c:pt>
                <c:pt idx="41" formatCode="0">
                  <c:v>14.2</c:v>
                </c:pt>
              </c:numCache>
            </c:numRef>
          </c:val>
          <c:extLst>
            <c:ext xmlns:c16="http://schemas.microsoft.com/office/drawing/2014/chart" uri="{C3380CC4-5D6E-409C-BE32-E72D297353CC}">
              <c16:uniqueId val="{00000040-3589-4E66-9D17-0C074A3D4180}"/>
            </c:ext>
          </c:extLst>
        </c:ser>
        <c:ser>
          <c:idx val="4"/>
          <c:order val="4"/>
          <c:tx>
            <c:strRef>
              <c:f>dati_1!$F$283</c:f>
              <c:strCache>
                <c:ptCount val="1"/>
                <c:pt idx="0">
                  <c:v>Pilnībā neuzticos</c:v>
                </c:pt>
              </c:strCache>
            </c:strRef>
          </c:tx>
          <c:spPr>
            <a:solidFill>
              <a:srgbClr val="CC2A2A"/>
            </a:solidFill>
            <a:ln w="25400">
              <a:noFill/>
            </a:ln>
          </c:spPr>
          <c:invertIfNegative val="0"/>
          <c:dLbls>
            <c:dLbl>
              <c:idx val="0"/>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1-3589-4E66-9D17-0C074A3D4180}"/>
                </c:ext>
              </c:extLst>
            </c:dLbl>
            <c:dLbl>
              <c:idx val="1"/>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2-3589-4E66-9D17-0C074A3D4180}"/>
                </c:ext>
              </c:extLst>
            </c:dLbl>
            <c:dLbl>
              <c:idx val="2"/>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3-3589-4E66-9D17-0C074A3D4180}"/>
                </c:ext>
              </c:extLst>
            </c:dLbl>
            <c:dLbl>
              <c:idx val="3"/>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4-3589-4E66-9D17-0C074A3D4180}"/>
                </c:ext>
              </c:extLst>
            </c:dLbl>
            <c:dLbl>
              <c:idx val="4"/>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5-3589-4E66-9D17-0C074A3D4180}"/>
                </c:ext>
              </c:extLst>
            </c:dLbl>
            <c:dLbl>
              <c:idx val="5"/>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lv-LV"/>
                </a:p>
              </c:txPr>
              <c:dLblPos val="inBase"/>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46-3589-4E66-9D17-0C074A3D4180}"/>
                </c:ext>
              </c:extLst>
            </c:dLbl>
            <c:dLbl>
              <c:idx val="6"/>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7-3589-4E66-9D17-0C074A3D4180}"/>
                </c:ext>
              </c:extLst>
            </c:dLbl>
            <c:dLbl>
              <c:idx val="7"/>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8-3589-4E66-9D17-0C074A3D4180}"/>
                </c:ext>
              </c:extLst>
            </c:dLbl>
            <c:dLbl>
              <c:idx val="8"/>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9-3589-4E66-9D17-0C074A3D4180}"/>
                </c:ext>
              </c:extLst>
            </c:dLbl>
            <c:dLbl>
              <c:idx val="9"/>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A-3589-4E66-9D17-0C074A3D4180}"/>
                </c:ext>
              </c:extLst>
            </c:dLbl>
            <c:dLbl>
              <c:idx val="10"/>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B-3589-4E66-9D17-0C074A3D4180}"/>
                </c:ext>
              </c:extLst>
            </c:dLbl>
            <c:dLbl>
              <c:idx val="11"/>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C-3589-4E66-9D17-0C074A3D4180}"/>
                </c:ext>
              </c:extLst>
            </c:dLbl>
            <c:dLbl>
              <c:idx val="12"/>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D-3589-4E66-9D17-0C074A3D4180}"/>
                </c:ext>
              </c:extLst>
            </c:dLbl>
            <c:dLbl>
              <c:idx val="13"/>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E-3589-4E66-9D17-0C074A3D4180}"/>
                </c:ext>
              </c:extLst>
            </c:dLbl>
            <c:dLbl>
              <c:idx val="14"/>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F-3589-4E66-9D17-0C074A3D4180}"/>
                </c:ext>
              </c:extLst>
            </c:dLbl>
            <c:dLbl>
              <c:idx val="15"/>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50-3589-4E66-9D17-0C074A3D4180}"/>
                </c:ext>
              </c:extLst>
            </c:dLbl>
            <c:dLbl>
              <c:idx val="16"/>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51-3589-4E66-9D17-0C074A3D4180}"/>
                </c:ext>
              </c:extLst>
            </c:dLbl>
            <c:dLbl>
              <c:idx val="17"/>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52-3589-4E66-9D17-0C074A3D4180}"/>
                </c:ext>
              </c:extLst>
            </c:dLbl>
            <c:numFmt formatCode="0" sourceLinked="0"/>
            <c:spPr>
              <a:noFill/>
              <a:ln w="25400">
                <a:noFill/>
              </a:ln>
            </c:spPr>
            <c:txPr>
              <a:bodyPr wrap="square" lIns="38100" tIns="19050" rIns="38100" bIns="19050" anchor="ctr">
                <a:spAutoFit/>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dati_1!$A$284:$A$325</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dati_1!$F$284:$F$325</c:f>
              <c:numCache>
                <c:formatCode>General</c:formatCode>
                <c:ptCount val="42"/>
                <c:pt idx="0" formatCode="0">
                  <c:v>8.6</c:v>
                </c:pt>
                <c:pt idx="2" formatCode="0">
                  <c:v>9.6999999999999993</c:v>
                </c:pt>
                <c:pt idx="3" formatCode="0">
                  <c:v>7.5</c:v>
                </c:pt>
                <c:pt idx="5" formatCode="0">
                  <c:v>1</c:v>
                </c:pt>
                <c:pt idx="6" formatCode="0">
                  <c:v>6</c:v>
                </c:pt>
                <c:pt idx="7" formatCode="0">
                  <c:v>11.4</c:v>
                </c:pt>
                <c:pt idx="8" formatCode="0">
                  <c:v>8.6999999999999993</c:v>
                </c:pt>
                <c:pt idx="9" formatCode="0">
                  <c:v>11.3</c:v>
                </c:pt>
                <c:pt idx="10" formatCode="0">
                  <c:v>8.4</c:v>
                </c:pt>
                <c:pt idx="12" formatCode="0">
                  <c:v>17.399999999999999</c:v>
                </c:pt>
                <c:pt idx="13" formatCode="0">
                  <c:v>8.6999999999999993</c:v>
                </c:pt>
                <c:pt idx="14" formatCode="0">
                  <c:v>5.6</c:v>
                </c:pt>
                <c:pt idx="16" formatCode="0">
                  <c:v>5.7</c:v>
                </c:pt>
                <c:pt idx="17" formatCode="0">
                  <c:v>14.2</c:v>
                </c:pt>
                <c:pt idx="19" formatCode="0">
                  <c:v>8.1</c:v>
                </c:pt>
                <c:pt idx="20" formatCode="0">
                  <c:v>12.3</c:v>
                </c:pt>
                <c:pt idx="22" formatCode="0">
                  <c:v>8</c:v>
                </c:pt>
                <c:pt idx="23" formatCode="0">
                  <c:v>9.4</c:v>
                </c:pt>
                <c:pt idx="24" formatCode="0">
                  <c:v>7.6</c:v>
                </c:pt>
                <c:pt idx="26" formatCode="0">
                  <c:v>12.8</c:v>
                </c:pt>
                <c:pt idx="27" formatCode="0">
                  <c:v>10.7</c:v>
                </c:pt>
                <c:pt idx="28" formatCode="0">
                  <c:v>7.1</c:v>
                </c:pt>
                <c:pt idx="29" formatCode="0">
                  <c:v>6.2</c:v>
                </c:pt>
                <c:pt idx="30" formatCode="0">
                  <c:v>6.6</c:v>
                </c:pt>
                <c:pt idx="32" formatCode="0">
                  <c:v>6.8</c:v>
                </c:pt>
                <c:pt idx="33" formatCode="0">
                  <c:v>12.1</c:v>
                </c:pt>
                <c:pt idx="34" formatCode="0">
                  <c:v>7.4</c:v>
                </c:pt>
                <c:pt idx="35" formatCode="0">
                  <c:v>5.8</c:v>
                </c:pt>
                <c:pt idx="36" formatCode="0">
                  <c:v>8</c:v>
                </c:pt>
                <c:pt idx="37" formatCode="0">
                  <c:v>14.2</c:v>
                </c:pt>
                <c:pt idx="39" formatCode="0">
                  <c:v>6.8</c:v>
                </c:pt>
                <c:pt idx="40" formatCode="0">
                  <c:v>8.6999999999999993</c:v>
                </c:pt>
                <c:pt idx="41" formatCode="0">
                  <c:v>10.3</c:v>
                </c:pt>
              </c:numCache>
            </c:numRef>
          </c:val>
          <c:extLst>
            <c:ext xmlns:c16="http://schemas.microsoft.com/office/drawing/2014/chart" uri="{C3380CC4-5D6E-409C-BE32-E72D297353CC}">
              <c16:uniqueId val="{00000053-3589-4E66-9D17-0C074A3D4180}"/>
            </c:ext>
          </c:extLst>
        </c:ser>
        <c:ser>
          <c:idx val="5"/>
          <c:order val="5"/>
          <c:tx>
            <c:strRef>
              <c:f>dati_1!$G$283</c:f>
              <c:strCache>
                <c:ptCount val="1"/>
              </c:strCache>
            </c:strRef>
          </c:tx>
          <c:spPr>
            <a:noFill/>
            <a:ln w="25400">
              <a:noFill/>
            </a:ln>
          </c:spPr>
          <c:invertIfNegative val="0"/>
          <c:cat>
            <c:strRef>
              <c:f>dati_1!$A$284:$A$325</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dati_1!$G$284:$G$325</c:f>
              <c:numCache>
                <c:formatCode>0.0</c:formatCode>
                <c:ptCount val="42"/>
                <c:pt idx="0">
                  <c:v>16.999999999999993</c:v>
                </c:pt>
                <c:pt idx="2">
                  <c:v>13.699999999999992</c:v>
                </c:pt>
                <c:pt idx="3">
                  <c:v>20.199999999999996</c:v>
                </c:pt>
                <c:pt idx="5">
                  <c:v>27.599999999999994</c:v>
                </c:pt>
                <c:pt idx="6">
                  <c:v>19.799999999999994</c:v>
                </c:pt>
                <c:pt idx="7">
                  <c:v>11.999999999999996</c:v>
                </c:pt>
                <c:pt idx="8">
                  <c:v>14.999999999999993</c:v>
                </c:pt>
                <c:pt idx="9">
                  <c:v>15.399999999999999</c:v>
                </c:pt>
                <c:pt idx="10">
                  <c:v>19.099999999999994</c:v>
                </c:pt>
                <c:pt idx="12">
                  <c:v>3.2999999999999972</c:v>
                </c:pt>
                <c:pt idx="13">
                  <c:v>16.399999999999991</c:v>
                </c:pt>
                <c:pt idx="14">
                  <c:v>22.799999999999994</c:v>
                </c:pt>
                <c:pt idx="16">
                  <c:v>23.099999999999991</c:v>
                </c:pt>
                <c:pt idx="17">
                  <c:v>5.1999999999999957</c:v>
                </c:pt>
                <c:pt idx="19">
                  <c:v>17.499999999999993</c:v>
                </c:pt>
                <c:pt idx="20">
                  <c:v>13.399999999999995</c:v>
                </c:pt>
                <c:pt idx="22">
                  <c:v>18.399999999999995</c:v>
                </c:pt>
                <c:pt idx="23">
                  <c:v>14.499999999999996</c:v>
                </c:pt>
                <c:pt idx="24">
                  <c:v>20.099999999999994</c:v>
                </c:pt>
                <c:pt idx="26">
                  <c:v>9.1999999999999922</c:v>
                </c:pt>
                <c:pt idx="27">
                  <c:v>17.999999999999993</c:v>
                </c:pt>
                <c:pt idx="28">
                  <c:v>15.399999999999991</c:v>
                </c:pt>
                <c:pt idx="29">
                  <c:v>20.499999999999993</c:v>
                </c:pt>
                <c:pt idx="30">
                  <c:v>22.999999999999993</c:v>
                </c:pt>
                <c:pt idx="32">
                  <c:v>18.599999999999998</c:v>
                </c:pt>
                <c:pt idx="33">
                  <c:v>14.699999999999992</c:v>
                </c:pt>
                <c:pt idx="34">
                  <c:v>21.399999999999995</c:v>
                </c:pt>
                <c:pt idx="35">
                  <c:v>22.799999999999997</c:v>
                </c:pt>
                <c:pt idx="36">
                  <c:v>12.599999999999994</c:v>
                </c:pt>
                <c:pt idx="37">
                  <c:v>8.399999999999995</c:v>
                </c:pt>
                <c:pt idx="39">
                  <c:v>18.599999999999998</c:v>
                </c:pt>
                <c:pt idx="40">
                  <c:v>14.099999999999991</c:v>
                </c:pt>
                <c:pt idx="41">
                  <c:v>19.099999999999998</c:v>
                </c:pt>
              </c:numCache>
            </c:numRef>
          </c:val>
          <c:extLst>
            <c:ext xmlns:c16="http://schemas.microsoft.com/office/drawing/2014/chart" uri="{C3380CC4-5D6E-409C-BE32-E72D297353CC}">
              <c16:uniqueId val="{00000054-3589-4E66-9D17-0C074A3D4180}"/>
            </c:ext>
          </c:extLst>
        </c:ser>
        <c:ser>
          <c:idx val="6"/>
          <c:order val="6"/>
          <c:tx>
            <c:strRef>
              <c:f>dati_1!$H$283</c:f>
              <c:strCache>
                <c:ptCount val="1"/>
                <c:pt idx="0">
                  <c:v>Grūti pateikt </c:v>
                </c:pt>
              </c:strCache>
            </c:strRef>
          </c:tx>
          <c:spPr>
            <a:solidFill>
              <a:srgbClr val="D7D7D7"/>
            </a:solidFill>
            <a:ln w="25400">
              <a:noFill/>
            </a:ln>
          </c:spPr>
          <c:invertIfNegative val="0"/>
          <c:dLbls>
            <c:numFmt formatCode="#,##0" sourceLinked="0"/>
            <c:spPr>
              <a:noFill/>
              <a:ln w="25400">
                <a:noFill/>
              </a:ln>
            </c:spPr>
            <c:txPr>
              <a:bodyPr wrap="square" lIns="38100" tIns="19050" rIns="38100" bIns="19050" anchor="ctr">
                <a:spAutoFit/>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dati_1!$A$284:$A$325</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dati_1!$H$284:$H$325</c:f>
              <c:numCache>
                <c:formatCode>General</c:formatCode>
                <c:ptCount val="42"/>
                <c:pt idx="0" formatCode="0">
                  <c:v>29.3</c:v>
                </c:pt>
                <c:pt idx="2" formatCode="0">
                  <c:v>26.5</c:v>
                </c:pt>
                <c:pt idx="3" formatCode="0">
                  <c:v>32</c:v>
                </c:pt>
                <c:pt idx="5" formatCode="0">
                  <c:v>31.5</c:v>
                </c:pt>
                <c:pt idx="6" formatCode="0">
                  <c:v>26.9</c:v>
                </c:pt>
                <c:pt idx="7" formatCode="0">
                  <c:v>26.8</c:v>
                </c:pt>
                <c:pt idx="8" formatCode="0">
                  <c:v>30.5</c:v>
                </c:pt>
                <c:pt idx="9" formatCode="0">
                  <c:v>27.4</c:v>
                </c:pt>
                <c:pt idx="10" formatCode="0">
                  <c:v>34.200000000000003</c:v>
                </c:pt>
                <c:pt idx="12" formatCode="0">
                  <c:v>33.9</c:v>
                </c:pt>
                <c:pt idx="13" formatCode="0">
                  <c:v>31.3</c:v>
                </c:pt>
                <c:pt idx="14" formatCode="0">
                  <c:v>23.5</c:v>
                </c:pt>
                <c:pt idx="16" formatCode="0">
                  <c:v>28.6</c:v>
                </c:pt>
                <c:pt idx="17" formatCode="0">
                  <c:v>31</c:v>
                </c:pt>
                <c:pt idx="19" formatCode="0">
                  <c:v>28</c:v>
                </c:pt>
                <c:pt idx="20" formatCode="0">
                  <c:v>39.299999999999997</c:v>
                </c:pt>
                <c:pt idx="22" formatCode="0">
                  <c:v>22</c:v>
                </c:pt>
                <c:pt idx="23" formatCode="0">
                  <c:v>26.2</c:v>
                </c:pt>
                <c:pt idx="24" formatCode="0">
                  <c:v>37.9</c:v>
                </c:pt>
                <c:pt idx="26" formatCode="0">
                  <c:v>39.4</c:v>
                </c:pt>
                <c:pt idx="27" formatCode="0">
                  <c:v>27.3</c:v>
                </c:pt>
                <c:pt idx="28" formatCode="0">
                  <c:v>21.6</c:v>
                </c:pt>
                <c:pt idx="29" formatCode="0">
                  <c:v>31.2</c:v>
                </c:pt>
                <c:pt idx="30" formatCode="0">
                  <c:v>19.399999999999999</c:v>
                </c:pt>
                <c:pt idx="32" formatCode="0">
                  <c:v>29.2</c:v>
                </c:pt>
                <c:pt idx="33" formatCode="0">
                  <c:v>25.9</c:v>
                </c:pt>
                <c:pt idx="34" formatCode="0">
                  <c:v>22.1</c:v>
                </c:pt>
                <c:pt idx="35" formatCode="0">
                  <c:v>51.6</c:v>
                </c:pt>
                <c:pt idx="36" formatCode="0">
                  <c:v>20</c:v>
                </c:pt>
                <c:pt idx="37" formatCode="0">
                  <c:v>25.1</c:v>
                </c:pt>
                <c:pt idx="39" formatCode="0">
                  <c:v>29.2</c:v>
                </c:pt>
                <c:pt idx="40" formatCode="0">
                  <c:v>26.6</c:v>
                </c:pt>
                <c:pt idx="41" formatCode="0">
                  <c:v>32.9</c:v>
                </c:pt>
              </c:numCache>
            </c:numRef>
          </c:val>
          <c:extLst>
            <c:ext xmlns:c16="http://schemas.microsoft.com/office/drawing/2014/chart" uri="{C3380CC4-5D6E-409C-BE32-E72D297353CC}">
              <c16:uniqueId val="{00000055-3589-4E66-9D17-0C074A3D4180}"/>
            </c:ext>
          </c:extLst>
        </c:ser>
        <c:dLbls>
          <c:showLegendKey val="0"/>
          <c:showVal val="0"/>
          <c:showCatName val="0"/>
          <c:showSerName val="0"/>
          <c:showPercent val="0"/>
          <c:showBubbleSize val="0"/>
        </c:dLbls>
        <c:gapWidth val="27"/>
        <c:overlap val="100"/>
        <c:axId val="480278752"/>
        <c:axId val="1"/>
      </c:barChart>
      <c:catAx>
        <c:axId val="480278752"/>
        <c:scaling>
          <c:orientation val="maxMin"/>
        </c:scaling>
        <c:delete val="0"/>
        <c:axPos val="l"/>
        <c:title>
          <c:tx>
            <c:rich>
              <a:bodyPr rot="0" vert="horz"/>
              <a:lstStyle/>
              <a:p>
                <a:pPr algn="just">
                  <a:defRPr sz="800" b="0" i="0" u="none" strike="noStrike" baseline="0">
                    <a:solidFill>
                      <a:srgbClr val="000000"/>
                    </a:solidFill>
                    <a:latin typeface="Arial"/>
                    <a:ea typeface="Arial"/>
                    <a:cs typeface="Arial"/>
                  </a:defRPr>
                </a:pPr>
                <a:r>
                  <a:rPr lang="en-US"/>
                  <a:t>%</a:t>
                </a:r>
              </a:p>
            </c:rich>
          </c:tx>
          <c:layout>
            <c:manualLayout>
              <c:xMode val="edge"/>
              <c:yMode val="edge"/>
              <c:x val="2.6164058606598227E-2"/>
              <c:y val="2.7234424644287884E-2"/>
            </c:manualLayout>
          </c:layout>
          <c:overlay val="0"/>
          <c:spPr>
            <a:solidFill>
              <a:srgbClr val="FFFFFF"/>
            </a:solidFill>
            <a:ln w="3175">
              <a:solidFill>
                <a:srgbClr val="000000"/>
              </a:solidFill>
              <a:prstDash val="solid"/>
            </a:ln>
            <a:effectLst>
              <a:outerShdw dist="35921" dir="2700000" algn="br">
                <a:srgbClr val="000000"/>
              </a:outerShdw>
            </a:effectLst>
          </c:spPr>
        </c:title>
        <c:numFmt formatCode="General" sourceLinked="1"/>
        <c:majorTickMark val="out"/>
        <c:minorTickMark val="none"/>
        <c:tickLblPos val="low"/>
        <c:spPr>
          <a:ln w="3175">
            <a:solidFill>
              <a:srgbClr val="000000"/>
            </a:solidFill>
            <a:prstDash val="solid"/>
          </a:ln>
        </c:spPr>
        <c:txPr>
          <a:bodyPr rot="0" vert="horz"/>
          <a:lstStyle/>
          <a:p>
            <a:pPr>
              <a:defRPr sz="1000" b="0" i="0" u="none" strike="noStrike" baseline="0">
                <a:solidFill>
                  <a:srgbClr val="000000"/>
                </a:solidFill>
                <a:latin typeface="Arial"/>
                <a:ea typeface="Arial"/>
                <a:cs typeface="Arial"/>
              </a:defRPr>
            </a:pPr>
            <a:endParaRPr lang="en-US"/>
          </a:p>
        </c:txPr>
        <c:crossAx val="1"/>
        <c:crossesAt val="62.2"/>
        <c:auto val="1"/>
        <c:lblAlgn val="ctr"/>
        <c:lblOffset val="100"/>
        <c:tickLblSkip val="1"/>
        <c:tickMarkSkip val="1"/>
        <c:noMultiLvlLbl val="0"/>
      </c:catAx>
      <c:valAx>
        <c:axId val="1"/>
        <c:scaling>
          <c:orientation val="minMax"/>
          <c:max val="160"/>
          <c:min val="0"/>
        </c:scaling>
        <c:delete val="1"/>
        <c:axPos val="b"/>
        <c:numFmt formatCode="0.0" sourceLinked="1"/>
        <c:majorTickMark val="out"/>
        <c:minorTickMark val="none"/>
        <c:tickLblPos val="nextTo"/>
        <c:crossAx val="480278752"/>
        <c:crosses val="max"/>
        <c:crossBetween val="between"/>
        <c:majorUnit val="74.5"/>
        <c:minorUnit val="4"/>
      </c:valAx>
      <c:spPr>
        <a:noFill/>
        <a:ln w="25400">
          <a:noFill/>
        </a:ln>
      </c:spPr>
    </c:plotArea>
    <c:legend>
      <c:legendPos val="r"/>
      <c:legendEntry>
        <c:idx val="0"/>
        <c:delete val="1"/>
      </c:legendEntry>
      <c:legendEntry>
        <c:idx val="5"/>
        <c:delete val="1"/>
      </c:legendEntry>
      <c:layout>
        <c:manualLayout>
          <c:xMode val="edge"/>
          <c:yMode val="edge"/>
          <c:x val="0.28877690288713914"/>
          <c:y val="6.7751070589860476E-3"/>
          <c:w val="0.68221987441443233"/>
          <c:h val="5.1490537367039645E-2"/>
        </c:manualLayout>
      </c:layout>
      <c:overlay val="0"/>
      <c:spPr>
        <a:noFill/>
        <a:ln w="25400">
          <a:noFill/>
        </a:ln>
      </c:spPr>
      <c:txPr>
        <a:bodyPr/>
        <a:lstStyle/>
        <a:p>
          <a:pPr>
            <a:defRPr sz="1000" b="0" i="0" u="none" strike="noStrike" baseline="0">
              <a:solidFill>
                <a:srgbClr val="000000"/>
              </a:solidFill>
              <a:latin typeface="Arial"/>
              <a:ea typeface="Arial"/>
              <a:cs typeface="Arial"/>
            </a:defRPr>
          </a:pPr>
          <a:endParaRPr lang="lv-LV"/>
        </a:p>
      </c:txPr>
    </c:legend>
    <c:plotVisOnly val="1"/>
    <c:dispBlanksAs val="gap"/>
    <c:showDLblsOverMax val="0"/>
  </c:chart>
  <c:spPr>
    <a:noFill/>
    <a:ln w="6350">
      <a:noFill/>
    </a:ln>
  </c:spPr>
  <c:txPr>
    <a:bodyPr/>
    <a:lstStyle/>
    <a:p>
      <a:pPr>
        <a:defRPr sz="800" b="0" i="0" u="none" strike="noStrike" baseline="0">
          <a:solidFill>
            <a:srgbClr val="000000"/>
          </a:solidFill>
          <a:latin typeface="Arial"/>
          <a:ea typeface="Arial"/>
          <a:cs typeface="Arial"/>
        </a:defRPr>
      </a:pPr>
      <a:endParaRPr lang="en-US"/>
    </a:p>
  </c:txPr>
  <c:externalData r:id="rId2">
    <c:autoUpdate val="0"/>
  </c:externalData>
  <c:userShapes r:id="rId3"/>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000" b="0" i="0" u="none" strike="noStrike" baseline="0">
                <a:solidFill>
                  <a:srgbClr val="000000"/>
                </a:solidFill>
                <a:latin typeface="Arial"/>
                <a:ea typeface="Arial"/>
                <a:cs typeface="Arial"/>
              </a:defRPr>
            </a:pPr>
            <a:r>
              <a:rPr lang="lv-LV" sz="1000"/>
              <a:t>Indekss*</a:t>
            </a:r>
          </a:p>
        </c:rich>
      </c:tx>
      <c:layout>
        <c:manualLayout>
          <c:xMode val="edge"/>
          <c:yMode val="edge"/>
          <c:x val="0.41643836147455277"/>
          <c:y val="2.3145758817025328E-2"/>
        </c:manualLayout>
      </c:layout>
      <c:overlay val="0"/>
      <c:spPr>
        <a:solidFill>
          <a:srgbClr val="FFFFFF"/>
        </a:solidFill>
        <a:ln w="3175">
          <a:solidFill>
            <a:srgbClr val="000000"/>
          </a:solidFill>
          <a:prstDash val="solid"/>
        </a:ln>
        <a:effectLst>
          <a:outerShdw dist="35921" dir="2700000" algn="br">
            <a:srgbClr val="000000"/>
          </a:outerShdw>
        </a:effectLst>
      </c:spPr>
    </c:title>
    <c:autoTitleDeleted val="0"/>
    <c:plotArea>
      <c:layout>
        <c:manualLayout>
          <c:layoutTarget val="inner"/>
          <c:xMode val="edge"/>
          <c:yMode val="edge"/>
          <c:x val="0.24444621271855266"/>
          <c:y val="6.3236296457888003E-2"/>
          <c:w val="0.42222527651386366"/>
          <c:h val="0.91348978312783569"/>
        </c:manualLayout>
      </c:layout>
      <c:barChart>
        <c:barDir val="bar"/>
        <c:grouping val="clustered"/>
        <c:varyColors val="0"/>
        <c:ser>
          <c:idx val="0"/>
          <c:order val="0"/>
          <c:spPr>
            <a:pattFill prst="dkUpDiag">
              <a:fgClr>
                <a:schemeClr val="accent1">
                  <a:lumMod val="75000"/>
                </a:schemeClr>
              </a:fgClr>
              <a:bgClr>
                <a:schemeClr val="bg1"/>
              </a:bgClr>
            </a:pattFill>
            <a:ln>
              <a:solidFill>
                <a:schemeClr val="accent1">
                  <a:lumMod val="50000"/>
                </a:schemeClr>
              </a:solidFill>
            </a:ln>
          </c:spPr>
          <c:invertIfNegative val="1"/>
          <c:dLbls>
            <c:numFmt formatCode="#,##0.0" sourceLinked="0"/>
            <c:spPr>
              <a:noFill/>
              <a:ln w="25400">
                <a:noFill/>
              </a:ln>
            </c:spPr>
            <c:txPr>
              <a:bodyPr wrap="square" lIns="38100" tIns="19050" rIns="38100" bIns="19050" anchor="ctr">
                <a:spAutoFit/>
              </a:bodyPr>
              <a:lstStyle/>
              <a:p>
                <a:pPr>
                  <a:defRPr sz="1000" b="0"/>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dati_1!$K$284:$K$325</c:f>
              <c:numCache>
                <c:formatCode>General</c:formatCode>
                <c:ptCount val="42"/>
                <c:pt idx="0" formatCode="0.0">
                  <c:v>7.5000000000000018</c:v>
                </c:pt>
                <c:pt idx="2" formatCode="0.0">
                  <c:v>5.0999999999999996</c:v>
                </c:pt>
                <c:pt idx="3" formatCode="0.0">
                  <c:v>9.6499999999999986</c:v>
                </c:pt>
                <c:pt idx="5" formatCode="0.0">
                  <c:v>21.900000000000002</c:v>
                </c:pt>
                <c:pt idx="6" formatCode="0.0">
                  <c:v>12.100000000000001</c:v>
                </c:pt>
                <c:pt idx="7" formatCode="0.0">
                  <c:v>3.5500000000000007</c:v>
                </c:pt>
                <c:pt idx="8" formatCode="0.0">
                  <c:v>4.3000000000000007</c:v>
                </c:pt>
                <c:pt idx="9" formatCode="0.0">
                  <c:v>5</c:v>
                </c:pt>
                <c:pt idx="10" formatCode="0.0">
                  <c:v>6.5499999999999989</c:v>
                </c:pt>
                <c:pt idx="12" formatCode="0.0">
                  <c:v>-14.799999999999997</c:v>
                </c:pt>
                <c:pt idx="13" formatCode="0.0">
                  <c:v>4.6500000000000021</c:v>
                </c:pt>
                <c:pt idx="14" formatCode="0.0">
                  <c:v>20.5</c:v>
                </c:pt>
                <c:pt idx="16" formatCode="0.0">
                  <c:v>16.250000000000004</c:v>
                </c:pt>
                <c:pt idx="17" formatCode="0.0">
                  <c:v>-9.85</c:v>
                </c:pt>
                <c:pt idx="19" formatCode="0.0">
                  <c:v>8.9999999999999982</c:v>
                </c:pt>
                <c:pt idx="20" formatCode="0.0">
                  <c:v>-3.75</c:v>
                </c:pt>
                <c:pt idx="22" formatCode="0.0">
                  <c:v>14.049999999999997</c:v>
                </c:pt>
                <c:pt idx="23" formatCode="0.0">
                  <c:v>5.3500000000000014</c:v>
                </c:pt>
                <c:pt idx="24" formatCode="0.0">
                  <c:v>7.0500000000000025</c:v>
                </c:pt>
                <c:pt idx="26" formatCode="0.0">
                  <c:v>-8.4000000000000021</c:v>
                </c:pt>
                <c:pt idx="27" formatCode="0.0">
                  <c:v>9.3500000000000014</c:v>
                </c:pt>
                <c:pt idx="28" formatCode="0.0">
                  <c:v>11.950000000000001</c:v>
                </c:pt>
                <c:pt idx="29" formatCode="0.0">
                  <c:v>10.55</c:v>
                </c:pt>
                <c:pt idx="30" formatCode="0.0">
                  <c:v>19.699999999999996</c:v>
                </c:pt>
                <c:pt idx="32" formatCode="0.0">
                  <c:v>9.9999999999999964</c:v>
                </c:pt>
                <c:pt idx="33" formatCode="0.0">
                  <c:v>4.8500000000000032</c:v>
                </c:pt>
                <c:pt idx="34" formatCode="0.0">
                  <c:v>14.950000000000001</c:v>
                </c:pt>
                <c:pt idx="35" formatCode="0.0">
                  <c:v>3.5000000000000009</c:v>
                </c:pt>
                <c:pt idx="36" formatCode="0.0">
                  <c:v>8.3999999999999986</c:v>
                </c:pt>
                <c:pt idx="37" formatCode="0.0">
                  <c:v>-0.89999999999999858</c:v>
                </c:pt>
                <c:pt idx="39" formatCode="0.0">
                  <c:v>9.9999999999999964</c:v>
                </c:pt>
                <c:pt idx="40" formatCode="0.0">
                  <c:v>6.1</c:v>
                </c:pt>
                <c:pt idx="41" formatCode="0.0">
                  <c:v>6.4499999999999993</c:v>
                </c:pt>
              </c:numCache>
            </c:numRef>
          </c:val>
          <c:extLst>
            <c:ext xmlns:c16="http://schemas.microsoft.com/office/drawing/2014/chart" uri="{C3380CC4-5D6E-409C-BE32-E72D297353CC}">
              <c16:uniqueId val="{00000000-70C9-4FDF-870B-85E30ACF226F}"/>
            </c:ext>
          </c:extLst>
        </c:ser>
        <c:dLbls>
          <c:showLegendKey val="0"/>
          <c:showVal val="0"/>
          <c:showCatName val="0"/>
          <c:showSerName val="0"/>
          <c:showPercent val="0"/>
          <c:showBubbleSize val="0"/>
        </c:dLbls>
        <c:gapWidth val="27"/>
        <c:overlap val="100"/>
        <c:axId val="485673192"/>
        <c:axId val="1"/>
      </c:barChart>
      <c:catAx>
        <c:axId val="485673192"/>
        <c:scaling>
          <c:orientation val="maxMin"/>
        </c:scaling>
        <c:delete val="0"/>
        <c:axPos val="l"/>
        <c:majorTickMark val="out"/>
        <c:minorTickMark val="none"/>
        <c:tickLblPos val="none"/>
        <c:spPr>
          <a:ln w="3175">
            <a:solidFill>
              <a:srgbClr val="000000"/>
            </a:solidFill>
            <a:prstDash val="solid"/>
          </a:ln>
        </c:spPr>
        <c:crossAx val="1"/>
        <c:crosses val="autoZero"/>
        <c:auto val="1"/>
        <c:lblAlgn val="ctr"/>
        <c:lblOffset val="100"/>
        <c:tickLblSkip val="1"/>
        <c:tickMarkSkip val="1"/>
        <c:noMultiLvlLbl val="0"/>
      </c:catAx>
      <c:valAx>
        <c:axId val="1"/>
        <c:scaling>
          <c:orientation val="minMax"/>
          <c:max val="30"/>
          <c:min val="-25"/>
        </c:scaling>
        <c:delete val="1"/>
        <c:axPos val="b"/>
        <c:numFmt formatCode="0.0" sourceLinked="1"/>
        <c:majorTickMark val="out"/>
        <c:minorTickMark val="none"/>
        <c:tickLblPos val="nextTo"/>
        <c:crossAx val="485673192"/>
        <c:crosses val="max"/>
        <c:crossBetween val="between"/>
        <c:majorUnit val="1"/>
      </c:valAx>
      <c:spPr>
        <a:noFill/>
        <a:ln w="25400">
          <a:noFill/>
        </a:ln>
      </c:spPr>
    </c:plotArea>
    <c:plotVisOnly val="1"/>
    <c:dispBlanksAs val="gap"/>
    <c:showDLblsOverMax val="0"/>
  </c:chart>
  <c:spPr>
    <a:noFill/>
    <a:ln w="6350">
      <a:noFill/>
    </a:ln>
  </c:spPr>
  <c:txPr>
    <a:bodyPr/>
    <a:lstStyle/>
    <a:p>
      <a:pPr>
        <a:defRPr sz="150" b="0" i="0" u="none" strike="noStrike" baseline="0">
          <a:solidFill>
            <a:srgbClr val="000000"/>
          </a:solidFill>
          <a:latin typeface="Arial"/>
          <a:ea typeface="Arial"/>
          <a:cs typeface="Arial"/>
        </a:defRPr>
      </a:pPr>
      <a:endParaRPr lang="en-US"/>
    </a:p>
  </c:txPr>
  <c:externalData r:id="rId2">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32710674900516468"/>
          <c:y val="5.7643298619930575E-2"/>
          <c:w val="0.65542145762452952"/>
          <c:h val="0.89888620777241568"/>
        </c:manualLayout>
      </c:layout>
      <c:barChart>
        <c:barDir val="bar"/>
        <c:grouping val="stacked"/>
        <c:varyColors val="0"/>
        <c:ser>
          <c:idx val="0"/>
          <c:order val="0"/>
          <c:tx>
            <c:strRef>
              <c:f>dati_1!$B$229</c:f>
              <c:strCache>
                <c:ptCount val="1"/>
              </c:strCache>
            </c:strRef>
          </c:tx>
          <c:spPr>
            <a:noFill/>
            <a:ln w="25400">
              <a:noFill/>
            </a:ln>
          </c:spPr>
          <c:invertIfNegative val="0"/>
          <c:cat>
            <c:strRef>
              <c:f>dati_1!$A$230:$A$271</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dati_1!$B$230:$B$271</c:f>
              <c:numCache>
                <c:formatCode>General</c:formatCode>
                <c:ptCount val="42"/>
                <c:pt idx="0" formatCode="0.0">
                  <c:v>15.699999999999996</c:v>
                </c:pt>
                <c:pt idx="2" formatCode="0.0">
                  <c:v>18.399999999999991</c:v>
                </c:pt>
                <c:pt idx="3" formatCode="0.0">
                  <c:v>13.099999999999994</c:v>
                </c:pt>
                <c:pt idx="5" formatCode="0.0">
                  <c:v>2</c:v>
                </c:pt>
                <c:pt idx="6" formatCode="0.0">
                  <c:v>12.999999999999993</c:v>
                </c:pt>
                <c:pt idx="7" formatCode="0.0">
                  <c:v>17.799999999999997</c:v>
                </c:pt>
                <c:pt idx="8" formatCode="0.0">
                  <c:v>16.799999999999997</c:v>
                </c:pt>
                <c:pt idx="9" formatCode="0.0">
                  <c:v>22.599999999999991</c:v>
                </c:pt>
                <c:pt idx="10" formatCode="0.0">
                  <c:v>14.29999999999999</c:v>
                </c:pt>
                <c:pt idx="12" formatCode="0.0">
                  <c:v>29.399999999999991</c:v>
                </c:pt>
                <c:pt idx="13" formatCode="0.0">
                  <c:v>17.199999999999989</c:v>
                </c:pt>
                <c:pt idx="14" formatCode="0.0">
                  <c:v>7.8999999999999986</c:v>
                </c:pt>
                <c:pt idx="16" formatCode="0.0">
                  <c:v>10.299999999999997</c:v>
                </c:pt>
                <c:pt idx="17" formatCode="0.0">
                  <c:v>26.699999999999992</c:v>
                </c:pt>
                <c:pt idx="19" formatCode="0.0">
                  <c:v>14.699999999999996</c:v>
                </c:pt>
                <c:pt idx="20" formatCode="0.0">
                  <c:v>22.899999999999991</c:v>
                </c:pt>
                <c:pt idx="22" formatCode="0.0">
                  <c:v>10.899999999999991</c:v>
                </c:pt>
                <c:pt idx="23" formatCode="0.0">
                  <c:v>15.399999999999999</c:v>
                </c:pt>
                <c:pt idx="24" formatCode="0.0">
                  <c:v>18.499999999999996</c:v>
                </c:pt>
                <c:pt idx="26" formatCode="0.0">
                  <c:v>26.699999999999996</c:v>
                </c:pt>
                <c:pt idx="27" formatCode="0.0">
                  <c:v>10.099999999999994</c:v>
                </c:pt>
                <c:pt idx="28" formatCode="0.0">
                  <c:v>12.199999999999996</c:v>
                </c:pt>
                <c:pt idx="29" formatCode="0.0">
                  <c:v>10.29999999999999</c:v>
                </c:pt>
                <c:pt idx="30" formatCode="0.0">
                  <c:v>7.5999999999999943</c:v>
                </c:pt>
                <c:pt idx="32" formatCode="0.0">
                  <c:v>17.399999999999991</c:v>
                </c:pt>
                <c:pt idx="33" formatCode="0.0">
                  <c:v>13.29999999999999</c:v>
                </c:pt>
                <c:pt idx="34" formatCode="0.0">
                  <c:v>10.499999999999993</c:v>
                </c:pt>
                <c:pt idx="35" formatCode="0.0">
                  <c:v>19.899999999999995</c:v>
                </c:pt>
                <c:pt idx="36" formatCode="0.0">
                  <c:v>17.799999999999997</c:v>
                </c:pt>
                <c:pt idx="37" formatCode="0.0">
                  <c:v>12.699999999999996</c:v>
                </c:pt>
                <c:pt idx="39" formatCode="0.0">
                  <c:v>17.399999999999991</c:v>
                </c:pt>
                <c:pt idx="40" formatCode="0.0">
                  <c:v>13.899999999999991</c:v>
                </c:pt>
                <c:pt idx="41" formatCode="0.0">
                  <c:v>15.899999999999991</c:v>
                </c:pt>
              </c:numCache>
            </c:numRef>
          </c:val>
          <c:extLst>
            <c:ext xmlns:c16="http://schemas.microsoft.com/office/drawing/2014/chart" uri="{C3380CC4-5D6E-409C-BE32-E72D297353CC}">
              <c16:uniqueId val="{00000000-F1B9-4223-A65B-99C7E36EAF09}"/>
            </c:ext>
          </c:extLst>
        </c:ser>
        <c:ser>
          <c:idx val="1"/>
          <c:order val="1"/>
          <c:tx>
            <c:strRef>
              <c:f>dati_1!$C$229</c:f>
              <c:strCache>
                <c:ptCount val="1"/>
                <c:pt idx="0">
                  <c:v>Pilnībā uzticos</c:v>
                </c:pt>
              </c:strCache>
            </c:strRef>
          </c:tx>
          <c:spPr>
            <a:solidFill>
              <a:srgbClr val="5B9137"/>
            </a:solidFill>
            <a:ln w="25400">
              <a:noFill/>
            </a:ln>
          </c:spPr>
          <c:invertIfNegative val="0"/>
          <c:dLbls>
            <c:dLbl>
              <c:idx val="0"/>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1-F1B9-4223-A65B-99C7E36EAF09}"/>
                </c:ext>
              </c:extLst>
            </c:dLbl>
            <c:dLbl>
              <c:idx val="1"/>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2-F1B9-4223-A65B-99C7E36EAF09}"/>
                </c:ext>
              </c:extLst>
            </c:dLbl>
            <c:dLbl>
              <c:idx val="2"/>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3-F1B9-4223-A65B-99C7E36EAF09}"/>
                </c:ext>
              </c:extLst>
            </c:dLbl>
            <c:dLbl>
              <c:idx val="3"/>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4-F1B9-4223-A65B-99C7E36EAF09}"/>
                </c:ext>
              </c:extLst>
            </c:dLbl>
            <c:dLbl>
              <c:idx val="4"/>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5-F1B9-4223-A65B-99C7E36EAF09}"/>
                </c:ext>
              </c:extLst>
            </c:dLbl>
            <c:dLbl>
              <c:idx val="5"/>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6-F1B9-4223-A65B-99C7E36EAF09}"/>
                </c:ext>
              </c:extLst>
            </c:dLbl>
            <c:dLbl>
              <c:idx val="6"/>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7-F1B9-4223-A65B-99C7E36EAF09}"/>
                </c:ext>
              </c:extLst>
            </c:dLbl>
            <c:dLbl>
              <c:idx val="7"/>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8-F1B9-4223-A65B-99C7E36EAF09}"/>
                </c:ext>
              </c:extLst>
            </c:dLbl>
            <c:dLbl>
              <c:idx val="8"/>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9-F1B9-4223-A65B-99C7E36EAF09}"/>
                </c:ext>
              </c:extLst>
            </c:dLbl>
            <c:dLbl>
              <c:idx val="9"/>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A-F1B9-4223-A65B-99C7E36EAF09}"/>
                </c:ext>
              </c:extLst>
            </c:dLbl>
            <c:dLbl>
              <c:idx val="10"/>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B-F1B9-4223-A65B-99C7E36EAF09}"/>
                </c:ext>
              </c:extLst>
            </c:dLbl>
            <c:dLbl>
              <c:idx val="11"/>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C-F1B9-4223-A65B-99C7E36EAF09}"/>
                </c:ext>
              </c:extLst>
            </c:dLbl>
            <c:dLbl>
              <c:idx val="12"/>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D-F1B9-4223-A65B-99C7E36EAF09}"/>
                </c:ext>
              </c:extLst>
            </c:dLbl>
            <c:dLbl>
              <c:idx val="13"/>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E-F1B9-4223-A65B-99C7E36EAF09}"/>
                </c:ext>
              </c:extLst>
            </c:dLbl>
            <c:dLbl>
              <c:idx val="14"/>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F-F1B9-4223-A65B-99C7E36EAF09}"/>
                </c:ext>
              </c:extLst>
            </c:dLbl>
            <c:dLbl>
              <c:idx val="15"/>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0-F1B9-4223-A65B-99C7E36EAF09}"/>
                </c:ext>
              </c:extLst>
            </c:dLbl>
            <c:dLbl>
              <c:idx val="16"/>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1-F1B9-4223-A65B-99C7E36EAF09}"/>
                </c:ext>
              </c:extLst>
            </c:dLbl>
            <c:dLbl>
              <c:idx val="18"/>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2-F1B9-4223-A65B-99C7E36EAF09}"/>
                </c:ext>
              </c:extLst>
            </c:dLbl>
            <c:dLbl>
              <c:idx val="19"/>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3-F1B9-4223-A65B-99C7E36EAF09}"/>
                </c:ext>
              </c:extLst>
            </c:dLbl>
            <c:dLbl>
              <c:idx val="22"/>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4-F1B9-4223-A65B-99C7E36EAF09}"/>
                </c:ext>
              </c:extLst>
            </c:dLbl>
            <c:dLbl>
              <c:idx val="23"/>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5-F1B9-4223-A65B-99C7E36EAF09}"/>
                </c:ext>
              </c:extLst>
            </c:dLbl>
            <c:dLbl>
              <c:idx val="25"/>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6-F1B9-4223-A65B-99C7E36EAF09}"/>
                </c:ext>
              </c:extLst>
            </c:dLbl>
            <c:dLbl>
              <c:idx val="26"/>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7-F1B9-4223-A65B-99C7E36EAF09}"/>
                </c:ext>
              </c:extLst>
            </c:dLbl>
            <c:dLbl>
              <c:idx val="27"/>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8-F1B9-4223-A65B-99C7E36EAF09}"/>
                </c:ext>
              </c:extLst>
            </c:dLbl>
            <c:dLbl>
              <c:idx val="28"/>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9-F1B9-4223-A65B-99C7E36EAF09}"/>
                </c:ext>
              </c:extLst>
            </c:dLbl>
            <c:dLbl>
              <c:idx val="29"/>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A-F1B9-4223-A65B-99C7E36EAF09}"/>
                </c:ext>
              </c:extLst>
            </c:dLbl>
            <c:dLbl>
              <c:idx val="30"/>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B-F1B9-4223-A65B-99C7E36EAF09}"/>
                </c:ext>
              </c:extLst>
            </c:dLbl>
            <c:dLbl>
              <c:idx val="31"/>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C-F1B9-4223-A65B-99C7E36EAF09}"/>
                </c:ext>
              </c:extLst>
            </c:dLbl>
            <c:dLbl>
              <c:idx val="32"/>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D-F1B9-4223-A65B-99C7E36EAF09}"/>
                </c:ext>
              </c:extLst>
            </c:dLbl>
            <c:dLbl>
              <c:idx val="33"/>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E-F1B9-4223-A65B-99C7E36EAF09}"/>
                </c:ext>
              </c:extLst>
            </c:dLbl>
            <c:dLbl>
              <c:idx val="34"/>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F-F1B9-4223-A65B-99C7E36EAF09}"/>
                </c:ext>
              </c:extLst>
            </c:dLbl>
            <c:dLbl>
              <c:idx val="35"/>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0-F1B9-4223-A65B-99C7E36EAF09}"/>
                </c:ext>
              </c:extLst>
            </c:dLbl>
            <c:dLbl>
              <c:idx val="37"/>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2-F1B9-4223-A65B-99C7E36EAF09}"/>
                </c:ext>
              </c:extLst>
            </c:dLbl>
            <c:dLbl>
              <c:idx val="38"/>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3-F1B9-4223-A65B-99C7E36EAF09}"/>
                </c:ext>
              </c:extLst>
            </c:dLbl>
            <c:numFmt formatCode="0" sourceLinked="0"/>
            <c:spPr>
              <a:noFill/>
              <a:ln w="25400">
                <a:noFill/>
              </a:ln>
            </c:spPr>
            <c:txPr>
              <a:bodyPr wrap="square" lIns="38100" tIns="19050" rIns="38100" bIns="19050" anchor="ctr">
                <a:spAutoFit/>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dati_1!$A$230:$A$271</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dati_1!$C$230:$C$271</c:f>
              <c:numCache>
                <c:formatCode>General</c:formatCode>
                <c:ptCount val="42"/>
                <c:pt idx="0" formatCode="0">
                  <c:v>4.0999999999999996</c:v>
                </c:pt>
                <c:pt idx="2" formatCode="0">
                  <c:v>4.0999999999999996</c:v>
                </c:pt>
                <c:pt idx="3" formatCode="0">
                  <c:v>4.0999999999999996</c:v>
                </c:pt>
                <c:pt idx="5" formatCode="0">
                  <c:v>7.3</c:v>
                </c:pt>
                <c:pt idx="6" formatCode="0">
                  <c:v>2.6</c:v>
                </c:pt>
                <c:pt idx="7" formatCode="0">
                  <c:v>5.3</c:v>
                </c:pt>
                <c:pt idx="8" formatCode="0">
                  <c:v>4</c:v>
                </c:pt>
                <c:pt idx="9" formatCode="0">
                  <c:v>2.2000000000000002</c:v>
                </c:pt>
                <c:pt idx="10" formatCode="0">
                  <c:v>4.2</c:v>
                </c:pt>
                <c:pt idx="12" formatCode="0">
                  <c:v>4.7</c:v>
                </c:pt>
                <c:pt idx="13" formatCode="0">
                  <c:v>3.7</c:v>
                </c:pt>
                <c:pt idx="14" formatCode="0">
                  <c:v>4.9000000000000004</c:v>
                </c:pt>
                <c:pt idx="16" formatCode="0">
                  <c:v>4.5</c:v>
                </c:pt>
                <c:pt idx="17" formatCode="0">
                  <c:v>2.6</c:v>
                </c:pt>
                <c:pt idx="19" formatCode="0">
                  <c:v>4</c:v>
                </c:pt>
                <c:pt idx="20" formatCode="0">
                  <c:v>5.2</c:v>
                </c:pt>
                <c:pt idx="22" formatCode="0">
                  <c:v>4</c:v>
                </c:pt>
                <c:pt idx="23" formatCode="0">
                  <c:v>3.4</c:v>
                </c:pt>
                <c:pt idx="24" formatCode="0">
                  <c:v>5.3</c:v>
                </c:pt>
                <c:pt idx="26" formatCode="0">
                  <c:v>5.8</c:v>
                </c:pt>
                <c:pt idx="27" formatCode="0">
                  <c:v>5.8</c:v>
                </c:pt>
                <c:pt idx="28" formatCode="0">
                  <c:v>4</c:v>
                </c:pt>
                <c:pt idx="29" formatCode="0">
                  <c:v>4.0999999999999996</c:v>
                </c:pt>
                <c:pt idx="30" formatCode="0">
                  <c:v>2.6</c:v>
                </c:pt>
                <c:pt idx="32" formatCode="0">
                  <c:v>4.5</c:v>
                </c:pt>
                <c:pt idx="33" formatCode="0">
                  <c:v>3.2</c:v>
                </c:pt>
                <c:pt idx="34" formatCode="0">
                  <c:v>4.0999999999999996</c:v>
                </c:pt>
                <c:pt idx="35" formatCode="0">
                  <c:v>4.5</c:v>
                </c:pt>
                <c:pt idx="36" formatCode="0">
                  <c:v>4.3</c:v>
                </c:pt>
                <c:pt idx="37" formatCode="0">
                  <c:v>3.6</c:v>
                </c:pt>
                <c:pt idx="39" formatCode="0">
                  <c:v>4.5</c:v>
                </c:pt>
                <c:pt idx="40" formatCode="0">
                  <c:v>4.0999999999999996</c:v>
                </c:pt>
                <c:pt idx="41" formatCode="0">
                  <c:v>3.7</c:v>
                </c:pt>
              </c:numCache>
            </c:numRef>
          </c:val>
          <c:extLst>
            <c:ext xmlns:c16="http://schemas.microsoft.com/office/drawing/2014/chart" uri="{C3380CC4-5D6E-409C-BE32-E72D297353CC}">
              <c16:uniqueId val="{00000024-F1B9-4223-A65B-99C7E36EAF09}"/>
            </c:ext>
          </c:extLst>
        </c:ser>
        <c:ser>
          <c:idx val="2"/>
          <c:order val="2"/>
          <c:tx>
            <c:strRef>
              <c:f>dati_1!$D$229</c:f>
              <c:strCache>
                <c:ptCount val="1"/>
                <c:pt idx="0">
                  <c:v>Drīzāk uzticos</c:v>
                </c:pt>
              </c:strCache>
            </c:strRef>
          </c:tx>
          <c:spPr>
            <a:solidFill>
              <a:srgbClr val="A0CC82"/>
            </a:solidFill>
            <a:ln w="25400">
              <a:noFill/>
            </a:ln>
          </c:spPr>
          <c:invertIfNegative val="0"/>
          <c:dLbls>
            <c:dLbl>
              <c:idx val="0"/>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5-F1B9-4223-A65B-99C7E36EAF09}"/>
                </c:ext>
              </c:extLst>
            </c:dLbl>
            <c:dLbl>
              <c:idx val="1"/>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6-F1B9-4223-A65B-99C7E36EAF09}"/>
                </c:ext>
              </c:extLst>
            </c:dLbl>
            <c:dLbl>
              <c:idx val="2"/>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7-F1B9-4223-A65B-99C7E36EAF09}"/>
                </c:ext>
              </c:extLst>
            </c:dLbl>
            <c:dLbl>
              <c:idx val="3"/>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8-F1B9-4223-A65B-99C7E36EAF09}"/>
                </c:ext>
              </c:extLst>
            </c:dLbl>
            <c:dLbl>
              <c:idx val="4"/>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9-F1B9-4223-A65B-99C7E36EAF09}"/>
                </c:ext>
              </c:extLst>
            </c:dLbl>
            <c:dLbl>
              <c:idx val="5"/>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A-F1B9-4223-A65B-99C7E36EAF09}"/>
                </c:ext>
              </c:extLst>
            </c:dLbl>
            <c:dLbl>
              <c:idx val="6"/>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B-F1B9-4223-A65B-99C7E36EAF09}"/>
                </c:ext>
              </c:extLst>
            </c:dLbl>
            <c:dLbl>
              <c:idx val="7"/>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C-F1B9-4223-A65B-99C7E36EAF09}"/>
                </c:ext>
              </c:extLst>
            </c:dLbl>
            <c:dLbl>
              <c:idx val="8"/>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D-F1B9-4223-A65B-99C7E36EAF09}"/>
                </c:ext>
              </c:extLst>
            </c:dLbl>
            <c:numFmt formatCode="0" sourceLinked="0"/>
            <c:spPr>
              <a:noFill/>
              <a:ln w="25400">
                <a:noFill/>
              </a:ln>
            </c:spPr>
            <c:txPr>
              <a:bodyPr wrap="square" lIns="38100" tIns="19050" rIns="38100" bIns="19050" anchor="ctr">
                <a:spAutoFit/>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dati_1!$A$230:$A$271</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dati_1!$D$230:$D$271</c:f>
              <c:numCache>
                <c:formatCode>General</c:formatCode>
                <c:ptCount val="42"/>
                <c:pt idx="0" formatCode="0">
                  <c:v>35.799999999999997</c:v>
                </c:pt>
                <c:pt idx="2" formatCode="0">
                  <c:v>33.1</c:v>
                </c:pt>
                <c:pt idx="3" formatCode="0">
                  <c:v>38.4</c:v>
                </c:pt>
                <c:pt idx="5" formatCode="0">
                  <c:v>46.3</c:v>
                </c:pt>
                <c:pt idx="6" formatCode="0">
                  <c:v>40</c:v>
                </c:pt>
                <c:pt idx="7" formatCode="0">
                  <c:v>32.5</c:v>
                </c:pt>
                <c:pt idx="8" formatCode="0">
                  <c:v>34.799999999999997</c:v>
                </c:pt>
                <c:pt idx="9" formatCode="0">
                  <c:v>30.8</c:v>
                </c:pt>
                <c:pt idx="10" formatCode="0">
                  <c:v>37.1</c:v>
                </c:pt>
                <c:pt idx="12" formatCode="0">
                  <c:v>21.5</c:v>
                </c:pt>
                <c:pt idx="13" formatCode="0">
                  <c:v>34.700000000000003</c:v>
                </c:pt>
                <c:pt idx="14" formatCode="0">
                  <c:v>42.8</c:v>
                </c:pt>
                <c:pt idx="16" formatCode="0">
                  <c:v>40.799999999999997</c:v>
                </c:pt>
                <c:pt idx="17" formatCode="0">
                  <c:v>26.3</c:v>
                </c:pt>
                <c:pt idx="19" formatCode="0">
                  <c:v>36.9</c:v>
                </c:pt>
                <c:pt idx="20" formatCode="0">
                  <c:v>27.5</c:v>
                </c:pt>
                <c:pt idx="22" formatCode="0">
                  <c:v>40.700000000000003</c:v>
                </c:pt>
                <c:pt idx="23" formatCode="0">
                  <c:v>36.799999999999997</c:v>
                </c:pt>
                <c:pt idx="24" formatCode="0">
                  <c:v>31.8</c:v>
                </c:pt>
                <c:pt idx="26" formatCode="0">
                  <c:v>23.1</c:v>
                </c:pt>
                <c:pt idx="27" formatCode="0">
                  <c:v>39.700000000000003</c:v>
                </c:pt>
                <c:pt idx="28" formatCode="0">
                  <c:v>39.4</c:v>
                </c:pt>
                <c:pt idx="29" formatCode="0">
                  <c:v>41.2</c:v>
                </c:pt>
                <c:pt idx="30" formatCode="0">
                  <c:v>45.4</c:v>
                </c:pt>
                <c:pt idx="32" formatCode="0">
                  <c:v>33.700000000000003</c:v>
                </c:pt>
                <c:pt idx="33" formatCode="0">
                  <c:v>39.1</c:v>
                </c:pt>
                <c:pt idx="34" formatCode="0">
                  <c:v>41</c:v>
                </c:pt>
                <c:pt idx="35" formatCode="0">
                  <c:v>31.2</c:v>
                </c:pt>
                <c:pt idx="36" formatCode="0">
                  <c:v>33.5</c:v>
                </c:pt>
                <c:pt idx="37" formatCode="0">
                  <c:v>39.299999999999997</c:v>
                </c:pt>
                <c:pt idx="39" formatCode="0">
                  <c:v>33.700000000000003</c:v>
                </c:pt>
                <c:pt idx="40" formatCode="0">
                  <c:v>37.6</c:v>
                </c:pt>
                <c:pt idx="41" formatCode="0">
                  <c:v>36</c:v>
                </c:pt>
              </c:numCache>
            </c:numRef>
          </c:val>
          <c:extLst>
            <c:ext xmlns:c16="http://schemas.microsoft.com/office/drawing/2014/chart" uri="{C3380CC4-5D6E-409C-BE32-E72D297353CC}">
              <c16:uniqueId val="{0000002E-F1B9-4223-A65B-99C7E36EAF09}"/>
            </c:ext>
          </c:extLst>
        </c:ser>
        <c:ser>
          <c:idx val="3"/>
          <c:order val="3"/>
          <c:tx>
            <c:strRef>
              <c:f>dati_1!$E$229</c:f>
              <c:strCache>
                <c:ptCount val="1"/>
                <c:pt idx="0">
                  <c:v>Drīzāk neuzticos</c:v>
                </c:pt>
              </c:strCache>
            </c:strRef>
          </c:tx>
          <c:spPr>
            <a:solidFill>
              <a:srgbClr val="E79B75"/>
            </a:solidFill>
            <a:ln w="25400">
              <a:noFill/>
            </a:ln>
          </c:spPr>
          <c:invertIfNegative val="0"/>
          <c:dLbls>
            <c:dLbl>
              <c:idx val="0"/>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2F-F1B9-4223-A65B-99C7E36EAF09}"/>
                </c:ext>
              </c:extLst>
            </c:dLbl>
            <c:dLbl>
              <c:idx val="1"/>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0-F1B9-4223-A65B-99C7E36EAF09}"/>
                </c:ext>
              </c:extLst>
            </c:dLbl>
            <c:dLbl>
              <c:idx val="2"/>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1-F1B9-4223-A65B-99C7E36EAF09}"/>
                </c:ext>
              </c:extLst>
            </c:dLbl>
            <c:dLbl>
              <c:idx val="3"/>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2-F1B9-4223-A65B-99C7E36EAF09}"/>
                </c:ext>
              </c:extLst>
            </c:dLbl>
            <c:dLbl>
              <c:idx val="4"/>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3-F1B9-4223-A65B-99C7E36EAF09}"/>
                </c:ext>
              </c:extLst>
            </c:dLbl>
            <c:dLbl>
              <c:idx val="5"/>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4-F1B9-4223-A65B-99C7E36EAF09}"/>
                </c:ext>
              </c:extLst>
            </c:dLbl>
            <c:dLbl>
              <c:idx val="6"/>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5-F1B9-4223-A65B-99C7E36EAF09}"/>
                </c:ext>
              </c:extLst>
            </c:dLbl>
            <c:dLbl>
              <c:idx val="7"/>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6-F1B9-4223-A65B-99C7E36EAF09}"/>
                </c:ext>
              </c:extLst>
            </c:dLbl>
            <c:dLbl>
              <c:idx val="8"/>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7-F1B9-4223-A65B-99C7E36EAF09}"/>
                </c:ext>
              </c:extLst>
            </c:dLbl>
            <c:dLbl>
              <c:idx val="9"/>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8-F1B9-4223-A65B-99C7E36EAF09}"/>
                </c:ext>
              </c:extLst>
            </c:dLbl>
            <c:dLbl>
              <c:idx val="10"/>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9-F1B9-4223-A65B-99C7E36EAF09}"/>
                </c:ext>
              </c:extLst>
            </c:dLbl>
            <c:dLbl>
              <c:idx val="11"/>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A-F1B9-4223-A65B-99C7E36EAF09}"/>
                </c:ext>
              </c:extLst>
            </c:dLbl>
            <c:dLbl>
              <c:idx val="12"/>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B-F1B9-4223-A65B-99C7E36EAF09}"/>
                </c:ext>
              </c:extLst>
            </c:dLbl>
            <c:dLbl>
              <c:idx val="13"/>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C-F1B9-4223-A65B-99C7E36EAF09}"/>
                </c:ext>
              </c:extLst>
            </c:dLbl>
            <c:dLbl>
              <c:idx val="14"/>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D-F1B9-4223-A65B-99C7E36EAF09}"/>
                </c:ext>
              </c:extLst>
            </c:dLbl>
            <c:dLbl>
              <c:idx val="15"/>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E-F1B9-4223-A65B-99C7E36EAF09}"/>
                </c:ext>
              </c:extLst>
            </c:dLbl>
            <c:dLbl>
              <c:idx val="16"/>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F-F1B9-4223-A65B-99C7E36EAF09}"/>
                </c:ext>
              </c:extLst>
            </c:dLbl>
            <c:dLbl>
              <c:idx val="17"/>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40-F1B9-4223-A65B-99C7E36EAF09}"/>
                </c:ext>
              </c:extLst>
            </c:dLbl>
            <c:numFmt formatCode="0" sourceLinked="0"/>
            <c:spPr>
              <a:noFill/>
              <a:ln w="25400">
                <a:noFill/>
              </a:ln>
            </c:spPr>
            <c:txPr>
              <a:bodyPr wrap="square" lIns="38100" tIns="19050" rIns="38100" bIns="19050" anchor="ctr">
                <a:spAutoFit/>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dati_1!$A$230:$A$271</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dati_1!$E$230:$E$271</c:f>
              <c:numCache>
                <c:formatCode>General</c:formatCode>
                <c:ptCount val="42"/>
                <c:pt idx="0" formatCode="0">
                  <c:v>31.2</c:v>
                </c:pt>
                <c:pt idx="2" formatCode="0">
                  <c:v>32.9</c:v>
                </c:pt>
                <c:pt idx="3" formatCode="0">
                  <c:v>29.6</c:v>
                </c:pt>
                <c:pt idx="5" formatCode="0">
                  <c:v>28.6</c:v>
                </c:pt>
                <c:pt idx="6" formatCode="0">
                  <c:v>37</c:v>
                </c:pt>
                <c:pt idx="7" formatCode="0">
                  <c:v>31.1</c:v>
                </c:pt>
                <c:pt idx="8" formatCode="0">
                  <c:v>30.1</c:v>
                </c:pt>
                <c:pt idx="9" formatCode="0">
                  <c:v>31.1</c:v>
                </c:pt>
                <c:pt idx="10" formatCode="0">
                  <c:v>29.2</c:v>
                </c:pt>
                <c:pt idx="12" formatCode="0">
                  <c:v>29.1</c:v>
                </c:pt>
                <c:pt idx="13" formatCode="0">
                  <c:v>31.6</c:v>
                </c:pt>
                <c:pt idx="14" formatCode="0">
                  <c:v>31</c:v>
                </c:pt>
                <c:pt idx="16" formatCode="0">
                  <c:v>29.2</c:v>
                </c:pt>
                <c:pt idx="17" formatCode="0">
                  <c:v>35.6</c:v>
                </c:pt>
                <c:pt idx="19" formatCode="0">
                  <c:v>31.3</c:v>
                </c:pt>
                <c:pt idx="20" formatCode="0">
                  <c:v>30.2</c:v>
                </c:pt>
                <c:pt idx="22" formatCode="0">
                  <c:v>34.200000000000003</c:v>
                </c:pt>
                <c:pt idx="23" formatCode="0">
                  <c:v>32.6</c:v>
                </c:pt>
                <c:pt idx="24" formatCode="0">
                  <c:v>27.5</c:v>
                </c:pt>
                <c:pt idx="26" formatCode="0">
                  <c:v>30.7</c:v>
                </c:pt>
                <c:pt idx="27" formatCode="0">
                  <c:v>27.8</c:v>
                </c:pt>
                <c:pt idx="28" formatCode="0">
                  <c:v>32.1</c:v>
                </c:pt>
                <c:pt idx="29" formatCode="0">
                  <c:v>29.2</c:v>
                </c:pt>
                <c:pt idx="30" formatCode="0">
                  <c:v>34</c:v>
                </c:pt>
                <c:pt idx="32" formatCode="0">
                  <c:v>37.200000000000003</c:v>
                </c:pt>
                <c:pt idx="33" formatCode="0">
                  <c:v>21.7</c:v>
                </c:pt>
                <c:pt idx="34" formatCode="0">
                  <c:v>33.799999999999997</c:v>
                </c:pt>
                <c:pt idx="35" formatCode="0">
                  <c:v>29.5</c:v>
                </c:pt>
                <c:pt idx="36" formatCode="0">
                  <c:v>28.4</c:v>
                </c:pt>
                <c:pt idx="37" formatCode="0">
                  <c:v>27.4</c:v>
                </c:pt>
                <c:pt idx="39" formatCode="0">
                  <c:v>37.200000000000003</c:v>
                </c:pt>
                <c:pt idx="40" formatCode="0">
                  <c:v>30.6</c:v>
                </c:pt>
                <c:pt idx="41" formatCode="0">
                  <c:v>25.2</c:v>
                </c:pt>
              </c:numCache>
            </c:numRef>
          </c:val>
          <c:extLst>
            <c:ext xmlns:c16="http://schemas.microsoft.com/office/drawing/2014/chart" uri="{C3380CC4-5D6E-409C-BE32-E72D297353CC}">
              <c16:uniqueId val="{00000041-F1B9-4223-A65B-99C7E36EAF09}"/>
            </c:ext>
          </c:extLst>
        </c:ser>
        <c:ser>
          <c:idx val="4"/>
          <c:order val="4"/>
          <c:tx>
            <c:strRef>
              <c:f>dati_1!$F$229</c:f>
              <c:strCache>
                <c:ptCount val="1"/>
                <c:pt idx="0">
                  <c:v>Pilnībā neuzticos</c:v>
                </c:pt>
              </c:strCache>
            </c:strRef>
          </c:tx>
          <c:spPr>
            <a:solidFill>
              <a:srgbClr val="CC2A2A"/>
            </a:solidFill>
            <a:ln w="25400">
              <a:noFill/>
            </a:ln>
          </c:spPr>
          <c:invertIfNegative val="0"/>
          <c:dLbls>
            <c:dLbl>
              <c:idx val="0"/>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2-F1B9-4223-A65B-99C7E36EAF09}"/>
                </c:ext>
              </c:extLst>
            </c:dLbl>
            <c:dLbl>
              <c:idx val="1"/>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3-F1B9-4223-A65B-99C7E36EAF09}"/>
                </c:ext>
              </c:extLst>
            </c:dLbl>
            <c:dLbl>
              <c:idx val="2"/>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4-F1B9-4223-A65B-99C7E36EAF09}"/>
                </c:ext>
              </c:extLst>
            </c:dLbl>
            <c:dLbl>
              <c:idx val="3"/>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5-F1B9-4223-A65B-99C7E36EAF09}"/>
                </c:ext>
              </c:extLst>
            </c:dLbl>
            <c:dLbl>
              <c:idx val="4"/>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6-F1B9-4223-A65B-99C7E36EAF09}"/>
                </c:ext>
              </c:extLst>
            </c:dLbl>
            <c:dLbl>
              <c:idx val="5"/>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7-F1B9-4223-A65B-99C7E36EAF09}"/>
                </c:ext>
              </c:extLst>
            </c:dLbl>
            <c:dLbl>
              <c:idx val="6"/>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8-F1B9-4223-A65B-99C7E36EAF09}"/>
                </c:ext>
              </c:extLst>
            </c:dLbl>
            <c:dLbl>
              <c:idx val="7"/>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9-F1B9-4223-A65B-99C7E36EAF09}"/>
                </c:ext>
              </c:extLst>
            </c:dLbl>
            <c:dLbl>
              <c:idx val="8"/>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A-F1B9-4223-A65B-99C7E36EAF09}"/>
                </c:ext>
              </c:extLst>
            </c:dLbl>
            <c:dLbl>
              <c:idx val="9"/>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B-F1B9-4223-A65B-99C7E36EAF09}"/>
                </c:ext>
              </c:extLst>
            </c:dLbl>
            <c:dLbl>
              <c:idx val="10"/>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C-F1B9-4223-A65B-99C7E36EAF09}"/>
                </c:ext>
              </c:extLst>
            </c:dLbl>
            <c:dLbl>
              <c:idx val="11"/>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D-F1B9-4223-A65B-99C7E36EAF09}"/>
                </c:ext>
              </c:extLst>
            </c:dLbl>
            <c:dLbl>
              <c:idx val="12"/>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E-F1B9-4223-A65B-99C7E36EAF09}"/>
                </c:ext>
              </c:extLst>
            </c:dLbl>
            <c:dLbl>
              <c:idx val="13"/>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F-F1B9-4223-A65B-99C7E36EAF09}"/>
                </c:ext>
              </c:extLst>
            </c:dLbl>
            <c:dLbl>
              <c:idx val="14"/>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50-F1B9-4223-A65B-99C7E36EAF09}"/>
                </c:ext>
              </c:extLst>
            </c:dLbl>
            <c:dLbl>
              <c:idx val="15"/>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51-F1B9-4223-A65B-99C7E36EAF09}"/>
                </c:ext>
              </c:extLst>
            </c:dLbl>
            <c:dLbl>
              <c:idx val="16"/>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52-F1B9-4223-A65B-99C7E36EAF09}"/>
                </c:ext>
              </c:extLst>
            </c:dLbl>
            <c:dLbl>
              <c:idx val="17"/>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53-F1B9-4223-A65B-99C7E36EAF09}"/>
                </c:ext>
              </c:extLst>
            </c:dLbl>
            <c:numFmt formatCode="0" sourceLinked="0"/>
            <c:spPr>
              <a:noFill/>
              <a:ln w="25400">
                <a:noFill/>
              </a:ln>
            </c:spPr>
            <c:txPr>
              <a:bodyPr wrap="square" lIns="38100" tIns="19050" rIns="38100" bIns="19050" anchor="ctr">
                <a:spAutoFit/>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dati_1!$A$230:$A$271</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dati_1!$F$230:$F$271</c:f>
              <c:numCache>
                <c:formatCode>General</c:formatCode>
                <c:ptCount val="42"/>
                <c:pt idx="0" formatCode="0">
                  <c:v>14.8</c:v>
                </c:pt>
                <c:pt idx="2" formatCode="0">
                  <c:v>17.3</c:v>
                </c:pt>
                <c:pt idx="3" formatCode="0">
                  <c:v>12.3</c:v>
                </c:pt>
                <c:pt idx="5" formatCode="0">
                  <c:v>6.3</c:v>
                </c:pt>
                <c:pt idx="6" formatCode="0">
                  <c:v>8</c:v>
                </c:pt>
                <c:pt idx="7" formatCode="0">
                  <c:v>17.399999999999999</c:v>
                </c:pt>
                <c:pt idx="8" formatCode="0">
                  <c:v>14.9</c:v>
                </c:pt>
                <c:pt idx="9" formatCode="0">
                  <c:v>19.899999999999999</c:v>
                </c:pt>
                <c:pt idx="10" formatCode="0">
                  <c:v>16.2</c:v>
                </c:pt>
                <c:pt idx="12" formatCode="0">
                  <c:v>22.6</c:v>
                </c:pt>
                <c:pt idx="13" formatCode="0">
                  <c:v>15.9</c:v>
                </c:pt>
                <c:pt idx="14" formatCode="0">
                  <c:v>9.9</c:v>
                </c:pt>
                <c:pt idx="16" formatCode="0">
                  <c:v>12.4</c:v>
                </c:pt>
                <c:pt idx="17" formatCode="0">
                  <c:v>19.5</c:v>
                </c:pt>
                <c:pt idx="19" formatCode="0">
                  <c:v>14.7</c:v>
                </c:pt>
                <c:pt idx="20" formatCode="0">
                  <c:v>15.2</c:v>
                </c:pt>
                <c:pt idx="22" formatCode="0">
                  <c:v>8.3000000000000007</c:v>
                </c:pt>
                <c:pt idx="23" formatCode="0">
                  <c:v>16</c:v>
                </c:pt>
                <c:pt idx="24" formatCode="0">
                  <c:v>16.399999999999999</c:v>
                </c:pt>
                <c:pt idx="26" formatCode="0">
                  <c:v>21.4</c:v>
                </c:pt>
                <c:pt idx="27" formatCode="0">
                  <c:v>13.4</c:v>
                </c:pt>
                <c:pt idx="28" formatCode="0">
                  <c:v>11.2</c:v>
                </c:pt>
                <c:pt idx="29" formatCode="0">
                  <c:v>13.6</c:v>
                </c:pt>
                <c:pt idx="30" formatCode="0">
                  <c:v>9.1</c:v>
                </c:pt>
                <c:pt idx="32" formatCode="0">
                  <c:v>11.5</c:v>
                </c:pt>
                <c:pt idx="33" formatCode="0">
                  <c:v>23.5</c:v>
                </c:pt>
                <c:pt idx="34" formatCode="0">
                  <c:v>10</c:v>
                </c:pt>
                <c:pt idx="35" formatCode="0">
                  <c:v>13.6</c:v>
                </c:pt>
                <c:pt idx="36" formatCode="0">
                  <c:v>21.1</c:v>
                </c:pt>
                <c:pt idx="37" formatCode="0">
                  <c:v>15</c:v>
                </c:pt>
                <c:pt idx="39" formatCode="0">
                  <c:v>11.5</c:v>
                </c:pt>
                <c:pt idx="40" formatCode="0">
                  <c:v>16.399999999999999</c:v>
                </c:pt>
                <c:pt idx="41" formatCode="0">
                  <c:v>16.399999999999999</c:v>
                </c:pt>
              </c:numCache>
            </c:numRef>
          </c:val>
          <c:extLst>
            <c:ext xmlns:c16="http://schemas.microsoft.com/office/drawing/2014/chart" uri="{C3380CC4-5D6E-409C-BE32-E72D297353CC}">
              <c16:uniqueId val="{00000054-F1B9-4223-A65B-99C7E36EAF09}"/>
            </c:ext>
          </c:extLst>
        </c:ser>
        <c:ser>
          <c:idx val="5"/>
          <c:order val="5"/>
          <c:tx>
            <c:strRef>
              <c:f>dati_1!$G$229</c:f>
              <c:strCache>
                <c:ptCount val="1"/>
              </c:strCache>
            </c:strRef>
          </c:tx>
          <c:spPr>
            <a:noFill/>
            <a:ln w="25400">
              <a:noFill/>
            </a:ln>
          </c:spPr>
          <c:invertIfNegative val="0"/>
          <c:cat>
            <c:strRef>
              <c:f>dati_1!$A$230:$A$271</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dati_1!$G$230:$G$271</c:f>
              <c:numCache>
                <c:formatCode>General</c:formatCode>
                <c:ptCount val="42"/>
                <c:pt idx="0" formatCode="0.0">
                  <c:v>11.700000000000006</c:v>
                </c:pt>
                <c:pt idx="2" formatCode="0.0">
                  <c:v>7.5000000000000071</c:v>
                </c:pt>
                <c:pt idx="3" formatCode="0.0">
                  <c:v>15.800000000000004</c:v>
                </c:pt>
                <c:pt idx="5" formatCode="0.0">
                  <c:v>22.800000000000004</c:v>
                </c:pt>
                <c:pt idx="6" formatCode="0.0">
                  <c:v>12.700000000000003</c:v>
                </c:pt>
                <c:pt idx="7" formatCode="0.0">
                  <c:v>9.2000000000000028</c:v>
                </c:pt>
                <c:pt idx="8" formatCode="0.0">
                  <c:v>12.700000000000003</c:v>
                </c:pt>
                <c:pt idx="9" formatCode="0.0">
                  <c:v>6.7000000000000028</c:v>
                </c:pt>
                <c:pt idx="10" formatCode="0.0">
                  <c:v>12.3</c:v>
                </c:pt>
                <c:pt idx="12" formatCode="0.0">
                  <c:v>6</c:v>
                </c:pt>
                <c:pt idx="13" formatCode="0.0">
                  <c:v>10.200000000000003</c:v>
                </c:pt>
                <c:pt idx="14" formatCode="0.0">
                  <c:v>16.800000000000004</c:v>
                </c:pt>
                <c:pt idx="16" formatCode="0.0">
                  <c:v>16.100000000000005</c:v>
                </c:pt>
                <c:pt idx="17" formatCode="0.0">
                  <c:v>2.6000000000000014</c:v>
                </c:pt>
                <c:pt idx="19" formatCode="0.0">
                  <c:v>11.7</c:v>
                </c:pt>
                <c:pt idx="20" formatCode="0.0">
                  <c:v>12.3</c:v>
                </c:pt>
                <c:pt idx="22" formatCode="0.0">
                  <c:v>15.200000000000003</c:v>
                </c:pt>
                <c:pt idx="23" formatCode="0.0">
                  <c:v>9.1000000000000014</c:v>
                </c:pt>
                <c:pt idx="24" formatCode="0.0">
                  <c:v>13.800000000000004</c:v>
                </c:pt>
                <c:pt idx="26" formatCode="0.0">
                  <c:v>5.600000000000005</c:v>
                </c:pt>
                <c:pt idx="27" formatCode="0.0">
                  <c:v>16.500000000000004</c:v>
                </c:pt>
                <c:pt idx="28" formatCode="0.0">
                  <c:v>14.399999999999999</c:v>
                </c:pt>
                <c:pt idx="29" formatCode="0.0">
                  <c:v>14.900000000000002</c:v>
                </c:pt>
                <c:pt idx="30" formatCode="0.0">
                  <c:v>14.600000000000001</c:v>
                </c:pt>
                <c:pt idx="32" formatCode="0.0">
                  <c:v>9</c:v>
                </c:pt>
                <c:pt idx="33" formatCode="0.0">
                  <c:v>12.500000000000004</c:v>
                </c:pt>
                <c:pt idx="34" formatCode="0.0">
                  <c:v>13.900000000000006</c:v>
                </c:pt>
                <c:pt idx="35" formatCode="0.0">
                  <c:v>14.600000000000001</c:v>
                </c:pt>
                <c:pt idx="36" formatCode="0.0">
                  <c:v>8.2000000000000028</c:v>
                </c:pt>
                <c:pt idx="37" formatCode="0.0">
                  <c:v>15.300000000000004</c:v>
                </c:pt>
                <c:pt idx="39" formatCode="0.0">
                  <c:v>9</c:v>
                </c:pt>
                <c:pt idx="40" formatCode="0.0">
                  <c:v>10.700000000000003</c:v>
                </c:pt>
                <c:pt idx="41" formatCode="0.0">
                  <c:v>16.100000000000005</c:v>
                </c:pt>
              </c:numCache>
            </c:numRef>
          </c:val>
          <c:extLst>
            <c:ext xmlns:c16="http://schemas.microsoft.com/office/drawing/2014/chart" uri="{C3380CC4-5D6E-409C-BE32-E72D297353CC}">
              <c16:uniqueId val="{00000055-F1B9-4223-A65B-99C7E36EAF09}"/>
            </c:ext>
          </c:extLst>
        </c:ser>
        <c:ser>
          <c:idx val="6"/>
          <c:order val="6"/>
          <c:tx>
            <c:strRef>
              <c:f>dati_1!$H$229</c:f>
              <c:strCache>
                <c:ptCount val="1"/>
                <c:pt idx="0">
                  <c:v>Grūti pateikt </c:v>
                </c:pt>
              </c:strCache>
            </c:strRef>
          </c:tx>
          <c:spPr>
            <a:solidFill>
              <a:srgbClr val="D7D7D7"/>
            </a:solidFill>
            <a:ln w="25400">
              <a:noFill/>
            </a:ln>
          </c:spPr>
          <c:invertIfNegative val="0"/>
          <c:dLbls>
            <c:numFmt formatCode="#,##0" sourceLinked="0"/>
            <c:spPr>
              <a:noFill/>
              <a:ln w="25400">
                <a:noFill/>
              </a:ln>
            </c:spPr>
            <c:txPr>
              <a:bodyPr wrap="square" lIns="38100" tIns="19050" rIns="38100" bIns="19050" anchor="ctr">
                <a:spAutoFit/>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dati_1!$A$230:$A$271</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dati_1!$H$230:$H$271</c:f>
              <c:numCache>
                <c:formatCode>General</c:formatCode>
                <c:ptCount val="42"/>
                <c:pt idx="0" formatCode="0">
                  <c:v>14.1</c:v>
                </c:pt>
                <c:pt idx="2" formatCode="0">
                  <c:v>12.6</c:v>
                </c:pt>
                <c:pt idx="3" formatCode="0">
                  <c:v>15.5</c:v>
                </c:pt>
                <c:pt idx="5" formatCode="0">
                  <c:v>11.5</c:v>
                </c:pt>
                <c:pt idx="6" formatCode="0">
                  <c:v>12.4</c:v>
                </c:pt>
                <c:pt idx="7" formatCode="0">
                  <c:v>13.7</c:v>
                </c:pt>
                <c:pt idx="8" formatCode="0">
                  <c:v>16.100000000000001</c:v>
                </c:pt>
                <c:pt idx="9" formatCode="0">
                  <c:v>16.100000000000001</c:v>
                </c:pt>
                <c:pt idx="10" formatCode="0">
                  <c:v>13.3</c:v>
                </c:pt>
                <c:pt idx="12" formatCode="0">
                  <c:v>22</c:v>
                </c:pt>
                <c:pt idx="13" formatCode="0">
                  <c:v>14.2</c:v>
                </c:pt>
                <c:pt idx="14" formatCode="0">
                  <c:v>11.5</c:v>
                </c:pt>
                <c:pt idx="16" formatCode="0">
                  <c:v>13.1</c:v>
                </c:pt>
                <c:pt idx="17" formatCode="0">
                  <c:v>15.9</c:v>
                </c:pt>
                <c:pt idx="19" formatCode="0">
                  <c:v>13.1</c:v>
                </c:pt>
                <c:pt idx="20" formatCode="0">
                  <c:v>21.9</c:v>
                </c:pt>
                <c:pt idx="22" formatCode="0">
                  <c:v>12.9</c:v>
                </c:pt>
                <c:pt idx="23" formatCode="0">
                  <c:v>11.2</c:v>
                </c:pt>
                <c:pt idx="24" formatCode="0">
                  <c:v>19.100000000000001</c:v>
                </c:pt>
                <c:pt idx="26" formatCode="0">
                  <c:v>19</c:v>
                </c:pt>
                <c:pt idx="27" formatCode="0">
                  <c:v>13.3</c:v>
                </c:pt>
                <c:pt idx="28" formatCode="0">
                  <c:v>13.4</c:v>
                </c:pt>
                <c:pt idx="29" formatCode="0">
                  <c:v>11.9</c:v>
                </c:pt>
                <c:pt idx="30" formatCode="0">
                  <c:v>8.9</c:v>
                </c:pt>
                <c:pt idx="32" formatCode="0">
                  <c:v>13.2</c:v>
                </c:pt>
                <c:pt idx="33" formatCode="0">
                  <c:v>12.6</c:v>
                </c:pt>
                <c:pt idx="34" formatCode="0">
                  <c:v>11.1</c:v>
                </c:pt>
                <c:pt idx="35" formatCode="0">
                  <c:v>21.3</c:v>
                </c:pt>
                <c:pt idx="36" formatCode="0">
                  <c:v>12.7</c:v>
                </c:pt>
                <c:pt idx="37" formatCode="0">
                  <c:v>14.8</c:v>
                </c:pt>
                <c:pt idx="39" formatCode="0">
                  <c:v>13.2</c:v>
                </c:pt>
                <c:pt idx="40" formatCode="0">
                  <c:v>11.2</c:v>
                </c:pt>
                <c:pt idx="41" formatCode="0">
                  <c:v>18.7</c:v>
                </c:pt>
              </c:numCache>
            </c:numRef>
          </c:val>
          <c:extLst>
            <c:ext xmlns:c16="http://schemas.microsoft.com/office/drawing/2014/chart" uri="{C3380CC4-5D6E-409C-BE32-E72D297353CC}">
              <c16:uniqueId val="{00000056-F1B9-4223-A65B-99C7E36EAF09}"/>
            </c:ext>
          </c:extLst>
        </c:ser>
        <c:dLbls>
          <c:showLegendKey val="0"/>
          <c:showVal val="0"/>
          <c:showCatName val="0"/>
          <c:showSerName val="0"/>
          <c:showPercent val="0"/>
          <c:showBubbleSize val="0"/>
        </c:dLbls>
        <c:gapWidth val="27"/>
        <c:overlap val="100"/>
        <c:axId val="480276952"/>
        <c:axId val="1"/>
      </c:barChart>
      <c:catAx>
        <c:axId val="480276952"/>
        <c:scaling>
          <c:orientation val="maxMin"/>
        </c:scaling>
        <c:delete val="0"/>
        <c:axPos val="l"/>
        <c:title>
          <c:tx>
            <c:rich>
              <a:bodyPr rot="0" vert="horz"/>
              <a:lstStyle/>
              <a:p>
                <a:pPr algn="just">
                  <a:defRPr sz="800" b="0" i="0" u="none" strike="noStrike" baseline="0">
                    <a:solidFill>
                      <a:srgbClr val="000000"/>
                    </a:solidFill>
                    <a:latin typeface="Arial"/>
                    <a:ea typeface="Arial"/>
                    <a:cs typeface="Arial"/>
                  </a:defRPr>
                </a:pPr>
                <a:r>
                  <a:rPr lang="en-US"/>
                  <a:t>%</a:t>
                </a:r>
              </a:p>
            </c:rich>
          </c:tx>
          <c:layout>
            <c:manualLayout>
              <c:xMode val="edge"/>
              <c:yMode val="edge"/>
              <c:x val="2.6164163107930093E-2"/>
              <c:y val="2.7234481065360902E-2"/>
            </c:manualLayout>
          </c:layout>
          <c:overlay val="0"/>
          <c:spPr>
            <a:solidFill>
              <a:srgbClr val="FFFFFF"/>
            </a:solidFill>
            <a:ln w="3175">
              <a:solidFill>
                <a:srgbClr val="000000"/>
              </a:solidFill>
              <a:prstDash val="solid"/>
            </a:ln>
            <a:effectLst>
              <a:outerShdw dist="35921" dir="2700000" algn="br">
                <a:srgbClr val="000000"/>
              </a:outerShdw>
            </a:effectLst>
          </c:spPr>
        </c:title>
        <c:numFmt formatCode="General" sourceLinked="1"/>
        <c:majorTickMark val="out"/>
        <c:minorTickMark val="none"/>
        <c:tickLblPos val="low"/>
        <c:spPr>
          <a:ln w="3175">
            <a:solidFill>
              <a:srgbClr val="000000"/>
            </a:solidFill>
            <a:prstDash val="solid"/>
          </a:ln>
        </c:spPr>
        <c:txPr>
          <a:bodyPr rot="0" vert="horz"/>
          <a:lstStyle/>
          <a:p>
            <a:pPr>
              <a:defRPr sz="1000" b="0" i="0" u="none" strike="noStrike" baseline="0">
                <a:solidFill>
                  <a:srgbClr val="000000"/>
                </a:solidFill>
                <a:latin typeface="Arial"/>
                <a:ea typeface="Arial"/>
                <a:cs typeface="Arial"/>
              </a:defRPr>
            </a:pPr>
            <a:endParaRPr lang="en-US"/>
          </a:p>
        </c:txPr>
        <c:crossAx val="1"/>
        <c:crossesAt val="55.6"/>
        <c:auto val="1"/>
        <c:lblAlgn val="ctr"/>
        <c:lblOffset val="100"/>
        <c:tickLblSkip val="1"/>
        <c:tickMarkSkip val="1"/>
        <c:noMultiLvlLbl val="0"/>
      </c:catAx>
      <c:valAx>
        <c:axId val="1"/>
        <c:scaling>
          <c:orientation val="minMax"/>
          <c:max val="137"/>
          <c:min val="0"/>
        </c:scaling>
        <c:delete val="1"/>
        <c:axPos val="b"/>
        <c:numFmt formatCode="0.0" sourceLinked="1"/>
        <c:majorTickMark val="out"/>
        <c:minorTickMark val="none"/>
        <c:tickLblPos val="nextTo"/>
        <c:crossAx val="480276952"/>
        <c:crosses val="max"/>
        <c:crossBetween val="between"/>
        <c:majorUnit val="74.5"/>
        <c:minorUnit val="4"/>
      </c:valAx>
      <c:spPr>
        <a:noFill/>
        <a:ln w="25400">
          <a:noFill/>
        </a:ln>
      </c:spPr>
    </c:plotArea>
    <c:legend>
      <c:legendPos val="r"/>
      <c:legendEntry>
        <c:idx val="0"/>
        <c:delete val="1"/>
      </c:legendEntry>
      <c:legendEntry>
        <c:idx val="5"/>
        <c:delete val="1"/>
      </c:legendEntry>
      <c:layout>
        <c:manualLayout>
          <c:xMode val="edge"/>
          <c:yMode val="edge"/>
          <c:x val="0.23972309782864434"/>
          <c:y val="6.7750424477572716E-3"/>
          <c:w val="0.73130971445780424"/>
          <c:h val="5.1490460925585881E-2"/>
        </c:manualLayout>
      </c:layout>
      <c:overlay val="0"/>
      <c:spPr>
        <a:noFill/>
        <a:ln w="25400">
          <a:noFill/>
        </a:ln>
      </c:spPr>
      <c:txPr>
        <a:bodyPr/>
        <a:lstStyle/>
        <a:p>
          <a:pPr>
            <a:defRPr sz="1000" b="0" i="0" u="none" strike="noStrike" baseline="0">
              <a:solidFill>
                <a:srgbClr val="000000"/>
              </a:solidFill>
              <a:latin typeface="Arial"/>
              <a:ea typeface="Arial"/>
              <a:cs typeface="Arial"/>
            </a:defRPr>
          </a:pPr>
          <a:endParaRPr lang="lv-LV"/>
        </a:p>
      </c:txPr>
    </c:legend>
    <c:plotVisOnly val="1"/>
    <c:dispBlanksAs val="gap"/>
    <c:showDLblsOverMax val="0"/>
  </c:chart>
  <c:spPr>
    <a:noFill/>
    <a:ln w="6350">
      <a:noFill/>
    </a:ln>
  </c:spPr>
  <c:txPr>
    <a:bodyPr/>
    <a:lstStyle/>
    <a:p>
      <a:pPr>
        <a:defRPr sz="800" b="0" i="0" u="none" strike="noStrike" baseline="0">
          <a:solidFill>
            <a:srgbClr val="000000"/>
          </a:solidFill>
          <a:latin typeface="Arial"/>
          <a:ea typeface="Arial"/>
          <a:cs typeface="Arial"/>
        </a:defRPr>
      </a:pPr>
      <a:endParaRPr lang="en-US"/>
    </a:p>
  </c:txPr>
  <c:externalData r:id="rId2">
    <c:autoUpdate val="0"/>
  </c:externalData>
  <c:userShapes r:id="rId3"/>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000" b="0" i="0" u="none" strike="noStrike" baseline="0">
                <a:solidFill>
                  <a:srgbClr val="000000"/>
                </a:solidFill>
                <a:latin typeface="Arial"/>
                <a:ea typeface="Arial"/>
                <a:cs typeface="Arial"/>
              </a:defRPr>
            </a:pPr>
            <a:r>
              <a:rPr lang="lv-LV" sz="1000"/>
              <a:t>Indekss*</a:t>
            </a:r>
          </a:p>
        </c:rich>
      </c:tx>
      <c:layout>
        <c:manualLayout>
          <c:xMode val="edge"/>
          <c:yMode val="edge"/>
          <c:x val="0.33643852210781344"/>
          <c:y val="1.5150197378142747E-2"/>
        </c:manualLayout>
      </c:layout>
      <c:overlay val="0"/>
      <c:spPr>
        <a:solidFill>
          <a:srgbClr val="FFFFFF"/>
        </a:solidFill>
        <a:ln w="3175">
          <a:solidFill>
            <a:srgbClr val="000000"/>
          </a:solidFill>
          <a:prstDash val="solid"/>
        </a:ln>
        <a:effectLst>
          <a:outerShdw dist="35921" dir="2700000" algn="br">
            <a:srgbClr val="000000"/>
          </a:outerShdw>
        </a:effectLst>
      </c:spPr>
    </c:title>
    <c:autoTitleDeleted val="0"/>
    <c:plotArea>
      <c:layout>
        <c:manualLayout>
          <c:layoutTarget val="inner"/>
          <c:xMode val="edge"/>
          <c:yMode val="edge"/>
          <c:x val="0.24444621271855266"/>
          <c:y val="6.3236296457888003E-2"/>
          <c:w val="0.42222527651386366"/>
          <c:h val="0.91348978312783569"/>
        </c:manualLayout>
      </c:layout>
      <c:barChart>
        <c:barDir val="bar"/>
        <c:grouping val="clustered"/>
        <c:varyColors val="0"/>
        <c:ser>
          <c:idx val="0"/>
          <c:order val="0"/>
          <c:spPr>
            <a:pattFill prst="dkUpDiag">
              <a:fgClr>
                <a:schemeClr val="accent1">
                  <a:lumMod val="75000"/>
                </a:schemeClr>
              </a:fgClr>
              <a:bgClr>
                <a:schemeClr val="bg1"/>
              </a:bgClr>
            </a:pattFill>
            <a:ln>
              <a:solidFill>
                <a:schemeClr val="accent1">
                  <a:lumMod val="50000"/>
                </a:schemeClr>
              </a:solidFill>
            </a:ln>
          </c:spPr>
          <c:invertIfNegative val="1"/>
          <c:dLbls>
            <c:numFmt formatCode="#,##0.0" sourceLinked="0"/>
            <c:spPr>
              <a:noFill/>
              <a:ln w="25400">
                <a:noFill/>
              </a:ln>
            </c:spPr>
            <c:txPr>
              <a:bodyPr wrap="square" lIns="38100" tIns="19050" rIns="38100" bIns="19050" anchor="ctr">
                <a:spAutoFit/>
              </a:bodyPr>
              <a:lstStyle/>
              <a:p>
                <a:pPr>
                  <a:defRPr sz="1000" b="0"/>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dati_1!$K$230:$K$271</c:f>
              <c:numCache>
                <c:formatCode>General</c:formatCode>
                <c:ptCount val="42"/>
                <c:pt idx="0" formatCode="0.0">
                  <c:v>-8.4</c:v>
                </c:pt>
                <c:pt idx="2" formatCode="0.0">
                  <c:v>-13.100000000000001</c:v>
                </c:pt>
                <c:pt idx="3" formatCode="0.0">
                  <c:v>-3.8000000000000043</c:v>
                </c:pt>
                <c:pt idx="5" formatCode="0.0">
                  <c:v>9.8499999999999979</c:v>
                </c:pt>
                <c:pt idx="6" formatCode="0.0">
                  <c:v>-3.8999999999999986</c:v>
                </c:pt>
                <c:pt idx="7" formatCode="0.0">
                  <c:v>-11.399999999999999</c:v>
                </c:pt>
                <c:pt idx="8" formatCode="0.0">
                  <c:v>-8.5500000000000025</c:v>
                </c:pt>
                <c:pt idx="9" formatCode="0.0">
                  <c:v>-17.849999999999998</c:v>
                </c:pt>
                <c:pt idx="10" formatCode="0.0">
                  <c:v>-8.0499999999999989</c:v>
                </c:pt>
                <c:pt idx="12" formatCode="0.0">
                  <c:v>-21.700000000000003</c:v>
                </c:pt>
                <c:pt idx="13" formatCode="0.0">
                  <c:v>-10.65</c:v>
                </c:pt>
                <c:pt idx="14" formatCode="0.0">
                  <c:v>0.8999999999999968</c:v>
                </c:pt>
                <c:pt idx="16" formatCode="0.0">
                  <c:v>-2.1000000000000014</c:v>
                </c:pt>
                <c:pt idx="17" formatCode="0.0">
                  <c:v>-21.55</c:v>
                </c:pt>
                <c:pt idx="19" formatCode="0.0">
                  <c:v>-7.9</c:v>
                </c:pt>
                <c:pt idx="20" formatCode="0.0">
                  <c:v>-11.35</c:v>
                </c:pt>
                <c:pt idx="22" formatCode="0.0">
                  <c:v>-1.0500000000000007</c:v>
                </c:pt>
                <c:pt idx="23" formatCode="0.0">
                  <c:v>-10.500000000000004</c:v>
                </c:pt>
                <c:pt idx="24" formatCode="0.0">
                  <c:v>-8.9499999999999993</c:v>
                </c:pt>
                <c:pt idx="26" formatCode="0.0">
                  <c:v>-19.399999999999999</c:v>
                </c:pt>
                <c:pt idx="27" formatCode="0.0">
                  <c:v>-1.6499999999999986</c:v>
                </c:pt>
                <c:pt idx="28" formatCode="0.0">
                  <c:v>-3.5500000000000007</c:v>
                </c:pt>
                <c:pt idx="29" formatCode="0.0">
                  <c:v>-3.4999999999999964</c:v>
                </c:pt>
                <c:pt idx="30" formatCode="0.0">
                  <c:v>-0.79999999999999893</c:v>
                </c:pt>
                <c:pt idx="32" formatCode="0.0">
                  <c:v>-8.75</c:v>
                </c:pt>
                <c:pt idx="33" formatCode="0.0">
                  <c:v>-11.6</c:v>
                </c:pt>
                <c:pt idx="34" formatCode="0.0">
                  <c:v>-2.2999999999999972</c:v>
                </c:pt>
                <c:pt idx="35" formatCode="0.0">
                  <c:v>-8.2499999999999982</c:v>
                </c:pt>
                <c:pt idx="36" formatCode="0.0">
                  <c:v>-14.25</c:v>
                </c:pt>
                <c:pt idx="37" formatCode="0.0">
                  <c:v>-5.4499999999999993</c:v>
                </c:pt>
                <c:pt idx="39" formatCode="0.0">
                  <c:v>-8.75</c:v>
                </c:pt>
                <c:pt idx="40" formatCode="0.0">
                  <c:v>-8.8000000000000007</c:v>
                </c:pt>
                <c:pt idx="41" formatCode="0.0">
                  <c:v>-7.2999999999999989</c:v>
                </c:pt>
              </c:numCache>
            </c:numRef>
          </c:val>
          <c:extLst>
            <c:ext xmlns:c16="http://schemas.microsoft.com/office/drawing/2014/chart" uri="{C3380CC4-5D6E-409C-BE32-E72D297353CC}">
              <c16:uniqueId val="{00000000-6442-49C4-AE10-465DAC069093}"/>
            </c:ext>
          </c:extLst>
        </c:ser>
        <c:dLbls>
          <c:showLegendKey val="0"/>
          <c:showVal val="0"/>
          <c:showCatName val="0"/>
          <c:showSerName val="0"/>
          <c:showPercent val="0"/>
          <c:showBubbleSize val="0"/>
        </c:dLbls>
        <c:gapWidth val="27"/>
        <c:overlap val="100"/>
        <c:axId val="485661312"/>
        <c:axId val="1"/>
      </c:barChart>
      <c:catAx>
        <c:axId val="485661312"/>
        <c:scaling>
          <c:orientation val="maxMin"/>
        </c:scaling>
        <c:delete val="0"/>
        <c:axPos val="l"/>
        <c:majorTickMark val="out"/>
        <c:minorTickMark val="none"/>
        <c:tickLblPos val="none"/>
        <c:spPr>
          <a:ln w="3175">
            <a:solidFill>
              <a:srgbClr val="000000"/>
            </a:solidFill>
            <a:prstDash val="solid"/>
          </a:ln>
        </c:spPr>
        <c:crossAx val="1"/>
        <c:crosses val="autoZero"/>
        <c:auto val="1"/>
        <c:lblAlgn val="ctr"/>
        <c:lblOffset val="100"/>
        <c:tickLblSkip val="1"/>
        <c:tickMarkSkip val="1"/>
        <c:noMultiLvlLbl val="0"/>
      </c:catAx>
      <c:valAx>
        <c:axId val="1"/>
        <c:scaling>
          <c:orientation val="minMax"/>
          <c:max val="30"/>
          <c:min val="-30"/>
        </c:scaling>
        <c:delete val="1"/>
        <c:axPos val="b"/>
        <c:numFmt formatCode="0.0" sourceLinked="1"/>
        <c:majorTickMark val="out"/>
        <c:minorTickMark val="none"/>
        <c:tickLblPos val="nextTo"/>
        <c:crossAx val="485661312"/>
        <c:crosses val="max"/>
        <c:crossBetween val="between"/>
        <c:majorUnit val="1"/>
      </c:valAx>
      <c:spPr>
        <a:noFill/>
        <a:ln w="25400">
          <a:noFill/>
        </a:ln>
      </c:spPr>
    </c:plotArea>
    <c:plotVisOnly val="1"/>
    <c:dispBlanksAs val="gap"/>
    <c:showDLblsOverMax val="0"/>
  </c:chart>
  <c:spPr>
    <a:noFill/>
    <a:ln w="6350">
      <a:noFill/>
    </a:ln>
  </c:spPr>
  <c:txPr>
    <a:bodyPr/>
    <a:lstStyle/>
    <a:p>
      <a:pPr>
        <a:defRPr sz="150" b="0" i="0" u="none" strike="noStrike" baseline="0">
          <a:solidFill>
            <a:srgbClr val="000000"/>
          </a:solidFill>
          <a:latin typeface="Arial"/>
          <a:ea typeface="Arial"/>
          <a:cs typeface="Arial"/>
        </a:defRPr>
      </a:pPr>
      <a:endParaRPr lang="en-US"/>
    </a:p>
  </c:txPr>
  <c:externalData r:id="rId2">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32710674900516468"/>
          <c:y val="5.7643298619930575E-2"/>
          <c:w val="0.67289325099483532"/>
          <c:h val="0.89888620777241568"/>
        </c:manualLayout>
      </c:layout>
      <c:barChart>
        <c:barDir val="bar"/>
        <c:grouping val="stacked"/>
        <c:varyColors val="0"/>
        <c:ser>
          <c:idx val="0"/>
          <c:order val="0"/>
          <c:tx>
            <c:strRef>
              <c:f>dati_1!$B$337</c:f>
              <c:strCache>
                <c:ptCount val="1"/>
              </c:strCache>
            </c:strRef>
          </c:tx>
          <c:spPr>
            <a:noFill/>
            <a:ln w="25400">
              <a:noFill/>
            </a:ln>
          </c:spPr>
          <c:invertIfNegative val="0"/>
          <c:cat>
            <c:strRef>
              <c:f>dati_1!$A$338:$A$379</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dati_1!$B$338:$B$379</c:f>
              <c:numCache>
                <c:formatCode>General</c:formatCode>
                <c:ptCount val="42"/>
                <c:pt idx="0" formatCode="0.0">
                  <c:v>17.300000000000004</c:v>
                </c:pt>
                <c:pt idx="2" formatCode="0.0">
                  <c:v>19</c:v>
                </c:pt>
                <c:pt idx="3" formatCode="0.0">
                  <c:v>15.799999999999997</c:v>
                </c:pt>
                <c:pt idx="5" formatCode="0.0">
                  <c:v>9.6999999999999957</c:v>
                </c:pt>
                <c:pt idx="6" formatCode="0.0">
                  <c:v>12.599999999999994</c:v>
                </c:pt>
                <c:pt idx="7" formatCode="0.0">
                  <c:v>16.300000000000004</c:v>
                </c:pt>
                <c:pt idx="8" formatCode="0.0">
                  <c:v>22.1</c:v>
                </c:pt>
                <c:pt idx="9" formatCode="0.0">
                  <c:v>20.199999999999996</c:v>
                </c:pt>
                <c:pt idx="10" formatCode="0.0">
                  <c:v>18.700000000000003</c:v>
                </c:pt>
                <c:pt idx="12" formatCode="0.0">
                  <c:v>31.799999999999997</c:v>
                </c:pt>
                <c:pt idx="13" formatCode="0.0">
                  <c:v>19.5</c:v>
                </c:pt>
                <c:pt idx="14" formatCode="0.0">
                  <c:v>8.0999999999999943</c:v>
                </c:pt>
                <c:pt idx="16" formatCode="0.0">
                  <c:v>11.699999999999996</c:v>
                </c:pt>
                <c:pt idx="17" formatCode="0.0">
                  <c:v>28.4</c:v>
                </c:pt>
                <c:pt idx="19" formatCode="0.0">
                  <c:v>15.5</c:v>
                </c:pt>
                <c:pt idx="20" formatCode="0.0">
                  <c:v>30.800000000000004</c:v>
                </c:pt>
                <c:pt idx="22" formatCode="0.0">
                  <c:v>10.100000000000001</c:v>
                </c:pt>
                <c:pt idx="23" formatCode="0.0">
                  <c:v>17.5</c:v>
                </c:pt>
                <c:pt idx="24" formatCode="0.0">
                  <c:v>21</c:v>
                </c:pt>
                <c:pt idx="26" formatCode="0.0">
                  <c:v>31.6</c:v>
                </c:pt>
                <c:pt idx="27" formatCode="0.0">
                  <c:v>8.3999999999999986</c:v>
                </c:pt>
                <c:pt idx="28" formatCode="0.0">
                  <c:v>11.799999999999997</c:v>
                </c:pt>
                <c:pt idx="29" formatCode="0.0">
                  <c:v>13.300000000000004</c:v>
                </c:pt>
                <c:pt idx="30" formatCode="0.0">
                  <c:v>10.200000000000003</c:v>
                </c:pt>
                <c:pt idx="32" formatCode="0.0">
                  <c:v>16.699999999999996</c:v>
                </c:pt>
                <c:pt idx="33" formatCode="0.0">
                  <c:v>20.400000000000002</c:v>
                </c:pt>
                <c:pt idx="34" formatCode="0.0">
                  <c:v>1.6000000000000014</c:v>
                </c:pt>
                <c:pt idx="35" formatCode="0.0">
                  <c:v>34.6</c:v>
                </c:pt>
                <c:pt idx="36" formatCode="0.0">
                  <c:v>10.400000000000006</c:v>
                </c:pt>
                <c:pt idx="37" formatCode="0.0">
                  <c:v>20.099999999999998</c:v>
                </c:pt>
                <c:pt idx="39" formatCode="0.0">
                  <c:v>16.699999999999996</c:v>
                </c:pt>
                <c:pt idx="40" formatCode="0.0">
                  <c:v>16</c:v>
                </c:pt>
                <c:pt idx="41" formatCode="0.0">
                  <c:v>19.7</c:v>
                </c:pt>
              </c:numCache>
            </c:numRef>
          </c:val>
          <c:extLst>
            <c:ext xmlns:c16="http://schemas.microsoft.com/office/drawing/2014/chart" uri="{C3380CC4-5D6E-409C-BE32-E72D297353CC}">
              <c16:uniqueId val="{00000000-E5A5-477F-949F-19552E364C75}"/>
            </c:ext>
          </c:extLst>
        </c:ser>
        <c:ser>
          <c:idx val="1"/>
          <c:order val="1"/>
          <c:tx>
            <c:strRef>
              <c:f>dati_1!$C$337</c:f>
              <c:strCache>
                <c:ptCount val="1"/>
                <c:pt idx="0">
                  <c:v>Pilnībā uzticos</c:v>
                </c:pt>
              </c:strCache>
            </c:strRef>
          </c:tx>
          <c:spPr>
            <a:solidFill>
              <a:srgbClr val="5B9137"/>
            </a:solidFill>
            <a:ln w="25400">
              <a:noFill/>
            </a:ln>
          </c:spPr>
          <c:invertIfNegative val="0"/>
          <c:dLbls>
            <c:dLbl>
              <c:idx val="0"/>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1-E5A5-477F-949F-19552E364C75}"/>
                </c:ext>
              </c:extLst>
            </c:dLbl>
            <c:dLbl>
              <c:idx val="1"/>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2-E5A5-477F-949F-19552E364C75}"/>
                </c:ext>
              </c:extLst>
            </c:dLbl>
            <c:dLbl>
              <c:idx val="2"/>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3-E5A5-477F-949F-19552E364C75}"/>
                </c:ext>
              </c:extLst>
            </c:dLbl>
            <c:dLbl>
              <c:idx val="3"/>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4-E5A5-477F-949F-19552E364C75}"/>
                </c:ext>
              </c:extLst>
            </c:dLbl>
            <c:dLbl>
              <c:idx val="4"/>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5-E5A5-477F-949F-19552E364C75}"/>
                </c:ext>
              </c:extLst>
            </c:dLbl>
            <c:dLbl>
              <c:idx val="5"/>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6-E5A5-477F-949F-19552E364C75}"/>
                </c:ext>
              </c:extLst>
            </c:dLbl>
            <c:dLbl>
              <c:idx val="6"/>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7-E5A5-477F-949F-19552E364C75}"/>
                </c:ext>
              </c:extLst>
            </c:dLbl>
            <c:dLbl>
              <c:idx val="7"/>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8-E5A5-477F-949F-19552E364C75}"/>
                </c:ext>
              </c:extLst>
            </c:dLbl>
            <c:dLbl>
              <c:idx val="8"/>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9-E5A5-477F-949F-19552E364C75}"/>
                </c:ext>
              </c:extLst>
            </c:dLbl>
            <c:dLbl>
              <c:idx val="9"/>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A-E5A5-477F-949F-19552E364C75}"/>
                </c:ext>
              </c:extLst>
            </c:dLbl>
            <c:dLbl>
              <c:idx val="10"/>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B-E5A5-477F-949F-19552E364C75}"/>
                </c:ext>
              </c:extLst>
            </c:dLbl>
            <c:dLbl>
              <c:idx val="11"/>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C-E5A5-477F-949F-19552E364C75}"/>
                </c:ext>
              </c:extLst>
            </c:dLbl>
            <c:dLbl>
              <c:idx val="12"/>
              <c:numFmt formatCode="0" sourceLinked="0"/>
              <c:spPr>
                <a:noFill/>
                <a:ln w="25400">
                  <a:noFill/>
                </a:ln>
              </c:spPr>
              <c:txPr>
                <a:bodyPr/>
                <a:lstStyle/>
                <a:p>
                  <a:pPr algn="r">
                    <a:defRPr sz="1000" b="0" i="0" u="none" strike="noStrike" baseline="0">
                      <a:solidFill>
                        <a:srgbClr val="000000"/>
                      </a:solidFill>
                      <a:latin typeface="Arial"/>
                      <a:ea typeface="Arial"/>
                      <a:cs typeface="Arial"/>
                    </a:defRPr>
                  </a:pPr>
                  <a:endParaRPr lang="lv-LV"/>
                </a:p>
              </c:txPr>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E5A5-477F-949F-19552E364C75}"/>
                </c:ext>
              </c:extLst>
            </c:dLbl>
            <c:dLbl>
              <c:idx val="13"/>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E-E5A5-477F-949F-19552E364C75}"/>
                </c:ext>
              </c:extLst>
            </c:dLbl>
            <c:dLbl>
              <c:idx val="14"/>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F-E5A5-477F-949F-19552E364C75}"/>
                </c:ext>
              </c:extLst>
            </c:dLbl>
            <c:dLbl>
              <c:idx val="15"/>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0-E5A5-477F-949F-19552E364C75}"/>
                </c:ext>
              </c:extLst>
            </c:dLbl>
            <c:dLbl>
              <c:idx val="16"/>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1-E5A5-477F-949F-19552E364C75}"/>
                </c:ext>
              </c:extLst>
            </c:dLbl>
            <c:dLbl>
              <c:idx val="18"/>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2-E5A5-477F-949F-19552E364C75}"/>
                </c:ext>
              </c:extLst>
            </c:dLbl>
            <c:dLbl>
              <c:idx val="19"/>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3-E5A5-477F-949F-19552E364C75}"/>
                </c:ext>
              </c:extLst>
            </c:dLbl>
            <c:dLbl>
              <c:idx val="22"/>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4-E5A5-477F-949F-19552E364C75}"/>
                </c:ext>
              </c:extLst>
            </c:dLbl>
            <c:dLbl>
              <c:idx val="23"/>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5-E5A5-477F-949F-19552E364C75}"/>
                </c:ext>
              </c:extLst>
            </c:dLbl>
            <c:dLbl>
              <c:idx val="25"/>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6-E5A5-477F-949F-19552E364C75}"/>
                </c:ext>
              </c:extLst>
            </c:dLbl>
            <c:dLbl>
              <c:idx val="26"/>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7-E5A5-477F-949F-19552E364C75}"/>
                </c:ext>
              </c:extLst>
            </c:dLbl>
            <c:dLbl>
              <c:idx val="27"/>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8-E5A5-477F-949F-19552E364C75}"/>
                </c:ext>
              </c:extLst>
            </c:dLbl>
            <c:dLbl>
              <c:idx val="28"/>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9-E5A5-477F-949F-19552E364C75}"/>
                </c:ext>
              </c:extLst>
            </c:dLbl>
            <c:dLbl>
              <c:idx val="29"/>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A-E5A5-477F-949F-19552E364C75}"/>
                </c:ext>
              </c:extLst>
            </c:dLbl>
            <c:dLbl>
              <c:idx val="30"/>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B-E5A5-477F-949F-19552E364C75}"/>
                </c:ext>
              </c:extLst>
            </c:dLbl>
            <c:dLbl>
              <c:idx val="31"/>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C-E5A5-477F-949F-19552E364C75}"/>
                </c:ext>
              </c:extLst>
            </c:dLbl>
            <c:dLbl>
              <c:idx val="32"/>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D-E5A5-477F-949F-19552E364C75}"/>
                </c:ext>
              </c:extLst>
            </c:dLbl>
            <c:dLbl>
              <c:idx val="33"/>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E-E5A5-477F-949F-19552E364C75}"/>
                </c:ext>
              </c:extLst>
            </c:dLbl>
            <c:dLbl>
              <c:idx val="34"/>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F-E5A5-477F-949F-19552E364C75}"/>
                </c:ext>
              </c:extLst>
            </c:dLbl>
            <c:dLbl>
              <c:idx val="35"/>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0-E5A5-477F-949F-19552E364C75}"/>
                </c:ext>
              </c:extLst>
            </c:dLbl>
            <c:dLbl>
              <c:idx val="37"/>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1-E5A5-477F-949F-19552E364C75}"/>
                </c:ext>
              </c:extLst>
            </c:dLbl>
            <c:dLbl>
              <c:idx val="38"/>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2-E5A5-477F-949F-19552E364C75}"/>
                </c:ext>
              </c:extLst>
            </c:dLbl>
            <c:numFmt formatCode="0" sourceLinked="0"/>
            <c:spPr>
              <a:noFill/>
              <a:ln w="25400">
                <a:noFill/>
              </a:ln>
            </c:spPr>
            <c:txPr>
              <a:bodyPr wrap="square" lIns="38100" tIns="19050" rIns="38100" bIns="19050" anchor="ctr">
                <a:spAutoFit/>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dati_1!$A$338:$A$379</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dati_1!$C$338:$C$379</c:f>
              <c:numCache>
                <c:formatCode>General</c:formatCode>
                <c:ptCount val="42"/>
                <c:pt idx="0" formatCode="0">
                  <c:v>3.3</c:v>
                </c:pt>
                <c:pt idx="2" formatCode="0">
                  <c:v>3.4</c:v>
                </c:pt>
                <c:pt idx="3" formatCode="0">
                  <c:v>3.1</c:v>
                </c:pt>
                <c:pt idx="5" formatCode="0">
                  <c:v>4.2</c:v>
                </c:pt>
                <c:pt idx="6" formatCode="0">
                  <c:v>2.7</c:v>
                </c:pt>
                <c:pt idx="7" formatCode="0">
                  <c:v>4.3</c:v>
                </c:pt>
                <c:pt idx="8" formatCode="0">
                  <c:v>3.9</c:v>
                </c:pt>
                <c:pt idx="9" formatCode="0">
                  <c:v>2.2000000000000002</c:v>
                </c:pt>
                <c:pt idx="10" formatCode="0">
                  <c:v>2.2999999999999998</c:v>
                </c:pt>
                <c:pt idx="12" formatCode="0">
                  <c:v>1.2</c:v>
                </c:pt>
                <c:pt idx="13" formatCode="0">
                  <c:v>2.4</c:v>
                </c:pt>
                <c:pt idx="14" formatCode="0">
                  <c:v>5.7</c:v>
                </c:pt>
                <c:pt idx="16" formatCode="0">
                  <c:v>4.2</c:v>
                </c:pt>
                <c:pt idx="17" formatCode="0">
                  <c:v>1.1000000000000001</c:v>
                </c:pt>
                <c:pt idx="19" formatCode="0">
                  <c:v>3.3</c:v>
                </c:pt>
                <c:pt idx="20" formatCode="0">
                  <c:v>3.3</c:v>
                </c:pt>
                <c:pt idx="22" formatCode="0">
                  <c:v>5.9</c:v>
                </c:pt>
                <c:pt idx="23" formatCode="0">
                  <c:v>2.4</c:v>
                </c:pt>
                <c:pt idx="24" formatCode="0">
                  <c:v>3.1</c:v>
                </c:pt>
                <c:pt idx="26" formatCode="0">
                  <c:v>2.4</c:v>
                </c:pt>
                <c:pt idx="27" formatCode="0">
                  <c:v>4.0999999999999996</c:v>
                </c:pt>
                <c:pt idx="28" formatCode="0">
                  <c:v>4.2</c:v>
                </c:pt>
                <c:pt idx="29" formatCode="0">
                  <c:v>2.8</c:v>
                </c:pt>
                <c:pt idx="30" formatCode="0">
                  <c:v>3.4</c:v>
                </c:pt>
                <c:pt idx="32" formatCode="0">
                  <c:v>3.1</c:v>
                </c:pt>
                <c:pt idx="33" formatCode="0">
                  <c:v>4.8</c:v>
                </c:pt>
                <c:pt idx="34" formatCode="0">
                  <c:v>3.3</c:v>
                </c:pt>
                <c:pt idx="35" formatCode="0">
                  <c:v>2.9</c:v>
                </c:pt>
                <c:pt idx="36" formatCode="0">
                  <c:v>1.8</c:v>
                </c:pt>
                <c:pt idx="37" formatCode="0">
                  <c:v>3.7</c:v>
                </c:pt>
                <c:pt idx="39" formatCode="0">
                  <c:v>3.1</c:v>
                </c:pt>
                <c:pt idx="40" formatCode="0">
                  <c:v>3.6</c:v>
                </c:pt>
                <c:pt idx="41" formatCode="0">
                  <c:v>3</c:v>
                </c:pt>
              </c:numCache>
            </c:numRef>
          </c:val>
          <c:extLst>
            <c:ext xmlns:c16="http://schemas.microsoft.com/office/drawing/2014/chart" uri="{C3380CC4-5D6E-409C-BE32-E72D297353CC}">
              <c16:uniqueId val="{00000023-E5A5-477F-949F-19552E364C75}"/>
            </c:ext>
          </c:extLst>
        </c:ser>
        <c:ser>
          <c:idx val="2"/>
          <c:order val="2"/>
          <c:tx>
            <c:strRef>
              <c:f>dati_1!$D$337</c:f>
              <c:strCache>
                <c:ptCount val="1"/>
                <c:pt idx="0">
                  <c:v>Drīzāk uzticos</c:v>
                </c:pt>
              </c:strCache>
            </c:strRef>
          </c:tx>
          <c:spPr>
            <a:solidFill>
              <a:srgbClr val="A0CC82"/>
            </a:solidFill>
            <a:ln w="25400">
              <a:noFill/>
            </a:ln>
          </c:spPr>
          <c:invertIfNegative val="0"/>
          <c:dLbls>
            <c:dLbl>
              <c:idx val="0"/>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4-E5A5-477F-949F-19552E364C75}"/>
                </c:ext>
              </c:extLst>
            </c:dLbl>
            <c:dLbl>
              <c:idx val="1"/>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5-E5A5-477F-949F-19552E364C75}"/>
                </c:ext>
              </c:extLst>
            </c:dLbl>
            <c:dLbl>
              <c:idx val="2"/>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6-E5A5-477F-949F-19552E364C75}"/>
                </c:ext>
              </c:extLst>
            </c:dLbl>
            <c:dLbl>
              <c:idx val="3"/>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7-E5A5-477F-949F-19552E364C75}"/>
                </c:ext>
              </c:extLst>
            </c:dLbl>
            <c:dLbl>
              <c:idx val="4"/>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8-E5A5-477F-949F-19552E364C75}"/>
                </c:ext>
              </c:extLst>
            </c:dLbl>
            <c:dLbl>
              <c:idx val="5"/>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9-E5A5-477F-949F-19552E364C75}"/>
                </c:ext>
              </c:extLst>
            </c:dLbl>
            <c:dLbl>
              <c:idx val="6"/>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A-E5A5-477F-949F-19552E364C75}"/>
                </c:ext>
              </c:extLst>
            </c:dLbl>
            <c:dLbl>
              <c:idx val="7"/>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B-E5A5-477F-949F-19552E364C75}"/>
                </c:ext>
              </c:extLst>
            </c:dLbl>
            <c:dLbl>
              <c:idx val="8"/>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C-E5A5-477F-949F-19552E364C75}"/>
                </c:ext>
              </c:extLst>
            </c:dLbl>
            <c:numFmt formatCode="0" sourceLinked="0"/>
            <c:spPr>
              <a:noFill/>
              <a:ln w="25400">
                <a:noFill/>
              </a:ln>
            </c:spPr>
            <c:txPr>
              <a:bodyPr wrap="square" lIns="38100" tIns="19050" rIns="38100" bIns="19050" anchor="ctr">
                <a:spAutoFit/>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dati_1!$A$338:$A$379</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dati_1!$D$338:$D$379</c:f>
              <c:numCache>
                <c:formatCode>General</c:formatCode>
                <c:ptCount val="42"/>
                <c:pt idx="0" formatCode="0">
                  <c:v>32.4</c:v>
                </c:pt>
                <c:pt idx="2" formatCode="0">
                  <c:v>30.6</c:v>
                </c:pt>
                <c:pt idx="3" formatCode="0">
                  <c:v>34.1</c:v>
                </c:pt>
                <c:pt idx="5" formatCode="0">
                  <c:v>39.1</c:v>
                </c:pt>
                <c:pt idx="6" formatCode="0">
                  <c:v>37.700000000000003</c:v>
                </c:pt>
                <c:pt idx="7" formatCode="0">
                  <c:v>32.4</c:v>
                </c:pt>
                <c:pt idx="8" formatCode="0">
                  <c:v>27</c:v>
                </c:pt>
                <c:pt idx="9" formatCode="0">
                  <c:v>30.6</c:v>
                </c:pt>
                <c:pt idx="10" formatCode="0">
                  <c:v>32</c:v>
                </c:pt>
                <c:pt idx="12" formatCode="0">
                  <c:v>20</c:v>
                </c:pt>
                <c:pt idx="13" formatCode="0">
                  <c:v>31.1</c:v>
                </c:pt>
                <c:pt idx="14" formatCode="0">
                  <c:v>39.200000000000003</c:v>
                </c:pt>
                <c:pt idx="16" formatCode="0">
                  <c:v>37.1</c:v>
                </c:pt>
                <c:pt idx="17" formatCode="0">
                  <c:v>23.5</c:v>
                </c:pt>
                <c:pt idx="19" formatCode="0">
                  <c:v>34.200000000000003</c:v>
                </c:pt>
                <c:pt idx="20" formatCode="0">
                  <c:v>18.899999999999999</c:v>
                </c:pt>
                <c:pt idx="22" formatCode="0">
                  <c:v>37</c:v>
                </c:pt>
                <c:pt idx="23" formatCode="0">
                  <c:v>33.1</c:v>
                </c:pt>
                <c:pt idx="24" formatCode="0">
                  <c:v>28.9</c:v>
                </c:pt>
                <c:pt idx="26" formatCode="0">
                  <c:v>19</c:v>
                </c:pt>
                <c:pt idx="27" formatCode="0">
                  <c:v>40.5</c:v>
                </c:pt>
                <c:pt idx="28" formatCode="0">
                  <c:v>37</c:v>
                </c:pt>
                <c:pt idx="29" formatCode="0">
                  <c:v>36.9</c:v>
                </c:pt>
                <c:pt idx="30" formatCode="0">
                  <c:v>39.4</c:v>
                </c:pt>
                <c:pt idx="32" formatCode="0">
                  <c:v>33.200000000000003</c:v>
                </c:pt>
                <c:pt idx="33" formatCode="0">
                  <c:v>27.8</c:v>
                </c:pt>
                <c:pt idx="34" formatCode="0">
                  <c:v>48.1</c:v>
                </c:pt>
                <c:pt idx="35" formatCode="0">
                  <c:v>15.5</c:v>
                </c:pt>
                <c:pt idx="36" formatCode="0">
                  <c:v>40.799999999999997</c:v>
                </c:pt>
                <c:pt idx="37" formatCode="0">
                  <c:v>29.2</c:v>
                </c:pt>
                <c:pt idx="39" formatCode="0">
                  <c:v>33.200000000000003</c:v>
                </c:pt>
                <c:pt idx="40" formatCode="0">
                  <c:v>33.4</c:v>
                </c:pt>
                <c:pt idx="41" formatCode="0">
                  <c:v>30.3</c:v>
                </c:pt>
              </c:numCache>
            </c:numRef>
          </c:val>
          <c:extLst>
            <c:ext xmlns:c16="http://schemas.microsoft.com/office/drawing/2014/chart" uri="{C3380CC4-5D6E-409C-BE32-E72D297353CC}">
              <c16:uniqueId val="{0000002D-E5A5-477F-949F-19552E364C75}"/>
            </c:ext>
          </c:extLst>
        </c:ser>
        <c:ser>
          <c:idx val="3"/>
          <c:order val="3"/>
          <c:tx>
            <c:strRef>
              <c:f>dati_1!$E$337</c:f>
              <c:strCache>
                <c:ptCount val="1"/>
                <c:pt idx="0">
                  <c:v>Drīzāk neuzticos</c:v>
                </c:pt>
              </c:strCache>
            </c:strRef>
          </c:tx>
          <c:spPr>
            <a:solidFill>
              <a:srgbClr val="E79B75"/>
            </a:solidFill>
            <a:ln w="25400">
              <a:noFill/>
            </a:ln>
          </c:spPr>
          <c:invertIfNegative val="0"/>
          <c:dLbls>
            <c:dLbl>
              <c:idx val="0"/>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2E-E5A5-477F-949F-19552E364C75}"/>
                </c:ext>
              </c:extLst>
            </c:dLbl>
            <c:dLbl>
              <c:idx val="1"/>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2F-E5A5-477F-949F-19552E364C75}"/>
                </c:ext>
              </c:extLst>
            </c:dLbl>
            <c:dLbl>
              <c:idx val="2"/>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0-E5A5-477F-949F-19552E364C75}"/>
                </c:ext>
              </c:extLst>
            </c:dLbl>
            <c:dLbl>
              <c:idx val="3"/>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1-E5A5-477F-949F-19552E364C75}"/>
                </c:ext>
              </c:extLst>
            </c:dLbl>
            <c:dLbl>
              <c:idx val="4"/>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2-E5A5-477F-949F-19552E364C75}"/>
                </c:ext>
              </c:extLst>
            </c:dLbl>
            <c:dLbl>
              <c:idx val="5"/>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3-E5A5-477F-949F-19552E364C75}"/>
                </c:ext>
              </c:extLst>
            </c:dLbl>
            <c:dLbl>
              <c:idx val="6"/>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4-E5A5-477F-949F-19552E364C75}"/>
                </c:ext>
              </c:extLst>
            </c:dLbl>
            <c:dLbl>
              <c:idx val="7"/>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5-E5A5-477F-949F-19552E364C75}"/>
                </c:ext>
              </c:extLst>
            </c:dLbl>
            <c:dLbl>
              <c:idx val="8"/>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6-E5A5-477F-949F-19552E364C75}"/>
                </c:ext>
              </c:extLst>
            </c:dLbl>
            <c:dLbl>
              <c:idx val="9"/>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7-E5A5-477F-949F-19552E364C75}"/>
                </c:ext>
              </c:extLst>
            </c:dLbl>
            <c:dLbl>
              <c:idx val="10"/>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8-E5A5-477F-949F-19552E364C75}"/>
                </c:ext>
              </c:extLst>
            </c:dLbl>
            <c:dLbl>
              <c:idx val="11"/>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9-E5A5-477F-949F-19552E364C75}"/>
                </c:ext>
              </c:extLst>
            </c:dLbl>
            <c:dLbl>
              <c:idx val="12"/>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A-E5A5-477F-949F-19552E364C75}"/>
                </c:ext>
              </c:extLst>
            </c:dLbl>
            <c:dLbl>
              <c:idx val="13"/>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B-E5A5-477F-949F-19552E364C75}"/>
                </c:ext>
              </c:extLst>
            </c:dLbl>
            <c:dLbl>
              <c:idx val="14"/>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C-E5A5-477F-949F-19552E364C75}"/>
                </c:ext>
              </c:extLst>
            </c:dLbl>
            <c:dLbl>
              <c:idx val="15"/>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D-E5A5-477F-949F-19552E364C75}"/>
                </c:ext>
              </c:extLst>
            </c:dLbl>
            <c:dLbl>
              <c:idx val="16"/>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E-E5A5-477F-949F-19552E364C75}"/>
                </c:ext>
              </c:extLst>
            </c:dLbl>
            <c:dLbl>
              <c:idx val="17"/>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F-E5A5-477F-949F-19552E364C75}"/>
                </c:ext>
              </c:extLst>
            </c:dLbl>
            <c:numFmt formatCode="0" sourceLinked="0"/>
            <c:spPr>
              <a:noFill/>
              <a:ln w="25400">
                <a:noFill/>
              </a:ln>
            </c:spPr>
            <c:txPr>
              <a:bodyPr wrap="square" lIns="38100" tIns="19050" rIns="38100" bIns="19050" anchor="ctr">
                <a:spAutoFit/>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dati_1!$A$338:$A$379</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dati_1!$E$338:$E$379</c:f>
              <c:numCache>
                <c:formatCode>General</c:formatCode>
                <c:ptCount val="42"/>
                <c:pt idx="0" formatCode="0">
                  <c:v>20.7</c:v>
                </c:pt>
                <c:pt idx="2" formatCode="0">
                  <c:v>22.4</c:v>
                </c:pt>
                <c:pt idx="3" formatCode="0">
                  <c:v>19</c:v>
                </c:pt>
                <c:pt idx="5" formatCode="0">
                  <c:v>16</c:v>
                </c:pt>
                <c:pt idx="6" formatCode="0">
                  <c:v>26</c:v>
                </c:pt>
                <c:pt idx="7" formatCode="0">
                  <c:v>18.600000000000001</c:v>
                </c:pt>
                <c:pt idx="8" formatCode="0">
                  <c:v>23.8</c:v>
                </c:pt>
                <c:pt idx="9" formatCode="0">
                  <c:v>21.5</c:v>
                </c:pt>
                <c:pt idx="10" formatCode="0">
                  <c:v>16.8</c:v>
                </c:pt>
                <c:pt idx="12" formatCode="0">
                  <c:v>23.8</c:v>
                </c:pt>
                <c:pt idx="13" formatCode="0">
                  <c:v>21.3</c:v>
                </c:pt>
                <c:pt idx="14" formatCode="0">
                  <c:v>18.3</c:v>
                </c:pt>
                <c:pt idx="16" formatCode="0">
                  <c:v>18.2</c:v>
                </c:pt>
                <c:pt idx="17" formatCode="0">
                  <c:v>25.7</c:v>
                </c:pt>
                <c:pt idx="19" formatCode="0">
                  <c:v>20.5</c:v>
                </c:pt>
                <c:pt idx="20" formatCode="0">
                  <c:v>21.8</c:v>
                </c:pt>
                <c:pt idx="22" formatCode="0">
                  <c:v>20.5</c:v>
                </c:pt>
                <c:pt idx="23" formatCode="0">
                  <c:v>23.7</c:v>
                </c:pt>
                <c:pt idx="24" formatCode="0">
                  <c:v>16.3</c:v>
                </c:pt>
                <c:pt idx="26" formatCode="0">
                  <c:v>23</c:v>
                </c:pt>
                <c:pt idx="27" formatCode="0">
                  <c:v>17.899999999999999</c:v>
                </c:pt>
                <c:pt idx="28" formatCode="0">
                  <c:v>21.3</c:v>
                </c:pt>
                <c:pt idx="29" formatCode="0">
                  <c:v>20.9</c:v>
                </c:pt>
                <c:pt idx="30" formatCode="0">
                  <c:v>19.899999999999999</c:v>
                </c:pt>
                <c:pt idx="32" formatCode="0">
                  <c:v>19.899999999999999</c:v>
                </c:pt>
                <c:pt idx="33" formatCode="0">
                  <c:v>19.3</c:v>
                </c:pt>
                <c:pt idx="34" formatCode="0">
                  <c:v>19.899999999999999</c:v>
                </c:pt>
                <c:pt idx="35" formatCode="0">
                  <c:v>17.8</c:v>
                </c:pt>
                <c:pt idx="36" formatCode="0">
                  <c:v>23.7</c:v>
                </c:pt>
                <c:pt idx="37" formatCode="0">
                  <c:v>25.3</c:v>
                </c:pt>
                <c:pt idx="39" formatCode="0">
                  <c:v>19.899999999999999</c:v>
                </c:pt>
                <c:pt idx="40" formatCode="0">
                  <c:v>23</c:v>
                </c:pt>
                <c:pt idx="41" formatCode="0">
                  <c:v>18.7</c:v>
                </c:pt>
              </c:numCache>
            </c:numRef>
          </c:val>
          <c:extLst>
            <c:ext xmlns:c16="http://schemas.microsoft.com/office/drawing/2014/chart" uri="{C3380CC4-5D6E-409C-BE32-E72D297353CC}">
              <c16:uniqueId val="{00000040-E5A5-477F-949F-19552E364C75}"/>
            </c:ext>
          </c:extLst>
        </c:ser>
        <c:ser>
          <c:idx val="4"/>
          <c:order val="4"/>
          <c:tx>
            <c:strRef>
              <c:f>dati_1!$F$337</c:f>
              <c:strCache>
                <c:ptCount val="1"/>
                <c:pt idx="0">
                  <c:v>Pilnībā neuzticos</c:v>
                </c:pt>
              </c:strCache>
            </c:strRef>
          </c:tx>
          <c:spPr>
            <a:solidFill>
              <a:srgbClr val="CC2A2A"/>
            </a:solidFill>
            <a:ln w="25400">
              <a:noFill/>
            </a:ln>
          </c:spPr>
          <c:invertIfNegative val="0"/>
          <c:dLbls>
            <c:dLbl>
              <c:idx val="0"/>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1-E5A5-477F-949F-19552E364C75}"/>
                </c:ext>
              </c:extLst>
            </c:dLbl>
            <c:dLbl>
              <c:idx val="1"/>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2-E5A5-477F-949F-19552E364C75}"/>
                </c:ext>
              </c:extLst>
            </c:dLbl>
            <c:dLbl>
              <c:idx val="2"/>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3-E5A5-477F-949F-19552E364C75}"/>
                </c:ext>
              </c:extLst>
            </c:dLbl>
            <c:dLbl>
              <c:idx val="3"/>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4-E5A5-477F-949F-19552E364C75}"/>
                </c:ext>
              </c:extLst>
            </c:dLbl>
            <c:dLbl>
              <c:idx val="4"/>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5-E5A5-477F-949F-19552E364C75}"/>
                </c:ext>
              </c:extLst>
            </c:dLbl>
            <c:dLbl>
              <c:idx val="5"/>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6-E5A5-477F-949F-19552E364C75}"/>
                </c:ext>
              </c:extLst>
            </c:dLbl>
            <c:dLbl>
              <c:idx val="6"/>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7-E5A5-477F-949F-19552E364C75}"/>
                </c:ext>
              </c:extLst>
            </c:dLbl>
            <c:dLbl>
              <c:idx val="7"/>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8-E5A5-477F-949F-19552E364C75}"/>
                </c:ext>
              </c:extLst>
            </c:dLbl>
            <c:dLbl>
              <c:idx val="8"/>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9-E5A5-477F-949F-19552E364C75}"/>
                </c:ext>
              </c:extLst>
            </c:dLbl>
            <c:dLbl>
              <c:idx val="9"/>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A-E5A5-477F-949F-19552E364C75}"/>
                </c:ext>
              </c:extLst>
            </c:dLbl>
            <c:dLbl>
              <c:idx val="10"/>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B-E5A5-477F-949F-19552E364C75}"/>
                </c:ext>
              </c:extLst>
            </c:dLbl>
            <c:dLbl>
              <c:idx val="11"/>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C-E5A5-477F-949F-19552E364C75}"/>
                </c:ext>
              </c:extLst>
            </c:dLbl>
            <c:dLbl>
              <c:idx val="12"/>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D-E5A5-477F-949F-19552E364C75}"/>
                </c:ext>
              </c:extLst>
            </c:dLbl>
            <c:dLbl>
              <c:idx val="13"/>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E-E5A5-477F-949F-19552E364C75}"/>
                </c:ext>
              </c:extLst>
            </c:dLbl>
            <c:dLbl>
              <c:idx val="14"/>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F-E5A5-477F-949F-19552E364C75}"/>
                </c:ext>
              </c:extLst>
            </c:dLbl>
            <c:dLbl>
              <c:idx val="15"/>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50-E5A5-477F-949F-19552E364C75}"/>
                </c:ext>
              </c:extLst>
            </c:dLbl>
            <c:dLbl>
              <c:idx val="16"/>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51-E5A5-477F-949F-19552E364C75}"/>
                </c:ext>
              </c:extLst>
            </c:dLbl>
            <c:dLbl>
              <c:idx val="17"/>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52-E5A5-477F-949F-19552E364C75}"/>
                </c:ext>
              </c:extLst>
            </c:dLbl>
            <c:numFmt formatCode="0" sourceLinked="0"/>
            <c:spPr>
              <a:noFill/>
              <a:ln w="25400">
                <a:noFill/>
              </a:ln>
            </c:spPr>
            <c:txPr>
              <a:bodyPr wrap="square" lIns="38100" tIns="19050" rIns="38100" bIns="19050" anchor="ctr">
                <a:spAutoFit/>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dati_1!$A$338:$A$379</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dati_1!$F$338:$F$379</c:f>
              <c:numCache>
                <c:formatCode>General</c:formatCode>
                <c:ptCount val="42"/>
                <c:pt idx="0" formatCode="0">
                  <c:v>9.5</c:v>
                </c:pt>
                <c:pt idx="2" formatCode="0">
                  <c:v>11.7</c:v>
                </c:pt>
                <c:pt idx="3" formatCode="0">
                  <c:v>7.4</c:v>
                </c:pt>
                <c:pt idx="5" formatCode="0">
                  <c:v>4.2</c:v>
                </c:pt>
                <c:pt idx="6" formatCode="0">
                  <c:v>6.5</c:v>
                </c:pt>
                <c:pt idx="7" formatCode="0">
                  <c:v>15.2</c:v>
                </c:pt>
                <c:pt idx="8" formatCode="0">
                  <c:v>7.5</c:v>
                </c:pt>
                <c:pt idx="9" formatCode="0">
                  <c:v>10.7</c:v>
                </c:pt>
                <c:pt idx="10" formatCode="0">
                  <c:v>8.8000000000000007</c:v>
                </c:pt>
                <c:pt idx="12" formatCode="0">
                  <c:v>18.600000000000001</c:v>
                </c:pt>
                <c:pt idx="13" formatCode="0">
                  <c:v>9.9</c:v>
                </c:pt>
                <c:pt idx="14" formatCode="0">
                  <c:v>5.8</c:v>
                </c:pt>
                <c:pt idx="16" formatCode="0">
                  <c:v>7.6</c:v>
                </c:pt>
                <c:pt idx="17" formatCode="0">
                  <c:v>13.4</c:v>
                </c:pt>
                <c:pt idx="19" formatCode="0">
                  <c:v>9.4</c:v>
                </c:pt>
                <c:pt idx="20" formatCode="0">
                  <c:v>10.5</c:v>
                </c:pt>
                <c:pt idx="22" formatCode="0">
                  <c:v>7.7</c:v>
                </c:pt>
                <c:pt idx="23" formatCode="0">
                  <c:v>10.5</c:v>
                </c:pt>
                <c:pt idx="24" formatCode="0">
                  <c:v>8.9</c:v>
                </c:pt>
                <c:pt idx="26" formatCode="0">
                  <c:v>14.5</c:v>
                </c:pt>
                <c:pt idx="27" formatCode="0">
                  <c:v>11.5</c:v>
                </c:pt>
                <c:pt idx="28" formatCode="0">
                  <c:v>6.6</c:v>
                </c:pt>
                <c:pt idx="29" formatCode="0">
                  <c:v>5.6</c:v>
                </c:pt>
                <c:pt idx="30" formatCode="0">
                  <c:v>6.7</c:v>
                </c:pt>
                <c:pt idx="32" formatCode="0">
                  <c:v>6.6</c:v>
                </c:pt>
                <c:pt idx="33" formatCode="0">
                  <c:v>14.4</c:v>
                </c:pt>
                <c:pt idx="34" formatCode="0">
                  <c:v>6.6</c:v>
                </c:pt>
                <c:pt idx="35" formatCode="0">
                  <c:v>9</c:v>
                </c:pt>
                <c:pt idx="36" formatCode="0">
                  <c:v>8.6</c:v>
                </c:pt>
                <c:pt idx="37" formatCode="0">
                  <c:v>16.3</c:v>
                </c:pt>
                <c:pt idx="39" formatCode="0">
                  <c:v>6.6</c:v>
                </c:pt>
                <c:pt idx="40" formatCode="0">
                  <c:v>9.5</c:v>
                </c:pt>
                <c:pt idx="41" formatCode="0">
                  <c:v>12.7</c:v>
                </c:pt>
              </c:numCache>
            </c:numRef>
          </c:val>
          <c:extLst>
            <c:ext xmlns:c16="http://schemas.microsoft.com/office/drawing/2014/chart" uri="{C3380CC4-5D6E-409C-BE32-E72D297353CC}">
              <c16:uniqueId val="{00000053-E5A5-477F-949F-19552E364C75}"/>
            </c:ext>
          </c:extLst>
        </c:ser>
        <c:ser>
          <c:idx val="5"/>
          <c:order val="5"/>
          <c:tx>
            <c:strRef>
              <c:f>dati_1!$G$337</c:f>
              <c:strCache>
                <c:ptCount val="1"/>
              </c:strCache>
            </c:strRef>
          </c:tx>
          <c:spPr>
            <a:noFill/>
            <a:ln w="25400">
              <a:noFill/>
            </a:ln>
          </c:spPr>
          <c:invertIfNegative val="0"/>
          <c:cat>
            <c:strRef>
              <c:f>dati_1!$A$338:$A$379</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dati_1!$G$338:$G$379</c:f>
              <c:numCache>
                <c:formatCode>General</c:formatCode>
                <c:ptCount val="42"/>
                <c:pt idx="0" formatCode="0.0">
                  <c:v>14.400000000000002</c:v>
                </c:pt>
                <c:pt idx="2" formatCode="0.0">
                  <c:v>10.500000000000007</c:v>
                </c:pt>
                <c:pt idx="3" formatCode="0.0">
                  <c:v>18.200000000000003</c:v>
                </c:pt>
                <c:pt idx="5" formatCode="0.0">
                  <c:v>24.4</c:v>
                </c:pt>
                <c:pt idx="6" formatCode="0.0">
                  <c:v>12.100000000000001</c:v>
                </c:pt>
                <c:pt idx="7" formatCode="0.0">
                  <c:v>10.8</c:v>
                </c:pt>
                <c:pt idx="8" formatCode="0.0">
                  <c:v>13.3</c:v>
                </c:pt>
                <c:pt idx="9" formatCode="0.0">
                  <c:v>12.400000000000006</c:v>
                </c:pt>
                <c:pt idx="10" formatCode="0.0">
                  <c:v>18.999999999999996</c:v>
                </c:pt>
                <c:pt idx="12" formatCode="0.0">
                  <c:v>2.1999999999999993</c:v>
                </c:pt>
                <c:pt idx="13" formatCode="0.0">
                  <c:v>13.400000000000002</c:v>
                </c:pt>
                <c:pt idx="14" formatCode="0.0">
                  <c:v>20.500000000000004</c:v>
                </c:pt>
                <c:pt idx="16" formatCode="0.0">
                  <c:v>18.8</c:v>
                </c:pt>
                <c:pt idx="17" formatCode="0.0">
                  <c:v>5.5000000000000036</c:v>
                </c:pt>
                <c:pt idx="19" formatCode="0.0">
                  <c:v>14.700000000000003</c:v>
                </c:pt>
                <c:pt idx="20" formatCode="0.0">
                  <c:v>12.3</c:v>
                </c:pt>
                <c:pt idx="22" formatCode="0.0">
                  <c:v>16.399999999999999</c:v>
                </c:pt>
                <c:pt idx="23" formatCode="0.0">
                  <c:v>10.400000000000002</c:v>
                </c:pt>
                <c:pt idx="24" formatCode="0.0">
                  <c:v>19.400000000000002</c:v>
                </c:pt>
                <c:pt idx="26" formatCode="0.0">
                  <c:v>7.1000000000000014</c:v>
                </c:pt>
                <c:pt idx="27" formatCode="0.0">
                  <c:v>15.200000000000003</c:v>
                </c:pt>
                <c:pt idx="28" formatCode="0.0">
                  <c:v>16.7</c:v>
                </c:pt>
                <c:pt idx="29" formatCode="0.0">
                  <c:v>18.100000000000001</c:v>
                </c:pt>
                <c:pt idx="30" formatCode="0.0">
                  <c:v>18</c:v>
                </c:pt>
                <c:pt idx="32" formatCode="0.0">
                  <c:v>18.100000000000001</c:v>
                </c:pt>
                <c:pt idx="33" formatCode="0.0">
                  <c:v>10.900000000000002</c:v>
                </c:pt>
                <c:pt idx="34" formatCode="0.0">
                  <c:v>18.100000000000001</c:v>
                </c:pt>
                <c:pt idx="35" formatCode="0.0">
                  <c:v>17.8</c:v>
                </c:pt>
                <c:pt idx="36" formatCode="0.0">
                  <c:v>12.3</c:v>
                </c:pt>
                <c:pt idx="37" formatCode="0.0">
                  <c:v>3</c:v>
                </c:pt>
                <c:pt idx="39" formatCode="0.0">
                  <c:v>18.100000000000001</c:v>
                </c:pt>
                <c:pt idx="40" formatCode="0.0">
                  <c:v>12.100000000000001</c:v>
                </c:pt>
                <c:pt idx="41" formatCode="0.0">
                  <c:v>13.200000000000003</c:v>
                </c:pt>
              </c:numCache>
            </c:numRef>
          </c:val>
          <c:extLst>
            <c:ext xmlns:c16="http://schemas.microsoft.com/office/drawing/2014/chart" uri="{C3380CC4-5D6E-409C-BE32-E72D297353CC}">
              <c16:uniqueId val="{00000054-E5A5-477F-949F-19552E364C75}"/>
            </c:ext>
          </c:extLst>
        </c:ser>
        <c:ser>
          <c:idx val="6"/>
          <c:order val="6"/>
          <c:tx>
            <c:strRef>
              <c:f>dati_1!$H$337</c:f>
              <c:strCache>
                <c:ptCount val="1"/>
                <c:pt idx="0">
                  <c:v>Grūti pateikt </c:v>
                </c:pt>
              </c:strCache>
            </c:strRef>
          </c:tx>
          <c:spPr>
            <a:solidFill>
              <a:srgbClr val="D7D7D7"/>
            </a:solidFill>
            <a:ln w="25400">
              <a:noFill/>
            </a:ln>
          </c:spPr>
          <c:invertIfNegative val="0"/>
          <c:dLbls>
            <c:numFmt formatCode="#,##0" sourceLinked="0"/>
            <c:spPr>
              <a:noFill/>
              <a:ln w="25400">
                <a:noFill/>
              </a:ln>
            </c:spPr>
            <c:txPr>
              <a:bodyPr wrap="square" lIns="38100" tIns="19050" rIns="38100" bIns="19050" anchor="ctr">
                <a:spAutoFit/>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dati_1!$A$338:$A$379</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dati_1!$H$338:$H$379</c:f>
              <c:numCache>
                <c:formatCode>General</c:formatCode>
                <c:ptCount val="42"/>
                <c:pt idx="0" formatCode="0">
                  <c:v>34.200000000000003</c:v>
                </c:pt>
                <c:pt idx="2" formatCode="0">
                  <c:v>31.9</c:v>
                </c:pt>
                <c:pt idx="3" formatCode="0">
                  <c:v>36.299999999999997</c:v>
                </c:pt>
                <c:pt idx="5" formatCode="0">
                  <c:v>36.5</c:v>
                </c:pt>
                <c:pt idx="6" formatCode="0">
                  <c:v>27</c:v>
                </c:pt>
                <c:pt idx="7" formatCode="0">
                  <c:v>29.5</c:v>
                </c:pt>
                <c:pt idx="8" formatCode="0">
                  <c:v>37.700000000000003</c:v>
                </c:pt>
                <c:pt idx="9" formatCode="0">
                  <c:v>35</c:v>
                </c:pt>
                <c:pt idx="10" formatCode="0">
                  <c:v>40</c:v>
                </c:pt>
                <c:pt idx="12" formatCode="0">
                  <c:v>36.4</c:v>
                </c:pt>
                <c:pt idx="13" formatCode="0">
                  <c:v>35.299999999999997</c:v>
                </c:pt>
                <c:pt idx="14" formatCode="0">
                  <c:v>30.9</c:v>
                </c:pt>
                <c:pt idx="16" formatCode="0">
                  <c:v>32.9</c:v>
                </c:pt>
                <c:pt idx="17" formatCode="0">
                  <c:v>36.200000000000003</c:v>
                </c:pt>
                <c:pt idx="19" formatCode="0">
                  <c:v>32.700000000000003</c:v>
                </c:pt>
                <c:pt idx="20" formatCode="0">
                  <c:v>45.5</c:v>
                </c:pt>
                <c:pt idx="22" formatCode="0">
                  <c:v>29</c:v>
                </c:pt>
                <c:pt idx="23" formatCode="0">
                  <c:v>30.3</c:v>
                </c:pt>
                <c:pt idx="24" formatCode="0">
                  <c:v>42.8</c:v>
                </c:pt>
                <c:pt idx="26" formatCode="0">
                  <c:v>41</c:v>
                </c:pt>
                <c:pt idx="27" formatCode="0">
                  <c:v>26.1</c:v>
                </c:pt>
                <c:pt idx="28" formatCode="0">
                  <c:v>31</c:v>
                </c:pt>
                <c:pt idx="29" formatCode="0">
                  <c:v>33.700000000000003</c:v>
                </c:pt>
                <c:pt idx="30" formatCode="0">
                  <c:v>30.5</c:v>
                </c:pt>
                <c:pt idx="32" formatCode="0">
                  <c:v>37.200000000000003</c:v>
                </c:pt>
                <c:pt idx="33" formatCode="0">
                  <c:v>33.700000000000003</c:v>
                </c:pt>
                <c:pt idx="34" formatCode="0">
                  <c:v>22.1</c:v>
                </c:pt>
                <c:pt idx="35" formatCode="0">
                  <c:v>54.8</c:v>
                </c:pt>
                <c:pt idx="36" formatCode="0">
                  <c:v>25</c:v>
                </c:pt>
                <c:pt idx="37" formatCode="0">
                  <c:v>25.5</c:v>
                </c:pt>
                <c:pt idx="39" formatCode="0">
                  <c:v>37.200000000000003</c:v>
                </c:pt>
                <c:pt idx="40" formatCode="0">
                  <c:v>30.5</c:v>
                </c:pt>
                <c:pt idx="41" formatCode="0">
                  <c:v>35.299999999999997</c:v>
                </c:pt>
              </c:numCache>
            </c:numRef>
          </c:val>
          <c:extLst>
            <c:ext xmlns:c16="http://schemas.microsoft.com/office/drawing/2014/chart" uri="{C3380CC4-5D6E-409C-BE32-E72D297353CC}">
              <c16:uniqueId val="{00000055-E5A5-477F-949F-19552E364C75}"/>
            </c:ext>
          </c:extLst>
        </c:ser>
        <c:dLbls>
          <c:showLegendKey val="0"/>
          <c:showVal val="0"/>
          <c:showCatName val="0"/>
          <c:showSerName val="0"/>
          <c:showPercent val="0"/>
          <c:showBubbleSize val="0"/>
        </c:dLbls>
        <c:gapWidth val="27"/>
        <c:overlap val="100"/>
        <c:axId val="480275152"/>
        <c:axId val="1"/>
      </c:barChart>
      <c:catAx>
        <c:axId val="480275152"/>
        <c:scaling>
          <c:orientation val="maxMin"/>
        </c:scaling>
        <c:delete val="0"/>
        <c:axPos val="l"/>
        <c:title>
          <c:tx>
            <c:rich>
              <a:bodyPr rot="0" vert="horz"/>
              <a:lstStyle/>
              <a:p>
                <a:pPr algn="just">
                  <a:defRPr sz="800" b="0" i="0" u="none" strike="noStrike" baseline="0">
                    <a:solidFill>
                      <a:srgbClr val="000000"/>
                    </a:solidFill>
                    <a:latin typeface="Arial"/>
                    <a:ea typeface="Arial"/>
                    <a:cs typeface="Arial"/>
                  </a:defRPr>
                </a:pPr>
                <a:r>
                  <a:rPr lang="en-US"/>
                  <a:t>%</a:t>
                </a:r>
              </a:p>
            </c:rich>
          </c:tx>
          <c:layout>
            <c:manualLayout>
              <c:xMode val="edge"/>
              <c:yMode val="edge"/>
              <c:x val="2.6164163107930093E-2"/>
              <c:y val="2.7234424644287884E-2"/>
            </c:manualLayout>
          </c:layout>
          <c:overlay val="0"/>
          <c:spPr>
            <a:solidFill>
              <a:srgbClr val="FFFFFF"/>
            </a:solidFill>
            <a:ln w="3175">
              <a:solidFill>
                <a:srgbClr val="000000"/>
              </a:solidFill>
              <a:prstDash val="solid"/>
            </a:ln>
            <a:effectLst>
              <a:outerShdw dist="35921" dir="2700000" algn="br">
                <a:srgbClr val="000000"/>
              </a:outerShdw>
            </a:effectLst>
          </c:spPr>
        </c:title>
        <c:numFmt formatCode="General" sourceLinked="1"/>
        <c:majorTickMark val="out"/>
        <c:minorTickMark val="none"/>
        <c:tickLblPos val="low"/>
        <c:spPr>
          <a:ln w="3175">
            <a:solidFill>
              <a:srgbClr val="000000"/>
            </a:solidFill>
            <a:prstDash val="solid"/>
          </a:ln>
        </c:spPr>
        <c:txPr>
          <a:bodyPr rot="0" vert="horz"/>
          <a:lstStyle/>
          <a:p>
            <a:pPr>
              <a:defRPr sz="1000" b="0" i="0" u="none" strike="noStrike" baseline="0">
                <a:solidFill>
                  <a:srgbClr val="000000"/>
                </a:solidFill>
                <a:latin typeface="Arial"/>
                <a:ea typeface="Arial"/>
                <a:cs typeface="Arial"/>
              </a:defRPr>
            </a:pPr>
            <a:endParaRPr lang="en-US"/>
          </a:p>
        </c:txPr>
        <c:crossAx val="1"/>
        <c:crossesAt val="53"/>
        <c:auto val="1"/>
        <c:lblAlgn val="ctr"/>
        <c:lblOffset val="100"/>
        <c:tickLblSkip val="1"/>
        <c:tickMarkSkip val="1"/>
        <c:noMultiLvlLbl val="0"/>
      </c:catAx>
      <c:valAx>
        <c:axId val="1"/>
        <c:scaling>
          <c:orientation val="minMax"/>
          <c:max val="155"/>
          <c:min val="0"/>
        </c:scaling>
        <c:delete val="1"/>
        <c:axPos val="b"/>
        <c:numFmt formatCode="0.0" sourceLinked="1"/>
        <c:majorTickMark val="out"/>
        <c:minorTickMark val="none"/>
        <c:tickLblPos val="nextTo"/>
        <c:crossAx val="480275152"/>
        <c:crosses val="max"/>
        <c:crossBetween val="between"/>
        <c:majorUnit val="74.5"/>
        <c:minorUnit val="4"/>
      </c:valAx>
      <c:spPr>
        <a:noFill/>
        <a:ln w="25400">
          <a:noFill/>
        </a:ln>
      </c:spPr>
    </c:plotArea>
    <c:legend>
      <c:legendPos val="r"/>
      <c:legendEntry>
        <c:idx val="0"/>
        <c:delete val="1"/>
      </c:legendEntry>
      <c:legendEntry>
        <c:idx val="5"/>
        <c:delete val="1"/>
      </c:legendEntry>
      <c:layout>
        <c:manualLayout>
          <c:xMode val="edge"/>
          <c:yMode val="edge"/>
          <c:x val="0.17755583907642281"/>
          <c:y val="0"/>
          <c:w val="0.81054479609792462"/>
          <c:h val="5.1490537367039645E-2"/>
        </c:manualLayout>
      </c:layout>
      <c:overlay val="0"/>
      <c:spPr>
        <a:noFill/>
        <a:ln w="25400">
          <a:noFill/>
        </a:ln>
      </c:spPr>
      <c:txPr>
        <a:bodyPr/>
        <a:lstStyle/>
        <a:p>
          <a:pPr>
            <a:defRPr sz="1000" b="0" i="0" u="none" strike="noStrike" baseline="0">
              <a:solidFill>
                <a:srgbClr val="000000"/>
              </a:solidFill>
              <a:latin typeface="Arial"/>
              <a:ea typeface="Arial"/>
              <a:cs typeface="Arial"/>
            </a:defRPr>
          </a:pPr>
          <a:endParaRPr lang="lv-LV"/>
        </a:p>
      </c:txPr>
    </c:legend>
    <c:plotVisOnly val="1"/>
    <c:dispBlanksAs val="gap"/>
    <c:showDLblsOverMax val="0"/>
  </c:chart>
  <c:spPr>
    <a:noFill/>
    <a:ln w="6350">
      <a:noFill/>
    </a:ln>
  </c:spPr>
  <c:txPr>
    <a:bodyPr/>
    <a:lstStyle/>
    <a:p>
      <a:pPr>
        <a:defRPr sz="800" b="0" i="0" u="none" strike="noStrike" baseline="0">
          <a:solidFill>
            <a:srgbClr val="000000"/>
          </a:solidFill>
          <a:latin typeface="Arial"/>
          <a:ea typeface="Arial"/>
          <a:cs typeface="Arial"/>
        </a:defRPr>
      </a:pPr>
      <a:endParaRPr lang="en-US"/>
    </a:p>
  </c:txPr>
  <c:externalData r:id="rId2">
    <c:autoUpdate val="0"/>
  </c:externalData>
  <c:userShapes r:id="rId3"/>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000" b="0" i="0" u="none" strike="noStrike" baseline="0">
                <a:solidFill>
                  <a:srgbClr val="000000"/>
                </a:solidFill>
                <a:latin typeface="Arial"/>
                <a:ea typeface="Arial"/>
                <a:cs typeface="Arial"/>
              </a:defRPr>
            </a:pPr>
            <a:r>
              <a:rPr lang="lv-LV" sz="1000"/>
              <a:t>Indekss*</a:t>
            </a:r>
          </a:p>
        </c:rich>
      </c:tx>
      <c:layout>
        <c:manualLayout>
          <c:xMode val="edge"/>
          <c:yMode val="edge"/>
          <c:x val="0.33643852210781344"/>
          <c:y val="1.5150099526149836E-2"/>
        </c:manualLayout>
      </c:layout>
      <c:overlay val="0"/>
      <c:spPr>
        <a:solidFill>
          <a:srgbClr val="FFFFFF"/>
        </a:solidFill>
        <a:ln w="3175">
          <a:solidFill>
            <a:srgbClr val="000000"/>
          </a:solidFill>
          <a:prstDash val="solid"/>
        </a:ln>
        <a:effectLst>
          <a:outerShdw dist="35921" dir="2700000" algn="br">
            <a:srgbClr val="000000"/>
          </a:outerShdw>
        </a:effectLst>
      </c:spPr>
    </c:title>
    <c:autoTitleDeleted val="0"/>
    <c:plotArea>
      <c:layout>
        <c:manualLayout>
          <c:layoutTarget val="inner"/>
          <c:xMode val="edge"/>
          <c:yMode val="edge"/>
          <c:x val="0.24444621271855266"/>
          <c:y val="6.3236296457888003E-2"/>
          <c:w val="0.42222527651386366"/>
          <c:h val="0.91348978312783569"/>
        </c:manualLayout>
      </c:layout>
      <c:barChart>
        <c:barDir val="bar"/>
        <c:grouping val="clustered"/>
        <c:varyColors val="0"/>
        <c:ser>
          <c:idx val="0"/>
          <c:order val="0"/>
          <c:spPr>
            <a:pattFill prst="dkUpDiag">
              <a:fgClr>
                <a:schemeClr val="accent1">
                  <a:lumMod val="75000"/>
                </a:schemeClr>
              </a:fgClr>
              <a:bgClr>
                <a:schemeClr val="bg1"/>
              </a:bgClr>
            </a:pattFill>
            <a:ln>
              <a:solidFill>
                <a:schemeClr val="accent1">
                  <a:lumMod val="50000"/>
                </a:schemeClr>
              </a:solidFill>
            </a:ln>
          </c:spPr>
          <c:invertIfNegative val="1"/>
          <c:dLbls>
            <c:numFmt formatCode="#,##0.0" sourceLinked="0"/>
            <c:spPr>
              <a:noFill/>
              <a:ln w="25400">
                <a:noFill/>
              </a:ln>
            </c:spPr>
            <c:txPr>
              <a:bodyPr wrap="square" lIns="38100" tIns="19050" rIns="38100" bIns="19050" anchor="ctr">
                <a:spAutoFit/>
              </a:bodyPr>
              <a:lstStyle/>
              <a:p>
                <a:pPr>
                  <a:defRPr sz="1000" b="0"/>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dati_1!$K$338:$K$379</c:f>
              <c:numCache>
                <c:formatCode>General</c:formatCode>
                <c:ptCount val="42"/>
                <c:pt idx="0" formatCode="0.0">
                  <c:v>-0.34999999999999964</c:v>
                </c:pt>
                <c:pt idx="2" formatCode="0.0">
                  <c:v>-4.1999999999999993</c:v>
                </c:pt>
                <c:pt idx="3" formatCode="0.0">
                  <c:v>3.2500000000000018</c:v>
                </c:pt>
                <c:pt idx="5" formatCode="0.0">
                  <c:v>11.55</c:v>
                </c:pt>
                <c:pt idx="6" formatCode="0.0">
                  <c:v>2.0500000000000007</c:v>
                </c:pt>
                <c:pt idx="7" formatCode="0.0">
                  <c:v>-4</c:v>
                </c:pt>
                <c:pt idx="8" formatCode="0.0">
                  <c:v>-2.0000000000000018</c:v>
                </c:pt>
                <c:pt idx="9" formatCode="0.0">
                  <c:v>-3.9499999999999993</c:v>
                </c:pt>
                <c:pt idx="10" formatCode="0.0">
                  <c:v>1.0999999999999996</c:v>
                </c:pt>
                <c:pt idx="12" formatCode="0.0">
                  <c:v>-19.300000000000004</c:v>
                </c:pt>
                <c:pt idx="13" formatCode="0.0">
                  <c:v>-2.6000000000000014</c:v>
                </c:pt>
                <c:pt idx="14" formatCode="0.0">
                  <c:v>10.349999999999998</c:v>
                </c:pt>
                <c:pt idx="16" formatCode="0.0">
                  <c:v>6.0500000000000007</c:v>
                </c:pt>
                <c:pt idx="17" formatCode="0.0">
                  <c:v>-13.4</c:v>
                </c:pt>
                <c:pt idx="19" formatCode="0.0">
                  <c:v>0.75000000000000178</c:v>
                </c:pt>
                <c:pt idx="20" formatCode="0.0">
                  <c:v>-8.65</c:v>
                </c:pt>
                <c:pt idx="22" formatCode="0.0">
                  <c:v>6.4499999999999984</c:v>
                </c:pt>
                <c:pt idx="23" formatCode="0.0">
                  <c:v>-3.4000000000000004</c:v>
                </c:pt>
                <c:pt idx="24" formatCode="0.0">
                  <c:v>0.5</c:v>
                </c:pt>
                <c:pt idx="26" formatCode="0.0">
                  <c:v>-14.1</c:v>
                </c:pt>
                <c:pt idx="27" formatCode="0.0">
                  <c:v>3.9000000000000021</c:v>
                </c:pt>
                <c:pt idx="28" formatCode="0.0">
                  <c:v>5.4499999999999993</c:v>
                </c:pt>
                <c:pt idx="29" formatCode="0.0">
                  <c:v>5.2000000000000011</c:v>
                </c:pt>
                <c:pt idx="30" formatCode="0.0">
                  <c:v>6.4499999999999984</c:v>
                </c:pt>
                <c:pt idx="32" formatCode="0.0">
                  <c:v>3.1500000000000039</c:v>
                </c:pt>
                <c:pt idx="33" formatCode="0.0">
                  <c:v>-5.3500000000000014</c:v>
                </c:pt>
                <c:pt idx="34" formatCode="0.0">
                  <c:v>10.800000000000002</c:v>
                </c:pt>
                <c:pt idx="35" formatCode="0.0">
                  <c:v>-7.25</c:v>
                </c:pt>
                <c:pt idx="36" formatCode="0.0">
                  <c:v>1.75</c:v>
                </c:pt>
                <c:pt idx="37" formatCode="0.0">
                  <c:v>-10.65</c:v>
                </c:pt>
                <c:pt idx="39" formatCode="0.0">
                  <c:v>3.1500000000000039</c:v>
                </c:pt>
                <c:pt idx="40" formatCode="0.0">
                  <c:v>-0.69999999999999929</c:v>
                </c:pt>
                <c:pt idx="41" formatCode="0.0">
                  <c:v>-3.9000000000000004</c:v>
                </c:pt>
              </c:numCache>
            </c:numRef>
          </c:val>
          <c:extLst>
            <c:ext xmlns:c16="http://schemas.microsoft.com/office/drawing/2014/chart" uri="{C3380CC4-5D6E-409C-BE32-E72D297353CC}">
              <c16:uniqueId val="{00000000-AB42-412A-A3E3-57423D77C9FF}"/>
            </c:ext>
          </c:extLst>
        </c:ser>
        <c:dLbls>
          <c:showLegendKey val="0"/>
          <c:showVal val="0"/>
          <c:showCatName val="0"/>
          <c:showSerName val="0"/>
          <c:showPercent val="0"/>
          <c:showBubbleSize val="0"/>
        </c:dLbls>
        <c:gapWidth val="27"/>
        <c:overlap val="100"/>
        <c:axId val="485672832"/>
        <c:axId val="1"/>
      </c:barChart>
      <c:catAx>
        <c:axId val="485672832"/>
        <c:scaling>
          <c:orientation val="maxMin"/>
        </c:scaling>
        <c:delete val="0"/>
        <c:axPos val="l"/>
        <c:majorTickMark val="out"/>
        <c:minorTickMark val="none"/>
        <c:tickLblPos val="none"/>
        <c:spPr>
          <a:ln w="3175">
            <a:solidFill>
              <a:srgbClr val="000000"/>
            </a:solidFill>
            <a:prstDash val="solid"/>
          </a:ln>
        </c:spPr>
        <c:crossAx val="1"/>
        <c:crosses val="autoZero"/>
        <c:auto val="1"/>
        <c:lblAlgn val="ctr"/>
        <c:lblOffset val="100"/>
        <c:tickLblSkip val="1"/>
        <c:tickMarkSkip val="1"/>
        <c:noMultiLvlLbl val="0"/>
      </c:catAx>
      <c:valAx>
        <c:axId val="1"/>
        <c:scaling>
          <c:orientation val="minMax"/>
          <c:max val="25"/>
          <c:min val="-20"/>
        </c:scaling>
        <c:delete val="1"/>
        <c:axPos val="b"/>
        <c:numFmt formatCode="0.0" sourceLinked="1"/>
        <c:majorTickMark val="out"/>
        <c:minorTickMark val="none"/>
        <c:tickLblPos val="nextTo"/>
        <c:crossAx val="485672832"/>
        <c:crosses val="max"/>
        <c:crossBetween val="between"/>
        <c:majorUnit val="1"/>
      </c:valAx>
      <c:spPr>
        <a:noFill/>
        <a:ln w="25400">
          <a:noFill/>
        </a:ln>
      </c:spPr>
    </c:plotArea>
    <c:plotVisOnly val="1"/>
    <c:dispBlanksAs val="gap"/>
    <c:showDLblsOverMax val="0"/>
  </c:chart>
  <c:spPr>
    <a:noFill/>
    <a:ln w="6350">
      <a:noFill/>
    </a:ln>
  </c:spPr>
  <c:txPr>
    <a:bodyPr/>
    <a:lstStyle/>
    <a:p>
      <a:pPr>
        <a:defRPr sz="150" b="0" i="0" u="none" strike="noStrike" baseline="0">
          <a:solidFill>
            <a:srgbClr val="000000"/>
          </a:solidFill>
          <a:latin typeface="Arial"/>
          <a:ea typeface="Arial"/>
          <a:cs typeface="Arial"/>
        </a:defRPr>
      </a:pPr>
      <a:endParaRPr lang="en-U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30532792051130209"/>
          <c:y val="9.5275870963482626E-2"/>
          <c:w val="0.69242533671288264"/>
          <c:h val="0.85049388612127197"/>
        </c:manualLayout>
      </c:layout>
      <c:barChart>
        <c:barDir val="bar"/>
        <c:grouping val="stacked"/>
        <c:varyColors val="0"/>
        <c:ser>
          <c:idx val="0"/>
          <c:order val="0"/>
          <c:tx>
            <c:strRef>
              <c:f>dati_1!$B$3</c:f>
              <c:strCache>
                <c:ptCount val="1"/>
              </c:strCache>
            </c:strRef>
          </c:tx>
          <c:spPr>
            <a:noFill/>
            <a:ln w="25400">
              <a:noFill/>
            </a:ln>
          </c:spPr>
          <c:invertIfNegative val="0"/>
          <c:cat>
            <c:strRef>
              <c:f>dati_1!$A$4:$A$10</c:f>
              <c:strCache>
                <c:ptCount val="7"/>
                <c:pt idx="0">
                  <c:v>Valsts policija</c:v>
                </c:pt>
                <c:pt idx="1">
                  <c:v>Tiesas</c:v>
                </c:pt>
                <c:pt idx="2">
                  <c:v>Prokuratūra</c:v>
                </c:pt>
                <c:pt idx="3">
                  <c:v>Valsts drošības dienests (VDD)</c:v>
                </c:pt>
                <c:pt idx="4">
                  <c:v>Satversmes aizsardzības birojs (SAB)</c:v>
                </c:pt>
                <c:pt idx="5">
                  <c:v>Korupcijas novēršanas un apkarošanas birojs (KNAB)</c:v>
                </c:pt>
                <c:pt idx="6">
                  <c:v>Finanšu izlūkošanas dienests (FID)</c:v>
                </c:pt>
              </c:strCache>
            </c:strRef>
          </c:cat>
          <c:val>
            <c:numRef>
              <c:f>dati_1!$B$4:$B$10</c:f>
              <c:numCache>
                <c:formatCode>0.0</c:formatCode>
                <c:ptCount val="7"/>
                <c:pt idx="0">
                  <c:v>3.0000000000000071</c:v>
                </c:pt>
                <c:pt idx="1">
                  <c:v>17.700000000000003</c:v>
                </c:pt>
                <c:pt idx="2">
                  <c:v>19.600000000000001</c:v>
                </c:pt>
                <c:pt idx="3">
                  <c:v>21.6</c:v>
                </c:pt>
                <c:pt idx="4">
                  <c:v>26.5</c:v>
                </c:pt>
                <c:pt idx="5">
                  <c:v>30.800000000000011</c:v>
                </c:pt>
                <c:pt idx="6">
                  <c:v>35.000000000000007</c:v>
                </c:pt>
              </c:numCache>
            </c:numRef>
          </c:val>
          <c:extLst>
            <c:ext xmlns:c16="http://schemas.microsoft.com/office/drawing/2014/chart" uri="{C3380CC4-5D6E-409C-BE32-E72D297353CC}">
              <c16:uniqueId val="{00000000-7245-4687-92B1-02B5DFBDA61B}"/>
            </c:ext>
          </c:extLst>
        </c:ser>
        <c:ser>
          <c:idx val="1"/>
          <c:order val="1"/>
          <c:tx>
            <c:strRef>
              <c:f>dati_1!$C$3</c:f>
              <c:strCache>
                <c:ptCount val="1"/>
                <c:pt idx="0">
                  <c:v>Pilnībā uzticos</c:v>
                </c:pt>
              </c:strCache>
            </c:strRef>
          </c:tx>
          <c:spPr>
            <a:solidFill>
              <a:srgbClr val="5B9137"/>
            </a:solidFill>
            <a:ln w="25400">
              <a:noFill/>
            </a:ln>
          </c:spPr>
          <c:invertIfNegative val="0"/>
          <c:dLbls>
            <c:dLbl>
              <c:idx val="0"/>
              <c:numFmt formatCode="0.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1-7245-4687-92B1-02B5DFBDA61B}"/>
                </c:ext>
              </c:extLst>
            </c:dLbl>
            <c:dLbl>
              <c:idx val="1"/>
              <c:numFmt formatCode="0.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2-7245-4687-92B1-02B5DFBDA61B}"/>
                </c:ext>
              </c:extLst>
            </c:dLbl>
            <c:dLbl>
              <c:idx val="2"/>
              <c:numFmt formatCode="0.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3-7245-4687-92B1-02B5DFBDA61B}"/>
                </c:ext>
              </c:extLst>
            </c:dLbl>
            <c:dLbl>
              <c:idx val="3"/>
              <c:layout>
                <c:manualLayout>
                  <c:x val="1.7998560115190124E-3"/>
                  <c:y val="5.5256250869811594E-7"/>
                </c:manualLayout>
              </c:layout>
              <c:numFmt formatCode="0.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7245-4687-92B1-02B5DFBDA61B}"/>
                </c:ext>
              </c:extLst>
            </c:dLbl>
            <c:dLbl>
              <c:idx val="4"/>
              <c:numFmt formatCode="0.0" sourceLinked="0"/>
              <c:spPr>
                <a:noFill/>
                <a:ln w="25400">
                  <a:noFill/>
                </a:ln>
              </c:spPr>
              <c:txPr>
                <a:bodyPr anchorCtr="0"/>
                <a:lstStyle/>
                <a:p>
                  <a:pPr algn="ct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5-7245-4687-92B1-02B5DFBDA61B}"/>
                </c:ext>
              </c:extLst>
            </c:dLbl>
            <c:dLbl>
              <c:idx val="5"/>
              <c:numFmt formatCode="0.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6-7245-4687-92B1-02B5DFBDA61B}"/>
                </c:ext>
              </c:extLst>
            </c:dLbl>
            <c:dLbl>
              <c:idx val="6"/>
              <c:layout>
                <c:manualLayout>
                  <c:x val="5.3995680345572351E-3"/>
                  <c:y val="2.762812544455481E-7"/>
                </c:manualLayout>
              </c:layout>
              <c:numFmt formatCode="0.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7245-4687-92B1-02B5DFBDA61B}"/>
                </c:ext>
              </c:extLst>
            </c:dLbl>
            <c:dLbl>
              <c:idx val="7"/>
              <c:numFmt formatCode="0.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8-7245-4687-92B1-02B5DFBDA61B}"/>
                </c:ext>
              </c:extLst>
            </c:dLbl>
            <c:dLbl>
              <c:idx val="8"/>
              <c:numFmt formatCode="0.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9-7245-4687-92B1-02B5DFBDA61B}"/>
                </c:ext>
              </c:extLst>
            </c:dLbl>
            <c:dLbl>
              <c:idx val="9"/>
              <c:numFmt formatCode="0.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A-7245-4687-92B1-02B5DFBDA61B}"/>
                </c:ext>
              </c:extLst>
            </c:dLbl>
            <c:dLbl>
              <c:idx val="10"/>
              <c:numFmt formatCode="0.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B-7245-4687-92B1-02B5DFBDA61B}"/>
                </c:ext>
              </c:extLst>
            </c:dLbl>
            <c:dLbl>
              <c:idx val="11"/>
              <c:numFmt formatCode="0.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C-7245-4687-92B1-02B5DFBDA61B}"/>
                </c:ext>
              </c:extLst>
            </c:dLbl>
            <c:dLbl>
              <c:idx val="12"/>
              <c:numFmt formatCode="0.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D-7245-4687-92B1-02B5DFBDA61B}"/>
                </c:ext>
              </c:extLst>
            </c:dLbl>
            <c:dLbl>
              <c:idx val="13"/>
              <c:numFmt formatCode="0.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E-7245-4687-92B1-02B5DFBDA61B}"/>
                </c:ext>
              </c:extLst>
            </c:dLbl>
            <c:dLbl>
              <c:idx val="14"/>
              <c:numFmt formatCode="0.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F-7245-4687-92B1-02B5DFBDA61B}"/>
                </c:ext>
              </c:extLst>
            </c:dLbl>
            <c:dLbl>
              <c:idx val="15"/>
              <c:numFmt formatCode="0.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0-7245-4687-92B1-02B5DFBDA61B}"/>
                </c:ext>
              </c:extLst>
            </c:dLbl>
            <c:dLbl>
              <c:idx val="16"/>
              <c:numFmt formatCode="0.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1-7245-4687-92B1-02B5DFBDA61B}"/>
                </c:ext>
              </c:extLst>
            </c:dLbl>
            <c:dLbl>
              <c:idx val="18"/>
              <c:numFmt formatCode="0.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2-7245-4687-92B1-02B5DFBDA61B}"/>
                </c:ext>
              </c:extLst>
            </c:dLbl>
            <c:dLbl>
              <c:idx val="19"/>
              <c:numFmt formatCode="0.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3-7245-4687-92B1-02B5DFBDA61B}"/>
                </c:ext>
              </c:extLst>
            </c:dLbl>
            <c:dLbl>
              <c:idx val="22"/>
              <c:numFmt formatCode="0.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4-7245-4687-92B1-02B5DFBDA61B}"/>
                </c:ext>
              </c:extLst>
            </c:dLbl>
            <c:dLbl>
              <c:idx val="23"/>
              <c:numFmt formatCode="0.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5-7245-4687-92B1-02B5DFBDA61B}"/>
                </c:ext>
              </c:extLst>
            </c:dLbl>
            <c:dLbl>
              <c:idx val="25"/>
              <c:numFmt formatCode="0.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6-7245-4687-92B1-02B5DFBDA61B}"/>
                </c:ext>
              </c:extLst>
            </c:dLbl>
            <c:dLbl>
              <c:idx val="26"/>
              <c:numFmt formatCode="0.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7-7245-4687-92B1-02B5DFBDA61B}"/>
                </c:ext>
              </c:extLst>
            </c:dLbl>
            <c:dLbl>
              <c:idx val="27"/>
              <c:numFmt formatCode="0.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8-7245-4687-92B1-02B5DFBDA61B}"/>
                </c:ext>
              </c:extLst>
            </c:dLbl>
            <c:dLbl>
              <c:idx val="28"/>
              <c:numFmt formatCode="0.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9-7245-4687-92B1-02B5DFBDA61B}"/>
                </c:ext>
              </c:extLst>
            </c:dLbl>
            <c:dLbl>
              <c:idx val="29"/>
              <c:numFmt formatCode="0.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A-7245-4687-92B1-02B5DFBDA61B}"/>
                </c:ext>
              </c:extLst>
            </c:dLbl>
            <c:dLbl>
              <c:idx val="30"/>
              <c:numFmt formatCode="0.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B-7245-4687-92B1-02B5DFBDA61B}"/>
                </c:ext>
              </c:extLst>
            </c:dLbl>
            <c:dLbl>
              <c:idx val="31"/>
              <c:numFmt formatCode="0.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C-7245-4687-92B1-02B5DFBDA61B}"/>
                </c:ext>
              </c:extLst>
            </c:dLbl>
            <c:dLbl>
              <c:idx val="32"/>
              <c:numFmt formatCode="0.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D-7245-4687-92B1-02B5DFBDA61B}"/>
                </c:ext>
              </c:extLst>
            </c:dLbl>
            <c:dLbl>
              <c:idx val="33"/>
              <c:numFmt formatCode="0.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E-7245-4687-92B1-02B5DFBDA61B}"/>
                </c:ext>
              </c:extLst>
            </c:dLbl>
            <c:dLbl>
              <c:idx val="34"/>
              <c:numFmt formatCode="0.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F-7245-4687-92B1-02B5DFBDA61B}"/>
                </c:ext>
              </c:extLst>
            </c:dLbl>
            <c:dLbl>
              <c:idx val="35"/>
              <c:numFmt formatCode="0.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0-7245-4687-92B1-02B5DFBDA61B}"/>
                </c:ext>
              </c:extLst>
            </c:dLbl>
            <c:dLbl>
              <c:idx val="37"/>
              <c:numFmt formatCode="0.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1-7245-4687-92B1-02B5DFBDA61B}"/>
                </c:ext>
              </c:extLst>
            </c:dLbl>
            <c:dLbl>
              <c:idx val="38"/>
              <c:numFmt formatCode="0.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2-7245-4687-92B1-02B5DFBDA61B}"/>
                </c:ext>
              </c:extLst>
            </c:dLbl>
            <c:numFmt formatCode="0.0" sourceLinked="0"/>
            <c:spPr>
              <a:noFill/>
              <a:ln w="25400">
                <a:noFill/>
              </a:ln>
            </c:spPr>
            <c:txPr>
              <a:bodyPr wrap="square" lIns="38100" tIns="19050" rIns="38100" bIns="19050" anchor="ctr">
                <a:spAutoFit/>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dati_1!$A$4:$A$10</c:f>
              <c:strCache>
                <c:ptCount val="7"/>
                <c:pt idx="0">
                  <c:v>Valsts policija</c:v>
                </c:pt>
                <c:pt idx="1">
                  <c:v>Tiesas</c:v>
                </c:pt>
                <c:pt idx="2">
                  <c:v>Prokuratūra</c:v>
                </c:pt>
                <c:pt idx="3">
                  <c:v>Valsts drošības dienests (VDD)</c:v>
                </c:pt>
                <c:pt idx="4">
                  <c:v>Satversmes aizsardzības birojs (SAB)</c:v>
                </c:pt>
                <c:pt idx="5">
                  <c:v>Korupcijas novēršanas un apkarošanas birojs (KNAB)</c:v>
                </c:pt>
                <c:pt idx="6">
                  <c:v>Finanšu izlūkošanas dienests (FID)</c:v>
                </c:pt>
              </c:strCache>
            </c:strRef>
          </c:cat>
          <c:val>
            <c:numRef>
              <c:f>dati_1!$C$4:$C$10</c:f>
              <c:numCache>
                <c:formatCode>0.0</c:formatCode>
                <c:ptCount val="7"/>
                <c:pt idx="0">
                  <c:v>9.8000000000000007</c:v>
                </c:pt>
                <c:pt idx="1">
                  <c:v>6.9</c:v>
                </c:pt>
                <c:pt idx="2">
                  <c:v>5.7</c:v>
                </c:pt>
                <c:pt idx="3">
                  <c:v>7.6</c:v>
                </c:pt>
                <c:pt idx="4">
                  <c:v>6</c:v>
                </c:pt>
                <c:pt idx="5">
                  <c:v>4.0999999999999996</c:v>
                </c:pt>
                <c:pt idx="6">
                  <c:v>3.3</c:v>
                </c:pt>
              </c:numCache>
            </c:numRef>
          </c:val>
          <c:extLst>
            <c:ext xmlns:c16="http://schemas.microsoft.com/office/drawing/2014/chart" uri="{C3380CC4-5D6E-409C-BE32-E72D297353CC}">
              <c16:uniqueId val="{00000023-7245-4687-92B1-02B5DFBDA61B}"/>
            </c:ext>
          </c:extLst>
        </c:ser>
        <c:ser>
          <c:idx val="2"/>
          <c:order val="2"/>
          <c:tx>
            <c:strRef>
              <c:f>dati_1!$D$3</c:f>
              <c:strCache>
                <c:ptCount val="1"/>
                <c:pt idx="0">
                  <c:v>Drīzāk uzticos</c:v>
                </c:pt>
              </c:strCache>
            </c:strRef>
          </c:tx>
          <c:spPr>
            <a:solidFill>
              <a:srgbClr val="A0CC82"/>
            </a:solidFill>
            <a:ln w="25400">
              <a:noFill/>
            </a:ln>
          </c:spPr>
          <c:invertIfNegative val="0"/>
          <c:dLbls>
            <c:dLbl>
              <c:idx val="0"/>
              <c:numFmt formatCode="0.0" sourceLinked="0"/>
              <c:spPr>
                <a:noFill/>
                <a:ln w="25400">
                  <a:noFill/>
                </a:ln>
              </c:spPr>
              <c:txPr>
                <a:bodyPr/>
                <a:lstStyle/>
                <a:p>
                  <a:pPr>
                    <a:defRPr sz="11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4-7245-4687-92B1-02B5DFBDA61B}"/>
                </c:ext>
              </c:extLst>
            </c:dLbl>
            <c:dLbl>
              <c:idx val="1"/>
              <c:numFmt formatCode="0.0" sourceLinked="0"/>
              <c:spPr>
                <a:noFill/>
                <a:ln w="25400">
                  <a:noFill/>
                </a:ln>
              </c:spPr>
              <c:txPr>
                <a:bodyPr/>
                <a:lstStyle/>
                <a:p>
                  <a:pPr>
                    <a:defRPr sz="11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5-7245-4687-92B1-02B5DFBDA61B}"/>
                </c:ext>
              </c:extLst>
            </c:dLbl>
            <c:dLbl>
              <c:idx val="2"/>
              <c:numFmt formatCode="0.0" sourceLinked="0"/>
              <c:spPr>
                <a:noFill/>
                <a:ln w="25400">
                  <a:noFill/>
                </a:ln>
              </c:spPr>
              <c:txPr>
                <a:bodyPr/>
                <a:lstStyle/>
                <a:p>
                  <a:pPr>
                    <a:defRPr sz="11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6-7245-4687-92B1-02B5DFBDA61B}"/>
                </c:ext>
              </c:extLst>
            </c:dLbl>
            <c:dLbl>
              <c:idx val="3"/>
              <c:numFmt formatCode="0.0" sourceLinked="0"/>
              <c:spPr>
                <a:noFill/>
                <a:ln w="25400">
                  <a:noFill/>
                </a:ln>
              </c:spPr>
              <c:txPr>
                <a:bodyPr/>
                <a:lstStyle/>
                <a:p>
                  <a:pPr>
                    <a:defRPr sz="11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7-7245-4687-92B1-02B5DFBDA61B}"/>
                </c:ext>
              </c:extLst>
            </c:dLbl>
            <c:dLbl>
              <c:idx val="4"/>
              <c:numFmt formatCode="0.0" sourceLinked="0"/>
              <c:spPr>
                <a:noFill/>
                <a:ln w="25400">
                  <a:noFill/>
                </a:ln>
              </c:spPr>
              <c:txPr>
                <a:bodyPr/>
                <a:lstStyle/>
                <a:p>
                  <a:pPr>
                    <a:defRPr sz="11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8-7245-4687-92B1-02B5DFBDA61B}"/>
                </c:ext>
              </c:extLst>
            </c:dLbl>
            <c:dLbl>
              <c:idx val="5"/>
              <c:numFmt formatCode="0.0" sourceLinked="0"/>
              <c:spPr>
                <a:noFill/>
                <a:ln w="25400">
                  <a:noFill/>
                </a:ln>
              </c:spPr>
              <c:txPr>
                <a:bodyPr/>
                <a:lstStyle/>
                <a:p>
                  <a:pPr>
                    <a:defRPr sz="11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9-7245-4687-92B1-02B5DFBDA61B}"/>
                </c:ext>
              </c:extLst>
            </c:dLbl>
            <c:dLbl>
              <c:idx val="6"/>
              <c:numFmt formatCode="0.0" sourceLinked="0"/>
              <c:spPr>
                <a:noFill/>
                <a:ln w="25400">
                  <a:noFill/>
                </a:ln>
              </c:spPr>
              <c:txPr>
                <a:bodyPr/>
                <a:lstStyle/>
                <a:p>
                  <a:pPr>
                    <a:defRPr sz="11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A-7245-4687-92B1-02B5DFBDA61B}"/>
                </c:ext>
              </c:extLst>
            </c:dLbl>
            <c:dLbl>
              <c:idx val="7"/>
              <c:numFmt formatCode="0.0" sourceLinked="0"/>
              <c:spPr>
                <a:noFill/>
                <a:ln w="25400">
                  <a:noFill/>
                </a:ln>
              </c:spPr>
              <c:txPr>
                <a:bodyPr/>
                <a:lstStyle/>
                <a:p>
                  <a:pPr>
                    <a:defRPr sz="11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B-7245-4687-92B1-02B5DFBDA61B}"/>
                </c:ext>
              </c:extLst>
            </c:dLbl>
            <c:dLbl>
              <c:idx val="8"/>
              <c:numFmt formatCode="0.0" sourceLinked="0"/>
              <c:spPr>
                <a:noFill/>
                <a:ln w="25400">
                  <a:noFill/>
                </a:ln>
              </c:spPr>
              <c:txPr>
                <a:bodyPr/>
                <a:lstStyle/>
                <a:p>
                  <a:pPr>
                    <a:defRPr sz="11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C-7245-4687-92B1-02B5DFBDA61B}"/>
                </c:ext>
              </c:extLst>
            </c:dLbl>
            <c:numFmt formatCode="0.0" sourceLinked="0"/>
            <c:spPr>
              <a:noFill/>
              <a:ln w="25400">
                <a:noFill/>
              </a:ln>
            </c:spPr>
            <c:txPr>
              <a:bodyPr wrap="square" lIns="38100" tIns="19050" rIns="38100" bIns="19050" anchor="ctr">
                <a:spAutoFit/>
              </a:bodyPr>
              <a:lstStyle/>
              <a:p>
                <a:pPr>
                  <a:defRPr sz="11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dati_1!$A$4:$A$10</c:f>
              <c:strCache>
                <c:ptCount val="7"/>
                <c:pt idx="0">
                  <c:v>Valsts policija</c:v>
                </c:pt>
                <c:pt idx="1">
                  <c:v>Tiesas</c:v>
                </c:pt>
                <c:pt idx="2">
                  <c:v>Prokuratūra</c:v>
                </c:pt>
                <c:pt idx="3">
                  <c:v>Valsts drošības dienests (VDD)</c:v>
                </c:pt>
                <c:pt idx="4">
                  <c:v>Satversmes aizsardzības birojs (SAB)</c:v>
                </c:pt>
                <c:pt idx="5">
                  <c:v>Korupcijas novēršanas un apkarošanas birojs (KNAB)</c:v>
                </c:pt>
                <c:pt idx="6">
                  <c:v>Finanšu izlūkošanas dienests (FID)</c:v>
                </c:pt>
              </c:strCache>
            </c:strRef>
          </c:cat>
          <c:val>
            <c:numRef>
              <c:f>dati_1!$D$4:$D$10</c:f>
              <c:numCache>
                <c:formatCode>0.0</c:formatCode>
                <c:ptCount val="7"/>
                <c:pt idx="0">
                  <c:v>57.9</c:v>
                </c:pt>
                <c:pt idx="1">
                  <c:v>46.1</c:v>
                </c:pt>
                <c:pt idx="2">
                  <c:v>45.4</c:v>
                </c:pt>
                <c:pt idx="3">
                  <c:v>41.5</c:v>
                </c:pt>
                <c:pt idx="4">
                  <c:v>38.200000000000003</c:v>
                </c:pt>
                <c:pt idx="5">
                  <c:v>35.799999999999997</c:v>
                </c:pt>
                <c:pt idx="6">
                  <c:v>32.4</c:v>
                </c:pt>
              </c:numCache>
            </c:numRef>
          </c:val>
          <c:extLst>
            <c:ext xmlns:c16="http://schemas.microsoft.com/office/drawing/2014/chart" uri="{C3380CC4-5D6E-409C-BE32-E72D297353CC}">
              <c16:uniqueId val="{0000002D-7245-4687-92B1-02B5DFBDA61B}"/>
            </c:ext>
          </c:extLst>
        </c:ser>
        <c:ser>
          <c:idx val="3"/>
          <c:order val="3"/>
          <c:tx>
            <c:strRef>
              <c:f>dati_1!$E$3</c:f>
              <c:strCache>
                <c:ptCount val="1"/>
                <c:pt idx="0">
                  <c:v>Drīzāk neuzticos</c:v>
                </c:pt>
              </c:strCache>
            </c:strRef>
          </c:tx>
          <c:spPr>
            <a:solidFill>
              <a:srgbClr val="E79B75"/>
            </a:solidFill>
            <a:ln w="25400">
              <a:noFill/>
            </a:ln>
          </c:spPr>
          <c:invertIfNegative val="0"/>
          <c:dLbls>
            <c:dLbl>
              <c:idx val="0"/>
              <c:numFmt formatCode="0.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2E-7245-4687-92B1-02B5DFBDA61B}"/>
                </c:ext>
              </c:extLst>
            </c:dLbl>
            <c:dLbl>
              <c:idx val="1"/>
              <c:numFmt formatCode="0.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2F-7245-4687-92B1-02B5DFBDA61B}"/>
                </c:ext>
              </c:extLst>
            </c:dLbl>
            <c:dLbl>
              <c:idx val="2"/>
              <c:numFmt formatCode="0.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0-7245-4687-92B1-02B5DFBDA61B}"/>
                </c:ext>
              </c:extLst>
            </c:dLbl>
            <c:dLbl>
              <c:idx val="3"/>
              <c:numFmt formatCode="0.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1-7245-4687-92B1-02B5DFBDA61B}"/>
                </c:ext>
              </c:extLst>
            </c:dLbl>
            <c:dLbl>
              <c:idx val="4"/>
              <c:numFmt formatCode="0.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2-7245-4687-92B1-02B5DFBDA61B}"/>
                </c:ext>
              </c:extLst>
            </c:dLbl>
            <c:dLbl>
              <c:idx val="5"/>
              <c:numFmt formatCode="0.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3-7245-4687-92B1-02B5DFBDA61B}"/>
                </c:ext>
              </c:extLst>
            </c:dLbl>
            <c:dLbl>
              <c:idx val="6"/>
              <c:numFmt formatCode="0.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4-7245-4687-92B1-02B5DFBDA61B}"/>
                </c:ext>
              </c:extLst>
            </c:dLbl>
            <c:dLbl>
              <c:idx val="7"/>
              <c:numFmt formatCode="0.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5-7245-4687-92B1-02B5DFBDA61B}"/>
                </c:ext>
              </c:extLst>
            </c:dLbl>
            <c:dLbl>
              <c:idx val="8"/>
              <c:numFmt formatCode="0.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6-7245-4687-92B1-02B5DFBDA61B}"/>
                </c:ext>
              </c:extLst>
            </c:dLbl>
            <c:dLbl>
              <c:idx val="9"/>
              <c:numFmt formatCode="0.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7-7245-4687-92B1-02B5DFBDA61B}"/>
                </c:ext>
              </c:extLst>
            </c:dLbl>
            <c:dLbl>
              <c:idx val="10"/>
              <c:numFmt formatCode="0.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8-7245-4687-92B1-02B5DFBDA61B}"/>
                </c:ext>
              </c:extLst>
            </c:dLbl>
            <c:dLbl>
              <c:idx val="11"/>
              <c:numFmt formatCode="0.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9-7245-4687-92B1-02B5DFBDA61B}"/>
                </c:ext>
              </c:extLst>
            </c:dLbl>
            <c:dLbl>
              <c:idx val="12"/>
              <c:numFmt formatCode="0.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A-7245-4687-92B1-02B5DFBDA61B}"/>
                </c:ext>
              </c:extLst>
            </c:dLbl>
            <c:dLbl>
              <c:idx val="13"/>
              <c:numFmt formatCode="0.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B-7245-4687-92B1-02B5DFBDA61B}"/>
                </c:ext>
              </c:extLst>
            </c:dLbl>
            <c:dLbl>
              <c:idx val="14"/>
              <c:numFmt formatCode="0.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C-7245-4687-92B1-02B5DFBDA61B}"/>
                </c:ext>
              </c:extLst>
            </c:dLbl>
            <c:dLbl>
              <c:idx val="15"/>
              <c:numFmt formatCode="0.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D-7245-4687-92B1-02B5DFBDA61B}"/>
                </c:ext>
              </c:extLst>
            </c:dLbl>
            <c:dLbl>
              <c:idx val="16"/>
              <c:numFmt formatCode="0.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E-7245-4687-92B1-02B5DFBDA61B}"/>
                </c:ext>
              </c:extLst>
            </c:dLbl>
            <c:dLbl>
              <c:idx val="17"/>
              <c:numFmt formatCode="0.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F-7245-4687-92B1-02B5DFBDA61B}"/>
                </c:ext>
              </c:extLst>
            </c:dLbl>
            <c:numFmt formatCode="0.0" sourceLinked="0"/>
            <c:spPr>
              <a:noFill/>
              <a:ln w="25400">
                <a:noFill/>
              </a:ln>
            </c:spPr>
            <c:txPr>
              <a:bodyPr wrap="square" lIns="38100" tIns="19050" rIns="38100" bIns="19050" anchor="ctr">
                <a:spAutoFit/>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dati_1!$A$4:$A$10</c:f>
              <c:strCache>
                <c:ptCount val="7"/>
                <c:pt idx="0">
                  <c:v>Valsts policija</c:v>
                </c:pt>
                <c:pt idx="1">
                  <c:v>Tiesas</c:v>
                </c:pt>
                <c:pt idx="2">
                  <c:v>Prokuratūra</c:v>
                </c:pt>
                <c:pt idx="3">
                  <c:v>Valsts drošības dienests (VDD)</c:v>
                </c:pt>
                <c:pt idx="4">
                  <c:v>Satversmes aizsardzības birojs (SAB)</c:v>
                </c:pt>
                <c:pt idx="5">
                  <c:v>Korupcijas novēršanas un apkarošanas birojs (KNAB)</c:v>
                </c:pt>
                <c:pt idx="6">
                  <c:v>Finanšu izlūkošanas dienests (FID)</c:v>
                </c:pt>
              </c:strCache>
            </c:strRef>
          </c:cat>
          <c:val>
            <c:numRef>
              <c:f>dati_1!$E$4:$E$10</c:f>
              <c:numCache>
                <c:formatCode>0.0</c:formatCode>
                <c:ptCount val="7"/>
                <c:pt idx="0">
                  <c:v>19.600000000000001</c:v>
                </c:pt>
                <c:pt idx="1">
                  <c:v>24.5</c:v>
                </c:pt>
                <c:pt idx="2">
                  <c:v>24.6</c:v>
                </c:pt>
                <c:pt idx="3">
                  <c:v>18.399999999999999</c:v>
                </c:pt>
                <c:pt idx="4">
                  <c:v>18</c:v>
                </c:pt>
                <c:pt idx="5">
                  <c:v>31.2</c:v>
                </c:pt>
                <c:pt idx="6">
                  <c:v>20.7</c:v>
                </c:pt>
              </c:numCache>
            </c:numRef>
          </c:val>
          <c:extLst>
            <c:ext xmlns:c16="http://schemas.microsoft.com/office/drawing/2014/chart" uri="{C3380CC4-5D6E-409C-BE32-E72D297353CC}">
              <c16:uniqueId val="{00000040-7245-4687-92B1-02B5DFBDA61B}"/>
            </c:ext>
          </c:extLst>
        </c:ser>
        <c:ser>
          <c:idx val="4"/>
          <c:order val="4"/>
          <c:tx>
            <c:strRef>
              <c:f>dati_1!$F$3</c:f>
              <c:strCache>
                <c:ptCount val="1"/>
                <c:pt idx="0">
                  <c:v>Pilnībā neuzticos</c:v>
                </c:pt>
              </c:strCache>
            </c:strRef>
          </c:tx>
          <c:spPr>
            <a:solidFill>
              <a:srgbClr val="CC2A2A"/>
            </a:solidFill>
            <a:ln w="25400">
              <a:noFill/>
            </a:ln>
          </c:spPr>
          <c:invertIfNegative val="0"/>
          <c:dLbls>
            <c:dLbl>
              <c:idx val="0"/>
              <c:numFmt formatCode="0.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1-7245-4687-92B1-02B5DFBDA61B}"/>
                </c:ext>
              </c:extLst>
            </c:dLbl>
            <c:dLbl>
              <c:idx val="1"/>
              <c:numFmt formatCode="0.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2-7245-4687-92B1-02B5DFBDA61B}"/>
                </c:ext>
              </c:extLst>
            </c:dLbl>
            <c:dLbl>
              <c:idx val="2"/>
              <c:numFmt formatCode="0.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3-7245-4687-92B1-02B5DFBDA61B}"/>
                </c:ext>
              </c:extLst>
            </c:dLbl>
            <c:dLbl>
              <c:idx val="3"/>
              <c:numFmt formatCode="0.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4-7245-4687-92B1-02B5DFBDA61B}"/>
                </c:ext>
              </c:extLst>
            </c:dLbl>
            <c:dLbl>
              <c:idx val="4"/>
              <c:numFmt formatCode="0.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5-7245-4687-92B1-02B5DFBDA61B}"/>
                </c:ext>
              </c:extLst>
            </c:dLbl>
            <c:dLbl>
              <c:idx val="5"/>
              <c:numFmt formatCode="0.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6-7245-4687-92B1-02B5DFBDA61B}"/>
                </c:ext>
              </c:extLst>
            </c:dLbl>
            <c:dLbl>
              <c:idx val="6"/>
              <c:numFmt formatCode="0.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7-7245-4687-92B1-02B5DFBDA61B}"/>
                </c:ext>
              </c:extLst>
            </c:dLbl>
            <c:dLbl>
              <c:idx val="7"/>
              <c:numFmt formatCode="0.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8-7245-4687-92B1-02B5DFBDA61B}"/>
                </c:ext>
              </c:extLst>
            </c:dLbl>
            <c:dLbl>
              <c:idx val="8"/>
              <c:numFmt formatCode="0.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9-7245-4687-92B1-02B5DFBDA61B}"/>
                </c:ext>
              </c:extLst>
            </c:dLbl>
            <c:dLbl>
              <c:idx val="9"/>
              <c:numFmt formatCode="0.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A-7245-4687-92B1-02B5DFBDA61B}"/>
                </c:ext>
              </c:extLst>
            </c:dLbl>
            <c:dLbl>
              <c:idx val="10"/>
              <c:numFmt formatCode="0.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B-7245-4687-92B1-02B5DFBDA61B}"/>
                </c:ext>
              </c:extLst>
            </c:dLbl>
            <c:dLbl>
              <c:idx val="11"/>
              <c:numFmt formatCode="0.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C-7245-4687-92B1-02B5DFBDA61B}"/>
                </c:ext>
              </c:extLst>
            </c:dLbl>
            <c:dLbl>
              <c:idx val="12"/>
              <c:numFmt formatCode="0.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D-7245-4687-92B1-02B5DFBDA61B}"/>
                </c:ext>
              </c:extLst>
            </c:dLbl>
            <c:dLbl>
              <c:idx val="13"/>
              <c:numFmt formatCode="0.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E-7245-4687-92B1-02B5DFBDA61B}"/>
                </c:ext>
              </c:extLst>
            </c:dLbl>
            <c:dLbl>
              <c:idx val="14"/>
              <c:numFmt formatCode="0.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F-7245-4687-92B1-02B5DFBDA61B}"/>
                </c:ext>
              </c:extLst>
            </c:dLbl>
            <c:dLbl>
              <c:idx val="15"/>
              <c:numFmt formatCode="0.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50-7245-4687-92B1-02B5DFBDA61B}"/>
                </c:ext>
              </c:extLst>
            </c:dLbl>
            <c:dLbl>
              <c:idx val="16"/>
              <c:numFmt formatCode="0.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51-7245-4687-92B1-02B5DFBDA61B}"/>
                </c:ext>
              </c:extLst>
            </c:dLbl>
            <c:dLbl>
              <c:idx val="17"/>
              <c:numFmt formatCode="0.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52-7245-4687-92B1-02B5DFBDA61B}"/>
                </c:ext>
              </c:extLst>
            </c:dLbl>
            <c:numFmt formatCode="0.0" sourceLinked="0"/>
            <c:spPr>
              <a:noFill/>
              <a:ln w="25400">
                <a:noFill/>
              </a:ln>
            </c:spPr>
            <c:txPr>
              <a:bodyPr wrap="square" lIns="38100" tIns="19050" rIns="38100" bIns="19050" anchor="ctr">
                <a:spAutoFit/>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dati_1!$A$4:$A$10</c:f>
              <c:strCache>
                <c:ptCount val="7"/>
                <c:pt idx="0">
                  <c:v>Valsts policija</c:v>
                </c:pt>
                <c:pt idx="1">
                  <c:v>Tiesas</c:v>
                </c:pt>
                <c:pt idx="2">
                  <c:v>Prokuratūra</c:v>
                </c:pt>
                <c:pt idx="3">
                  <c:v>Valsts drošības dienests (VDD)</c:v>
                </c:pt>
                <c:pt idx="4">
                  <c:v>Satversmes aizsardzības birojs (SAB)</c:v>
                </c:pt>
                <c:pt idx="5">
                  <c:v>Korupcijas novēršanas un apkarošanas birojs (KNAB)</c:v>
                </c:pt>
                <c:pt idx="6">
                  <c:v>Finanšu izlūkošanas dienests (FID)</c:v>
                </c:pt>
              </c:strCache>
            </c:strRef>
          </c:cat>
          <c:val>
            <c:numRef>
              <c:f>dati_1!$F$4:$F$10</c:f>
              <c:numCache>
                <c:formatCode>0.0</c:formatCode>
                <c:ptCount val="7"/>
                <c:pt idx="0">
                  <c:v>7.5</c:v>
                </c:pt>
                <c:pt idx="1">
                  <c:v>8.9</c:v>
                </c:pt>
                <c:pt idx="2">
                  <c:v>8.3000000000000007</c:v>
                </c:pt>
                <c:pt idx="3">
                  <c:v>8.6999999999999993</c:v>
                </c:pt>
                <c:pt idx="4">
                  <c:v>8.6</c:v>
                </c:pt>
                <c:pt idx="5">
                  <c:v>14.8</c:v>
                </c:pt>
                <c:pt idx="6">
                  <c:v>9.5</c:v>
                </c:pt>
              </c:numCache>
            </c:numRef>
          </c:val>
          <c:extLst>
            <c:ext xmlns:c16="http://schemas.microsoft.com/office/drawing/2014/chart" uri="{C3380CC4-5D6E-409C-BE32-E72D297353CC}">
              <c16:uniqueId val="{00000053-7245-4687-92B1-02B5DFBDA61B}"/>
            </c:ext>
          </c:extLst>
        </c:ser>
        <c:ser>
          <c:idx val="5"/>
          <c:order val="5"/>
          <c:tx>
            <c:strRef>
              <c:f>dati_1!$G$3</c:f>
              <c:strCache>
                <c:ptCount val="1"/>
              </c:strCache>
            </c:strRef>
          </c:tx>
          <c:spPr>
            <a:noFill/>
            <a:ln w="25400">
              <a:noFill/>
            </a:ln>
          </c:spPr>
          <c:invertIfNegative val="0"/>
          <c:cat>
            <c:strRef>
              <c:f>dati_1!$A$4:$A$10</c:f>
              <c:strCache>
                <c:ptCount val="7"/>
                <c:pt idx="0">
                  <c:v>Valsts policija</c:v>
                </c:pt>
                <c:pt idx="1">
                  <c:v>Tiesas</c:v>
                </c:pt>
                <c:pt idx="2">
                  <c:v>Prokuratūra</c:v>
                </c:pt>
                <c:pt idx="3">
                  <c:v>Valsts drošības dienests (VDD)</c:v>
                </c:pt>
                <c:pt idx="4">
                  <c:v>Satversmes aizsardzības birojs (SAB)</c:v>
                </c:pt>
                <c:pt idx="5">
                  <c:v>Korupcijas novēršanas un apkarošanas birojs (KNAB)</c:v>
                </c:pt>
                <c:pt idx="6">
                  <c:v>Finanšu izlūkošanas dienests (FID)</c:v>
                </c:pt>
              </c:strCache>
            </c:strRef>
          </c:cat>
          <c:val>
            <c:numRef>
              <c:f>dati_1!$G$4:$G$10</c:f>
              <c:numCache>
                <c:formatCode>0.0</c:formatCode>
                <c:ptCount val="7"/>
                <c:pt idx="0">
                  <c:v>23.9</c:v>
                </c:pt>
                <c:pt idx="1">
                  <c:v>17.600000000000001</c:v>
                </c:pt>
                <c:pt idx="2">
                  <c:v>18.100000000000001</c:v>
                </c:pt>
                <c:pt idx="3">
                  <c:v>23.9</c:v>
                </c:pt>
                <c:pt idx="4">
                  <c:v>24.4</c:v>
                </c:pt>
                <c:pt idx="5">
                  <c:v>5.0000000000000036</c:v>
                </c:pt>
                <c:pt idx="6">
                  <c:v>20.8</c:v>
                </c:pt>
              </c:numCache>
            </c:numRef>
          </c:val>
          <c:extLst>
            <c:ext xmlns:c16="http://schemas.microsoft.com/office/drawing/2014/chart" uri="{C3380CC4-5D6E-409C-BE32-E72D297353CC}">
              <c16:uniqueId val="{00000054-7245-4687-92B1-02B5DFBDA61B}"/>
            </c:ext>
          </c:extLst>
        </c:ser>
        <c:ser>
          <c:idx val="6"/>
          <c:order val="6"/>
          <c:tx>
            <c:strRef>
              <c:f>dati_1!$H$3</c:f>
              <c:strCache>
                <c:ptCount val="1"/>
                <c:pt idx="0">
                  <c:v>Grūti pateikt</c:v>
                </c:pt>
              </c:strCache>
            </c:strRef>
          </c:tx>
          <c:spPr>
            <a:solidFill>
              <a:srgbClr val="D7D7D7"/>
            </a:solidFill>
            <a:ln w="25400">
              <a:noFill/>
            </a:ln>
          </c:spPr>
          <c:invertIfNegative val="0"/>
          <c:dLbls>
            <c:numFmt formatCode="#,##0.0" sourceLinked="0"/>
            <c:spPr>
              <a:noFill/>
              <a:ln w="25400">
                <a:noFill/>
              </a:ln>
            </c:spPr>
            <c:txPr>
              <a:bodyPr wrap="square" lIns="38100" tIns="19050" rIns="38100" bIns="19050" anchor="ctr">
                <a:spAutoFit/>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dati_1!$A$4:$A$10</c:f>
              <c:strCache>
                <c:ptCount val="7"/>
                <c:pt idx="0">
                  <c:v>Valsts policija</c:v>
                </c:pt>
                <c:pt idx="1">
                  <c:v>Tiesas</c:v>
                </c:pt>
                <c:pt idx="2">
                  <c:v>Prokuratūra</c:v>
                </c:pt>
                <c:pt idx="3">
                  <c:v>Valsts drošības dienests (VDD)</c:v>
                </c:pt>
                <c:pt idx="4">
                  <c:v>Satversmes aizsardzības birojs (SAB)</c:v>
                </c:pt>
                <c:pt idx="5">
                  <c:v>Korupcijas novēršanas un apkarošanas birojs (KNAB)</c:v>
                </c:pt>
                <c:pt idx="6">
                  <c:v>Finanšu izlūkošanas dienests (FID)</c:v>
                </c:pt>
              </c:strCache>
            </c:strRef>
          </c:cat>
          <c:val>
            <c:numRef>
              <c:f>dati_1!$H$4:$H$10</c:f>
              <c:numCache>
                <c:formatCode>0.0</c:formatCode>
                <c:ptCount val="7"/>
                <c:pt idx="0">
                  <c:v>5.2</c:v>
                </c:pt>
                <c:pt idx="1">
                  <c:v>13.5</c:v>
                </c:pt>
                <c:pt idx="2">
                  <c:v>16</c:v>
                </c:pt>
                <c:pt idx="3">
                  <c:v>23.7</c:v>
                </c:pt>
                <c:pt idx="4">
                  <c:v>29.3</c:v>
                </c:pt>
                <c:pt idx="5">
                  <c:v>14.1</c:v>
                </c:pt>
                <c:pt idx="6">
                  <c:v>34.200000000000003</c:v>
                </c:pt>
              </c:numCache>
            </c:numRef>
          </c:val>
          <c:extLst>
            <c:ext xmlns:c16="http://schemas.microsoft.com/office/drawing/2014/chart" uri="{C3380CC4-5D6E-409C-BE32-E72D297353CC}">
              <c16:uniqueId val="{00000055-7245-4687-92B1-02B5DFBDA61B}"/>
            </c:ext>
          </c:extLst>
        </c:ser>
        <c:dLbls>
          <c:showLegendKey val="0"/>
          <c:showVal val="0"/>
          <c:showCatName val="0"/>
          <c:showSerName val="0"/>
          <c:showPercent val="0"/>
          <c:showBubbleSize val="0"/>
        </c:dLbls>
        <c:gapWidth val="35"/>
        <c:overlap val="100"/>
        <c:axId val="480264352"/>
        <c:axId val="1"/>
      </c:barChart>
      <c:catAx>
        <c:axId val="480264352"/>
        <c:scaling>
          <c:orientation val="maxMin"/>
        </c:scaling>
        <c:delete val="0"/>
        <c:axPos val="l"/>
        <c:title>
          <c:tx>
            <c:rich>
              <a:bodyPr rot="0" vert="horz"/>
              <a:lstStyle/>
              <a:p>
                <a:pPr algn="just">
                  <a:defRPr sz="800" b="0" i="0" u="none" strike="noStrike" baseline="0">
                    <a:solidFill>
                      <a:srgbClr val="000000"/>
                    </a:solidFill>
                    <a:latin typeface="Arial"/>
                    <a:ea typeface="Arial"/>
                    <a:cs typeface="Arial"/>
                  </a:defRPr>
                </a:pPr>
                <a:r>
                  <a:rPr lang="en-US"/>
                  <a:t>%</a:t>
                </a:r>
              </a:p>
            </c:rich>
          </c:tx>
          <c:layout>
            <c:manualLayout>
              <c:xMode val="edge"/>
              <c:yMode val="edge"/>
              <c:x val="2.6164138723583644E-2"/>
              <c:y val="2.7234042553191493E-2"/>
            </c:manualLayout>
          </c:layout>
          <c:overlay val="0"/>
          <c:spPr>
            <a:solidFill>
              <a:srgbClr val="FFFFFF"/>
            </a:solidFill>
            <a:ln w="3175">
              <a:solidFill>
                <a:srgbClr val="000000"/>
              </a:solidFill>
              <a:prstDash val="solid"/>
            </a:ln>
            <a:effectLst>
              <a:outerShdw dist="35921" dir="2700000" algn="br">
                <a:srgbClr val="000000"/>
              </a:outerShdw>
            </a:effectLst>
          </c:spPr>
        </c:title>
        <c:numFmt formatCode="General" sourceLinked="1"/>
        <c:majorTickMark val="out"/>
        <c:minorTickMark val="none"/>
        <c:tickLblPos val="low"/>
        <c:spPr>
          <a:ln w="3175">
            <a:solidFill>
              <a:srgbClr val="000000"/>
            </a:solidFill>
            <a:prstDash val="solid"/>
          </a:ln>
        </c:spPr>
        <c:txPr>
          <a:bodyPr rot="0" vert="horz"/>
          <a:lstStyle/>
          <a:p>
            <a:pPr>
              <a:defRPr sz="1050" b="0" i="0" u="none" strike="noStrike" baseline="0">
                <a:solidFill>
                  <a:srgbClr val="000000"/>
                </a:solidFill>
                <a:latin typeface="Arial"/>
                <a:ea typeface="Arial"/>
                <a:cs typeface="Arial"/>
              </a:defRPr>
            </a:pPr>
            <a:endParaRPr lang="en-US"/>
          </a:p>
        </c:txPr>
        <c:crossAx val="1"/>
        <c:crossesAt val="70.7"/>
        <c:auto val="1"/>
        <c:lblAlgn val="ctr"/>
        <c:lblOffset val="100"/>
        <c:tickLblSkip val="1"/>
        <c:tickMarkSkip val="1"/>
        <c:noMultiLvlLbl val="0"/>
      </c:catAx>
      <c:valAx>
        <c:axId val="1"/>
        <c:scaling>
          <c:orientation val="minMax"/>
          <c:max val="160"/>
          <c:min val="0"/>
        </c:scaling>
        <c:delete val="1"/>
        <c:axPos val="b"/>
        <c:numFmt formatCode="0.0" sourceLinked="1"/>
        <c:majorTickMark val="out"/>
        <c:minorTickMark val="none"/>
        <c:tickLblPos val="nextTo"/>
        <c:crossAx val="480264352"/>
        <c:crosses val="max"/>
        <c:crossBetween val="between"/>
        <c:majorUnit val="30"/>
        <c:minorUnit val="4"/>
      </c:valAx>
      <c:spPr>
        <a:noFill/>
        <a:ln w="25400">
          <a:noFill/>
        </a:ln>
      </c:spPr>
    </c:plotArea>
    <c:legend>
      <c:legendPos val="r"/>
      <c:legendEntry>
        <c:idx val="0"/>
        <c:delete val="1"/>
      </c:legendEntry>
      <c:legendEntry>
        <c:idx val="5"/>
        <c:delete val="1"/>
      </c:legendEntry>
      <c:layout>
        <c:manualLayout>
          <c:xMode val="edge"/>
          <c:yMode val="edge"/>
          <c:x val="0.38251939629658505"/>
          <c:y val="1.6868139709486668E-2"/>
          <c:w val="0.60906894888963958"/>
          <c:h val="8.7193462519312745E-2"/>
        </c:manualLayout>
      </c:layout>
      <c:overlay val="0"/>
      <c:spPr>
        <a:noFill/>
        <a:ln w="25400">
          <a:noFill/>
        </a:ln>
      </c:spPr>
      <c:txPr>
        <a:bodyPr/>
        <a:lstStyle/>
        <a:p>
          <a:pPr>
            <a:defRPr sz="1050" b="0" i="0" u="none" strike="noStrike" baseline="0">
              <a:solidFill>
                <a:srgbClr val="000000"/>
              </a:solidFill>
              <a:latin typeface="Arial"/>
              <a:ea typeface="Arial"/>
              <a:cs typeface="Arial"/>
            </a:defRPr>
          </a:pPr>
          <a:endParaRPr lang="lv-LV"/>
        </a:p>
      </c:txPr>
    </c:legend>
    <c:plotVisOnly val="1"/>
    <c:dispBlanksAs val="gap"/>
    <c:showDLblsOverMax val="0"/>
  </c:chart>
  <c:spPr>
    <a:noFill/>
    <a:ln w="6350">
      <a:noFill/>
    </a:ln>
  </c:spPr>
  <c:txPr>
    <a:bodyPr/>
    <a:lstStyle/>
    <a:p>
      <a:pPr>
        <a:defRPr sz="800" b="0" i="0" u="none" strike="noStrike" baseline="0">
          <a:solidFill>
            <a:srgbClr val="000000"/>
          </a:solidFill>
          <a:latin typeface="Arial"/>
          <a:ea typeface="Arial"/>
          <a:cs typeface="Arial"/>
        </a:defRPr>
      </a:pPr>
      <a:endParaRPr lang="en-US"/>
    </a:p>
  </c:txPr>
  <c:externalData r:id="rId2">
    <c:autoUpdate val="0"/>
  </c:externalData>
  <c:userShapes r:id="rId3"/>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49594152838236821"/>
          <c:y val="1.0809371708248418E-2"/>
          <c:w val="0.5886087995002004"/>
          <c:h val="0.89060909122936815"/>
        </c:manualLayout>
      </c:layout>
      <c:barChart>
        <c:barDir val="bar"/>
        <c:grouping val="clustered"/>
        <c:varyColors val="0"/>
        <c:ser>
          <c:idx val="0"/>
          <c:order val="0"/>
          <c:spPr>
            <a:solidFill>
              <a:srgbClr val="000080"/>
            </a:solidFill>
            <a:ln w="25400">
              <a:noFill/>
            </a:ln>
          </c:spPr>
          <c:invertIfNegative val="0"/>
          <c:dPt>
            <c:idx val="0"/>
            <c:invertIfNegative val="0"/>
            <c:bubble3D val="0"/>
            <c:extLst>
              <c:ext xmlns:c16="http://schemas.microsoft.com/office/drawing/2014/chart" uri="{C3380CC4-5D6E-409C-BE32-E72D297353CC}">
                <c16:uniqueId val="{00000000-AEF5-49E5-A72F-7749DC131275}"/>
              </c:ext>
            </c:extLst>
          </c:dPt>
          <c:dPt>
            <c:idx val="4"/>
            <c:invertIfNegative val="0"/>
            <c:bubble3D val="0"/>
            <c:extLst>
              <c:ext xmlns:c16="http://schemas.microsoft.com/office/drawing/2014/chart" uri="{C3380CC4-5D6E-409C-BE32-E72D297353CC}">
                <c16:uniqueId val="{00000001-AEF5-49E5-A72F-7749DC131275}"/>
              </c:ext>
            </c:extLst>
          </c:dPt>
          <c:dPt>
            <c:idx val="5"/>
            <c:invertIfNegative val="0"/>
            <c:bubble3D val="0"/>
            <c:extLst>
              <c:ext xmlns:c16="http://schemas.microsoft.com/office/drawing/2014/chart" uri="{C3380CC4-5D6E-409C-BE32-E72D297353CC}">
                <c16:uniqueId val="{00000002-AEF5-49E5-A72F-7749DC131275}"/>
              </c:ext>
            </c:extLst>
          </c:dPt>
          <c:dPt>
            <c:idx val="6"/>
            <c:invertIfNegative val="0"/>
            <c:bubble3D val="0"/>
            <c:extLst>
              <c:ext xmlns:c16="http://schemas.microsoft.com/office/drawing/2014/chart" uri="{C3380CC4-5D6E-409C-BE32-E72D297353CC}">
                <c16:uniqueId val="{00000003-AEF5-49E5-A72F-7749DC131275}"/>
              </c:ext>
            </c:extLst>
          </c:dPt>
          <c:dPt>
            <c:idx val="7"/>
            <c:invertIfNegative val="0"/>
            <c:bubble3D val="0"/>
            <c:extLst>
              <c:ext xmlns:c16="http://schemas.microsoft.com/office/drawing/2014/chart" uri="{C3380CC4-5D6E-409C-BE32-E72D297353CC}">
                <c16:uniqueId val="{00000004-AEF5-49E5-A72F-7749DC131275}"/>
              </c:ext>
            </c:extLst>
          </c:dPt>
          <c:dPt>
            <c:idx val="8"/>
            <c:invertIfNegative val="0"/>
            <c:bubble3D val="0"/>
            <c:extLst>
              <c:ext xmlns:c16="http://schemas.microsoft.com/office/drawing/2014/chart" uri="{C3380CC4-5D6E-409C-BE32-E72D297353CC}">
                <c16:uniqueId val="{00000005-AEF5-49E5-A72F-7749DC131275}"/>
              </c:ext>
            </c:extLst>
          </c:dPt>
          <c:dPt>
            <c:idx val="10"/>
            <c:invertIfNegative val="0"/>
            <c:bubble3D val="0"/>
            <c:extLst>
              <c:ext xmlns:c16="http://schemas.microsoft.com/office/drawing/2014/chart" uri="{C3380CC4-5D6E-409C-BE32-E72D297353CC}">
                <c16:uniqueId val="{00000006-AEF5-49E5-A72F-7749DC131275}"/>
              </c:ext>
            </c:extLst>
          </c:dPt>
          <c:dPt>
            <c:idx val="14"/>
            <c:invertIfNegative val="0"/>
            <c:bubble3D val="0"/>
            <c:extLst>
              <c:ext xmlns:c16="http://schemas.microsoft.com/office/drawing/2014/chart" uri="{C3380CC4-5D6E-409C-BE32-E72D297353CC}">
                <c16:uniqueId val="{00000007-AEF5-49E5-A72F-7749DC131275}"/>
              </c:ext>
            </c:extLst>
          </c:dPt>
          <c:dLbls>
            <c:dLbl>
              <c:idx val="9"/>
              <c:numFmt formatCode="#,##0.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8-AEF5-49E5-A72F-7749DC131275}"/>
                </c:ext>
              </c:extLst>
            </c:dLbl>
            <c:numFmt formatCode="#,##0.0" sourceLinked="0"/>
            <c:spPr>
              <a:noFill/>
              <a:ln w="25400">
                <a:noFill/>
              </a:ln>
            </c:spPr>
            <c:txPr>
              <a:bodyPr wrap="square" lIns="38100" tIns="19050" rIns="38100" bIns="19050" anchor="ctr">
                <a:spAutoFit/>
              </a:bodyPr>
              <a:lstStyle/>
              <a:p>
                <a:pPr>
                  <a:defRPr sz="1000" b="0" i="0" u="none" strike="noStrike" baseline="0">
                    <a:solidFill>
                      <a:srgbClr val="000000"/>
                    </a:solidFill>
                    <a:latin typeface="Arial"/>
                    <a:ea typeface="Arial"/>
                    <a:cs typeface="Aria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dati_2!$B$4:$B$17</c:f>
              <c:strCache>
                <c:ptCount val="14"/>
                <c:pt idx="0">
                  <c:v>Ceļ, izskata, uztur apsūdzības</c:v>
                </c:pt>
                <c:pt idx="1">
                  <c:v>Izmeklē, izskata lietas, noziegumus (t.sk. krimināllietas)</c:v>
                </c:pt>
                <c:pt idx="2">
                  <c:v>Ar tieslietām, tiesvedību</c:v>
                </c:pt>
                <c:pt idx="3">
                  <c:v>Pieņem lēmumus, ierosina un piešķir sodus</c:v>
                </c:pt>
                <c:pt idx="4">
                  <c:v>Aizstāv likumu, uzrauga likumu ievērošanu</c:v>
                </c:pt>
                <c:pt idx="5">
                  <c:v>Ar uzraudzību, kontroli (piem., policijas, tiesu, soda izpilde)</c:v>
                </c:pt>
                <c:pt idx="6">
                  <c:v>Slikti, negodīgi strādā</c:v>
                </c:pt>
                <c:pt idx="7">
                  <c:v>Ar pirmstiesas izmeklēšanu</c:v>
                </c:pt>
                <c:pt idx="8">
                  <c:v>Cīnās ar noziedzību</c:v>
                </c:pt>
                <c:pt idx="9">
                  <c:v>Aizstāv cilvēktiesības</c:v>
                </c:pt>
                <c:pt idx="10">
                  <c:v>Dara savu darbu, labi strādā</c:v>
                </c:pt>
                <c:pt idx="11">
                  <c:v>Ar korupciju</c:v>
                </c:pt>
                <c:pt idx="12">
                  <c:v>Veic kriminālvajāšanu</c:v>
                </c:pt>
                <c:pt idx="13">
                  <c:v>Cita atbilde**</c:v>
                </c:pt>
              </c:strCache>
            </c:strRef>
          </c:cat>
          <c:val>
            <c:numRef>
              <c:f>dati_2!$C$4:$C$17</c:f>
              <c:numCache>
                <c:formatCode>0.0</c:formatCode>
                <c:ptCount val="14"/>
                <c:pt idx="0">
                  <c:v>14.9</c:v>
                </c:pt>
                <c:pt idx="1">
                  <c:v>14.9</c:v>
                </c:pt>
                <c:pt idx="2">
                  <c:v>12.1</c:v>
                </c:pt>
                <c:pt idx="3">
                  <c:v>8.9</c:v>
                </c:pt>
                <c:pt idx="4">
                  <c:v>8.6</c:v>
                </c:pt>
                <c:pt idx="5">
                  <c:v>4.8</c:v>
                </c:pt>
                <c:pt idx="6">
                  <c:v>4.7</c:v>
                </c:pt>
                <c:pt idx="7">
                  <c:v>2.7</c:v>
                </c:pt>
                <c:pt idx="8">
                  <c:v>2.2000000000000002</c:v>
                </c:pt>
                <c:pt idx="9">
                  <c:v>1.3</c:v>
                </c:pt>
                <c:pt idx="10">
                  <c:v>0.9</c:v>
                </c:pt>
                <c:pt idx="11">
                  <c:v>0.7</c:v>
                </c:pt>
                <c:pt idx="12">
                  <c:v>0.7</c:v>
                </c:pt>
                <c:pt idx="13">
                  <c:v>0.5</c:v>
                </c:pt>
              </c:numCache>
            </c:numRef>
          </c:val>
          <c:extLst>
            <c:ext xmlns:c16="http://schemas.microsoft.com/office/drawing/2014/chart" uri="{C3380CC4-5D6E-409C-BE32-E72D297353CC}">
              <c16:uniqueId val="{00000009-AEF5-49E5-A72F-7749DC131275}"/>
            </c:ext>
          </c:extLst>
        </c:ser>
        <c:dLbls>
          <c:showLegendKey val="0"/>
          <c:showVal val="0"/>
          <c:showCatName val="0"/>
          <c:showSerName val="0"/>
          <c:showPercent val="0"/>
          <c:showBubbleSize val="0"/>
        </c:dLbls>
        <c:gapWidth val="20"/>
        <c:axId val="486578936"/>
        <c:axId val="1"/>
      </c:barChart>
      <c:catAx>
        <c:axId val="486578936"/>
        <c:scaling>
          <c:orientation val="maxMin"/>
        </c:scaling>
        <c:delete val="0"/>
        <c:axPos val="l"/>
        <c:title>
          <c:tx>
            <c:rich>
              <a:bodyPr rot="0" vert="horz"/>
              <a:lstStyle/>
              <a:p>
                <a:pPr algn="ctr">
                  <a:defRPr sz="800" b="0" i="0" u="none" strike="noStrike" baseline="0">
                    <a:solidFill>
                      <a:srgbClr val="000000"/>
                    </a:solidFill>
                    <a:latin typeface="Arial"/>
                    <a:ea typeface="Arial"/>
                    <a:cs typeface="Arial"/>
                  </a:defRPr>
                </a:pPr>
                <a:r>
                  <a:rPr lang="en-US"/>
                  <a:t>%</a:t>
                </a:r>
              </a:p>
            </c:rich>
          </c:tx>
          <c:layout>
            <c:manualLayout>
              <c:xMode val="edge"/>
              <c:yMode val="edge"/>
              <c:x val="0.96857485770398788"/>
              <c:y val="2.4779744412290344E-2"/>
            </c:manualLayout>
          </c:layout>
          <c:overlay val="0"/>
          <c:spPr>
            <a:solidFill>
              <a:srgbClr val="FFFFFF"/>
            </a:solidFill>
            <a:ln w="3175">
              <a:solidFill>
                <a:srgbClr val="000000"/>
              </a:solidFill>
              <a:prstDash val="solid"/>
            </a:ln>
            <a:effectLst>
              <a:outerShdw dist="35921" dir="2700000" algn="br">
                <a:srgbClr val="000000"/>
              </a:outerShdw>
            </a:effectLst>
          </c:spPr>
        </c:title>
        <c:numFmt formatCode="General" sourceLinked="1"/>
        <c:majorTickMark val="out"/>
        <c:minorTickMark val="none"/>
        <c:tickLblPos val="nextTo"/>
        <c:spPr>
          <a:ln w="3175">
            <a:solidFill>
              <a:srgbClr val="000000"/>
            </a:solidFill>
            <a:prstDash val="solid"/>
          </a:ln>
        </c:spPr>
        <c:txPr>
          <a:bodyPr rot="0" vert="horz"/>
          <a:lstStyle/>
          <a:p>
            <a:pPr>
              <a:defRPr sz="1000" b="0" i="0" u="none" strike="noStrike" baseline="0">
                <a:solidFill>
                  <a:srgbClr val="000000"/>
                </a:solidFill>
                <a:latin typeface="Arial" panose="020B0604020202020204" pitchFamily="34" charset="0"/>
                <a:ea typeface="Arial"/>
                <a:cs typeface="Arial" panose="020B0604020202020204" pitchFamily="34" charset="0"/>
              </a:defRPr>
            </a:pPr>
            <a:endParaRPr lang="lv-LV"/>
          </a:p>
        </c:txPr>
        <c:crossAx val="1"/>
        <c:crosses val="autoZero"/>
        <c:auto val="1"/>
        <c:lblAlgn val="ctr"/>
        <c:lblOffset val="100"/>
        <c:tickLblSkip val="1"/>
        <c:tickMarkSkip val="1"/>
        <c:noMultiLvlLbl val="0"/>
      </c:catAx>
      <c:valAx>
        <c:axId val="1"/>
        <c:scaling>
          <c:orientation val="minMax"/>
          <c:max val="20"/>
        </c:scaling>
        <c:delete val="0"/>
        <c:axPos val="b"/>
        <c:title>
          <c:tx>
            <c:rich>
              <a:bodyPr/>
              <a:lstStyle/>
              <a:p>
                <a:pPr>
                  <a:defRPr sz="800" b="0" i="0" u="none" strike="noStrike" baseline="0">
                    <a:solidFill>
                      <a:srgbClr val="000000"/>
                    </a:solidFill>
                    <a:latin typeface="Arial"/>
                    <a:ea typeface="Arial"/>
                    <a:cs typeface="Arial"/>
                  </a:defRPr>
                </a:pPr>
                <a:r>
                  <a:rPr lang="en-US"/>
                  <a:t>%</a:t>
                </a:r>
              </a:p>
            </c:rich>
          </c:tx>
          <c:layout>
            <c:manualLayout>
              <c:xMode val="edge"/>
              <c:yMode val="edge"/>
              <c:x val="0.91718087202148235"/>
              <c:y val="0.9029318557402547"/>
            </c:manualLayout>
          </c:layout>
          <c:overlay val="0"/>
          <c:spPr>
            <a:noFill/>
            <a:ln w="25400">
              <a:noFill/>
            </a:ln>
          </c:spPr>
        </c:title>
        <c:numFmt formatCode="0" sourceLinked="0"/>
        <c:majorTickMark val="out"/>
        <c:minorTickMark val="none"/>
        <c:tickLblPos val="nextTo"/>
        <c:spPr>
          <a:ln w="3175">
            <a:solidFill>
              <a:srgbClr val="000000"/>
            </a:solidFill>
            <a:prstDash val="solid"/>
          </a:ln>
        </c:spPr>
        <c:txPr>
          <a:bodyPr rot="0" vert="horz"/>
          <a:lstStyle/>
          <a:p>
            <a:pPr>
              <a:defRPr sz="800" b="0" i="0" u="none" strike="noStrike" baseline="0">
                <a:solidFill>
                  <a:srgbClr val="000000"/>
                </a:solidFill>
                <a:latin typeface="Arial"/>
                <a:ea typeface="Arial"/>
                <a:cs typeface="Arial"/>
              </a:defRPr>
            </a:pPr>
            <a:endParaRPr lang="en-US"/>
          </a:p>
        </c:txPr>
        <c:crossAx val="486578936"/>
        <c:crosses val="max"/>
        <c:crossBetween val="between"/>
        <c:majorUnit val="5"/>
      </c:valAx>
      <c:spPr>
        <a:noFill/>
        <a:ln w="25400">
          <a:noFill/>
        </a:ln>
      </c:spPr>
    </c:plotArea>
    <c:plotVisOnly val="1"/>
    <c:dispBlanksAs val="gap"/>
    <c:showDLblsOverMax val="0"/>
  </c:chart>
  <c:spPr>
    <a:noFill/>
    <a:ln w="6350">
      <a:noFill/>
    </a:ln>
  </c:spPr>
  <c:txPr>
    <a:bodyPr/>
    <a:lstStyle/>
    <a:p>
      <a:pPr>
        <a:defRPr sz="800" b="0" i="0" u="none" strike="noStrike" baseline="0">
          <a:solidFill>
            <a:srgbClr val="000000"/>
          </a:solidFill>
          <a:latin typeface="Arial"/>
          <a:ea typeface="Arial"/>
          <a:cs typeface="Arial"/>
        </a:defRPr>
      </a:pPr>
      <a:endParaRPr lang="en-US"/>
    </a:p>
  </c:txPr>
  <c:externalData r:id="rId2">
    <c:autoUpdate val="0"/>
  </c:externalData>
  <c:userShapes r:id="rId3"/>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30678509009772426"/>
          <c:y val="0.22158887747727185"/>
          <c:w val="0.32457051276186294"/>
          <c:h val="0.5017077356062285"/>
        </c:manualLayout>
      </c:layout>
      <c:pieChart>
        <c:varyColors val="1"/>
        <c:ser>
          <c:idx val="0"/>
          <c:order val="0"/>
          <c:spPr>
            <a:ln w="25400">
              <a:noFill/>
            </a:ln>
          </c:spPr>
          <c:explosion val="3"/>
          <c:dPt>
            <c:idx val="0"/>
            <c:bubble3D val="0"/>
            <c:spPr>
              <a:solidFill>
                <a:srgbClr val="000080"/>
              </a:solidFill>
              <a:ln w="25400">
                <a:noFill/>
              </a:ln>
            </c:spPr>
            <c:extLst>
              <c:ext xmlns:c16="http://schemas.microsoft.com/office/drawing/2014/chart" uri="{C3380CC4-5D6E-409C-BE32-E72D297353CC}">
                <c16:uniqueId val="{00000001-EF18-4DAE-B95E-2CE6CEA6B339}"/>
              </c:ext>
            </c:extLst>
          </c:dPt>
          <c:dPt>
            <c:idx val="1"/>
            <c:bubble3D val="0"/>
            <c:spPr>
              <a:solidFill>
                <a:schemeClr val="bg1">
                  <a:lumMod val="85000"/>
                </a:schemeClr>
              </a:solidFill>
              <a:ln w="25400">
                <a:noFill/>
              </a:ln>
            </c:spPr>
            <c:extLst>
              <c:ext xmlns:c16="http://schemas.microsoft.com/office/drawing/2014/chart" uri="{C3380CC4-5D6E-409C-BE32-E72D297353CC}">
                <c16:uniqueId val="{00000003-EF18-4DAE-B95E-2CE6CEA6B339}"/>
              </c:ext>
            </c:extLst>
          </c:dPt>
          <c:dLbls>
            <c:dLbl>
              <c:idx val="0"/>
              <c:layout>
                <c:manualLayout>
                  <c:x val="1.2834300310020838E-3"/>
                  <c:y val="0"/>
                </c:manualLayout>
              </c:layout>
              <c:numFmt formatCode="0.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EF18-4DAE-B95E-2CE6CEA6B339}"/>
                </c:ext>
              </c:extLst>
            </c:dLbl>
            <c:dLbl>
              <c:idx val="1"/>
              <c:layout>
                <c:manualLayout>
                  <c:x val="-1.9366191813742981E-2"/>
                  <c:y val="0"/>
                </c:manualLayout>
              </c:layout>
              <c:numFmt formatCode="0.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EF18-4DAE-B95E-2CE6CEA6B339}"/>
                </c:ext>
              </c:extLst>
            </c:dLbl>
            <c:dLbl>
              <c:idx val="2"/>
              <c:numFmt formatCode="0.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04-EF18-4DAE-B95E-2CE6CEA6B339}"/>
                </c:ext>
              </c:extLst>
            </c:dLbl>
            <c:dLbl>
              <c:idx val="3"/>
              <c:numFmt formatCode="0.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05-EF18-4DAE-B95E-2CE6CEA6B339}"/>
                </c:ext>
              </c:extLst>
            </c:dLbl>
            <c:dLbl>
              <c:idx val="4"/>
              <c:numFmt formatCode="0.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06-EF18-4DAE-B95E-2CE6CEA6B339}"/>
                </c:ext>
              </c:extLst>
            </c:dLbl>
            <c:dLbl>
              <c:idx val="5"/>
              <c:numFmt formatCode="0.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07-EF18-4DAE-B95E-2CE6CEA6B339}"/>
                </c:ext>
              </c:extLst>
            </c:dLbl>
            <c:numFmt formatCode="0.0%" sourceLinked="0"/>
            <c:spPr>
              <a:noFill/>
              <a:ln w="25400">
                <a:noFill/>
              </a:ln>
            </c:spPr>
            <c:txPr>
              <a:bodyPr wrap="square" lIns="38100" tIns="19050" rIns="38100" bIns="19050" anchor="ctr">
                <a:spAutoFit/>
              </a:bodyPr>
              <a:lstStyle/>
              <a:p>
                <a:pPr>
                  <a:defRPr sz="1000" b="0" i="0" u="none" strike="noStrike" baseline="0">
                    <a:solidFill>
                      <a:srgbClr val="000000"/>
                    </a:solidFill>
                    <a:latin typeface="Arial"/>
                    <a:ea typeface="Arial"/>
                    <a:cs typeface="Arial"/>
                  </a:defRPr>
                </a:pPr>
                <a:endParaRPr lang="en-US"/>
              </a:p>
            </c:txPr>
            <c:dLblPos val="outEnd"/>
            <c:showLegendKey val="0"/>
            <c:showVal val="0"/>
            <c:showCatName val="1"/>
            <c:showSerName val="0"/>
            <c:showPercent val="1"/>
            <c:showBubbleSize val="0"/>
            <c:showLeaderLines val="0"/>
            <c:extLst>
              <c:ext xmlns:c15="http://schemas.microsoft.com/office/drawing/2012/chart" uri="{CE6537A1-D6FC-4f65-9D91-7224C49458BB}"/>
            </c:extLst>
          </c:dLbls>
          <c:cat>
            <c:strRef>
              <c:f>dati_2!$F$4:$F$5</c:f>
              <c:strCache>
                <c:ptCount val="2"/>
                <c:pt idx="0">
                  <c:v>Ir sniegta atbilde</c:v>
                </c:pt>
                <c:pt idx="1">
                  <c:v>Nezina</c:v>
                </c:pt>
              </c:strCache>
            </c:strRef>
          </c:cat>
          <c:val>
            <c:numRef>
              <c:f>dati_2!$G$4:$G$5</c:f>
              <c:numCache>
                <c:formatCode>0.0</c:formatCode>
                <c:ptCount val="2"/>
                <c:pt idx="0">
                  <c:v>68.900000000000006</c:v>
                </c:pt>
                <c:pt idx="1">
                  <c:v>31.1</c:v>
                </c:pt>
              </c:numCache>
            </c:numRef>
          </c:val>
          <c:extLst>
            <c:ext xmlns:c16="http://schemas.microsoft.com/office/drawing/2014/chart" uri="{C3380CC4-5D6E-409C-BE32-E72D297353CC}">
              <c16:uniqueId val="{00000008-EF18-4DAE-B95E-2CE6CEA6B339}"/>
            </c:ext>
          </c:extLst>
        </c:ser>
        <c:dLbls>
          <c:showLegendKey val="0"/>
          <c:showVal val="0"/>
          <c:showCatName val="0"/>
          <c:showSerName val="0"/>
          <c:showPercent val="0"/>
          <c:showBubbleSize val="0"/>
          <c:showLeaderLines val="0"/>
        </c:dLbls>
        <c:firstSliceAng val="238"/>
      </c:pieChart>
      <c:spPr>
        <a:noFill/>
        <a:ln w="25400">
          <a:noFill/>
        </a:ln>
      </c:spPr>
    </c:plotArea>
    <c:plotVisOnly val="1"/>
    <c:dispBlanksAs val="zero"/>
    <c:showDLblsOverMax val="0"/>
  </c:chart>
  <c:spPr>
    <a:noFill/>
    <a:ln w="6350">
      <a:noFill/>
    </a:ln>
  </c:spPr>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4859820476508464"/>
          <c:y val="1.8518555729479587E-2"/>
          <c:w val="0.49532785625951653"/>
          <c:h val="0.91769731726087733"/>
        </c:manualLayout>
      </c:layout>
      <c:barChart>
        <c:barDir val="bar"/>
        <c:grouping val="clustered"/>
        <c:varyColors val="0"/>
        <c:ser>
          <c:idx val="0"/>
          <c:order val="0"/>
          <c:tx>
            <c:strRef>
              <c:f>dati_2!$K$3</c:f>
              <c:strCache>
                <c:ptCount val="1"/>
                <c:pt idx="0">
                  <c:v>04./05.2026. (n=1003)</c:v>
                </c:pt>
              </c:strCache>
            </c:strRef>
          </c:tx>
          <c:spPr>
            <a:solidFill>
              <a:srgbClr val="000080"/>
            </a:solidFill>
            <a:ln w="25400">
              <a:noFill/>
            </a:ln>
          </c:spPr>
          <c:invertIfNegative val="0"/>
          <c:dPt>
            <c:idx val="39"/>
            <c:invertIfNegative val="0"/>
            <c:bubble3D val="0"/>
            <c:extLst>
              <c:ext xmlns:c16="http://schemas.microsoft.com/office/drawing/2014/chart" uri="{C3380CC4-5D6E-409C-BE32-E72D297353CC}">
                <c16:uniqueId val="{00000000-3C02-4027-92FE-8709516F3242}"/>
              </c:ext>
            </c:extLst>
          </c:dPt>
          <c:dLbls>
            <c:dLbl>
              <c:idx val="9"/>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1-3C02-4027-92FE-8709516F3242}"/>
                </c:ext>
              </c:extLst>
            </c:dLbl>
            <c:dLbl>
              <c:idx val="34"/>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2-3C02-4027-92FE-8709516F3242}"/>
                </c:ext>
              </c:extLst>
            </c:dLbl>
            <c:dLbl>
              <c:idx val="35"/>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3-3C02-4027-92FE-8709516F3242}"/>
                </c:ext>
              </c:extLst>
            </c:dLbl>
            <c:dLbl>
              <c:idx val="36"/>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4-3C02-4027-92FE-8709516F3242}"/>
                </c:ext>
              </c:extLst>
            </c:dLbl>
            <c:dLbl>
              <c:idx val="38"/>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5-3C02-4027-92FE-8709516F3242}"/>
                </c:ext>
              </c:extLst>
            </c:dLbl>
            <c:dLbl>
              <c:idx val="39"/>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0-3C02-4027-92FE-8709516F3242}"/>
                </c:ext>
              </c:extLst>
            </c:dLbl>
            <c:numFmt formatCode="0" sourceLinked="0"/>
            <c:spPr>
              <a:noFill/>
              <a:ln w="25400">
                <a:noFill/>
              </a:ln>
            </c:spPr>
            <c:txPr>
              <a:bodyPr wrap="square" lIns="38100" tIns="19050" rIns="38100" bIns="19050" anchor="ctr">
                <a:spAutoFit/>
              </a:bodyPr>
              <a:lstStyle/>
              <a:p>
                <a:pPr>
                  <a:defRPr sz="1000" b="0" i="0" u="none" strike="noStrike" baseline="0">
                    <a:solidFill>
                      <a:srgbClr val="000000"/>
                    </a:solidFill>
                    <a:latin typeface="Arial"/>
                    <a:ea typeface="Arial"/>
                    <a:cs typeface="Aria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dati_2!$J$4:$J$17</c:f>
              <c:strCache>
                <c:ptCount val="14"/>
                <c:pt idx="0">
                  <c:v>Ceļ, izskata, uztur apsūdzības</c:v>
                </c:pt>
                <c:pt idx="1">
                  <c:v>Izmeklē, izskata lietas, noziegumus (t.sk. krimināllietas)</c:v>
                </c:pt>
                <c:pt idx="2">
                  <c:v>Ar tieslietām, tiesvedību</c:v>
                </c:pt>
                <c:pt idx="3">
                  <c:v>Pieņem lēmumus, ierosina un piešķir sodus</c:v>
                </c:pt>
                <c:pt idx="4">
                  <c:v>Aizstāv likumu, uzrauga likumu ievērošanu</c:v>
                </c:pt>
                <c:pt idx="5">
                  <c:v>Ar uzraudzību, kontroli (piem., policijas, tiesu, soda izpilde)</c:v>
                </c:pt>
                <c:pt idx="6">
                  <c:v>Slikti, negodīgi strādā</c:v>
                </c:pt>
                <c:pt idx="7">
                  <c:v>Ar pirmstiesas izmeklēšanu</c:v>
                </c:pt>
                <c:pt idx="8">
                  <c:v>Cīnās ar noziedzību</c:v>
                </c:pt>
                <c:pt idx="9">
                  <c:v>Aizstāv cilvēktiesības</c:v>
                </c:pt>
                <c:pt idx="10">
                  <c:v>Dara savu darbu, labi strādā</c:v>
                </c:pt>
                <c:pt idx="11">
                  <c:v>Ar korupciju</c:v>
                </c:pt>
                <c:pt idx="12">
                  <c:v>Veic kriminālvajāšanu</c:v>
                </c:pt>
                <c:pt idx="13">
                  <c:v>Cita atbilde</c:v>
                </c:pt>
              </c:strCache>
            </c:strRef>
          </c:cat>
          <c:val>
            <c:numRef>
              <c:f>dati_2!$K$4:$K$17</c:f>
              <c:numCache>
                <c:formatCode>0</c:formatCode>
                <c:ptCount val="14"/>
                <c:pt idx="0">
                  <c:v>14.9</c:v>
                </c:pt>
                <c:pt idx="1">
                  <c:v>14.9</c:v>
                </c:pt>
                <c:pt idx="2">
                  <c:v>12.1</c:v>
                </c:pt>
                <c:pt idx="3">
                  <c:v>8.9</c:v>
                </c:pt>
                <c:pt idx="4">
                  <c:v>8.6</c:v>
                </c:pt>
                <c:pt idx="5">
                  <c:v>4.8</c:v>
                </c:pt>
                <c:pt idx="6">
                  <c:v>4.7</c:v>
                </c:pt>
                <c:pt idx="7">
                  <c:v>2.7</c:v>
                </c:pt>
                <c:pt idx="8">
                  <c:v>2.2000000000000002</c:v>
                </c:pt>
                <c:pt idx="9">
                  <c:v>1.3</c:v>
                </c:pt>
                <c:pt idx="10">
                  <c:v>0.9</c:v>
                </c:pt>
                <c:pt idx="11">
                  <c:v>0.7</c:v>
                </c:pt>
                <c:pt idx="12">
                  <c:v>0.7</c:v>
                </c:pt>
                <c:pt idx="13">
                  <c:v>0.5</c:v>
                </c:pt>
              </c:numCache>
            </c:numRef>
          </c:val>
          <c:extLst>
            <c:ext xmlns:c16="http://schemas.microsoft.com/office/drawing/2014/chart" uri="{C3380CC4-5D6E-409C-BE32-E72D297353CC}">
              <c16:uniqueId val="{00000006-3C02-4027-92FE-8709516F3242}"/>
            </c:ext>
          </c:extLst>
        </c:ser>
        <c:ser>
          <c:idx val="1"/>
          <c:order val="1"/>
          <c:tx>
            <c:strRef>
              <c:f>dati_2!$L$3</c:f>
              <c:strCache>
                <c:ptCount val="1"/>
                <c:pt idx="0">
                  <c:v>06.2024. (n=1014)</c:v>
                </c:pt>
              </c:strCache>
            </c:strRef>
          </c:tx>
          <c:spPr>
            <a:solidFill>
              <a:srgbClr val="4472C4">
                <a:lumMod val="60000"/>
                <a:lumOff val="40000"/>
              </a:srgbClr>
            </a:solidFill>
            <a:ln w="25400">
              <a:noFill/>
            </a:ln>
          </c:spPr>
          <c:invertIfNegative val="0"/>
          <c:dPt>
            <c:idx val="0"/>
            <c:invertIfNegative val="0"/>
            <c:bubble3D val="0"/>
            <c:spPr>
              <a:solidFill>
                <a:srgbClr val="8FAADC"/>
              </a:solidFill>
              <a:ln w="25400">
                <a:noFill/>
              </a:ln>
            </c:spPr>
            <c:extLst>
              <c:ext xmlns:c16="http://schemas.microsoft.com/office/drawing/2014/chart" uri="{C3380CC4-5D6E-409C-BE32-E72D297353CC}">
                <c16:uniqueId val="{00000008-3C02-4027-92FE-8709516F3242}"/>
              </c:ext>
            </c:extLst>
          </c:dPt>
          <c:dLbls>
            <c:dLbl>
              <c:idx val="12"/>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showLegendKey val="0"/>
              <c:showVal val="1"/>
              <c:showCatName val="0"/>
              <c:showSerName val="0"/>
              <c:showPercent val="0"/>
              <c:showBubbleSize val="0"/>
              <c:extLst>
                <c:ext xmlns:c16="http://schemas.microsoft.com/office/drawing/2014/chart" uri="{C3380CC4-5D6E-409C-BE32-E72D297353CC}">
                  <c16:uniqueId val="{00000009-3C02-4027-92FE-8709516F3242}"/>
                </c:ext>
              </c:extLst>
            </c:dLbl>
            <c:dLbl>
              <c:idx val="25"/>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showLegendKey val="0"/>
              <c:showVal val="1"/>
              <c:showCatName val="0"/>
              <c:showSerName val="0"/>
              <c:showPercent val="0"/>
              <c:showBubbleSize val="0"/>
              <c:extLst>
                <c:ext xmlns:c16="http://schemas.microsoft.com/office/drawing/2014/chart" uri="{C3380CC4-5D6E-409C-BE32-E72D297353CC}">
                  <c16:uniqueId val="{0000000A-3C02-4027-92FE-8709516F3242}"/>
                </c:ext>
              </c:extLst>
            </c:dLbl>
            <c:dLbl>
              <c:idx val="29"/>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showLegendKey val="0"/>
              <c:showVal val="1"/>
              <c:showCatName val="0"/>
              <c:showSerName val="0"/>
              <c:showPercent val="0"/>
              <c:showBubbleSize val="0"/>
              <c:extLst>
                <c:ext xmlns:c16="http://schemas.microsoft.com/office/drawing/2014/chart" uri="{C3380CC4-5D6E-409C-BE32-E72D297353CC}">
                  <c16:uniqueId val="{0000000B-3C02-4027-92FE-8709516F3242}"/>
                </c:ext>
              </c:extLst>
            </c:dLbl>
            <c:dLbl>
              <c:idx val="31"/>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showLegendKey val="0"/>
              <c:showVal val="1"/>
              <c:showCatName val="0"/>
              <c:showSerName val="0"/>
              <c:showPercent val="0"/>
              <c:showBubbleSize val="0"/>
              <c:extLst>
                <c:ext xmlns:c16="http://schemas.microsoft.com/office/drawing/2014/chart" uri="{C3380CC4-5D6E-409C-BE32-E72D297353CC}">
                  <c16:uniqueId val="{0000000C-3C02-4027-92FE-8709516F3242}"/>
                </c:ext>
              </c:extLst>
            </c:dLbl>
            <c:dLbl>
              <c:idx val="34"/>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3C02-4027-92FE-8709516F3242}"/>
                </c:ext>
              </c:extLst>
            </c:dLbl>
            <c:dLbl>
              <c:idx val="35"/>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showLegendKey val="0"/>
              <c:showVal val="1"/>
              <c:showCatName val="0"/>
              <c:showSerName val="0"/>
              <c:showPercent val="0"/>
              <c:showBubbleSize val="0"/>
              <c:extLst>
                <c:ext xmlns:c16="http://schemas.microsoft.com/office/drawing/2014/chart" uri="{C3380CC4-5D6E-409C-BE32-E72D297353CC}">
                  <c16:uniqueId val="{0000000E-3C02-4027-92FE-8709516F3242}"/>
                </c:ext>
              </c:extLst>
            </c:dLbl>
            <c:dLbl>
              <c:idx val="36"/>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showLegendKey val="0"/>
              <c:showVal val="1"/>
              <c:showCatName val="0"/>
              <c:showSerName val="0"/>
              <c:showPercent val="0"/>
              <c:showBubbleSize val="0"/>
              <c:extLst>
                <c:ext xmlns:c16="http://schemas.microsoft.com/office/drawing/2014/chart" uri="{C3380CC4-5D6E-409C-BE32-E72D297353CC}">
                  <c16:uniqueId val="{0000000F-3C02-4027-92FE-8709516F3242}"/>
                </c:ext>
              </c:extLst>
            </c:dLbl>
            <c:dLbl>
              <c:idx val="37"/>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showLegendKey val="0"/>
              <c:showVal val="1"/>
              <c:showCatName val="0"/>
              <c:showSerName val="0"/>
              <c:showPercent val="0"/>
              <c:showBubbleSize val="0"/>
              <c:extLst>
                <c:ext xmlns:c16="http://schemas.microsoft.com/office/drawing/2014/chart" uri="{C3380CC4-5D6E-409C-BE32-E72D297353CC}">
                  <c16:uniqueId val="{00000010-3C02-4027-92FE-8709516F3242}"/>
                </c:ext>
              </c:extLst>
            </c:dLbl>
            <c:dLbl>
              <c:idx val="38"/>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showLegendKey val="0"/>
              <c:showVal val="1"/>
              <c:showCatName val="0"/>
              <c:showSerName val="0"/>
              <c:showPercent val="0"/>
              <c:showBubbleSize val="0"/>
              <c:extLst>
                <c:ext xmlns:c16="http://schemas.microsoft.com/office/drawing/2014/chart" uri="{C3380CC4-5D6E-409C-BE32-E72D297353CC}">
                  <c16:uniqueId val="{00000011-3C02-4027-92FE-8709516F3242}"/>
                </c:ext>
              </c:extLst>
            </c:dLbl>
            <c:numFmt formatCode="0" sourceLinked="0"/>
            <c:spPr>
              <a:noFill/>
              <a:ln w="25400">
                <a:noFill/>
              </a:ln>
            </c:spPr>
            <c:txPr>
              <a:bodyPr wrap="square" lIns="38100" tIns="19050" rIns="38100" bIns="19050" anchor="ctr">
                <a:spAutoFit/>
              </a:bodyPr>
              <a:lstStyle/>
              <a:p>
                <a:pPr>
                  <a:defRPr sz="1000" b="0" i="0" u="none" strike="noStrike" baseline="0">
                    <a:solidFill>
                      <a:srgbClr val="000000"/>
                    </a:solidFill>
                    <a:latin typeface="Arial"/>
                    <a:ea typeface="Arial"/>
                    <a:cs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dati_2!$J$4:$J$17</c:f>
              <c:strCache>
                <c:ptCount val="14"/>
                <c:pt idx="0">
                  <c:v>Ceļ, izskata, uztur apsūdzības</c:v>
                </c:pt>
                <c:pt idx="1">
                  <c:v>Izmeklē, izskata lietas, noziegumus (t.sk. krimināllietas)</c:v>
                </c:pt>
                <c:pt idx="2">
                  <c:v>Ar tieslietām, tiesvedību</c:v>
                </c:pt>
                <c:pt idx="3">
                  <c:v>Pieņem lēmumus, ierosina un piešķir sodus</c:v>
                </c:pt>
                <c:pt idx="4">
                  <c:v>Aizstāv likumu, uzrauga likumu ievērošanu</c:v>
                </c:pt>
                <c:pt idx="5">
                  <c:v>Ar uzraudzību, kontroli (piem., policijas, tiesu, soda izpilde)</c:v>
                </c:pt>
                <c:pt idx="6">
                  <c:v>Slikti, negodīgi strādā</c:v>
                </c:pt>
                <c:pt idx="7">
                  <c:v>Ar pirmstiesas izmeklēšanu</c:v>
                </c:pt>
                <c:pt idx="8">
                  <c:v>Cīnās ar noziedzību</c:v>
                </c:pt>
                <c:pt idx="9">
                  <c:v>Aizstāv cilvēktiesības</c:v>
                </c:pt>
                <c:pt idx="10">
                  <c:v>Dara savu darbu, labi strādā</c:v>
                </c:pt>
                <c:pt idx="11">
                  <c:v>Ar korupciju</c:v>
                </c:pt>
                <c:pt idx="12">
                  <c:v>Veic kriminālvajāšanu</c:v>
                </c:pt>
                <c:pt idx="13">
                  <c:v>Cita atbilde</c:v>
                </c:pt>
              </c:strCache>
            </c:strRef>
          </c:cat>
          <c:val>
            <c:numRef>
              <c:f>dati_2!$L$4:$L$17</c:f>
              <c:numCache>
                <c:formatCode>0</c:formatCode>
                <c:ptCount val="14"/>
                <c:pt idx="0">
                  <c:v>18.5</c:v>
                </c:pt>
                <c:pt idx="1">
                  <c:v>17.5</c:v>
                </c:pt>
                <c:pt idx="2">
                  <c:v>16.5</c:v>
                </c:pt>
                <c:pt idx="3">
                  <c:v>9.1</c:v>
                </c:pt>
                <c:pt idx="4">
                  <c:v>7.6</c:v>
                </c:pt>
                <c:pt idx="5">
                  <c:v>6.6</c:v>
                </c:pt>
                <c:pt idx="6">
                  <c:v>3.7</c:v>
                </c:pt>
                <c:pt idx="7">
                  <c:v>2.4</c:v>
                </c:pt>
                <c:pt idx="8">
                  <c:v>1.1000000000000001</c:v>
                </c:pt>
                <c:pt idx="9">
                  <c:v>1.3</c:v>
                </c:pt>
                <c:pt idx="10">
                  <c:v>0.9</c:v>
                </c:pt>
                <c:pt idx="11">
                  <c:v>0.6</c:v>
                </c:pt>
                <c:pt idx="12">
                  <c:v>0.6</c:v>
                </c:pt>
                <c:pt idx="13">
                  <c:v>0.7</c:v>
                </c:pt>
              </c:numCache>
            </c:numRef>
          </c:val>
          <c:extLst>
            <c:ext xmlns:c16="http://schemas.microsoft.com/office/drawing/2014/chart" uri="{C3380CC4-5D6E-409C-BE32-E72D297353CC}">
              <c16:uniqueId val="{00000012-3C02-4027-92FE-8709516F3242}"/>
            </c:ext>
          </c:extLst>
        </c:ser>
        <c:ser>
          <c:idx val="2"/>
          <c:order val="2"/>
          <c:tx>
            <c:strRef>
              <c:f>dati_2!$M$3</c:f>
              <c:strCache>
                <c:ptCount val="1"/>
                <c:pt idx="0">
                  <c:v>05.2022. (n=1010)</c:v>
                </c:pt>
              </c:strCache>
            </c:strRef>
          </c:tx>
          <c:spPr>
            <a:solidFill>
              <a:srgbClr val="4472C4">
                <a:lumMod val="20000"/>
                <a:lumOff val="80000"/>
              </a:srgbClr>
            </a:solidFill>
          </c:spPr>
          <c:invertIfNegative val="0"/>
          <c:dLbls>
            <c:dLbl>
              <c:idx val="11"/>
              <c:numFmt formatCode="#,##0.0" sourceLinked="0"/>
              <c:spPr>
                <a:noFill/>
                <a:ln>
                  <a:noFill/>
                </a:ln>
                <a:effectLst/>
              </c:spPr>
              <c:txPr>
                <a:bodyPr wrap="square" lIns="38100" tIns="19050" rIns="38100" bIns="19050" anchor="ctr">
                  <a:spAutoFit/>
                </a:bodyPr>
                <a:lstStyle/>
                <a:p>
                  <a:pPr>
                    <a:defRPr sz="1000"/>
                  </a:pPr>
                  <a:endParaRPr lang="en-US"/>
                </a:p>
              </c:txPr>
              <c:showLegendKey val="0"/>
              <c:showVal val="1"/>
              <c:showCatName val="0"/>
              <c:showSerName val="0"/>
              <c:showPercent val="0"/>
              <c:showBubbleSize val="0"/>
              <c:extLst>
                <c:ext xmlns:c16="http://schemas.microsoft.com/office/drawing/2014/chart" uri="{C3380CC4-5D6E-409C-BE32-E72D297353CC}">
                  <c16:uniqueId val="{00000015-3C02-4027-92FE-8709516F3242}"/>
                </c:ext>
              </c:extLst>
            </c:dLbl>
            <c:numFmt formatCode="#,##0" sourceLinked="0"/>
            <c:spPr>
              <a:noFill/>
              <a:ln>
                <a:noFill/>
              </a:ln>
              <a:effectLst/>
            </c:spPr>
            <c:txPr>
              <a:bodyPr wrap="square" lIns="38100" tIns="19050" rIns="38100" bIns="19050" anchor="ctr">
                <a:spAutoFit/>
              </a:bodyPr>
              <a:lstStyle/>
              <a:p>
                <a:pPr>
                  <a:defRPr sz="10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dati_2!$J$4:$J$17</c:f>
              <c:strCache>
                <c:ptCount val="14"/>
                <c:pt idx="0">
                  <c:v>Ceļ, izskata, uztur apsūdzības</c:v>
                </c:pt>
                <c:pt idx="1">
                  <c:v>Izmeklē, izskata lietas, noziegumus (t.sk. krimināllietas)</c:v>
                </c:pt>
                <c:pt idx="2">
                  <c:v>Ar tieslietām, tiesvedību</c:v>
                </c:pt>
                <c:pt idx="3">
                  <c:v>Pieņem lēmumus, ierosina un piešķir sodus</c:v>
                </c:pt>
                <c:pt idx="4">
                  <c:v>Aizstāv likumu, uzrauga likumu ievērošanu</c:v>
                </c:pt>
                <c:pt idx="5">
                  <c:v>Ar uzraudzību, kontroli (piem., policijas, tiesu, soda izpilde)</c:v>
                </c:pt>
                <c:pt idx="6">
                  <c:v>Slikti, negodīgi strādā</c:v>
                </c:pt>
                <c:pt idx="7">
                  <c:v>Ar pirmstiesas izmeklēšanu</c:v>
                </c:pt>
                <c:pt idx="8">
                  <c:v>Cīnās ar noziedzību</c:v>
                </c:pt>
                <c:pt idx="9">
                  <c:v>Aizstāv cilvēktiesības</c:v>
                </c:pt>
                <c:pt idx="10">
                  <c:v>Dara savu darbu, labi strādā</c:v>
                </c:pt>
                <c:pt idx="11">
                  <c:v>Ar korupciju</c:v>
                </c:pt>
                <c:pt idx="12">
                  <c:v>Veic kriminālvajāšanu</c:v>
                </c:pt>
                <c:pt idx="13">
                  <c:v>Cita atbilde</c:v>
                </c:pt>
              </c:strCache>
            </c:strRef>
          </c:cat>
          <c:val>
            <c:numRef>
              <c:f>dati_2!$M$4:$M$17</c:f>
              <c:numCache>
                <c:formatCode>0</c:formatCode>
                <c:ptCount val="14"/>
                <c:pt idx="0">
                  <c:v>12.9</c:v>
                </c:pt>
                <c:pt idx="1">
                  <c:v>12.2</c:v>
                </c:pt>
                <c:pt idx="2">
                  <c:v>10.5</c:v>
                </c:pt>
                <c:pt idx="3">
                  <c:v>8.6999999999999993</c:v>
                </c:pt>
                <c:pt idx="4">
                  <c:v>5.9</c:v>
                </c:pt>
                <c:pt idx="5">
                  <c:v>5.5</c:v>
                </c:pt>
                <c:pt idx="6">
                  <c:v>3.5</c:v>
                </c:pt>
                <c:pt idx="7">
                  <c:v>1.7</c:v>
                </c:pt>
                <c:pt idx="8">
                  <c:v>1.2</c:v>
                </c:pt>
                <c:pt idx="9">
                  <c:v>1.3</c:v>
                </c:pt>
                <c:pt idx="10">
                  <c:v>0.6</c:v>
                </c:pt>
                <c:pt idx="11" formatCode="0.0">
                  <c:v>0.4</c:v>
                </c:pt>
                <c:pt idx="12">
                  <c:v>1.5</c:v>
                </c:pt>
                <c:pt idx="13">
                  <c:v>0.9</c:v>
                </c:pt>
              </c:numCache>
            </c:numRef>
          </c:val>
          <c:extLst>
            <c:ext xmlns:c16="http://schemas.microsoft.com/office/drawing/2014/chart" uri="{C3380CC4-5D6E-409C-BE32-E72D297353CC}">
              <c16:uniqueId val="{00000014-3C02-4027-92FE-8709516F3242}"/>
            </c:ext>
          </c:extLst>
        </c:ser>
        <c:dLbls>
          <c:showLegendKey val="0"/>
          <c:showVal val="0"/>
          <c:showCatName val="0"/>
          <c:showSerName val="0"/>
          <c:showPercent val="0"/>
          <c:showBubbleSize val="0"/>
        </c:dLbls>
        <c:gapWidth val="40"/>
        <c:axId val="486575696"/>
        <c:axId val="1"/>
      </c:barChart>
      <c:catAx>
        <c:axId val="486575696"/>
        <c:scaling>
          <c:orientation val="maxMin"/>
        </c:scaling>
        <c:delete val="0"/>
        <c:axPos val="l"/>
        <c:title>
          <c:tx>
            <c:rich>
              <a:bodyPr rot="0" vert="horz"/>
              <a:lstStyle/>
              <a:p>
                <a:pPr algn="ctr">
                  <a:defRPr sz="1000" b="0" i="0" u="none" strike="noStrike" baseline="0">
                    <a:solidFill>
                      <a:srgbClr val="000000"/>
                    </a:solidFill>
                    <a:latin typeface="Arial"/>
                    <a:ea typeface="Arial"/>
                    <a:cs typeface="Arial"/>
                  </a:defRPr>
                </a:pPr>
                <a:r>
                  <a:rPr lang="lv-LV" sz="1000"/>
                  <a:t>%</a:t>
                </a:r>
              </a:p>
            </c:rich>
          </c:tx>
          <c:layout>
            <c:manualLayout>
              <c:xMode val="edge"/>
              <c:yMode val="edge"/>
              <c:x val="5.709999689374131E-2"/>
              <c:y val="3.8171497788430887E-3"/>
            </c:manualLayout>
          </c:layout>
          <c:overlay val="0"/>
          <c:spPr>
            <a:solidFill>
              <a:srgbClr val="FFFFFF"/>
            </a:solidFill>
            <a:ln w="3175">
              <a:solidFill>
                <a:srgbClr val="000000"/>
              </a:solidFill>
              <a:prstDash val="solid"/>
            </a:ln>
            <a:effectLst>
              <a:outerShdw dist="35921" dir="2700000" algn="br">
                <a:srgbClr val="000000"/>
              </a:outerShdw>
            </a:effectLst>
          </c:spPr>
        </c:title>
        <c:numFmt formatCode="General" sourceLinked="1"/>
        <c:majorTickMark val="out"/>
        <c:minorTickMark val="none"/>
        <c:tickLblPos val="nextTo"/>
        <c:spPr>
          <a:ln w="3175">
            <a:solidFill>
              <a:srgbClr val="000000"/>
            </a:solidFill>
            <a:prstDash val="solid"/>
          </a:ln>
        </c:spPr>
        <c:txPr>
          <a:bodyPr rot="0" vert="horz"/>
          <a:lstStyle/>
          <a:p>
            <a:pPr>
              <a:defRPr sz="1000" b="0" i="0" u="none" strike="noStrike" baseline="0">
                <a:solidFill>
                  <a:srgbClr val="000000"/>
                </a:solidFill>
                <a:latin typeface="Arial"/>
                <a:ea typeface="Arial"/>
                <a:cs typeface="Arial"/>
              </a:defRPr>
            </a:pPr>
            <a:endParaRPr lang="en-US"/>
          </a:p>
        </c:txPr>
        <c:crossAx val="1"/>
        <c:crosses val="autoZero"/>
        <c:auto val="1"/>
        <c:lblAlgn val="ctr"/>
        <c:lblOffset val="100"/>
        <c:tickLblSkip val="1"/>
        <c:tickMarkSkip val="1"/>
        <c:noMultiLvlLbl val="0"/>
      </c:catAx>
      <c:valAx>
        <c:axId val="1"/>
        <c:scaling>
          <c:orientation val="minMax"/>
          <c:max val="20"/>
        </c:scaling>
        <c:delete val="0"/>
        <c:axPos val="b"/>
        <c:title>
          <c:tx>
            <c:rich>
              <a:bodyPr/>
              <a:lstStyle/>
              <a:p>
                <a:pPr>
                  <a:defRPr sz="800" b="0" i="0" u="none" strike="noStrike" baseline="0">
                    <a:solidFill>
                      <a:srgbClr val="000000"/>
                    </a:solidFill>
                    <a:latin typeface="Arial"/>
                    <a:ea typeface="Arial"/>
                    <a:cs typeface="Arial"/>
                  </a:defRPr>
                </a:pPr>
                <a:r>
                  <a:rPr lang="en-US"/>
                  <a:t>%</a:t>
                </a:r>
              </a:p>
            </c:rich>
          </c:tx>
          <c:layout>
            <c:manualLayout>
              <c:xMode val="edge"/>
              <c:yMode val="edge"/>
              <c:x val="0.91106606355056685"/>
              <c:y val="0.94379804518300248"/>
            </c:manualLayout>
          </c:layout>
          <c:overlay val="0"/>
          <c:spPr>
            <a:noFill/>
            <a:ln w="25400">
              <a:noFill/>
            </a:ln>
          </c:spPr>
        </c:title>
        <c:numFmt formatCode="0" sourceLinked="0"/>
        <c:majorTickMark val="out"/>
        <c:minorTickMark val="none"/>
        <c:tickLblPos val="nextTo"/>
        <c:spPr>
          <a:ln w="3175">
            <a:solidFill>
              <a:srgbClr val="000000"/>
            </a:solidFill>
            <a:prstDash val="solid"/>
          </a:ln>
        </c:spPr>
        <c:txPr>
          <a:bodyPr rot="0" vert="horz"/>
          <a:lstStyle/>
          <a:p>
            <a:pPr>
              <a:defRPr sz="800" b="0" i="0" u="none" strike="noStrike" baseline="0">
                <a:solidFill>
                  <a:srgbClr val="000000"/>
                </a:solidFill>
                <a:latin typeface="Arial"/>
                <a:ea typeface="Arial"/>
                <a:cs typeface="Arial"/>
              </a:defRPr>
            </a:pPr>
            <a:endParaRPr lang="en-US"/>
          </a:p>
        </c:txPr>
        <c:crossAx val="486575696"/>
        <c:crosses val="max"/>
        <c:crossBetween val="between"/>
        <c:majorUnit val="5"/>
      </c:valAx>
      <c:spPr>
        <a:noFill/>
        <a:ln w="25400">
          <a:noFill/>
        </a:ln>
      </c:spPr>
    </c:plotArea>
    <c:legend>
      <c:legendPos val="r"/>
      <c:layout>
        <c:manualLayout>
          <c:xMode val="edge"/>
          <c:yMode val="edge"/>
          <c:x val="0.72482096167626575"/>
          <c:y val="0.35385853124908184"/>
          <c:w val="0.22007117175191496"/>
          <c:h val="0.12357612526452075"/>
        </c:manualLayout>
      </c:layout>
      <c:overlay val="0"/>
      <c:spPr>
        <a:noFill/>
        <a:ln w="25400">
          <a:noFill/>
        </a:ln>
      </c:spPr>
      <c:txPr>
        <a:bodyPr/>
        <a:lstStyle/>
        <a:p>
          <a:pPr>
            <a:defRPr sz="1000" b="0" i="0" u="none" strike="noStrike" baseline="0">
              <a:solidFill>
                <a:srgbClr val="000000"/>
              </a:solidFill>
              <a:latin typeface="Arial"/>
              <a:ea typeface="Arial"/>
              <a:cs typeface="Arial"/>
            </a:defRPr>
          </a:pPr>
          <a:endParaRPr lang="lv-LV"/>
        </a:p>
      </c:txPr>
    </c:legend>
    <c:plotVisOnly val="1"/>
    <c:dispBlanksAs val="gap"/>
    <c:showDLblsOverMax val="0"/>
  </c:chart>
  <c:spPr>
    <a:noFill/>
    <a:ln w="6350">
      <a:noFill/>
    </a:ln>
  </c:spPr>
  <c:txPr>
    <a:bodyPr/>
    <a:lstStyle/>
    <a:p>
      <a:pPr>
        <a:defRPr sz="800" b="0" i="0" u="none" strike="noStrike" baseline="0">
          <a:solidFill>
            <a:srgbClr val="000000"/>
          </a:solidFill>
          <a:latin typeface="Arial"/>
          <a:ea typeface="Arial"/>
          <a:cs typeface="Arial"/>
        </a:defRPr>
      </a:pPr>
      <a:endParaRPr lang="en-US"/>
    </a:p>
  </c:txPr>
  <c:externalData r:id="rId2">
    <c:autoUpdate val="0"/>
  </c:externalData>
  <c:userShapes r:id="rId3"/>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2.3057172201300931E-3"/>
          <c:y val="0.15522967505322705"/>
          <c:w val="0.93182162871992158"/>
          <c:h val="0.40178243014513121"/>
        </c:manualLayout>
      </c:layout>
      <c:barChart>
        <c:barDir val="col"/>
        <c:grouping val="stacked"/>
        <c:varyColors val="0"/>
        <c:ser>
          <c:idx val="0"/>
          <c:order val="0"/>
          <c:tx>
            <c:strRef>
              <c:f>dati_2!$P$9</c:f>
              <c:strCache>
                <c:ptCount val="1"/>
                <c:pt idx="0">
                  <c:v>nezina</c:v>
                </c:pt>
              </c:strCache>
            </c:strRef>
          </c:tx>
          <c:spPr>
            <a:solidFill>
              <a:sysClr val="window" lastClr="FFFFFF">
                <a:lumMod val="85000"/>
              </a:sysClr>
            </a:solidFill>
            <a:ln w="25400">
              <a:noFill/>
            </a:ln>
          </c:spPr>
          <c:invertIfNegative val="0"/>
          <c:dLbls>
            <c:dLbl>
              <c:idx val="1"/>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showLegendKey val="0"/>
              <c:showVal val="1"/>
              <c:showCatName val="0"/>
              <c:showSerName val="0"/>
              <c:showPercent val="0"/>
              <c:showBubbleSize val="0"/>
              <c:extLst>
                <c:ext xmlns:c16="http://schemas.microsoft.com/office/drawing/2014/chart" uri="{C3380CC4-5D6E-409C-BE32-E72D297353CC}">
                  <c16:uniqueId val="{00000000-93CE-4AD4-A7C4-9FA0C9E92C4D}"/>
                </c:ext>
              </c:extLst>
            </c:dLbl>
            <c:dLbl>
              <c:idx val="4"/>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showLegendKey val="0"/>
              <c:showVal val="1"/>
              <c:showCatName val="0"/>
              <c:showSerName val="0"/>
              <c:showPercent val="0"/>
              <c:showBubbleSize val="0"/>
              <c:extLst>
                <c:ext xmlns:c16="http://schemas.microsoft.com/office/drawing/2014/chart" uri="{C3380CC4-5D6E-409C-BE32-E72D297353CC}">
                  <c16:uniqueId val="{00000001-93CE-4AD4-A7C4-9FA0C9E92C4D}"/>
                </c:ext>
              </c:extLst>
            </c:dLbl>
            <c:numFmt formatCode="#,##0" sourceLinked="0"/>
            <c:spPr>
              <a:noFill/>
              <a:ln w="25400">
                <a:noFill/>
              </a:ln>
            </c:spPr>
            <c:txPr>
              <a:bodyPr wrap="square" lIns="38100" tIns="19050" rIns="38100" bIns="19050" anchor="ctr">
                <a:spAutoFit/>
              </a:bodyPr>
              <a:lstStyle/>
              <a:p>
                <a:pPr>
                  <a:defRPr sz="900" b="0" i="0" u="none" strike="noStrike" baseline="0">
                    <a:solidFill>
                      <a:srgbClr val="000000"/>
                    </a:solidFill>
                    <a:latin typeface="Arial"/>
                    <a:ea typeface="Arial"/>
                    <a:cs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dati_2!$Q$8:$S$8</c:f>
              <c:strCache>
                <c:ptCount val="3"/>
                <c:pt idx="0">
                  <c:v>05.2022.</c:v>
                </c:pt>
                <c:pt idx="1">
                  <c:v>06.2024.</c:v>
                </c:pt>
                <c:pt idx="2">
                  <c:v>04./05.2026.</c:v>
                </c:pt>
              </c:strCache>
            </c:strRef>
          </c:cat>
          <c:val>
            <c:numRef>
              <c:f>dati_2!$Q$9:$S$9</c:f>
              <c:numCache>
                <c:formatCode>0</c:formatCode>
                <c:ptCount val="3"/>
                <c:pt idx="0">
                  <c:v>46.2</c:v>
                </c:pt>
                <c:pt idx="1">
                  <c:v>29.5</c:v>
                </c:pt>
                <c:pt idx="2">
                  <c:v>31.1</c:v>
                </c:pt>
              </c:numCache>
            </c:numRef>
          </c:val>
          <c:extLst>
            <c:ext xmlns:c16="http://schemas.microsoft.com/office/drawing/2014/chart" uri="{C3380CC4-5D6E-409C-BE32-E72D297353CC}">
              <c16:uniqueId val="{00000002-93CE-4AD4-A7C4-9FA0C9E92C4D}"/>
            </c:ext>
          </c:extLst>
        </c:ser>
        <c:ser>
          <c:idx val="1"/>
          <c:order val="1"/>
          <c:tx>
            <c:strRef>
              <c:f>dati_2!$P$10</c:f>
              <c:strCache>
                <c:ptCount val="1"/>
                <c:pt idx="0">
                  <c:v>ir sniegta atbilde</c:v>
                </c:pt>
              </c:strCache>
            </c:strRef>
          </c:tx>
          <c:spPr>
            <a:solidFill>
              <a:srgbClr val="572F5F"/>
            </a:solidFill>
            <a:ln w="25400">
              <a:noFill/>
            </a:ln>
          </c:spPr>
          <c:invertIfNegative val="0"/>
          <c:dPt>
            <c:idx val="0"/>
            <c:invertIfNegative val="0"/>
            <c:bubble3D val="0"/>
            <c:spPr>
              <a:solidFill>
                <a:srgbClr val="4472C4">
                  <a:lumMod val="20000"/>
                  <a:lumOff val="80000"/>
                </a:srgbClr>
              </a:solidFill>
              <a:ln w="25400">
                <a:noFill/>
              </a:ln>
            </c:spPr>
            <c:extLst>
              <c:ext xmlns:c16="http://schemas.microsoft.com/office/drawing/2014/chart" uri="{C3380CC4-5D6E-409C-BE32-E72D297353CC}">
                <c16:uniqueId val="{00000004-93CE-4AD4-A7C4-9FA0C9E92C4D}"/>
              </c:ext>
            </c:extLst>
          </c:dPt>
          <c:dPt>
            <c:idx val="1"/>
            <c:invertIfNegative val="0"/>
            <c:bubble3D val="0"/>
            <c:spPr>
              <a:solidFill>
                <a:srgbClr val="8FAADC"/>
              </a:solidFill>
              <a:ln w="25400">
                <a:noFill/>
              </a:ln>
            </c:spPr>
            <c:extLst>
              <c:ext xmlns:c16="http://schemas.microsoft.com/office/drawing/2014/chart" uri="{C3380CC4-5D6E-409C-BE32-E72D297353CC}">
                <c16:uniqueId val="{00000006-93CE-4AD4-A7C4-9FA0C9E92C4D}"/>
              </c:ext>
            </c:extLst>
          </c:dPt>
          <c:dPt>
            <c:idx val="2"/>
            <c:invertIfNegative val="0"/>
            <c:bubble3D val="0"/>
            <c:spPr>
              <a:solidFill>
                <a:srgbClr val="000080"/>
              </a:solidFill>
              <a:ln w="25400">
                <a:noFill/>
              </a:ln>
            </c:spPr>
            <c:extLst>
              <c:ext xmlns:c16="http://schemas.microsoft.com/office/drawing/2014/chart" uri="{C3380CC4-5D6E-409C-BE32-E72D297353CC}">
                <c16:uniqueId val="{00000008-93CE-4AD4-A7C4-9FA0C9E92C4D}"/>
              </c:ext>
            </c:extLst>
          </c:dPt>
          <c:dPt>
            <c:idx val="3"/>
            <c:invertIfNegative val="0"/>
            <c:bubble3D val="0"/>
            <c:spPr>
              <a:solidFill>
                <a:srgbClr val="B884C2"/>
              </a:solidFill>
              <a:ln w="25400">
                <a:noFill/>
              </a:ln>
            </c:spPr>
            <c:extLst>
              <c:ext xmlns:c16="http://schemas.microsoft.com/office/drawing/2014/chart" uri="{C3380CC4-5D6E-409C-BE32-E72D297353CC}">
                <c16:uniqueId val="{0000000A-93CE-4AD4-A7C4-9FA0C9E92C4D}"/>
              </c:ext>
            </c:extLst>
          </c:dPt>
          <c:dPt>
            <c:idx val="4"/>
            <c:invertIfNegative val="0"/>
            <c:bubble3D val="0"/>
            <c:spPr>
              <a:solidFill>
                <a:srgbClr val="CC0099"/>
              </a:solidFill>
              <a:ln w="25400">
                <a:noFill/>
              </a:ln>
            </c:spPr>
            <c:extLst>
              <c:ext xmlns:c16="http://schemas.microsoft.com/office/drawing/2014/chart" uri="{C3380CC4-5D6E-409C-BE32-E72D297353CC}">
                <c16:uniqueId val="{0000000C-93CE-4AD4-A7C4-9FA0C9E92C4D}"/>
              </c:ext>
            </c:extLst>
          </c:dPt>
          <c:dPt>
            <c:idx val="5"/>
            <c:invertIfNegative val="0"/>
            <c:bubble3D val="0"/>
            <c:extLst>
              <c:ext xmlns:c16="http://schemas.microsoft.com/office/drawing/2014/chart" uri="{C3380CC4-5D6E-409C-BE32-E72D297353CC}">
                <c16:uniqueId val="{0000000D-93CE-4AD4-A7C4-9FA0C9E92C4D}"/>
              </c:ext>
            </c:extLst>
          </c:dPt>
          <c:dPt>
            <c:idx val="6"/>
            <c:invertIfNegative val="0"/>
            <c:bubble3D val="0"/>
            <c:spPr>
              <a:solidFill>
                <a:srgbClr val="B884C2"/>
              </a:solidFill>
              <a:ln w="25400">
                <a:noFill/>
              </a:ln>
            </c:spPr>
            <c:extLst>
              <c:ext xmlns:c16="http://schemas.microsoft.com/office/drawing/2014/chart" uri="{C3380CC4-5D6E-409C-BE32-E72D297353CC}">
                <c16:uniqueId val="{0000000F-93CE-4AD4-A7C4-9FA0C9E92C4D}"/>
              </c:ext>
            </c:extLst>
          </c:dPt>
          <c:dPt>
            <c:idx val="7"/>
            <c:invertIfNegative val="0"/>
            <c:bubble3D val="0"/>
            <c:spPr>
              <a:solidFill>
                <a:srgbClr val="CC0099"/>
              </a:solidFill>
              <a:ln w="25400">
                <a:noFill/>
              </a:ln>
            </c:spPr>
            <c:extLst>
              <c:ext xmlns:c16="http://schemas.microsoft.com/office/drawing/2014/chart" uri="{C3380CC4-5D6E-409C-BE32-E72D297353CC}">
                <c16:uniqueId val="{00000011-93CE-4AD4-A7C4-9FA0C9E92C4D}"/>
              </c:ext>
            </c:extLst>
          </c:dPt>
          <c:dLbls>
            <c:dLbl>
              <c:idx val="0"/>
              <c:numFmt formatCode="#,##0" sourceLinked="0"/>
              <c:spPr>
                <a:noFill/>
                <a:ln w="25400">
                  <a:noFill/>
                </a:ln>
              </c:spPr>
              <c:txPr>
                <a:bodyPr/>
                <a:lstStyle/>
                <a:p>
                  <a:pPr>
                    <a:defRPr sz="900" b="0" i="0" u="none" strike="noStrike" baseline="0">
                      <a:solidFill>
                        <a:schemeClr val="tx1"/>
                      </a:solidFill>
                      <a:latin typeface="Arial"/>
                      <a:ea typeface="Arial"/>
                      <a:cs typeface="Arial"/>
                    </a:defRPr>
                  </a:pPr>
                  <a:endParaRPr lang="lv-LV"/>
                </a:p>
              </c:txPr>
              <c:showLegendKey val="0"/>
              <c:showVal val="1"/>
              <c:showCatName val="0"/>
              <c:showSerName val="0"/>
              <c:showPercent val="0"/>
              <c:showBubbleSize val="0"/>
              <c:extLst>
                <c:ext xmlns:c16="http://schemas.microsoft.com/office/drawing/2014/chart" uri="{C3380CC4-5D6E-409C-BE32-E72D297353CC}">
                  <c16:uniqueId val="{00000004-93CE-4AD4-A7C4-9FA0C9E92C4D}"/>
                </c:ext>
              </c:extLst>
            </c:dLbl>
            <c:dLbl>
              <c:idx val="1"/>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showLegendKey val="0"/>
              <c:showVal val="1"/>
              <c:showCatName val="0"/>
              <c:showSerName val="0"/>
              <c:showPercent val="0"/>
              <c:showBubbleSize val="0"/>
              <c:extLst>
                <c:ext xmlns:c16="http://schemas.microsoft.com/office/drawing/2014/chart" uri="{C3380CC4-5D6E-409C-BE32-E72D297353CC}">
                  <c16:uniqueId val="{00000006-93CE-4AD4-A7C4-9FA0C9E92C4D}"/>
                </c:ext>
              </c:extLst>
            </c:dLbl>
            <c:dLbl>
              <c:idx val="4"/>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showLegendKey val="0"/>
              <c:showVal val="1"/>
              <c:showCatName val="0"/>
              <c:showSerName val="0"/>
              <c:showPercent val="0"/>
              <c:showBubbleSize val="0"/>
              <c:extLst>
                <c:ext xmlns:c16="http://schemas.microsoft.com/office/drawing/2014/chart" uri="{C3380CC4-5D6E-409C-BE32-E72D297353CC}">
                  <c16:uniqueId val="{0000000C-93CE-4AD4-A7C4-9FA0C9E92C4D}"/>
                </c:ext>
              </c:extLst>
            </c:dLbl>
            <c:numFmt formatCode="#,##0" sourceLinked="0"/>
            <c:spPr>
              <a:noFill/>
              <a:ln w="25400">
                <a:noFill/>
              </a:ln>
            </c:spPr>
            <c:txPr>
              <a:bodyPr wrap="square" lIns="38100" tIns="19050" rIns="38100" bIns="19050" anchor="ctr">
                <a:spAutoFit/>
              </a:bodyPr>
              <a:lstStyle/>
              <a:p>
                <a:pPr>
                  <a:defRPr sz="900" b="0" i="0" u="none" strike="noStrike" baseline="0">
                    <a:solidFill>
                      <a:schemeClr val="bg1"/>
                    </a:solidFill>
                    <a:latin typeface="Arial"/>
                    <a:ea typeface="Arial"/>
                    <a:cs typeface="Aria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dati_2!$Q$8:$S$8</c:f>
              <c:strCache>
                <c:ptCount val="3"/>
                <c:pt idx="0">
                  <c:v>05.2022.</c:v>
                </c:pt>
                <c:pt idx="1">
                  <c:v>06.2024.</c:v>
                </c:pt>
                <c:pt idx="2">
                  <c:v>04./05.2026.</c:v>
                </c:pt>
              </c:strCache>
            </c:strRef>
          </c:cat>
          <c:val>
            <c:numRef>
              <c:f>dati_2!$Q$10:$S$10</c:f>
              <c:numCache>
                <c:formatCode>0</c:formatCode>
                <c:ptCount val="3"/>
                <c:pt idx="0">
                  <c:v>53.8</c:v>
                </c:pt>
                <c:pt idx="1">
                  <c:v>70.5</c:v>
                </c:pt>
                <c:pt idx="2">
                  <c:v>68.900000000000006</c:v>
                </c:pt>
              </c:numCache>
            </c:numRef>
          </c:val>
          <c:extLst>
            <c:ext xmlns:c16="http://schemas.microsoft.com/office/drawing/2014/chart" uri="{C3380CC4-5D6E-409C-BE32-E72D297353CC}">
              <c16:uniqueId val="{00000012-93CE-4AD4-A7C4-9FA0C9E92C4D}"/>
            </c:ext>
          </c:extLst>
        </c:ser>
        <c:dLbls>
          <c:showLegendKey val="0"/>
          <c:showVal val="0"/>
          <c:showCatName val="0"/>
          <c:showSerName val="0"/>
          <c:showPercent val="0"/>
          <c:showBubbleSize val="0"/>
        </c:dLbls>
        <c:gapWidth val="60"/>
        <c:overlap val="100"/>
        <c:axId val="486568136"/>
        <c:axId val="1"/>
      </c:barChart>
      <c:catAx>
        <c:axId val="486568136"/>
        <c:scaling>
          <c:orientation val="minMax"/>
        </c:scaling>
        <c:delete val="0"/>
        <c:axPos val="b"/>
        <c:numFmt formatCode="General" sourceLinked="1"/>
        <c:majorTickMark val="out"/>
        <c:minorTickMark val="none"/>
        <c:tickLblPos val="nextTo"/>
        <c:spPr>
          <a:ln w="3175">
            <a:solidFill>
              <a:srgbClr val="000000"/>
            </a:solidFill>
            <a:prstDash val="solid"/>
          </a:ln>
        </c:spPr>
        <c:txPr>
          <a:bodyPr rot="-5400000" vert="horz"/>
          <a:lstStyle/>
          <a:p>
            <a:pPr>
              <a:defRPr sz="900" b="0" i="0" u="none" strike="noStrike" baseline="0">
                <a:solidFill>
                  <a:srgbClr val="000000"/>
                </a:solidFill>
                <a:latin typeface="Arial"/>
                <a:ea typeface="Arial"/>
                <a:cs typeface="Arial"/>
              </a:defRPr>
            </a:pPr>
            <a:endParaRPr lang="en-US"/>
          </a:p>
        </c:txPr>
        <c:crossAx val="1"/>
        <c:crosses val="autoZero"/>
        <c:auto val="1"/>
        <c:lblAlgn val="ctr"/>
        <c:lblOffset val="100"/>
        <c:tickLblSkip val="1"/>
        <c:tickMarkSkip val="1"/>
        <c:noMultiLvlLbl val="0"/>
      </c:catAx>
      <c:valAx>
        <c:axId val="1"/>
        <c:scaling>
          <c:orientation val="minMax"/>
        </c:scaling>
        <c:delete val="1"/>
        <c:axPos val="l"/>
        <c:numFmt formatCode="0" sourceLinked="1"/>
        <c:majorTickMark val="out"/>
        <c:minorTickMark val="none"/>
        <c:tickLblPos val="nextTo"/>
        <c:crossAx val="486568136"/>
        <c:crosses val="autoZero"/>
        <c:crossBetween val="between"/>
        <c:majorUnit val="25"/>
      </c:valAx>
      <c:spPr>
        <a:noFill/>
        <a:ln w="25400">
          <a:noFill/>
        </a:ln>
      </c:spPr>
    </c:plotArea>
    <c:legend>
      <c:legendPos val="r"/>
      <c:layout>
        <c:manualLayout>
          <c:xMode val="edge"/>
          <c:yMode val="edge"/>
          <c:x val="0.23700045646468107"/>
          <c:y val="2.5502998256604785E-2"/>
          <c:w val="0.61989729544676475"/>
          <c:h val="0.11406900779738299"/>
        </c:manualLayout>
      </c:layout>
      <c:overlay val="0"/>
      <c:spPr>
        <a:noFill/>
        <a:ln w="25400">
          <a:noFill/>
        </a:ln>
      </c:spPr>
      <c:txPr>
        <a:bodyPr/>
        <a:lstStyle/>
        <a:p>
          <a:pPr>
            <a:defRPr sz="1000" b="0" i="0" u="none" strike="noStrike" baseline="0">
              <a:solidFill>
                <a:srgbClr val="000000"/>
              </a:solidFill>
              <a:latin typeface="Arial"/>
              <a:ea typeface="Arial"/>
              <a:cs typeface="Arial"/>
            </a:defRPr>
          </a:pPr>
          <a:endParaRPr lang="lv-LV"/>
        </a:p>
      </c:txPr>
    </c:legend>
    <c:plotVisOnly val="1"/>
    <c:dispBlanksAs val="gap"/>
    <c:showDLblsOverMax val="0"/>
  </c:chart>
  <c:spPr>
    <a:noFill/>
    <a:ln w="6350">
      <a:noFill/>
    </a:ln>
  </c:spPr>
  <c:txPr>
    <a:bodyPr/>
    <a:lstStyle/>
    <a:p>
      <a:pPr>
        <a:defRPr sz="800" b="0" i="0" u="none" strike="noStrike" baseline="0">
          <a:solidFill>
            <a:srgbClr val="000000"/>
          </a:solidFill>
          <a:latin typeface="Arial"/>
          <a:ea typeface="Arial"/>
          <a:cs typeface="Arial"/>
        </a:defRPr>
      </a:pPr>
      <a:endParaRPr lang="en-US"/>
    </a:p>
  </c:txPr>
  <c:externalData r:id="rId2">
    <c:autoUpdate val="0"/>
  </c:externalData>
  <c:userShapes r:id="rId3"/>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21183026613533051"/>
          <c:y val="7.4710669555567285E-3"/>
          <c:w val="0.7669085447664058"/>
          <c:h val="0.89340551181102368"/>
        </c:manualLayout>
      </c:layout>
      <c:barChart>
        <c:barDir val="bar"/>
        <c:grouping val="clustered"/>
        <c:varyColors val="0"/>
        <c:ser>
          <c:idx val="0"/>
          <c:order val="0"/>
          <c:spPr>
            <a:solidFill>
              <a:srgbClr val="960000"/>
            </a:solidFill>
            <a:ln w="25400">
              <a:noFill/>
            </a:ln>
          </c:spPr>
          <c:invertIfNegative val="0"/>
          <c:dPt>
            <c:idx val="0"/>
            <c:invertIfNegative val="0"/>
            <c:bubble3D val="0"/>
            <c:extLst>
              <c:ext xmlns:c16="http://schemas.microsoft.com/office/drawing/2014/chart" uri="{C3380CC4-5D6E-409C-BE32-E72D297353CC}">
                <c16:uniqueId val="{00000000-B12D-476D-AAEC-A54A42600F6E}"/>
              </c:ext>
            </c:extLst>
          </c:dPt>
          <c:dPt>
            <c:idx val="4"/>
            <c:invertIfNegative val="0"/>
            <c:bubble3D val="0"/>
            <c:extLst>
              <c:ext xmlns:c16="http://schemas.microsoft.com/office/drawing/2014/chart" uri="{C3380CC4-5D6E-409C-BE32-E72D297353CC}">
                <c16:uniqueId val="{00000001-B12D-476D-AAEC-A54A42600F6E}"/>
              </c:ext>
            </c:extLst>
          </c:dPt>
          <c:dPt>
            <c:idx val="5"/>
            <c:invertIfNegative val="0"/>
            <c:bubble3D val="0"/>
            <c:extLst>
              <c:ext xmlns:c16="http://schemas.microsoft.com/office/drawing/2014/chart" uri="{C3380CC4-5D6E-409C-BE32-E72D297353CC}">
                <c16:uniqueId val="{00000002-B12D-476D-AAEC-A54A42600F6E}"/>
              </c:ext>
            </c:extLst>
          </c:dPt>
          <c:dPt>
            <c:idx val="6"/>
            <c:invertIfNegative val="0"/>
            <c:bubble3D val="0"/>
            <c:extLst>
              <c:ext xmlns:c16="http://schemas.microsoft.com/office/drawing/2014/chart" uri="{C3380CC4-5D6E-409C-BE32-E72D297353CC}">
                <c16:uniqueId val="{00000003-B12D-476D-AAEC-A54A42600F6E}"/>
              </c:ext>
            </c:extLst>
          </c:dPt>
          <c:dPt>
            <c:idx val="7"/>
            <c:invertIfNegative val="0"/>
            <c:bubble3D val="0"/>
            <c:extLst>
              <c:ext xmlns:c16="http://schemas.microsoft.com/office/drawing/2014/chart" uri="{C3380CC4-5D6E-409C-BE32-E72D297353CC}">
                <c16:uniqueId val="{00000004-B12D-476D-AAEC-A54A42600F6E}"/>
              </c:ext>
            </c:extLst>
          </c:dPt>
          <c:dPt>
            <c:idx val="8"/>
            <c:invertIfNegative val="0"/>
            <c:bubble3D val="0"/>
            <c:extLst>
              <c:ext xmlns:c16="http://schemas.microsoft.com/office/drawing/2014/chart" uri="{C3380CC4-5D6E-409C-BE32-E72D297353CC}">
                <c16:uniqueId val="{00000005-B12D-476D-AAEC-A54A42600F6E}"/>
              </c:ext>
            </c:extLst>
          </c:dPt>
          <c:dPt>
            <c:idx val="10"/>
            <c:invertIfNegative val="0"/>
            <c:bubble3D val="0"/>
            <c:extLst>
              <c:ext xmlns:c16="http://schemas.microsoft.com/office/drawing/2014/chart" uri="{C3380CC4-5D6E-409C-BE32-E72D297353CC}">
                <c16:uniqueId val="{00000006-B12D-476D-AAEC-A54A42600F6E}"/>
              </c:ext>
            </c:extLst>
          </c:dPt>
          <c:dLbls>
            <c:dLbl>
              <c:idx val="9"/>
              <c:numFmt formatCode="#,##0.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7-B12D-476D-AAEC-A54A42600F6E}"/>
                </c:ext>
              </c:extLst>
            </c:dLbl>
            <c:numFmt formatCode="#,##0.0" sourceLinked="0"/>
            <c:spPr>
              <a:noFill/>
              <a:ln w="25400">
                <a:noFill/>
              </a:ln>
            </c:spPr>
            <c:txPr>
              <a:bodyPr wrap="square" lIns="38100" tIns="19050" rIns="38100" bIns="19050" anchor="ctr">
                <a:spAutoFit/>
              </a:bodyPr>
              <a:lstStyle/>
              <a:p>
                <a:pPr>
                  <a:defRPr sz="1000" b="0" i="0" u="none" strike="noStrike" baseline="0">
                    <a:solidFill>
                      <a:srgbClr val="000000"/>
                    </a:solidFill>
                    <a:latin typeface="Arial"/>
                    <a:ea typeface="Arial"/>
                    <a:cs typeface="Aria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dati_3!$A$5:$A$15</c:f>
              <c:strCache>
                <c:ptCount val="11"/>
                <c:pt idx="0">
                  <c:v>Armīns Meisters</c:v>
                </c:pt>
                <c:pt idx="1">
                  <c:v>Juris Stukāns</c:v>
                </c:pt>
                <c:pt idx="2">
                  <c:v>Jānis Maizītis</c:v>
                </c:pt>
                <c:pt idx="3">
                  <c:v>Ēriks Kalnmeiers</c:v>
                </c:pt>
                <c:pt idx="4">
                  <c:v>Aivars Rimšāns</c:v>
                </c:pt>
                <c:pt idx="5">
                  <c:v>Jānis Skrastiņš</c:v>
                </c:pt>
                <c:pt idx="6">
                  <c:v>Rebeka Laveniece</c:v>
                </c:pt>
                <c:pt idx="7">
                  <c:v>Edmunds Zivtiņš</c:v>
                </c:pt>
                <c:pt idx="8">
                  <c:v>Arnis Bērziņš</c:v>
                </c:pt>
                <c:pt idx="9">
                  <c:v>Andris Ārgalis</c:v>
                </c:pt>
                <c:pt idx="10">
                  <c:v>Cita atbilde*</c:v>
                </c:pt>
              </c:strCache>
            </c:strRef>
          </c:cat>
          <c:val>
            <c:numRef>
              <c:f>dati_3!$B$5:$B$15</c:f>
              <c:numCache>
                <c:formatCode>General</c:formatCode>
                <c:ptCount val="11"/>
                <c:pt idx="0">
                  <c:v>9.4</c:v>
                </c:pt>
                <c:pt idx="1">
                  <c:v>2.7</c:v>
                </c:pt>
                <c:pt idx="2">
                  <c:v>0.4</c:v>
                </c:pt>
                <c:pt idx="3">
                  <c:v>0.4</c:v>
                </c:pt>
                <c:pt idx="4">
                  <c:v>0.1</c:v>
                </c:pt>
                <c:pt idx="5">
                  <c:v>0.1</c:v>
                </c:pt>
                <c:pt idx="6">
                  <c:v>0.1</c:v>
                </c:pt>
                <c:pt idx="7">
                  <c:v>0.1</c:v>
                </c:pt>
                <c:pt idx="8">
                  <c:v>0.1</c:v>
                </c:pt>
                <c:pt idx="9">
                  <c:v>0.1</c:v>
                </c:pt>
                <c:pt idx="10">
                  <c:v>0.5</c:v>
                </c:pt>
              </c:numCache>
            </c:numRef>
          </c:val>
          <c:extLst>
            <c:ext xmlns:c16="http://schemas.microsoft.com/office/drawing/2014/chart" uri="{C3380CC4-5D6E-409C-BE32-E72D297353CC}">
              <c16:uniqueId val="{00000008-B12D-476D-AAEC-A54A42600F6E}"/>
            </c:ext>
          </c:extLst>
        </c:ser>
        <c:dLbls>
          <c:showLegendKey val="0"/>
          <c:showVal val="0"/>
          <c:showCatName val="0"/>
          <c:showSerName val="0"/>
          <c:showPercent val="0"/>
          <c:showBubbleSize val="0"/>
        </c:dLbls>
        <c:gapWidth val="20"/>
        <c:axId val="486572816"/>
        <c:axId val="1"/>
      </c:barChart>
      <c:catAx>
        <c:axId val="486572816"/>
        <c:scaling>
          <c:orientation val="maxMin"/>
        </c:scaling>
        <c:delete val="0"/>
        <c:axPos val="l"/>
        <c:title>
          <c:tx>
            <c:rich>
              <a:bodyPr rot="0" vert="horz"/>
              <a:lstStyle/>
              <a:p>
                <a:pPr algn="ctr">
                  <a:defRPr sz="800" b="0" i="0" u="none" strike="noStrike" baseline="0">
                    <a:solidFill>
                      <a:srgbClr val="000000"/>
                    </a:solidFill>
                    <a:latin typeface="Arial"/>
                    <a:ea typeface="Arial"/>
                    <a:cs typeface="Arial"/>
                  </a:defRPr>
                </a:pPr>
                <a:r>
                  <a:rPr lang="en-US"/>
                  <a:t>%</a:t>
                </a:r>
              </a:p>
            </c:rich>
          </c:tx>
          <c:layout>
            <c:manualLayout>
              <c:xMode val="edge"/>
              <c:yMode val="edge"/>
              <c:x val="0.94175857025505394"/>
              <c:y val="3.4875911660717032E-2"/>
            </c:manualLayout>
          </c:layout>
          <c:overlay val="0"/>
          <c:spPr>
            <a:solidFill>
              <a:srgbClr val="FFFFFF"/>
            </a:solidFill>
            <a:ln w="3175">
              <a:solidFill>
                <a:srgbClr val="000000"/>
              </a:solidFill>
              <a:prstDash val="solid"/>
            </a:ln>
            <a:effectLst>
              <a:outerShdw dist="35921" dir="2700000" algn="br">
                <a:srgbClr val="000000"/>
              </a:outerShdw>
            </a:effectLst>
          </c:spPr>
        </c:title>
        <c:numFmt formatCode="General" sourceLinked="1"/>
        <c:majorTickMark val="out"/>
        <c:minorTickMark val="none"/>
        <c:tickLblPos val="nextTo"/>
        <c:spPr>
          <a:ln w="3175">
            <a:solidFill>
              <a:srgbClr val="000000"/>
            </a:solidFill>
            <a:prstDash val="solid"/>
          </a:ln>
        </c:spPr>
        <c:txPr>
          <a:bodyPr rot="0" vert="horz"/>
          <a:lstStyle/>
          <a:p>
            <a:pPr>
              <a:defRPr sz="1000" b="0" i="0" u="none" strike="noStrike" baseline="0">
                <a:solidFill>
                  <a:srgbClr val="000000"/>
                </a:solidFill>
                <a:latin typeface="Arial" panose="020B0604020202020204" pitchFamily="34" charset="0"/>
                <a:ea typeface="Arial"/>
                <a:cs typeface="Arial" panose="020B0604020202020204" pitchFamily="34" charset="0"/>
              </a:defRPr>
            </a:pPr>
            <a:endParaRPr lang="lv-LV"/>
          </a:p>
        </c:txPr>
        <c:crossAx val="1"/>
        <c:crosses val="autoZero"/>
        <c:auto val="1"/>
        <c:lblAlgn val="ctr"/>
        <c:lblOffset val="100"/>
        <c:tickLblSkip val="1"/>
        <c:tickMarkSkip val="1"/>
        <c:noMultiLvlLbl val="0"/>
      </c:catAx>
      <c:valAx>
        <c:axId val="1"/>
        <c:scaling>
          <c:orientation val="minMax"/>
          <c:max val="15"/>
        </c:scaling>
        <c:delete val="0"/>
        <c:axPos val="b"/>
        <c:title>
          <c:tx>
            <c:rich>
              <a:bodyPr/>
              <a:lstStyle/>
              <a:p>
                <a:pPr>
                  <a:defRPr sz="800" b="0" i="0" u="none" strike="noStrike" baseline="0">
                    <a:solidFill>
                      <a:srgbClr val="000000"/>
                    </a:solidFill>
                    <a:latin typeface="Arial"/>
                    <a:ea typeface="Arial"/>
                    <a:cs typeface="Arial"/>
                  </a:defRPr>
                </a:pPr>
                <a:r>
                  <a:rPr lang="en-US"/>
                  <a:t>%</a:t>
                </a:r>
              </a:p>
            </c:rich>
          </c:tx>
          <c:layout>
            <c:manualLayout>
              <c:xMode val="edge"/>
              <c:yMode val="edge"/>
              <c:x val="0.83098910727090924"/>
              <c:y val="0.91105285413631609"/>
            </c:manualLayout>
          </c:layout>
          <c:overlay val="0"/>
          <c:spPr>
            <a:noFill/>
            <a:ln w="25400">
              <a:noFill/>
            </a:ln>
          </c:spPr>
        </c:title>
        <c:numFmt formatCode="0" sourceLinked="0"/>
        <c:majorTickMark val="out"/>
        <c:minorTickMark val="none"/>
        <c:tickLblPos val="nextTo"/>
        <c:spPr>
          <a:ln w="3175">
            <a:solidFill>
              <a:srgbClr val="000000"/>
            </a:solidFill>
            <a:prstDash val="solid"/>
          </a:ln>
        </c:spPr>
        <c:txPr>
          <a:bodyPr rot="0" vert="horz"/>
          <a:lstStyle/>
          <a:p>
            <a:pPr>
              <a:defRPr sz="800" b="0" i="0" u="none" strike="noStrike" baseline="0">
                <a:solidFill>
                  <a:srgbClr val="000000"/>
                </a:solidFill>
                <a:latin typeface="Arial"/>
                <a:ea typeface="Arial"/>
                <a:cs typeface="Arial"/>
              </a:defRPr>
            </a:pPr>
            <a:endParaRPr lang="en-US"/>
          </a:p>
        </c:txPr>
        <c:crossAx val="486572816"/>
        <c:crosses val="max"/>
        <c:crossBetween val="between"/>
        <c:majorUnit val="5"/>
      </c:valAx>
      <c:spPr>
        <a:noFill/>
        <a:ln w="25400">
          <a:noFill/>
        </a:ln>
      </c:spPr>
    </c:plotArea>
    <c:plotVisOnly val="1"/>
    <c:dispBlanksAs val="gap"/>
    <c:showDLblsOverMax val="0"/>
  </c:chart>
  <c:spPr>
    <a:noFill/>
    <a:ln w="6350">
      <a:noFill/>
    </a:ln>
  </c:spPr>
  <c:txPr>
    <a:bodyPr/>
    <a:lstStyle/>
    <a:p>
      <a:pPr>
        <a:defRPr sz="800" b="0" i="0" u="none" strike="noStrike" baseline="0">
          <a:solidFill>
            <a:srgbClr val="000000"/>
          </a:solidFill>
          <a:latin typeface="Arial"/>
          <a:ea typeface="Arial"/>
          <a:cs typeface="Arial"/>
        </a:defRPr>
      </a:pPr>
      <a:endParaRPr lang="en-US"/>
    </a:p>
  </c:txPr>
  <c:externalData r:id="rId2">
    <c:autoUpdate val="0"/>
  </c:externalData>
  <c:userShapes r:id="rId3"/>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33793420171134109"/>
          <c:y val="0.15878680451121913"/>
          <c:w val="0.32457051276186294"/>
          <c:h val="0.5017077356062285"/>
        </c:manualLayout>
      </c:layout>
      <c:pieChart>
        <c:varyColors val="1"/>
        <c:ser>
          <c:idx val="0"/>
          <c:order val="0"/>
          <c:spPr>
            <a:ln w="25400">
              <a:noFill/>
            </a:ln>
          </c:spPr>
          <c:explosion val="3"/>
          <c:dPt>
            <c:idx val="0"/>
            <c:bubble3D val="0"/>
            <c:spPr>
              <a:solidFill>
                <a:srgbClr val="960000"/>
              </a:solidFill>
              <a:ln w="25400">
                <a:noFill/>
              </a:ln>
            </c:spPr>
            <c:extLst>
              <c:ext xmlns:c16="http://schemas.microsoft.com/office/drawing/2014/chart" uri="{C3380CC4-5D6E-409C-BE32-E72D297353CC}">
                <c16:uniqueId val="{00000001-6500-492D-9F70-5BD59CB836CA}"/>
              </c:ext>
            </c:extLst>
          </c:dPt>
          <c:dPt>
            <c:idx val="1"/>
            <c:bubble3D val="0"/>
            <c:spPr>
              <a:solidFill>
                <a:schemeClr val="bg1">
                  <a:lumMod val="85000"/>
                </a:schemeClr>
              </a:solidFill>
              <a:ln w="25400">
                <a:noFill/>
              </a:ln>
            </c:spPr>
            <c:extLst>
              <c:ext xmlns:c16="http://schemas.microsoft.com/office/drawing/2014/chart" uri="{C3380CC4-5D6E-409C-BE32-E72D297353CC}">
                <c16:uniqueId val="{00000003-6500-492D-9F70-5BD59CB836CA}"/>
              </c:ext>
            </c:extLst>
          </c:dPt>
          <c:dLbls>
            <c:dLbl>
              <c:idx val="0"/>
              <c:layout>
                <c:manualLayout>
                  <c:x val="1.6138493178119151E-3"/>
                  <c:y val="-2.4946218310445668E-2"/>
                </c:manualLayout>
              </c:layout>
              <c:numFmt formatCode="0.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6500-492D-9F70-5BD59CB836CA}"/>
                </c:ext>
              </c:extLst>
            </c:dLbl>
            <c:dLbl>
              <c:idx val="1"/>
              <c:layout>
                <c:manualLayout>
                  <c:x val="2.2756004089258503E-2"/>
                  <c:y val="0"/>
                </c:manualLayout>
              </c:layout>
              <c:numFmt formatCode="0.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6500-492D-9F70-5BD59CB836CA}"/>
                </c:ext>
              </c:extLst>
            </c:dLbl>
            <c:dLbl>
              <c:idx val="2"/>
              <c:numFmt formatCode="0.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04-6500-492D-9F70-5BD59CB836CA}"/>
                </c:ext>
              </c:extLst>
            </c:dLbl>
            <c:dLbl>
              <c:idx val="3"/>
              <c:numFmt formatCode="0.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05-6500-492D-9F70-5BD59CB836CA}"/>
                </c:ext>
              </c:extLst>
            </c:dLbl>
            <c:dLbl>
              <c:idx val="4"/>
              <c:numFmt formatCode="0.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06-6500-492D-9F70-5BD59CB836CA}"/>
                </c:ext>
              </c:extLst>
            </c:dLbl>
            <c:dLbl>
              <c:idx val="5"/>
              <c:numFmt formatCode="0.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07-6500-492D-9F70-5BD59CB836CA}"/>
                </c:ext>
              </c:extLst>
            </c:dLbl>
            <c:numFmt formatCode="0.0%" sourceLinked="0"/>
            <c:spPr>
              <a:noFill/>
              <a:ln w="25400">
                <a:noFill/>
              </a:ln>
            </c:spPr>
            <c:txPr>
              <a:bodyPr wrap="square" lIns="38100" tIns="19050" rIns="38100" bIns="19050" anchor="ctr">
                <a:spAutoFit/>
              </a:bodyPr>
              <a:lstStyle/>
              <a:p>
                <a:pPr>
                  <a:defRPr sz="1000" b="0" i="0" u="none" strike="noStrike" baseline="0">
                    <a:solidFill>
                      <a:srgbClr val="000000"/>
                    </a:solidFill>
                    <a:latin typeface="Arial"/>
                    <a:ea typeface="Arial"/>
                    <a:cs typeface="Arial"/>
                  </a:defRPr>
                </a:pPr>
                <a:endParaRPr lang="en-US"/>
              </a:p>
            </c:txPr>
            <c:dLblPos val="outEnd"/>
            <c:showLegendKey val="0"/>
            <c:showVal val="0"/>
            <c:showCatName val="1"/>
            <c:showSerName val="0"/>
            <c:showPercent val="1"/>
            <c:showBubbleSize val="0"/>
            <c:showLeaderLines val="0"/>
            <c:extLst>
              <c:ext xmlns:c15="http://schemas.microsoft.com/office/drawing/2012/chart" uri="{CE6537A1-D6FC-4f65-9D91-7224C49458BB}"/>
            </c:extLst>
          </c:dLbls>
          <c:cat>
            <c:strRef>
              <c:f>dati_3!$E$4:$E$5</c:f>
              <c:strCache>
                <c:ptCount val="2"/>
                <c:pt idx="0">
                  <c:v>Ir nosaukts cilvēks</c:v>
                </c:pt>
                <c:pt idx="1">
                  <c:v>Nezina</c:v>
                </c:pt>
              </c:strCache>
            </c:strRef>
          </c:cat>
          <c:val>
            <c:numRef>
              <c:f>dati_3!$F$4:$F$5</c:f>
              <c:numCache>
                <c:formatCode>General</c:formatCode>
                <c:ptCount val="2"/>
                <c:pt idx="0" formatCode="0.0">
                  <c:v>14.099999999999994</c:v>
                </c:pt>
                <c:pt idx="1">
                  <c:v>85.9</c:v>
                </c:pt>
              </c:numCache>
            </c:numRef>
          </c:val>
          <c:extLst>
            <c:ext xmlns:c16="http://schemas.microsoft.com/office/drawing/2014/chart" uri="{C3380CC4-5D6E-409C-BE32-E72D297353CC}">
              <c16:uniqueId val="{00000008-6500-492D-9F70-5BD59CB836CA}"/>
            </c:ext>
          </c:extLst>
        </c:ser>
        <c:dLbls>
          <c:showLegendKey val="0"/>
          <c:showVal val="0"/>
          <c:showCatName val="0"/>
          <c:showSerName val="0"/>
          <c:showPercent val="0"/>
          <c:showBubbleSize val="0"/>
          <c:showLeaderLines val="0"/>
        </c:dLbls>
        <c:firstSliceAng val="238"/>
      </c:pieChart>
      <c:spPr>
        <a:noFill/>
        <a:ln w="25400">
          <a:noFill/>
        </a:ln>
      </c:spPr>
    </c:plotArea>
    <c:plotVisOnly val="1"/>
    <c:dispBlanksAs val="zero"/>
    <c:showDLblsOverMax val="0"/>
  </c:chart>
  <c:spPr>
    <a:noFill/>
    <a:ln w="6350">
      <a:noFill/>
    </a:ln>
  </c:spPr>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2069088490068999"/>
          <c:y val="1.0899437570303712E-2"/>
          <c:w val="0.77028699563127445"/>
          <c:h val="0.91055864462439828"/>
        </c:manualLayout>
      </c:layout>
      <c:barChart>
        <c:barDir val="bar"/>
        <c:grouping val="clustered"/>
        <c:varyColors val="0"/>
        <c:ser>
          <c:idx val="0"/>
          <c:order val="0"/>
          <c:tx>
            <c:strRef>
              <c:f>dati_3!$I$3</c:f>
              <c:strCache>
                <c:ptCount val="1"/>
                <c:pt idx="0">
                  <c:v>04./05.2026. (n=1003)</c:v>
                </c:pt>
              </c:strCache>
            </c:strRef>
          </c:tx>
          <c:spPr>
            <a:solidFill>
              <a:srgbClr val="960000"/>
            </a:solidFill>
            <a:ln w="25400">
              <a:noFill/>
            </a:ln>
          </c:spPr>
          <c:invertIfNegative val="0"/>
          <c:dPt>
            <c:idx val="39"/>
            <c:invertIfNegative val="0"/>
            <c:bubble3D val="0"/>
            <c:extLst>
              <c:ext xmlns:c16="http://schemas.microsoft.com/office/drawing/2014/chart" uri="{C3380CC4-5D6E-409C-BE32-E72D297353CC}">
                <c16:uniqueId val="{00000000-11A0-429E-8937-BAB58CA8121B}"/>
              </c:ext>
            </c:extLst>
          </c:dPt>
          <c:dLbls>
            <c:spPr>
              <a:noFill/>
              <a:ln>
                <a:noFill/>
              </a:ln>
              <a:effectLst/>
            </c:spPr>
            <c:txPr>
              <a:bodyPr wrap="square" lIns="38100" tIns="19050" rIns="38100" bIns="19050" anchor="ctr">
                <a:spAutoFit/>
              </a:bodyPr>
              <a:lstStyle/>
              <a:p>
                <a:pPr>
                  <a:defRPr sz="1000"/>
                </a:pPr>
                <a:endParaRPr lang="lv-LV"/>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dati_3!$H$4:$H$25</c:f>
              <c:strCache>
                <c:ptCount val="22"/>
                <c:pt idx="0">
                  <c:v>Armīns Meisters</c:v>
                </c:pt>
                <c:pt idx="1">
                  <c:v>Juris Stukāns</c:v>
                </c:pt>
                <c:pt idx="2">
                  <c:v>Jānis Maizītis</c:v>
                </c:pt>
                <c:pt idx="3">
                  <c:v>Ēriks Kalnmeiers</c:v>
                </c:pt>
                <c:pt idx="4">
                  <c:v>Aivars Rimšāns</c:v>
                </c:pt>
                <c:pt idx="5">
                  <c:v>Jānis Skrastiņš</c:v>
                </c:pt>
                <c:pt idx="6">
                  <c:v>Rebeka Laveniece</c:v>
                </c:pt>
                <c:pt idx="7">
                  <c:v>Edmunds Zivtiņš</c:v>
                </c:pt>
                <c:pt idx="8">
                  <c:v>Arnis Bērziņš</c:v>
                </c:pt>
                <c:pt idx="9">
                  <c:v>Andris Ārgalis</c:v>
                </c:pt>
                <c:pt idx="10">
                  <c:v>Aigars Strupišs</c:v>
                </c:pt>
                <c:pt idx="11">
                  <c:v>Armands Krauze</c:v>
                </c:pt>
                <c:pt idx="12">
                  <c:v>Juris Jansons</c:v>
                </c:pt>
                <c:pt idx="13">
                  <c:v>Jeļena Fedotova</c:v>
                </c:pt>
                <c:pt idx="14">
                  <c:v>Juris Viļums</c:v>
                </c:pt>
                <c:pt idx="15">
                  <c:v>Gunārs Kūtris</c:v>
                </c:pt>
                <c:pt idx="16">
                  <c:v>Juris Siliņš</c:v>
                </c:pt>
                <c:pt idx="17">
                  <c:v>Aldis Gobzems</c:v>
                </c:pt>
                <c:pt idx="18">
                  <c:v>Jānis Bordāns</c:v>
                </c:pt>
                <c:pt idx="19">
                  <c:v>Mārtiņš Staķis</c:v>
                </c:pt>
                <c:pt idx="20">
                  <c:v>Juris Rekšņa</c:v>
                </c:pt>
                <c:pt idx="21">
                  <c:v>Cita atbilde</c:v>
                </c:pt>
              </c:strCache>
            </c:strRef>
          </c:cat>
          <c:val>
            <c:numRef>
              <c:f>dati_3!$I$4:$I$25</c:f>
              <c:numCache>
                <c:formatCode>0</c:formatCode>
                <c:ptCount val="22"/>
                <c:pt idx="0">
                  <c:v>9.4</c:v>
                </c:pt>
                <c:pt idx="1">
                  <c:v>2.7</c:v>
                </c:pt>
                <c:pt idx="2" formatCode="General">
                  <c:v>0.4</c:v>
                </c:pt>
                <c:pt idx="3" formatCode="General">
                  <c:v>0.4</c:v>
                </c:pt>
                <c:pt idx="4" formatCode="General">
                  <c:v>0.1</c:v>
                </c:pt>
                <c:pt idx="5" formatCode="General">
                  <c:v>0.1</c:v>
                </c:pt>
                <c:pt idx="6" formatCode="General">
                  <c:v>0.1</c:v>
                </c:pt>
                <c:pt idx="7" formatCode="General">
                  <c:v>0.1</c:v>
                </c:pt>
                <c:pt idx="8" formatCode="General">
                  <c:v>0.1</c:v>
                </c:pt>
                <c:pt idx="9" formatCode="General">
                  <c:v>0.1</c:v>
                </c:pt>
                <c:pt idx="10" formatCode="General">
                  <c:v>0</c:v>
                </c:pt>
                <c:pt idx="11" formatCode="General">
                  <c:v>0</c:v>
                </c:pt>
                <c:pt idx="12" formatCode="General">
                  <c:v>0</c:v>
                </c:pt>
                <c:pt idx="13" formatCode="General">
                  <c:v>0</c:v>
                </c:pt>
                <c:pt idx="14" formatCode="General">
                  <c:v>0</c:v>
                </c:pt>
                <c:pt idx="15" formatCode="General">
                  <c:v>0</c:v>
                </c:pt>
                <c:pt idx="16" formatCode="General">
                  <c:v>0</c:v>
                </c:pt>
                <c:pt idx="17" formatCode="General">
                  <c:v>0</c:v>
                </c:pt>
                <c:pt idx="18" formatCode="General">
                  <c:v>0</c:v>
                </c:pt>
                <c:pt idx="19" formatCode="General">
                  <c:v>0</c:v>
                </c:pt>
                <c:pt idx="20" formatCode="General">
                  <c:v>0</c:v>
                </c:pt>
                <c:pt idx="21">
                  <c:v>0.5</c:v>
                </c:pt>
              </c:numCache>
            </c:numRef>
          </c:val>
          <c:extLst>
            <c:ext xmlns:c16="http://schemas.microsoft.com/office/drawing/2014/chart" uri="{C3380CC4-5D6E-409C-BE32-E72D297353CC}">
              <c16:uniqueId val="{00000001-11A0-429E-8937-BAB58CA8121B}"/>
            </c:ext>
          </c:extLst>
        </c:ser>
        <c:ser>
          <c:idx val="1"/>
          <c:order val="1"/>
          <c:tx>
            <c:strRef>
              <c:f>dati_3!$J$3</c:f>
              <c:strCache>
                <c:ptCount val="1"/>
                <c:pt idx="0">
                  <c:v>06.2024. (n=1014)</c:v>
                </c:pt>
              </c:strCache>
            </c:strRef>
          </c:tx>
          <c:spPr>
            <a:solidFill>
              <a:srgbClr val="FF6565"/>
            </a:solidFill>
            <a:ln w="25400">
              <a:noFill/>
            </a:ln>
          </c:spPr>
          <c:invertIfNegative val="0"/>
          <c:dLbls>
            <c:spPr>
              <a:noFill/>
              <a:ln>
                <a:noFill/>
              </a:ln>
              <a:effectLst/>
            </c:spPr>
            <c:txPr>
              <a:bodyPr wrap="square" lIns="38100" tIns="19050" rIns="38100" bIns="19050" anchor="ctr">
                <a:spAutoFit/>
              </a:bodyPr>
              <a:lstStyle/>
              <a:p>
                <a:pPr>
                  <a:defRPr sz="1000"/>
                </a:pPr>
                <a:endParaRPr lang="lv-LV"/>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dati_3!$H$4:$H$25</c:f>
              <c:strCache>
                <c:ptCount val="22"/>
                <c:pt idx="0">
                  <c:v>Armīns Meisters</c:v>
                </c:pt>
                <c:pt idx="1">
                  <c:v>Juris Stukāns</c:v>
                </c:pt>
                <c:pt idx="2">
                  <c:v>Jānis Maizītis</c:v>
                </c:pt>
                <c:pt idx="3">
                  <c:v>Ēriks Kalnmeiers</c:v>
                </c:pt>
                <c:pt idx="4">
                  <c:v>Aivars Rimšāns</c:v>
                </c:pt>
                <c:pt idx="5">
                  <c:v>Jānis Skrastiņš</c:v>
                </c:pt>
                <c:pt idx="6">
                  <c:v>Rebeka Laveniece</c:v>
                </c:pt>
                <c:pt idx="7">
                  <c:v>Edmunds Zivtiņš</c:v>
                </c:pt>
                <c:pt idx="8">
                  <c:v>Arnis Bērziņš</c:v>
                </c:pt>
                <c:pt idx="9">
                  <c:v>Andris Ārgalis</c:v>
                </c:pt>
                <c:pt idx="10">
                  <c:v>Aigars Strupišs</c:v>
                </c:pt>
                <c:pt idx="11">
                  <c:v>Armands Krauze</c:v>
                </c:pt>
                <c:pt idx="12">
                  <c:v>Juris Jansons</c:v>
                </c:pt>
                <c:pt idx="13">
                  <c:v>Jeļena Fedotova</c:v>
                </c:pt>
                <c:pt idx="14">
                  <c:v>Juris Viļums</c:v>
                </c:pt>
                <c:pt idx="15">
                  <c:v>Gunārs Kūtris</c:v>
                </c:pt>
                <c:pt idx="16">
                  <c:v>Juris Siliņš</c:v>
                </c:pt>
                <c:pt idx="17">
                  <c:v>Aldis Gobzems</c:v>
                </c:pt>
                <c:pt idx="18">
                  <c:v>Jānis Bordāns</c:v>
                </c:pt>
                <c:pt idx="19">
                  <c:v>Mārtiņš Staķis</c:v>
                </c:pt>
                <c:pt idx="20">
                  <c:v>Juris Rekšņa</c:v>
                </c:pt>
                <c:pt idx="21">
                  <c:v>Cita atbilde</c:v>
                </c:pt>
              </c:strCache>
            </c:strRef>
          </c:cat>
          <c:val>
            <c:numRef>
              <c:f>dati_3!$J$4:$J$25</c:f>
              <c:numCache>
                <c:formatCode>0</c:formatCode>
                <c:ptCount val="22"/>
                <c:pt idx="0" formatCode="General">
                  <c:v>0</c:v>
                </c:pt>
                <c:pt idx="1">
                  <c:v>20.8</c:v>
                </c:pt>
                <c:pt idx="2" formatCode="0.0">
                  <c:v>0.4</c:v>
                </c:pt>
                <c:pt idx="3" formatCode="0.0">
                  <c:v>0.2</c:v>
                </c:pt>
                <c:pt idx="4" formatCode="0.0">
                  <c:v>0.1</c:v>
                </c:pt>
                <c:pt idx="5" formatCode="0.0">
                  <c:v>0.3</c:v>
                </c:pt>
                <c:pt idx="6" formatCode="General">
                  <c:v>0</c:v>
                </c:pt>
                <c:pt idx="7" formatCode="General">
                  <c:v>0</c:v>
                </c:pt>
                <c:pt idx="8" formatCode="General">
                  <c:v>0</c:v>
                </c:pt>
                <c:pt idx="9" formatCode="General">
                  <c:v>0</c:v>
                </c:pt>
                <c:pt idx="10" formatCode="General">
                  <c:v>0.2</c:v>
                </c:pt>
                <c:pt idx="11" formatCode="0.0">
                  <c:v>0.1</c:v>
                </c:pt>
                <c:pt idx="12" formatCode="0.0">
                  <c:v>0.1</c:v>
                </c:pt>
                <c:pt idx="13" formatCode="0.0">
                  <c:v>0.1</c:v>
                </c:pt>
                <c:pt idx="14" formatCode="0.0">
                  <c:v>0.1</c:v>
                </c:pt>
                <c:pt idx="15" formatCode="0.0">
                  <c:v>0.1</c:v>
                </c:pt>
                <c:pt idx="16" formatCode="General">
                  <c:v>0.1</c:v>
                </c:pt>
                <c:pt idx="17" formatCode="General">
                  <c:v>0</c:v>
                </c:pt>
                <c:pt idx="18" formatCode="General">
                  <c:v>0</c:v>
                </c:pt>
                <c:pt idx="19" formatCode="General">
                  <c:v>0</c:v>
                </c:pt>
                <c:pt idx="20" formatCode="General">
                  <c:v>0</c:v>
                </c:pt>
                <c:pt idx="21" formatCode="General">
                  <c:v>0.1</c:v>
                </c:pt>
              </c:numCache>
            </c:numRef>
          </c:val>
          <c:extLst>
            <c:ext xmlns:c16="http://schemas.microsoft.com/office/drawing/2014/chart" uri="{C3380CC4-5D6E-409C-BE32-E72D297353CC}">
              <c16:uniqueId val="{00000002-11A0-429E-8937-BAB58CA8121B}"/>
            </c:ext>
          </c:extLst>
        </c:ser>
        <c:ser>
          <c:idx val="2"/>
          <c:order val="2"/>
          <c:tx>
            <c:strRef>
              <c:f>dati_3!$K$3</c:f>
              <c:strCache>
                <c:ptCount val="1"/>
                <c:pt idx="0">
                  <c:v>05.2022. (n=1010)</c:v>
                </c:pt>
              </c:strCache>
            </c:strRef>
          </c:tx>
          <c:spPr>
            <a:solidFill>
              <a:srgbClr val="FFA7A7"/>
            </a:solidFill>
          </c:spPr>
          <c:invertIfNegative val="0"/>
          <c:dLbls>
            <c:spPr>
              <a:noFill/>
              <a:ln>
                <a:noFill/>
              </a:ln>
              <a:effectLst/>
            </c:spPr>
            <c:txPr>
              <a:bodyPr wrap="square" lIns="38100" tIns="19050" rIns="38100" bIns="19050" anchor="ctr">
                <a:spAutoFit/>
              </a:bodyPr>
              <a:lstStyle/>
              <a:p>
                <a:pPr>
                  <a:defRPr sz="1000"/>
                </a:pPr>
                <a:endParaRPr lang="lv-LV"/>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dati_3!$H$4:$H$25</c:f>
              <c:strCache>
                <c:ptCount val="22"/>
                <c:pt idx="0">
                  <c:v>Armīns Meisters</c:v>
                </c:pt>
                <c:pt idx="1">
                  <c:v>Juris Stukāns</c:v>
                </c:pt>
                <c:pt idx="2">
                  <c:v>Jānis Maizītis</c:v>
                </c:pt>
                <c:pt idx="3">
                  <c:v>Ēriks Kalnmeiers</c:v>
                </c:pt>
                <c:pt idx="4">
                  <c:v>Aivars Rimšāns</c:v>
                </c:pt>
                <c:pt idx="5">
                  <c:v>Jānis Skrastiņš</c:v>
                </c:pt>
                <c:pt idx="6">
                  <c:v>Rebeka Laveniece</c:v>
                </c:pt>
                <c:pt idx="7">
                  <c:v>Edmunds Zivtiņš</c:v>
                </c:pt>
                <c:pt idx="8">
                  <c:v>Arnis Bērziņš</c:v>
                </c:pt>
                <c:pt idx="9">
                  <c:v>Andris Ārgalis</c:v>
                </c:pt>
                <c:pt idx="10">
                  <c:v>Aigars Strupišs</c:v>
                </c:pt>
                <c:pt idx="11">
                  <c:v>Armands Krauze</c:v>
                </c:pt>
                <c:pt idx="12">
                  <c:v>Juris Jansons</c:v>
                </c:pt>
                <c:pt idx="13">
                  <c:v>Jeļena Fedotova</c:v>
                </c:pt>
                <c:pt idx="14">
                  <c:v>Juris Viļums</c:v>
                </c:pt>
                <c:pt idx="15">
                  <c:v>Gunārs Kūtris</c:v>
                </c:pt>
                <c:pt idx="16">
                  <c:v>Juris Siliņš</c:v>
                </c:pt>
                <c:pt idx="17">
                  <c:v>Aldis Gobzems</c:v>
                </c:pt>
                <c:pt idx="18">
                  <c:v>Jānis Bordāns</c:v>
                </c:pt>
                <c:pt idx="19">
                  <c:v>Mārtiņš Staķis</c:v>
                </c:pt>
                <c:pt idx="20">
                  <c:v>Juris Rekšņa</c:v>
                </c:pt>
                <c:pt idx="21">
                  <c:v>Cita atbilde</c:v>
                </c:pt>
              </c:strCache>
            </c:strRef>
          </c:cat>
          <c:val>
            <c:numRef>
              <c:f>dati_3!$K$4:$K$25</c:f>
              <c:numCache>
                <c:formatCode>0</c:formatCode>
                <c:ptCount val="22"/>
                <c:pt idx="0" formatCode="General">
                  <c:v>0</c:v>
                </c:pt>
                <c:pt idx="1">
                  <c:v>17.899999999999999</c:v>
                </c:pt>
                <c:pt idx="2">
                  <c:v>0.9</c:v>
                </c:pt>
                <c:pt idx="3" formatCode="General">
                  <c:v>0.3</c:v>
                </c:pt>
                <c:pt idx="4" formatCode="General">
                  <c:v>0</c:v>
                </c:pt>
                <c:pt idx="5" formatCode="General">
                  <c:v>0.2</c:v>
                </c:pt>
                <c:pt idx="6" formatCode="General">
                  <c:v>0</c:v>
                </c:pt>
                <c:pt idx="7" formatCode="General">
                  <c:v>0</c:v>
                </c:pt>
                <c:pt idx="8" formatCode="General">
                  <c:v>0</c:v>
                </c:pt>
                <c:pt idx="9" formatCode="General">
                  <c:v>0</c:v>
                </c:pt>
                <c:pt idx="10" formatCode="General">
                  <c:v>0</c:v>
                </c:pt>
                <c:pt idx="11" formatCode="General">
                  <c:v>0</c:v>
                </c:pt>
                <c:pt idx="12" formatCode="General">
                  <c:v>0.1</c:v>
                </c:pt>
                <c:pt idx="13" formatCode="General">
                  <c:v>0</c:v>
                </c:pt>
                <c:pt idx="14" formatCode="General">
                  <c:v>0</c:v>
                </c:pt>
                <c:pt idx="15" formatCode="General">
                  <c:v>0</c:v>
                </c:pt>
                <c:pt idx="16" formatCode="General">
                  <c:v>0</c:v>
                </c:pt>
                <c:pt idx="17" formatCode="General">
                  <c:v>0.1</c:v>
                </c:pt>
                <c:pt idx="18" formatCode="General">
                  <c:v>0.1</c:v>
                </c:pt>
                <c:pt idx="19" formatCode="General">
                  <c:v>0.1</c:v>
                </c:pt>
                <c:pt idx="20" formatCode="General">
                  <c:v>0.1</c:v>
                </c:pt>
                <c:pt idx="21" formatCode="General">
                  <c:v>0.3</c:v>
                </c:pt>
              </c:numCache>
            </c:numRef>
          </c:val>
          <c:extLst>
            <c:ext xmlns:c16="http://schemas.microsoft.com/office/drawing/2014/chart" uri="{C3380CC4-5D6E-409C-BE32-E72D297353CC}">
              <c16:uniqueId val="{00000003-11A0-429E-8937-BAB58CA8121B}"/>
            </c:ext>
          </c:extLst>
        </c:ser>
        <c:dLbls>
          <c:showLegendKey val="0"/>
          <c:showVal val="0"/>
          <c:showCatName val="0"/>
          <c:showSerName val="0"/>
          <c:showPercent val="0"/>
          <c:showBubbleSize val="0"/>
        </c:dLbls>
        <c:gapWidth val="40"/>
        <c:axId val="486580016"/>
        <c:axId val="1"/>
      </c:barChart>
      <c:catAx>
        <c:axId val="486580016"/>
        <c:scaling>
          <c:orientation val="maxMin"/>
        </c:scaling>
        <c:delete val="0"/>
        <c:axPos val="l"/>
        <c:title>
          <c:tx>
            <c:rich>
              <a:bodyPr rot="0" vert="horz"/>
              <a:lstStyle/>
              <a:p>
                <a:pPr algn="ctr">
                  <a:defRPr sz="1000" b="0" i="0" u="none" strike="noStrike" baseline="0">
                    <a:solidFill>
                      <a:srgbClr val="000000"/>
                    </a:solidFill>
                    <a:latin typeface="Arial"/>
                    <a:ea typeface="Arial"/>
                    <a:cs typeface="Arial"/>
                  </a:defRPr>
                </a:pPr>
                <a:r>
                  <a:rPr lang="lv-LV" sz="1000"/>
                  <a:t>%</a:t>
                </a:r>
              </a:p>
            </c:rich>
          </c:tx>
          <c:layout>
            <c:manualLayout>
              <c:xMode val="edge"/>
              <c:yMode val="edge"/>
              <c:x val="7.7881064866891642E-3"/>
              <c:y val="1.028803106928707E-2"/>
            </c:manualLayout>
          </c:layout>
          <c:overlay val="0"/>
          <c:spPr>
            <a:solidFill>
              <a:srgbClr val="FFFFFF"/>
            </a:solidFill>
            <a:ln w="3175">
              <a:solidFill>
                <a:srgbClr val="000000"/>
              </a:solidFill>
              <a:prstDash val="solid"/>
            </a:ln>
            <a:effectLst>
              <a:outerShdw dist="35921" dir="2700000" algn="br">
                <a:srgbClr val="000000"/>
              </a:outerShdw>
            </a:effectLst>
          </c:spPr>
        </c:title>
        <c:numFmt formatCode="General" sourceLinked="1"/>
        <c:majorTickMark val="out"/>
        <c:minorTickMark val="none"/>
        <c:tickLblPos val="nextTo"/>
        <c:spPr>
          <a:ln w="3175">
            <a:solidFill>
              <a:srgbClr val="000000"/>
            </a:solidFill>
            <a:prstDash val="solid"/>
          </a:ln>
        </c:spPr>
        <c:txPr>
          <a:bodyPr rot="0" vert="horz"/>
          <a:lstStyle/>
          <a:p>
            <a:pPr>
              <a:defRPr sz="1000" b="0" i="0" u="none" strike="noStrike" baseline="0">
                <a:solidFill>
                  <a:srgbClr val="000000"/>
                </a:solidFill>
                <a:latin typeface="Arial"/>
                <a:ea typeface="Arial"/>
                <a:cs typeface="Arial"/>
              </a:defRPr>
            </a:pPr>
            <a:endParaRPr lang="en-US"/>
          </a:p>
        </c:txPr>
        <c:crossAx val="1"/>
        <c:crosses val="autoZero"/>
        <c:auto val="1"/>
        <c:lblAlgn val="ctr"/>
        <c:lblOffset val="100"/>
        <c:tickLblSkip val="1"/>
        <c:tickMarkSkip val="1"/>
        <c:noMultiLvlLbl val="0"/>
      </c:catAx>
      <c:valAx>
        <c:axId val="1"/>
        <c:scaling>
          <c:orientation val="minMax"/>
          <c:max val="25"/>
        </c:scaling>
        <c:delete val="0"/>
        <c:axPos val="b"/>
        <c:title>
          <c:tx>
            <c:rich>
              <a:bodyPr/>
              <a:lstStyle/>
              <a:p>
                <a:pPr>
                  <a:defRPr sz="800" b="0" i="0" u="none" strike="noStrike" baseline="0">
                    <a:solidFill>
                      <a:srgbClr val="000000"/>
                    </a:solidFill>
                    <a:latin typeface="Arial"/>
                    <a:ea typeface="Arial"/>
                    <a:cs typeface="Arial"/>
                  </a:defRPr>
                </a:pPr>
                <a:r>
                  <a:rPr lang="en-US"/>
                  <a:t>%</a:t>
                </a:r>
              </a:p>
            </c:rich>
          </c:tx>
          <c:layout>
            <c:manualLayout>
              <c:xMode val="edge"/>
              <c:yMode val="edge"/>
              <c:x val="0.87704821691223167"/>
              <c:y val="0.93251608548931397"/>
            </c:manualLayout>
          </c:layout>
          <c:overlay val="0"/>
          <c:spPr>
            <a:noFill/>
            <a:ln w="25400">
              <a:noFill/>
            </a:ln>
          </c:spPr>
        </c:title>
        <c:numFmt formatCode="0" sourceLinked="0"/>
        <c:majorTickMark val="out"/>
        <c:minorTickMark val="none"/>
        <c:tickLblPos val="nextTo"/>
        <c:spPr>
          <a:ln w="3175">
            <a:solidFill>
              <a:srgbClr val="000000"/>
            </a:solidFill>
            <a:prstDash val="solid"/>
          </a:ln>
        </c:spPr>
        <c:txPr>
          <a:bodyPr rot="0" vert="horz"/>
          <a:lstStyle/>
          <a:p>
            <a:pPr>
              <a:defRPr sz="800" b="0" i="0" u="none" strike="noStrike" baseline="0">
                <a:solidFill>
                  <a:srgbClr val="000000"/>
                </a:solidFill>
                <a:latin typeface="Arial"/>
                <a:ea typeface="Arial"/>
                <a:cs typeface="Arial"/>
              </a:defRPr>
            </a:pPr>
            <a:endParaRPr lang="en-US"/>
          </a:p>
        </c:txPr>
        <c:crossAx val="486580016"/>
        <c:crosses val="max"/>
        <c:crossBetween val="between"/>
        <c:majorUnit val="5"/>
      </c:valAx>
      <c:spPr>
        <a:noFill/>
        <a:ln w="25400">
          <a:noFill/>
        </a:ln>
      </c:spPr>
    </c:plotArea>
    <c:legend>
      <c:legendPos val="r"/>
      <c:layout>
        <c:manualLayout>
          <c:xMode val="edge"/>
          <c:yMode val="edge"/>
          <c:x val="0.31137559118719643"/>
          <c:y val="0.28987108838883291"/>
          <c:w val="0.2738667047875098"/>
          <c:h val="0.13310096901394436"/>
        </c:manualLayout>
      </c:layout>
      <c:overlay val="0"/>
      <c:spPr>
        <a:noFill/>
        <a:ln w="25400">
          <a:noFill/>
        </a:ln>
      </c:spPr>
      <c:txPr>
        <a:bodyPr/>
        <a:lstStyle/>
        <a:p>
          <a:pPr>
            <a:defRPr sz="1000" b="0" i="0" u="none" strike="noStrike" baseline="0">
              <a:solidFill>
                <a:srgbClr val="000000"/>
              </a:solidFill>
              <a:latin typeface="Arial"/>
              <a:ea typeface="Arial"/>
              <a:cs typeface="Arial"/>
            </a:defRPr>
          </a:pPr>
          <a:endParaRPr lang="lv-LV"/>
        </a:p>
      </c:txPr>
    </c:legend>
    <c:plotVisOnly val="1"/>
    <c:dispBlanksAs val="gap"/>
    <c:showDLblsOverMax val="0"/>
  </c:chart>
  <c:spPr>
    <a:noFill/>
    <a:ln w="6350">
      <a:noFill/>
    </a:ln>
  </c:spPr>
  <c:txPr>
    <a:bodyPr/>
    <a:lstStyle/>
    <a:p>
      <a:pPr>
        <a:defRPr sz="800" b="0" i="0" u="none" strike="noStrike" baseline="0">
          <a:solidFill>
            <a:srgbClr val="000000"/>
          </a:solidFill>
          <a:latin typeface="Arial"/>
          <a:ea typeface="Arial"/>
          <a:cs typeface="Arial"/>
        </a:defRPr>
      </a:pPr>
      <a:endParaRPr lang="en-US"/>
    </a:p>
  </c:txPr>
  <c:externalData r:id="rId2">
    <c:autoUpdate val="0"/>
  </c:externalData>
  <c:userShapes r:id="rId3"/>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6.3529047058094118E-2"/>
          <c:y val="0.12578329433918298"/>
          <c:w val="0.93182162871992158"/>
          <c:h val="0.63776730411343674"/>
        </c:manualLayout>
      </c:layout>
      <c:barChart>
        <c:barDir val="col"/>
        <c:grouping val="stacked"/>
        <c:varyColors val="0"/>
        <c:ser>
          <c:idx val="0"/>
          <c:order val="0"/>
          <c:tx>
            <c:strRef>
              <c:f>dati_3!$N$5</c:f>
              <c:strCache>
                <c:ptCount val="1"/>
                <c:pt idx="0">
                  <c:v>nezina</c:v>
                </c:pt>
              </c:strCache>
            </c:strRef>
          </c:tx>
          <c:spPr>
            <a:solidFill>
              <a:sysClr val="window" lastClr="FFFFFF">
                <a:lumMod val="85000"/>
              </a:sysClr>
            </a:solidFill>
            <a:ln w="25400">
              <a:noFill/>
            </a:ln>
          </c:spPr>
          <c:invertIfNegative val="0"/>
          <c:dLbls>
            <c:dLbl>
              <c:idx val="1"/>
              <c:numFmt formatCode="#,##0" sourceLinked="0"/>
              <c:spPr>
                <a:noFill/>
                <a:ln w="25400">
                  <a:noFill/>
                </a:ln>
              </c:spPr>
              <c:txPr>
                <a:bodyPr/>
                <a:lstStyle/>
                <a:p>
                  <a:pPr>
                    <a:defRPr/>
                  </a:pPr>
                  <a:endParaRPr lang="lv-LV"/>
                </a:p>
              </c:txPr>
              <c:showLegendKey val="0"/>
              <c:showVal val="1"/>
              <c:showCatName val="0"/>
              <c:showSerName val="0"/>
              <c:showPercent val="0"/>
              <c:showBubbleSize val="0"/>
              <c:extLst>
                <c:ext xmlns:c16="http://schemas.microsoft.com/office/drawing/2014/chart" uri="{C3380CC4-5D6E-409C-BE32-E72D297353CC}">
                  <c16:uniqueId val="{00000000-BA67-4C02-BB1D-E957C7B1FAA4}"/>
                </c:ext>
              </c:extLst>
            </c:dLbl>
            <c:dLbl>
              <c:idx val="4"/>
              <c:numFmt formatCode="#,##0" sourceLinked="0"/>
              <c:spPr>
                <a:noFill/>
                <a:ln w="25400">
                  <a:noFill/>
                </a:ln>
              </c:spPr>
              <c:txPr>
                <a:bodyPr/>
                <a:lstStyle/>
                <a:p>
                  <a:pPr>
                    <a:defRPr/>
                  </a:pPr>
                  <a:endParaRPr lang="lv-LV"/>
                </a:p>
              </c:txPr>
              <c:showLegendKey val="0"/>
              <c:showVal val="1"/>
              <c:showCatName val="0"/>
              <c:showSerName val="0"/>
              <c:showPercent val="0"/>
              <c:showBubbleSize val="0"/>
              <c:extLst>
                <c:ext xmlns:c16="http://schemas.microsoft.com/office/drawing/2014/chart" uri="{C3380CC4-5D6E-409C-BE32-E72D297353CC}">
                  <c16:uniqueId val="{00000001-BA67-4C02-BB1D-E957C7B1FAA4}"/>
                </c:ext>
              </c:extLst>
            </c:dLbl>
            <c:numFmt formatCode="#,##0" sourceLinked="0"/>
            <c:spPr>
              <a:noFill/>
              <a:ln w="25400">
                <a:noFill/>
              </a:ln>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dati_3!$O$4:$Q$4</c:f>
              <c:strCache>
                <c:ptCount val="3"/>
                <c:pt idx="0">
                  <c:v>05.2022.</c:v>
                </c:pt>
                <c:pt idx="1">
                  <c:v>06.2024.</c:v>
                </c:pt>
                <c:pt idx="2">
                  <c:v>04./05.2026.</c:v>
                </c:pt>
              </c:strCache>
            </c:strRef>
          </c:cat>
          <c:val>
            <c:numRef>
              <c:f>dati_3!$O$5:$Q$5</c:f>
              <c:numCache>
                <c:formatCode>0.0</c:formatCode>
                <c:ptCount val="3"/>
                <c:pt idx="0" formatCode="General">
                  <c:v>80</c:v>
                </c:pt>
                <c:pt idx="1">
                  <c:v>77.3</c:v>
                </c:pt>
                <c:pt idx="2" formatCode="0">
                  <c:v>85.9</c:v>
                </c:pt>
              </c:numCache>
            </c:numRef>
          </c:val>
          <c:extLst>
            <c:ext xmlns:c16="http://schemas.microsoft.com/office/drawing/2014/chart" uri="{C3380CC4-5D6E-409C-BE32-E72D297353CC}">
              <c16:uniqueId val="{00000002-BA67-4C02-BB1D-E957C7B1FAA4}"/>
            </c:ext>
          </c:extLst>
        </c:ser>
        <c:ser>
          <c:idx val="1"/>
          <c:order val="1"/>
          <c:tx>
            <c:strRef>
              <c:f>dati_3!$N$6</c:f>
              <c:strCache>
                <c:ptCount val="1"/>
                <c:pt idx="0">
                  <c:v>ir nosaukts cilvēks</c:v>
                </c:pt>
              </c:strCache>
            </c:strRef>
          </c:tx>
          <c:spPr>
            <a:solidFill>
              <a:srgbClr val="572F5F"/>
            </a:solidFill>
            <a:ln w="25400">
              <a:noFill/>
            </a:ln>
          </c:spPr>
          <c:invertIfNegative val="0"/>
          <c:dPt>
            <c:idx val="0"/>
            <c:invertIfNegative val="0"/>
            <c:bubble3D val="0"/>
            <c:spPr>
              <a:solidFill>
                <a:srgbClr val="FFA7A7"/>
              </a:solidFill>
              <a:ln w="25400">
                <a:noFill/>
              </a:ln>
            </c:spPr>
            <c:extLst>
              <c:ext xmlns:c16="http://schemas.microsoft.com/office/drawing/2014/chart" uri="{C3380CC4-5D6E-409C-BE32-E72D297353CC}">
                <c16:uniqueId val="{00000004-BA67-4C02-BB1D-E957C7B1FAA4}"/>
              </c:ext>
            </c:extLst>
          </c:dPt>
          <c:dPt>
            <c:idx val="1"/>
            <c:invertIfNegative val="0"/>
            <c:bubble3D val="0"/>
            <c:spPr>
              <a:solidFill>
                <a:srgbClr val="FF6565"/>
              </a:solidFill>
              <a:ln w="25400">
                <a:noFill/>
              </a:ln>
            </c:spPr>
            <c:extLst>
              <c:ext xmlns:c16="http://schemas.microsoft.com/office/drawing/2014/chart" uri="{C3380CC4-5D6E-409C-BE32-E72D297353CC}">
                <c16:uniqueId val="{00000006-BA67-4C02-BB1D-E957C7B1FAA4}"/>
              </c:ext>
            </c:extLst>
          </c:dPt>
          <c:dPt>
            <c:idx val="2"/>
            <c:invertIfNegative val="0"/>
            <c:bubble3D val="0"/>
            <c:spPr>
              <a:solidFill>
                <a:srgbClr val="960000"/>
              </a:solidFill>
              <a:ln w="25400">
                <a:noFill/>
              </a:ln>
            </c:spPr>
            <c:extLst>
              <c:ext xmlns:c16="http://schemas.microsoft.com/office/drawing/2014/chart" uri="{C3380CC4-5D6E-409C-BE32-E72D297353CC}">
                <c16:uniqueId val="{00000008-BA67-4C02-BB1D-E957C7B1FAA4}"/>
              </c:ext>
            </c:extLst>
          </c:dPt>
          <c:dPt>
            <c:idx val="3"/>
            <c:invertIfNegative val="0"/>
            <c:bubble3D val="0"/>
            <c:spPr>
              <a:solidFill>
                <a:srgbClr val="B884C2"/>
              </a:solidFill>
              <a:ln w="25400">
                <a:noFill/>
              </a:ln>
            </c:spPr>
            <c:extLst>
              <c:ext xmlns:c16="http://schemas.microsoft.com/office/drawing/2014/chart" uri="{C3380CC4-5D6E-409C-BE32-E72D297353CC}">
                <c16:uniqueId val="{0000000A-BA67-4C02-BB1D-E957C7B1FAA4}"/>
              </c:ext>
            </c:extLst>
          </c:dPt>
          <c:dPt>
            <c:idx val="4"/>
            <c:invertIfNegative val="0"/>
            <c:bubble3D val="0"/>
            <c:spPr>
              <a:solidFill>
                <a:srgbClr val="CC0099"/>
              </a:solidFill>
              <a:ln w="25400">
                <a:noFill/>
              </a:ln>
            </c:spPr>
            <c:extLst>
              <c:ext xmlns:c16="http://schemas.microsoft.com/office/drawing/2014/chart" uri="{C3380CC4-5D6E-409C-BE32-E72D297353CC}">
                <c16:uniqueId val="{0000000C-BA67-4C02-BB1D-E957C7B1FAA4}"/>
              </c:ext>
            </c:extLst>
          </c:dPt>
          <c:dPt>
            <c:idx val="5"/>
            <c:invertIfNegative val="0"/>
            <c:bubble3D val="0"/>
            <c:extLst>
              <c:ext xmlns:c16="http://schemas.microsoft.com/office/drawing/2014/chart" uri="{C3380CC4-5D6E-409C-BE32-E72D297353CC}">
                <c16:uniqueId val="{0000000D-BA67-4C02-BB1D-E957C7B1FAA4}"/>
              </c:ext>
            </c:extLst>
          </c:dPt>
          <c:dPt>
            <c:idx val="6"/>
            <c:invertIfNegative val="0"/>
            <c:bubble3D val="0"/>
            <c:spPr>
              <a:solidFill>
                <a:srgbClr val="B884C2"/>
              </a:solidFill>
              <a:ln w="25400">
                <a:noFill/>
              </a:ln>
            </c:spPr>
            <c:extLst>
              <c:ext xmlns:c16="http://schemas.microsoft.com/office/drawing/2014/chart" uri="{C3380CC4-5D6E-409C-BE32-E72D297353CC}">
                <c16:uniqueId val="{0000000F-BA67-4C02-BB1D-E957C7B1FAA4}"/>
              </c:ext>
            </c:extLst>
          </c:dPt>
          <c:dPt>
            <c:idx val="7"/>
            <c:invertIfNegative val="0"/>
            <c:bubble3D val="0"/>
            <c:spPr>
              <a:solidFill>
                <a:srgbClr val="CC0099"/>
              </a:solidFill>
              <a:ln w="25400">
                <a:noFill/>
              </a:ln>
            </c:spPr>
            <c:extLst>
              <c:ext xmlns:c16="http://schemas.microsoft.com/office/drawing/2014/chart" uri="{C3380CC4-5D6E-409C-BE32-E72D297353CC}">
                <c16:uniqueId val="{00000011-BA67-4C02-BB1D-E957C7B1FAA4}"/>
              </c:ext>
            </c:extLst>
          </c:dPt>
          <c:dLbls>
            <c:numFmt formatCode="#,##0" sourceLinked="0"/>
            <c:spPr>
              <a:noFill/>
              <a:ln w="25400">
                <a:noFill/>
              </a:ln>
            </c:spPr>
            <c:txPr>
              <a:bodyPr/>
              <a:lstStyle/>
              <a:p>
                <a:pPr>
                  <a:defRPr>
                    <a:solidFill>
                      <a:schemeClr val="bg1"/>
                    </a:solidFil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dati_3!$O$4:$Q$4</c:f>
              <c:strCache>
                <c:ptCount val="3"/>
                <c:pt idx="0">
                  <c:v>05.2022.</c:v>
                </c:pt>
                <c:pt idx="1">
                  <c:v>06.2024.</c:v>
                </c:pt>
                <c:pt idx="2">
                  <c:v>04./05.2026.</c:v>
                </c:pt>
              </c:strCache>
            </c:strRef>
          </c:cat>
          <c:val>
            <c:numRef>
              <c:f>dati_3!$O$6:$Q$6</c:f>
              <c:numCache>
                <c:formatCode>0.0</c:formatCode>
                <c:ptCount val="3"/>
                <c:pt idx="0" formatCode="General">
                  <c:v>20</c:v>
                </c:pt>
                <c:pt idx="1">
                  <c:v>22.700000000000003</c:v>
                </c:pt>
                <c:pt idx="2" formatCode="0">
                  <c:v>14.099999999999994</c:v>
                </c:pt>
              </c:numCache>
            </c:numRef>
          </c:val>
          <c:extLst>
            <c:ext xmlns:c16="http://schemas.microsoft.com/office/drawing/2014/chart" uri="{C3380CC4-5D6E-409C-BE32-E72D297353CC}">
              <c16:uniqueId val="{00000012-BA67-4C02-BB1D-E957C7B1FAA4}"/>
            </c:ext>
          </c:extLst>
        </c:ser>
        <c:dLbls>
          <c:showLegendKey val="0"/>
          <c:showVal val="0"/>
          <c:showCatName val="0"/>
          <c:showSerName val="0"/>
          <c:showPercent val="0"/>
          <c:showBubbleSize val="0"/>
        </c:dLbls>
        <c:gapWidth val="60"/>
        <c:overlap val="100"/>
        <c:axId val="486580736"/>
        <c:axId val="1"/>
      </c:barChart>
      <c:catAx>
        <c:axId val="486580736"/>
        <c:scaling>
          <c:orientation val="minMax"/>
        </c:scaling>
        <c:delete val="0"/>
        <c:axPos val="b"/>
        <c:numFmt formatCode="General" sourceLinked="1"/>
        <c:majorTickMark val="out"/>
        <c:minorTickMark val="none"/>
        <c:tickLblPos val="nextTo"/>
        <c:spPr>
          <a:ln w="3175">
            <a:solidFill>
              <a:srgbClr val="000000"/>
            </a:solidFill>
            <a:prstDash val="solid"/>
          </a:ln>
        </c:spPr>
        <c:txPr>
          <a:bodyPr rot="-5400000" vert="horz"/>
          <a:lstStyle/>
          <a:p>
            <a:pPr>
              <a:defRPr/>
            </a:pPr>
            <a:endParaRPr lang="lv-LV"/>
          </a:p>
        </c:txPr>
        <c:crossAx val="1"/>
        <c:crosses val="autoZero"/>
        <c:auto val="1"/>
        <c:lblAlgn val="ctr"/>
        <c:lblOffset val="100"/>
        <c:tickLblSkip val="1"/>
        <c:tickMarkSkip val="1"/>
        <c:noMultiLvlLbl val="0"/>
      </c:catAx>
      <c:valAx>
        <c:axId val="1"/>
        <c:scaling>
          <c:orientation val="minMax"/>
        </c:scaling>
        <c:delete val="1"/>
        <c:axPos val="l"/>
        <c:numFmt formatCode="General" sourceLinked="1"/>
        <c:majorTickMark val="out"/>
        <c:minorTickMark val="none"/>
        <c:tickLblPos val="nextTo"/>
        <c:crossAx val="486580736"/>
        <c:crosses val="autoZero"/>
        <c:crossBetween val="between"/>
        <c:majorUnit val="25"/>
      </c:valAx>
      <c:spPr>
        <a:noFill/>
        <a:ln w="25400">
          <a:noFill/>
        </a:ln>
      </c:spPr>
    </c:plotArea>
    <c:legend>
      <c:legendPos val="r"/>
      <c:layout>
        <c:manualLayout>
          <c:xMode val="edge"/>
          <c:yMode val="edge"/>
          <c:x val="0.2370006120776405"/>
          <c:y val="8.0866492720231248E-2"/>
          <c:w val="0.61989749312831954"/>
          <c:h val="0.11406883128372997"/>
        </c:manualLayout>
      </c:layout>
      <c:overlay val="0"/>
      <c:spPr>
        <a:noFill/>
        <a:ln w="25400">
          <a:noFill/>
        </a:ln>
      </c:spPr>
    </c:legend>
    <c:plotVisOnly val="1"/>
    <c:dispBlanksAs val="gap"/>
    <c:showDLblsOverMax val="0"/>
  </c:chart>
  <c:spPr>
    <a:noFill/>
    <a:ln w="6350">
      <a:noFill/>
    </a:ln>
  </c:spPr>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userShapes r:id="rId3"/>
</c:chartSpace>
</file>

<file path=ppt/charts/chart2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34008480679451064"/>
          <c:y val="0.16564520035884472"/>
          <c:w val="0.34843304334024794"/>
          <c:h val="0.59582192259828037"/>
        </c:manualLayout>
      </c:layout>
      <c:pieChart>
        <c:varyColors val="1"/>
        <c:ser>
          <c:idx val="0"/>
          <c:order val="0"/>
          <c:spPr>
            <a:ln w="12700">
              <a:solidFill>
                <a:srgbClr val="000000"/>
              </a:solidFill>
              <a:prstDash val="solid"/>
            </a:ln>
          </c:spPr>
          <c:explosion val="3"/>
          <c:dPt>
            <c:idx val="0"/>
            <c:bubble3D val="0"/>
            <c:spPr>
              <a:solidFill>
                <a:srgbClr val="5A8BD4"/>
              </a:solidFill>
              <a:ln w="25400">
                <a:noFill/>
              </a:ln>
            </c:spPr>
            <c:extLst>
              <c:ext xmlns:c16="http://schemas.microsoft.com/office/drawing/2014/chart" uri="{C3380CC4-5D6E-409C-BE32-E72D297353CC}">
                <c16:uniqueId val="{00000001-6646-482D-A940-591ED11EFBAA}"/>
              </c:ext>
            </c:extLst>
          </c:dPt>
          <c:dPt>
            <c:idx val="1"/>
            <c:bubble3D val="0"/>
            <c:spPr>
              <a:solidFill>
                <a:srgbClr val="A3BCE5"/>
              </a:solidFill>
              <a:ln w="25400">
                <a:noFill/>
              </a:ln>
            </c:spPr>
            <c:extLst>
              <c:ext xmlns:c16="http://schemas.microsoft.com/office/drawing/2014/chart" uri="{C3380CC4-5D6E-409C-BE32-E72D297353CC}">
                <c16:uniqueId val="{00000003-6646-482D-A940-591ED11EFBAA}"/>
              </c:ext>
            </c:extLst>
          </c:dPt>
          <c:dPt>
            <c:idx val="2"/>
            <c:bubble3D val="0"/>
            <c:spPr>
              <a:solidFill>
                <a:srgbClr val="F1CA3D"/>
              </a:solidFill>
              <a:ln w="25400">
                <a:noFill/>
              </a:ln>
            </c:spPr>
            <c:extLst>
              <c:ext xmlns:c16="http://schemas.microsoft.com/office/drawing/2014/chart" uri="{C3380CC4-5D6E-409C-BE32-E72D297353CC}">
                <c16:uniqueId val="{00000005-6646-482D-A940-591ED11EFBAA}"/>
              </c:ext>
            </c:extLst>
          </c:dPt>
          <c:dPt>
            <c:idx val="3"/>
            <c:bubble3D val="0"/>
            <c:spPr>
              <a:solidFill>
                <a:srgbClr val="F2A36E"/>
              </a:solidFill>
              <a:ln w="25400">
                <a:noFill/>
              </a:ln>
            </c:spPr>
            <c:extLst>
              <c:ext xmlns:c16="http://schemas.microsoft.com/office/drawing/2014/chart" uri="{C3380CC4-5D6E-409C-BE32-E72D297353CC}">
                <c16:uniqueId val="{00000007-6646-482D-A940-591ED11EFBAA}"/>
              </c:ext>
            </c:extLst>
          </c:dPt>
          <c:dPt>
            <c:idx val="4"/>
            <c:bubble3D val="0"/>
            <c:spPr>
              <a:solidFill>
                <a:srgbClr val="E96E09"/>
              </a:solidFill>
              <a:ln w="25400">
                <a:noFill/>
              </a:ln>
            </c:spPr>
            <c:extLst>
              <c:ext xmlns:c16="http://schemas.microsoft.com/office/drawing/2014/chart" uri="{C3380CC4-5D6E-409C-BE32-E72D297353CC}">
                <c16:uniqueId val="{00000009-6646-482D-A940-591ED11EFBAA}"/>
              </c:ext>
            </c:extLst>
          </c:dPt>
          <c:dPt>
            <c:idx val="5"/>
            <c:bubble3D val="0"/>
            <c:spPr>
              <a:solidFill>
                <a:schemeClr val="bg1">
                  <a:lumMod val="85000"/>
                </a:schemeClr>
              </a:solidFill>
              <a:ln w="12700">
                <a:noFill/>
                <a:prstDash val="solid"/>
              </a:ln>
            </c:spPr>
            <c:extLst>
              <c:ext xmlns:c16="http://schemas.microsoft.com/office/drawing/2014/chart" uri="{C3380CC4-5D6E-409C-BE32-E72D297353CC}">
                <c16:uniqueId val="{0000000B-6646-482D-A940-591ED11EFBAA}"/>
              </c:ext>
            </c:extLst>
          </c:dPt>
          <c:dLbls>
            <c:dLbl>
              <c:idx val="0"/>
              <c:layout>
                <c:manualLayout>
                  <c:x val="-7.1312143439283176E-3"/>
                  <c:y val="-4.578754578754579E-3"/>
                </c:manualLayout>
              </c:layout>
              <c:numFmt formatCode="0.0%" sourceLinked="0"/>
              <c:spPr>
                <a:noFill/>
                <a:ln w="25400">
                  <a:noFill/>
                </a:ln>
              </c:spPr>
              <c:txPr>
                <a:bodyPr/>
                <a:lstStyle/>
                <a:p>
                  <a:pPr>
                    <a:defRPr sz="1200" b="0" i="0" u="none" strike="noStrike" baseline="0">
                      <a:solidFill>
                        <a:srgbClr val="000000"/>
                      </a:solidFill>
                      <a:latin typeface="Arial"/>
                      <a:ea typeface="Arial"/>
                      <a:cs typeface="Arial"/>
                    </a:defRPr>
                  </a:pPr>
                  <a:endParaRPr lang="en-US"/>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6646-482D-A940-591ED11EFBAA}"/>
                </c:ext>
              </c:extLst>
            </c:dLbl>
            <c:dLbl>
              <c:idx val="1"/>
              <c:layout>
                <c:manualLayout>
                  <c:x val="-1.4262428687856599E-2"/>
                  <c:y val="-9.1575091575091579E-3"/>
                </c:manualLayout>
              </c:layout>
              <c:numFmt formatCode="0.0%" sourceLinked="0"/>
              <c:spPr>
                <a:noFill/>
                <a:ln w="25400">
                  <a:noFill/>
                </a:ln>
              </c:spPr>
              <c:txPr>
                <a:bodyPr/>
                <a:lstStyle/>
                <a:p>
                  <a:pPr>
                    <a:defRPr sz="1200" b="0" i="0" u="none" strike="noStrike" baseline="0">
                      <a:solidFill>
                        <a:srgbClr val="000000"/>
                      </a:solidFill>
                      <a:latin typeface="Arial"/>
                      <a:ea typeface="Arial"/>
                      <a:cs typeface="Arial"/>
                    </a:defRPr>
                  </a:pPr>
                  <a:endParaRPr lang="en-US"/>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6646-482D-A940-591ED11EFBAA}"/>
                </c:ext>
              </c:extLst>
            </c:dLbl>
            <c:dLbl>
              <c:idx val="2"/>
              <c:layout>
                <c:manualLayout>
                  <c:x val="8.1500394663380268E-3"/>
                  <c:y val="1.8026592829742435E-7"/>
                </c:manualLayout>
              </c:layout>
              <c:numFmt formatCode="0.0%" sourceLinked="0"/>
              <c:spPr>
                <a:noFill/>
                <a:ln w="25400">
                  <a:noFill/>
                </a:ln>
              </c:spPr>
              <c:txPr>
                <a:bodyPr/>
                <a:lstStyle/>
                <a:p>
                  <a:pPr>
                    <a:defRPr sz="1200" b="0" i="0" u="none" strike="noStrike" baseline="0">
                      <a:solidFill>
                        <a:srgbClr val="000000"/>
                      </a:solidFill>
                      <a:latin typeface="Arial"/>
                      <a:ea typeface="Arial"/>
                      <a:cs typeface="Arial"/>
                    </a:defRPr>
                  </a:pPr>
                  <a:endParaRPr lang="en-US"/>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6646-482D-A940-591ED11EFBAA}"/>
                </c:ext>
              </c:extLst>
            </c:dLbl>
            <c:dLbl>
              <c:idx val="3"/>
              <c:layout>
                <c:manualLayout>
                  <c:x val="1.0187449062754686E-2"/>
                  <c:y val="-4.578754578754579E-3"/>
                </c:manualLayout>
              </c:layout>
              <c:numFmt formatCode="0.0%" sourceLinked="0"/>
              <c:spPr>
                <a:noFill/>
                <a:ln w="25400">
                  <a:noFill/>
                </a:ln>
              </c:spPr>
              <c:txPr>
                <a:bodyPr/>
                <a:lstStyle/>
                <a:p>
                  <a:pPr>
                    <a:defRPr sz="1200" b="0" i="0" u="none" strike="noStrike" baseline="0">
                      <a:solidFill>
                        <a:srgbClr val="000000"/>
                      </a:solidFill>
                      <a:latin typeface="Arial"/>
                      <a:ea typeface="Arial"/>
                      <a:cs typeface="Arial"/>
                    </a:defRPr>
                  </a:pPr>
                  <a:endParaRPr lang="en-US"/>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7-6646-482D-A940-591ED11EFBAA}"/>
                </c:ext>
              </c:extLst>
            </c:dLbl>
            <c:dLbl>
              <c:idx val="4"/>
              <c:layout>
                <c:manualLayout>
                  <c:x val="2.0374898125509373E-2"/>
                  <c:y val="4.5787545787544948E-3"/>
                </c:manualLayout>
              </c:layout>
              <c:numFmt formatCode="0.0%" sourceLinked="0"/>
              <c:spPr>
                <a:noFill/>
                <a:ln w="25400">
                  <a:noFill/>
                </a:ln>
              </c:spPr>
              <c:txPr>
                <a:bodyPr/>
                <a:lstStyle/>
                <a:p>
                  <a:pPr>
                    <a:defRPr sz="1200" b="0" i="0" u="none" strike="noStrike" baseline="0">
                      <a:solidFill>
                        <a:srgbClr val="000000"/>
                      </a:solidFill>
                      <a:latin typeface="Arial"/>
                      <a:ea typeface="Arial"/>
                      <a:cs typeface="Arial"/>
                    </a:defRPr>
                  </a:pPr>
                  <a:endParaRPr lang="en-US"/>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9-6646-482D-A940-591ED11EFBAA}"/>
                </c:ext>
              </c:extLst>
            </c:dLbl>
            <c:dLbl>
              <c:idx val="5"/>
              <c:numFmt formatCode="0.0%" sourceLinked="0"/>
              <c:spPr>
                <a:noFill/>
                <a:ln w="25400">
                  <a:noFill/>
                </a:ln>
              </c:spPr>
              <c:txPr>
                <a:bodyPr/>
                <a:lstStyle/>
                <a:p>
                  <a:pPr>
                    <a:defRPr sz="1200" b="0" i="0" u="none" strike="noStrike" baseline="0">
                      <a:solidFill>
                        <a:srgbClr val="000000"/>
                      </a:solidFill>
                      <a:latin typeface="Arial"/>
                      <a:ea typeface="Arial"/>
                      <a:cs typeface="Arial"/>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0B-6646-482D-A940-591ED11EFBAA}"/>
                </c:ext>
              </c:extLst>
            </c:dLbl>
            <c:dLbl>
              <c:idx val="6"/>
              <c:numFmt formatCode="0.0%" sourceLinked="0"/>
              <c:spPr>
                <a:noFill/>
                <a:ln w="25400">
                  <a:noFill/>
                </a:ln>
              </c:spPr>
              <c:txPr>
                <a:bodyPr/>
                <a:lstStyle/>
                <a:p>
                  <a:pPr>
                    <a:defRPr sz="1200" b="0" i="0" u="none" strike="noStrike" baseline="0">
                      <a:solidFill>
                        <a:srgbClr val="000000"/>
                      </a:solidFill>
                      <a:latin typeface="Arial"/>
                      <a:ea typeface="Arial"/>
                      <a:cs typeface="Arial"/>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0C-6646-482D-A940-591ED11EFBAA}"/>
                </c:ext>
              </c:extLst>
            </c:dLbl>
            <c:dLbl>
              <c:idx val="7"/>
              <c:numFmt formatCode="0.0%" sourceLinked="0"/>
              <c:spPr>
                <a:noFill/>
                <a:ln w="25400">
                  <a:noFill/>
                </a:ln>
              </c:spPr>
              <c:txPr>
                <a:bodyPr/>
                <a:lstStyle/>
                <a:p>
                  <a:pPr>
                    <a:defRPr sz="1200" b="0" i="0" u="none" strike="noStrike" baseline="0">
                      <a:solidFill>
                        <a:srgbClr val="000000"/>
                      </a:solidFill>
                      <a:latin typeface="Arial"/>
                      <a:ea typeface="Arial"/>
                      <a:cs typeface="Arial"/>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0D-6646-482D-A940-591ED11EFBAA}"/>
                </c:ext>
              </c:extLst>
            </c:dLbl>
            <c:numFmt formatCode="0.0%" sourceLinked="0"/>
            <c:spPr>
              <a:noFill/>
              <a:ln w="25400">
                <a:noFill/>
              </a:ln>
            </c:spPr>
            <c:txPr>
              <a:bodyPr wrap="square" lIns="38100" tIns="19050" rIns="38100" bIns="19050" anchor="ctr">
                <a:spAutoFit/>
              </a:bodyPr>
              <a:lstStyle/>
              <a:p>
                <a:pPr>
                  <a:defRPr sz="1200" b="0" i="0" u="none" strike="noStrike" baseline="0">
                    <a:solidFill>
                      <a:srgbClr val="000000"/>
                    </a:solidFill>
                    <a:latin typeface="Arial"/>
                    <a:ea typeface="Arial"/>
                    <a:cs typeface="Arial"/>
                  </a:defRPr>
                </a:pPr>
                <a:endParaRPr lang="en-US"/>
              </a:p>
            </c:txPr>
            <c:dLblPos val="outEnd"/>
            <c:showLegendKey val="0"/>
            <c:showVal val="0"/>
            <c:showCatName val="1"/>
            <c:showSerName val="0"/>
            <c:showPercent val="1"/>
            <c:showBubbleSize val="0"/>
            <c:showLeaderLines val="0"/>
            <c:extLst>
              <c:ext xmlns:c15="http://schemas.microsoft.com/office/drawing/2012/chart" uri="{CE6537A1-D6FC-4f65-9D91-7224C49458BB}"/>
            </c:extLst>
          </c:dLbls>
          <c:cat>
            <c:strRef>
              <c:f>dati_4!$B$4:$B$9</c:f>
              <c:strCache>
                <c:ptCount val="6"/>
                <c:pt idx="0">
                  <c:v>Teicami</c:v>
                </c:pt>
                <c:pt idx="1">
                  <c:v>Labi</c:v>
                </c:pt>
                <c:pt idx="2">
                  <c:v>Viduvēji</c:v>
                </c:pt>
                <c:pt idx="3">
                  <c:v>Drīzāk slikti</c:v>
                </c:pt>
                <c:pt idx="4">
                  <c:v>Ļoti slikti</c:v>
                </c:pt>
                <c:pt idx="5">
                  <c:v>Grūti pateikt</c:v>
                </c:pt>
              </c:strCache>
            </c:strRef>
          </c:cat>
          <c:val>
            <c:numRef>
              <c:f>dati_4!$C$4:$C$9</c:f>
              <c:numCache>
                <c:formatCode>General</c:formatCode>
                <c:ptCount val="6"/>
                <c:pt idx="0">
                  <c:v>0.9</c:v>
                </c:pt>
                <c:pt idx="1">
                  <c:v>21.3</c:v>
                </c:pt>
                <c:pt idx="2">
                  <c:v>36.299999999999997</c:v>
                </c:pt>
                <c:pt idx="3">
                  <c:v>11.3</c:v>
                </c:pt>
                <c:pt idx="4">
                  <c:v>2.6</c:v>
                </c:pt>
                <c:pt idx="5">
                  <c:v>27.5</c:v>
                </c:pt>
              </c:numCache>
            </c:numRef>
          </c:val>
          <c:extLst>
            <c:ext xmlns:c16="http://schemas.microsoft.com/office/drawing/2014/chart" uri="{C3380CC4-5D6E-409C-BE32-E72D297353CC}">
              <c16:uniqueId val="{0000000E-6646-482D-A940-591ED11EFBAA}"/>
            </c:ext>
          </c:extLst>
        </c:ser>
        <c:dLbls>
          <c:showLegendKey val="0"/>
          <c:showVal val="0"/>
          <c:showCatName val="0"/>
          <c:showSerName val="0"/>
          <c:showPercent val="0"/>
          <c:showBubbleSize val="0"/>
          <c:showLeaderLines val="0"/>
        </c:dLbls>
        <c:firstSliceAng val="214"/>
      </c:pieChart>
      <c:spPr>
        <a:noFill/>
        <a:ln w="25400">
          <a:noFill/>
        </a:ln>
      </c:spPr>
    </c:plotArea>
    <c:plotVisOnly val="1"/>
    <c:dispBlanksAs val="zero"/>
    <c:showDLblsOverMax val="0"/>
  </c:chart>
  <c:spPr>
    <a:noFill/>
    <a:ln w="6350">
      <a:noFill/>
    </a:ln>
  </c:spPr>
  <c:txPr>
    <a:bodyPr/>
    <a:lstStyle/>
    <a:p>
      <a:pPr>
        <a:defRPr sz="800" b="0" i="0" u="none" strike="noStrike" baseline="0">
          <a:solidFill>
            <a:srgbClr val="000000"/>
          </a:solidFill>
          <a:latin typeface="Arial"/>
          <a:ea typeface="Arial"/>
          <a:cs typeface="Arial"/>
        </a:defRPr>
      </a:pPr>
      <a:endParaRPr lang="en-US"/>
    </a:p>
  </c:txPr>
  <c:externalData r:id="rId2">
    <c:autoUpdate val="0"/>
  </c:externalData>
  <c:userShapes r:id="rId3"/>
</c:chartSpace>
</file>

<file path=ppt/charts/chart2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5363774273837122"/>
          <c:y val="0.19991544375592943"/>
          <c:w val="0.84636225726162884"/>
          <c:h val="0.58830096237970242"/>
        </c:manualLayout>
      </c:layout>
      <c:barChart>
        <c:barDir val="bar"/>
        <c:grouping val="stacked"/>
        <c:varyColors val="0"/>
        <c:ser>
          <c:idx val="0"/>
          <c:order val="0"/>
          <c:tx>
            <c:strRef>
              <c:f>dati_4!$H$4</c:f>
              <c:strCache>
                <c:ptCount val="1"/>
                <c:pt idx="0">
                  <c:v>x</c:v>
                </c:pt>
              </c:strCache>
            </c:strRef>
          </c:tx>
          <c:spPr>
            <a:noFill/>
            <a:ln w="25400">
              <a:noFill/>
            </a:ln>
          </c:spPr>
          <c:invertIfNegative val="0"/>
          <c:cat>
            <c:strRef>
              <c:f>dati_4!$G$5:$G$7</c:f>
              <c:strCache>
                <c:ptCount val="3"/>
                <c:pt idx="0">
                  <c:v>04./05.2026. (n=1003)</c:v>
                </c:pt>
                <c:pt idx="1">
                  <c:v>06.2024. (n=1014)</c:v>
                </c:pt>
                <c:pt idx="2">
                  <c:v>05.2022. (n=1010)</c:v>
                </c:pt>
              </c:strCache>
            </c:strRef>
          </c:cat>
          <c:val>
            <c:numRef>
              <c:f>dati_4!$H$5:$H$7</c:f>
              <c:numCache>
                <c:formatCode>General</c:formatCode>
                <c:ptCount val="3"/>
                <c:pt idx="0">
                  <c:v>11.400000000000002</c:v>
                </c:pt>
                <c:pt idx="1">
                  <c:v>13.200000000000003</c:v>
                </c:pt>
                <c:pt idx="2">
                  <c:v>17.700000000000003</c:v>
                </c:pt>
              </c:numCache>
            </c:numRef>
          </c:val>
          <c:extLst>
            <c:ext xmlns:c16="http://schemas.microsoft.com/office/drawing/2014/chart" uri="{C3380CC4-5D6E-409C-BE32-E72D297353CC}">
              <c16:uniqueId val="{00000000-02BA-4F60-A77A-BD21895CDE42}"/>
            </c:ext>
          </c:extLst>
        </c:ser>
        <c:ser>
          <c:idx val="1"/>
          <c:order val="1"/>
          <c:tx>
            <c:strRef>
              <c:f>dati_4!$I$4</c:f>
              <c:strCache>
                <c:ptCount val="1"/>
                <c:pt idx="0">
                  <c:v>Teicami</c:v>
                </c:pt>
              </c:strCache>
            </c:strRef>
          </c:tx>
          <c:spPr>
            <a:solidFill>
              <a:srgbClr val="5A8BD4"/>
            </a:solidFill>
            <a:ln w="25400">
              <a:noFill/>
            </a:ln>
          </c:spPr>
          <c:invertIfNegative val="0"/>
          <c:dLbls>
            <c:dLbl>
              <c:idx val="0"/>
              <c:numFmt formatCode="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01-02BA-4F60-A77A-BD21895CDE42}"/>
                </c:ext>
              </c:extLst>
            </c:dLbl>
            <c:dLbl>
              <c:idx val="1"/>
              <c:numFmt formatCode="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02-02BA-4F60-A77A-BD21895CDE42}"/>
                </c:ext>
              </c:extLst>
            </c:dLbl>
            <c:dLbl>
              <c:idx val="2"/>
              <c:numFmt formatCode="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02BA-4F60-A77A-BD21895CDE42}"/>
                </c:ext>
              </c:extLst>
            </c:dLbl>
            <c:dLbl>
              <c:idx val="3"/>
              <c:numFmt formatCode="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04-02BA-4F60-A77A-BD21895CDE42}"/>
                </c:ext>
              </c:extLst>
            </c:dLbl>
            <c:dLbl>
              <c:idx val="4"/>
              <c:numFmt formatCode="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05-02BA-4F60-A77A-BD21895CDE42}"/>
                </c:ext>
              </c:extLst>
            </c:dLbl>
            <c:dLbl>
              <c:idx val="5"/>
              <c:numFmt formatCode="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06-02BA-4F60-A77A-BD21895CDE42}"/>
                </c:ext>
              </c:extLst>
            </c:dLbl>
            <c:dLbl>
              <c:idx val="6"/>
              <c:numFmt formatCode="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07-02BA-4F60-A77A-BD21895CDE42}"/>
                </c:ext>
              </c:extLst>
            </c:dLbl>
            <c:dLbl>
              <c:idx val="7"/>
              <c:numFmt formatCode="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08-02BA-4F60-A77A-BD21895CDE42}"/>
                </c:ext>
              </c:extLst>
            </c:dLbl>
            <c:dLbl>
              <c:idx val="8"/>
              <c:numFmt formatCode="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09-02BA-4F60-A77A-BD21895CDE42}"/>
                </c:ext>
              </c:extLst>
            </c:dLbl>
            <c:dLbl>
              <c:idx val="9"/>
              <c:numFmt formatCode="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0A-02BA-4F60-A77A-BD21895CDE42}"/>
                </c:ext>
              </c:extLst>
            </c:dLbl>
            <c:dLbl>
              <c:idx val="10"/>
              <c:numFmt formatCode="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0B-02BA-4F60-A77A-BD21895CDE42}"/>
                </c:ext>
              </c:extLst>
            </c:dLbl>
            <c:dLbl>
              <c:idx val="11"/>
              <c:numFmt formatCode="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0C-02BA-4F60-A77A-BD21895CDE42}"/>
                </c:ext>
              </c:extLst>
            </c:dLbl>
            <c:dLbl>
              <c:idx val="12"/>
              <c:numFmt formatCode="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0D-02BA-4F60-A77A-BD21895CDE42}"/>
                </c:ext>
              </c:extLst>
            </c:dLbl>
            <c:dLbl>
              <c:idx val="13"/>
              <c:numFmt formatCode="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0E-02BA-4F60-A77A-BD21895CDE42}"/>
                </c:ext>
              </c:extLst>
            </c:dLbl>
            <c:dLbl>
              <c:idx val="14"/>
              <c:numFmt formatCode="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0F-02BA-4F60-A77A-BD21895CDE42}"/>
                </c:ext>
              </c:extLst>
            </c:dLbl>
            <c:dLbl>
              <c:idx val="15"/>
              <c:numFmt formatCode="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10-02BA-4F60-A77A-BD21895CDE42}"/>
                </c:ext>
              </c:extLst>
            </c:dLbl>
            <c:dLbl>
              <c:idx val="16"/>
              <c:numFmt formatCode="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11-02BA-4F60-A77A-BD21895CDE42}"/>
                </c:ext>
              </c:extLst>
            </c:dLbl>
            <c:dLbl>
              <c:idx val="18"/>
              <c:numFmt formatCode="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12-02BA-4F60-A77A-BD21895CDE42}"/>
                </c:ext>
              </c:extLst>
            </c:dLbl>
            <c:dLbl>
              <c:idx val="19"/>
              <c:numFmt formatCode="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13-02BA-4F60-A77A-BD21895CDE42}"/>
                </c:ext>
              </c:extLst>
            </c:dLbl>
            <c:dLbl>
              <c:idx val="22"/>
              <c:numFmt formatCode="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14-02BA-4F60-A77A-BD21895CDE42}"/>
                </c:ext>
              </c:extLst>
            </c:dLbl>
            <c:dLbl>
              <c:idx val="23"/>
              <c:numFmt formatCode="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15-02BA-4F60-A77A-BD21895CDE42}"/>
                </c:ext>
              </c:extLst>
            </c:dLbl>
            <c:dLbl>
              <c:idx val="25"/>
              <c:numFmt formatCode="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16-02BA-4F60-A77A-BD21895CDE42}"/>
                </c:ext>
              </c:extLst>
            </c:dLbl>
            <c:dLbl>
              <c:idx val="26"/>
              <c:numFmt formatCode="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17-02BA-4F60-A77A-BD21895CDE42}"/>
                </c:ext>
              </c:extLst>
            </c:dLbl>
            <c:dLbl>
              <c:idx val="27"/>
              <c:numFmt formatCode="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18-02BA-4F60-A77A-BD21895CDE42}"/>
                </c:ext>
              </c:extLst>
            </c:dLbl>
            <c:dLbl>
              <c:idx val="28"/>
              <c:numFmt formatCode="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19-02BA-4F60-A77A-BD21895CDE42}"/>
                </c:ext>
              </c:extLst>
            </c:dLbl>
            <c:dLbl>
              <c:idx val="29"/>
              <c:numFmt formatCode="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1A-02BA-4F60-A77A-BD21895CDE42}"/>
                </c:ext>
              </c:extLst>
            </c:dLbl>
            <c:dLbl>
              <c:idx val="30"/>
              <c:numFmt formatCode="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1B-02BA-4F60-A77A-BD21895CDE42}"/>
                </c:ext>
              </c:extLst>
            </c:dLbl>
            <c:dLbl>
              <c:idx val="31"/>
              <c:numFmt formatCode="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1C-02BA-4F60-A77A-BD21895CDE42}"/>
                </c:ext>
              </c:extLst>
            </c:dLbl>
            <c:dLbl>
              <c:idx val="32"/>
              <c:numFmt formatCode="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1D-02BA-4F60-A77A-BD21895CDE42}"/>
                </c:ext>
              </c:extLst>
            </c:dLbl>
            <c:dLbl>
              <c:idx val="33"/>
              <c:numFmt formatCode="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1E-02BA-4F60-A77A-BD21895CDE42}"/>
                </c:ext>
              </c:extLst>
            </c:dLbl>
            <c:dLbl>
              <c:idx val="34"/>
              <c:numFmt formatCode="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1F-02BA-4F60-A77A-BD21895CDE42}"/>
                </c:ext>
              </c:extLst>
            </c:dLbl>
            <c:dLbl>
              <c:idx val="35"/>
              <c:numFmt formatCode="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20-02BA-4F60-A77A-BD21895CDE42}"/>
                </c:ext>
              </c:extLst>
            </c:dLbl>
            <c:dLbl>
              <c:idx val="37"/>
              <c:numFmt formatCode="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21-02BA-4F60-A77A-BD21895CDE42}"/>
                </c:ext>
              </c:extLst>
            </c:dLbl>
            <c:dLbl>
              <c:idx val="38"/>
              <c:numFmt formatCode="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22-02BA-4F60-A77A-BD21895CDE42}"/>
                </c:ext>
              </c:extLst>
            </c:dLbl>
            <c:numFmt formatCode="0" sourceLinked="0"/>
            <c:spPr>
              <a:noFill/>
              <a:ln w="25400">
                <a:noFill/>
              </a:ln>
            </c:spPr>
            <c:txPr>
              <a:bodyPr wrap="square" lIns="38100" tIns="19050" rIns="38100" bIns="19050" anchor="ctr">
                <a:spAutoFit/>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dati_4!$G$5:$G$7</c:f>
              <c:strCache>
                <c:ptCount val="3"/>
                <c:pt idx="0">
                  <c:v>04./05.2026. (n=1003)</c:v>
                </c:pt>
                <c:pt idx="1">
                  <c:v>06.2024. (n=1014)</c:v>
                </c:pt>
                <c:pt idx="2">
                  <c:v>05.2022. (n=1010)</c:v>
                </c:pt>
              </c:strCache>
            </c:strRef>
          </c:cat>
          <c:val>
            <c:numRef>
              <c:f>dati_4!$I$5:$I$7</c:f>
              <c:numCache>
                <c:formatCode>General</c:formatCode>
                <c:ptCount val="3"/>
                <c:pt idx="0">
                  <c:v>0.9</c:v>
                </c:pt>
                <c:pt idx="1">
                  <c:v>0.5</c:v>
                </c:pt>
                <c:pt idx="2">
                  <c:v>2.2999999999999998</c:v>
                </c:pt>
              </c:numCache>
            </c:numRef>
          </c:val>
          <c:extLst>
            <c:ext xmlns:c16="http://schemas.microsoft.com/office/drawing/2014/chart" uri="{C3380CC4-5D6E-409C-BE32-E72D297353CC}">
              <c16:uniqueId val="{00000023-02BA-4F60-A77A-BD21895CDE42}"/>
            </c:ext>
          </c:extLst>
        </c:ser>
        <c:ser>
          <c:idx val="2"/>
          <c:order val="2"/>
          <c:tx>
            <c:strRef>
              <c:f>dati_4!$J$4</c:f>
              <c:strCache>
                <c:ptCount val="1"/>
                <c:pt idx="0">
                  <c:v>Labi</c:v>
                </c:pt>
              </c:strCache>
            </c:strRef>
          </c:tx>
          <c:spPr>
            <a:solidFill>
              <a:srgbClr val="A3BCE5"/>
            </a:solidFill>
            <a:ln w="25400">
              <a:noFill/>
            </a:ln>
          </c:spPr>
          <c:invertIfNegative val="0"/>
          <c:dLbls>
            <c:dLbl>
              <c:idx val="0"/>
              <c:numFmt formatCode="0" sourceLinked="0"/>
              <c:spPr>
                <a:noFill/>
                <a:ln w="25400">
                  <a:noFill/>
                </a:ln>
              </c:spPr>
              <c:txPr>
                <a:bodyPr/>
                <a:lstStyle/>
                <a:p>
                  <a:pPr>
                    <a:defRPr sz="11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4-02BA-4F60-A77A-BD21895CDE42}"/>
                </c:ext>
              </c:extLst>
            </c:dLbl>
            <c:dLbl>
              <c:idx val="1"/>
              <c:numFmt formatCode="0" sourceLinked="0"/>
              <c:spPr>
                <a:noFill/>
                <a:ln w="25400">
                  <a:noFill/>
                </a:ln>
              </c:spPr>
              <c:txPr>
                <a:bodyPr/>
                <a:lstStyle/>
                <a:p>
                  <a:pPr>
                    <a:defRPr sz="11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5-02BA-4F60-A77A-BD21895CDE42}"/>
                </c:ext>
              </c:extLst>
            </c:dLbl>
            <c:dLbl>
              <c:idx val="2"/>
              <c:numFmt formatCode="0" sourceLinked="0"/>
              <c:spPr>
                <a:noFill/>
                <a:ln w="25400">
                  <a:noFill/>
                </a:ln>
              </c:spPr>
              <c:txPr>
                <a:bodyPr/>
                <a:lstStyle/>
                <a:p>
                  <a:pPr>
                    <a:defRPr sz="11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6-02BA-4F60-A77A-BD21895CDE42}"/>
                </c:ext>
              </c:extLst>
            </c:dLbl>
            <c:dLbl>
              <c:idx val="3"/>
              <c:numFmt formatCode="0" sourceLinked="0"/>
              <c:spPr>
                <a:noFill/>
                <a:ln w="25400">
                  <a:noFill/>
                </a:ln>
              </c:spPr>
              <c:txPr>
                <a:bodyPr/>
                <a:lstStyle/>
                <a:p>
                  <a:pP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7-02BA-4F60-A77A-BD21895CDE42}"/>
                </c:ext>
              </c:extLst>
            </c:dLbl>
            <c:dLbl>
              <c:idx val="4"/>
              <c:numFmt formatCode="0" sourceLinked="0"/>
              <c:spPr>
                <a:noFill/>
                <a:ln w="25400">
                  <a:noFill/>
                </a:ln>
              </c:spPr>
              <c:txPr>
                <a:bodyPr/>
                <a:lstStyle/>
                <a:p>
                  <a:pPr>
                    <a:defRPr sz="11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8-02BA-4F60-A77A-BD21895CDE42}"/>
                </c:ext>
              </c:extLst>
            </c:dLbl>
            <c:dLbl>
              <c:idx val="5"/>
              <c:numFmt formatCode="0" sourceLinked="0"/>
              <c:spPr>
                <a:noFill/>
                <a:ln w="25400">
                  <a:noFill/>
                </a:ln>
              </c:spPr>
              <c:txPr>
                <a:bodyPr/>
                <a:lstStyle/>
                <a:p>
                  <a:pPr>
                    <a:defRPr sz="11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9-02BA-4F60-A77A-BD21895CDE42}"/>
                </c:ext>
              </c:extLst>
            </c:dLbl>
            <c:dLbl>
              <c:idx val="6"/>
              <c:numFmt formatCode="0" sourceLinked="0"/>
              <c:spPr>
                <a:noFill/>
                <a:ln w="25400">
                  <a:noFill/>
                </a:ln>
              </c:spPr>
              <c:txPr>
                <a:bodyPr/>
                <a:lstStyle/>
                <a:p>
                  <a:pPr>
                    <a:defRPr sz="11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A-02BA-4F60-A77A-BD21895CDE42}"/>
                </c:ext>
              </c:extLst>
            </c:dLbl>
            <c:dLbl>
              <c:idx val="7"/>
              <c:numFmt formatCode="0" sourceLinked="0"/>
              <c:spPr>
                <a:noFill/>
                <a:ln w="25400">
                  <a:noFill/>
                </a:ln>
              </c:spPr>
              <c:txPr>
                <a:bodyPr/>
                <a:lstStyle/>
                <a:p>
                  <a:pPr>
                    <a:defRPr sz="11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B-02BA-4F60-A77A-BD21895CDE42}"/>
                </c:ext>
              </c:extLst>
            </c:dLbl>
            <c:dLbl>
              <c:idx val="8"/>
              <c:numFmt formatCode="0" sourceLinked="0"/>
              <c:spPr>
                <a:noFill/>
                <a:ln w="25400">
                  <a:noFill/>
                </a:ln>
              </c:spPr>
              <c:txPr>
                <a:bodyPr/>
                <a:lstStyle/>
                <a:p>
                  <a:pPr>
                    <a:defRPr sz="11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C-02BA-4F60-A77A-BD21895CDE42}"/>
                </c:ext>
              </c:extLst>
            </c:dLbl>
            <c:numFmt formatCode="0" sourceLinked="0"/>
            <c:spPr>
              <a:noFill/>
              <a:ln w="25400">
                <a:noFill/>
              </a:ln>
            </c:spPr>
            <c:txPr>
              <a:bodyPr wrap="square" lIns="38100" tIns="19050" rIns="38100" bIns="19050" anchor="ctr">
                <a:spAutoFit/>
              </a:bodyPr>
              <a:lstStyle/>
              <a:p>
                <a:pPr>
                  <a:defRPr sz="11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dati_4!$G$5:$G$7</c:f>
              <c:strCache>
                <c:ptCount val="3"/>
                <c:pt idx="0">
                  <c:v>04./05.2026. (n=1003)</c:v>
                </c:pt>
                <c:pt idx="1">
                  <c:v>06.2024. (n=1014)</c:v>
                </c:pt>
                <c:pt idx="2">
                  <c:v>05.2022. (n=1010)</c:v>
                </c:pt>
              </c:strCache>
            </c:strRef>
          </c:cat>
          <c:val>
            <c:numRef>
              <c:f>dati_4!$J$5:$J$7</c:f>
              <c:numCache>
                <c:formatCode>General</c:formatCode>
                <c:ptCount val="3"/>
                <c:pt idx="0">
                  <c:v>21.3</c:v>
                </c:pt>
                <c:pt idx="1">
                  <c:v>19.899999999999999</c:v>
                </c:pt>
                <c:pt idx="2">
                  <c:v>13.6</c:v>
                </c:pt>
              </c:numCache>
            </c:numRef>
          </c:val>
          <c:extLst>
            <c:ext xmlns:c16="http://schemas.microsoft.com/office/drawing/2014/chart" uri="{C3380CC4-5D6E-409C-BE32-E72D297353CC}">
              <c16:uniqueId val="{0000002D-02BA-4F60-A77A-BD21895CDE42}"/>
            </c:ext>
          </c:extLst>
        </c:ser>
        <c:ser>
          <c:idx val="3"/>
          <c:order val="3"/>
          <c:tx>
            <c:strRef>
              <c:f>dati_4!$K$4</c:f>
              <c:strCache>
                <c:ptCount val="1"/>
                <c:pt idx="0">
                  <c:v>Drīzāk slikti</c:v>
                </c:pt>
              </c:strCache>
            </c:strRef>
          </c:tx>
          <c:spPr>
            <a:solidFill>
              <a:srgbClr val="F2A36E"/>
            </a:solidFill>
            <a:ln w="25400">
              <a:noFill/>
            </a:ln>
          </c:spPr>
          <c:invertIfNegative val="0"/>
          <c:dLbls>
            <c:numFmt formatCode="0" sourceLinked="0"/>
            <c:spPr>
              <a:noFill/>
              <a:ln w="25400">
                <a:noFill/>
              </a:ln>
            </c:spPr>
            <c:txPr>
              <a:bodyPr wrap="square" lIns="38100" tIns="19050" rIns="38100" bIns="19050" anchor="ctr">
                <a:spAutoFit/>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dati_4!$G$5:$G$7</c:f>
              <c:strCache>
                <c:ptCount val="3"/>
                <c:pt idx="0">
                  <c:v>04./05.2026. (n=1003)</c:v>
                </c:pt>
                <c:pt idx="1">
                  <c:v>06.2024. (n=1014)</c:v>
                </c:pt>
                <c:pt idx="2">
                  <c:v>05.2022. (n=1010)</c:v>
                </c:pt>
              </c:strCache>
            </c:strRef>
          </c:cat>
          <c:val>
            <c:numRef>
              <c:f>dati_4!$K$5:$K$7</c:f>
              <c:numCache>
                <c:formatCode>General</c:formatCode>
                <c:ptCount val="3"/>
                <c:pt idx="0">
                  <c:v>11.3</c:v>
                </c:pt>
                <c:pt idx="1">
                  <c:v>13.2</c:v>
                </c:pt>
                <c:pt idx="2">
                  <c:v>14.5</c:v>
                </c:pt>
              </c:numCache>
            </c:numRef>
          </c:val>
          <c:extLst>
            <c:ext xmlns:c16="http://schemas.microsoft.com/office/drawing/2014/chart" uri="{C3380CC4-5D6E-409C-BE32-E72D297353CC}">
              <c16:uniqueId val="{0000002E-02BA-4F60-A77A-BD21895CDE42}"/>
            </c:ext>
          </c:extLst>
        </c:ser>
        <c:ser>
          <c:idx val="4"/>
          <c:order val="4"/>
          <c:tx>
            <c:strRef>
              <c:f>dati_4!$L$4</c:f>
              <c:strCache>
                <c:ptCount val="1"/>
                <c:pt idx="0">
                  <c:v>Ļoti slikti</c:v>
                </c:pt>
              </c:strCache>
            </c:strRef>
          </c:tx>
          <c:spPr>
            <a:solidFill>
              <a:srgbClr val="E96E09"/>
            </a:solidFill>
            <a:ln w="25400">
              <a:noFill/>
            </a:ln>
          </c:spPr>
          <c:invertIfNegative val="0"/>
          <c:dLbls>
            <c:dLbl>
              <c:idx val="0"/>
              <c:numFmt formatCode="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F-02BA-4F60-A77A-BD21895CDE42}"/>
                </c:ext>
              </c:extLst>
            </c:dLbl>
            <c:dLbl>
              <c:idx val="1"/>
              <c:numFmt formatCode="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30-02BA-4F60-A77A-BD21895CDE42}"/>
                </c:ext>
              </c:extLst>
            </c:dLbl>
            <c:dLbl>
              <c:idx val="2"/>
              <c:numFmt formatCode="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31-02BA-4F60-A77A-BD21895CDE42}"/>
                </c:ext>
              </c:extLst>
            </c:dLbl>
            <c:dLbl>
              <c:idx val="3"/>
              <c:numFmt formatCode="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32-02BA-4F60-A77A-BD21895CDE42}"/>
                </c:ext>
              </c:extLst>
            </c:dLbl>
            <c:dLbl>
              <c:idx val="4"/>
              <c:numFmt formatCode="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33-02BA-4F60-A77A-BD21895CDE42}"/>
                </c:ext>
              </c:extLst>
            </c:dLbl>
            <c:dLbl>
              <c:idx val="5"/>
              <c:numFmt formatCode="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34-02BA-4F60-A77A-BD21895CDE42}"/>
                </c:ext>
              </c:extLst>
            </c:dLbl>
            <c:dLbl>
              <c:idx val="6"/>
              <c:numFmt formatCode="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35-02BA-4F60-A77A-BD21895CDE42}"/>
                </c:ext>
              </c:extLst>
            </c:dLbl>
            <c:dLbl>
              <c:idx val="7"/>
              <c:numFmt formatCode="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36-02BA-4F60-A77A-BD21895CDE42}"/>
                </c:ext>
              </c:extLst>
            </c:dLbl>
            <c:dLbl>
              <c:idx val="8"/>
              <c:numFmt formatCode="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37-02BA-4F60-A77A-BD21895CDE42}"/>
                </c:ext>
              </c:extLst>
            </c:dLbl>
            <c:dLbl>
              <c:idx val="9"/>
              <c:numFmt formatCode="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38-02BA-4F60-A77A-BD21895CDE42}"/>
                </c:ext>
              </c:extLst>
            </c:dLbl>
            <c:dLbl>
              <c:idx val="10"/>
              <c:numFmt formatCode="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39-02BA-4F60-A77A-BD21895CDE42}"/>
                </c:ext>
              </c:extLst>
            </c:dLbl>
            <c:dLbl>
              <c:idx val="11"/>
              <c:numFmt formatCode="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3A-02BA-4F60-A77A-BD21895CDE42}"/>
                </c:ext>
              </c:extLst>
            </c:dLbl>
            <c:dLbl>
              <c:idx val="12"/>
              <c:numFmt formatCode="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3B-02BA-4F60-A77A-BD21895CDE42}"/>
                </c:ext>
              </c:extLst>
            </c:dLbl>
            <c:dLbl>
              <c:idx val="13"/>
              <c:numFmt formatCode="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3C-02BA-4F60-A77A-BD21895CDE42}"/>
                </c:ext>
              </c:extLst>
            </c:dLbl>
            <c:dLbl>
              <c:idx val="14"/>
              <c:numFmt formatCode="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3D-02BA-4F60-A77A-BD21895CDE42}"/>
                </c:ext>
              </c:extLst>
            </c:dLbl>
            <c:dLbl>
              <c:idx val="15"/>
              <c:numFmt formatCode="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3E-02BA-4F60-A77A-BD21895CDE42}"/>
                </c:ext>
              </c:extLst>
            </c:dLbl>
            <c:dLbl>
              <c:idx val="16"/>
              <c:numFmt formatCode="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3F-02BA-4F60-A77A-BD21895CDE42}"/>
                </c:ext>
              </c:extLst>
            </c:dLbl>
            <c:dLbl>
              <c:idx val="17"/>
              <c:numFmt formatCode="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0-02BA-4F60-A77A-BD21895CDE42}"/>
                </c:ext>
              </c:extLst>
            </c:dLbl>
            <c:numFmt formatCode="0" sourceLinked="0"/>
            <c:spPr>
              <a:noFill/>
              <a:ln w="25400">
                <a:noFill/>
              </a:ln>
            </c:spPr>
            <c:txPr>
              <a:bodyPr wrap="square" lIns="38100" tIns="19050" rIns="38100" bIns="19050" anchor="ctr">
                <a:spAutoFit/>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dati_4!$G$5:$G$7</c:f>
              <c:strCache>
                <c:ptCount val="3"/>
                <c:pt idx="0">
                  <c:v>04./05.2026. (n=1003)</c:v>
                </c:pt>
                <c:pt idx="1">
                  <c:v>06.2024. (n=1014)</c:v>
                </c:pt>
                <c:pt idx="2">
                  <c:v>05.2022. (n=1010)</c:v>
                </c:pt>
              </c:strCache>
            </c:strRef>
          </c:cat>
          <c:val>
            <c:numRef>
              <c:f>dati_4!$L$5:$L$7</c:f>
              <c:numCache>
                <c:formatCode>General</c:formatCode>
                <c:ptCount val="3"/>
                <c:pt idx="0">
                  <c:v>2.6</c:v>
                </c:pt>
                <c:pt idx="1">
                  <c:v>5.7</c:v>
                </c:pt>
                <c:pt idx="2">
                  <c:v>5.7</c:v>
                </c:pt>
              </c:numCache>
            </c:numRef>
          </c:val>
          <c:extLst>
            <c:ext xmlns:c16="http://schemas.microsoft.com/office/drawing/2014/chart" uri="{C3380CC4-5D6E-409C-BE32-E72D297353CC}">
              <c16:uniqueId val="{00000041-02BA-4F60-A77A-BD21895CDE42}"/>
            </c:ext>
          </c:extLst>
        </c:ser>
        <c:ser>
          <c:idx val="5"/>
          <c:order val="5"/>
          <c:tx>
            <c:strRef>
              <c:f>dati_4!$M$4</c:f>
              <c:strCache>
                <c:ptCount val="1"/>
                <c:pt idx="0">
                  <c:v>x</c:v>
                </c:pt>
              </c:strCache>
            </c:strRef>
          </c:tx>
          <c:spPr>
            <a:noFill/>
            <a:ln w="25400">
              <a:noFill/>
            </a:ln>
          </c:spPr>
          <c:invertIfNegative val="0"/>
          <c:cat>
            <c:strRef>
              <c:f>dati_4!$G$5:$G$7</c:f>
              <c:strCache>
                <c:ptCount val="3"/>
                <c:pt idx="0">
                  <c:v>04./05.2026. (n=1003)</c:v>
                </c:pt>
                <c:pt idx="1">
                  <c:v>06.2024. (n=1014)</c:v>
                </c:pt>
                <c:pt idx="2">
                  <c:v>05.2022. (n=1010)</c:v>
                </c:pt>
              </c:strCache>
            </c:strRef>
          </c:cat>
          <c:val>
            <c:numRef>
              <c:f>dati_4!$M$5:$M$7</c:f>
              <c:numCache>
                <c:formatCode>General</c:formatCode>
                <c:ptCount val="3"/>
                <c:pt idx="0">
                  <c:v>16.299999999999997</c:v>
                </c:pt>
                <c:pt idx="1">
                  <c:v>11.3</c:v>
                </c:pt>
                <c:pt idx="2">
                  <c:v>10</c:v>
                </c:pt>
              </c:numCache>
            </c:numRef>
          </c:val>
          <c:extLst>
            <c:ext xmlns:c16="http://schemas.microsoft.com/office/drawing/2014/chart" uri="{C3380CC4-5D6E-409C-BE32-E72D297353CC}">
              <c16:uniqueId val="{00000042-02BA-4F60-A77A-BD21895CDE42}"/>
            </c:ext>
          </c:extLst>
        </c:ser>
        <c:ser>
          <c:idx val="6"/>
          <c:order val="6"/>
          <c:tx>
            <c:strRef>
              <c:f>dati_4!$N$4</c:f>
              <c:strCache>
                <c:ptCount val="1"/>
                <c:pt idx="0">
                  <c:v>Viduvēji</c:v>
                </c:pt>
              </c:strCache>
            </c:strRef>
          </c:tx>
          <c:spPr>
            <a:solidFill>
              <a:srgbClr val="F1CA3D"/>
            </a:solidFill>
            <a:ln w="25400">
              <a:noFill/>
            </a:ln>
          </c:spPr>
          <c:invertIfNegative val="0"/>
          <c:dLbls>
            <c:numFmt formatCode="#,##0" sourceLinked="0"/>
            <c:spPr>
              <a:noFill/>
              <a:ln w="25400">
                <a:noFill/>
              </a:ln>
            </c:spPr>
            <c:txPr>
              <a:bodyPr wrap="square" lIns="38100" tIns="19050" rIns="38100" bIns="19050" anchor="ctr">
                <a:spAutoFit/>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dati_4!$G$5:$G$7</c:f>
              <c:strCache>
                <c:ptCount val="3"/>
                <c:pt idx="0">
                  <c:v>04./05.2026. (n=1003)</c:v>
                </c:pt>
                <c:pt idx="1">
                  <c:v>06.2024. (n=1014)</c:v>
                </c:pt>
                <c:pt idx="2">
                  <c:v>05.2022. (n=1010)</c:v>
                </c:pt>
              </c:strCache>
            </c:strRef>
          </c:cat>
          <c:val>
            <c:numRef>
              <c:f>dati_4!$N$5:$N$7</c:f>
              <c:numCache>
                <c:formatCode>General</c:formatCode>
                <c:ptCount val="3"/>
                <c:pt idx="0">
                  <c:v>36.299999999999997</c:v>
                </c:pt>
                <c:pt idx="1">
                  <c:v>37.200000000000003</c:v>
                </c:pt>
                <c:pt idx="2">
                  <c:v>30.7</c:v>
                </c:pt>
              </c:numCache>
            </c:numRef>
          </c:val>
          <c:extLst>
            <c:ext xmlns:c16="http://schemas.microsoft.com/office/drawing/2014/chart" uri="{C3380CC4-5D6E-409C-BE32-E72D297353CC}">
              <c16:uniqueId val="{00000043-02BA-4F60-A77A-BD21895CDE42}"/>
            </c:ext>
          </c:extLst>
        </c:ser>
        <c:ser>
          <c:idx val="7"/>
          <c:order val="7"/>
          <c:tx>
            <c:strRef>
              <c:f>dati_4!$O$4</c:f>
              <c:strCache>
                <c:ptCount val="1"/>
                <c:pt idx="0">
                  <c:v>x</c:v>
                </c:pt>
              </c:strCache>
            </c:strRef>
          </c:tx>
          <c:spPr>
            <a:noFill/>
          </c:spPr>
          <c:invertIfNegative val="0"/>
          <c:cat>
            <c:strRef>
              <c:f>dati_4!$G$5:$G$7</c:f>
              <c:strCache>
                <c:ptCount val="3"/>
                <c:pt idx="0">
                  <c:v>04./05.2026. (n=1003)</c:v>
                </c:pt>
                <c:pt idx="1">
                  <c:v>06.2024. (n=1014)</c:v>
                </c:pt>
                <c:pt idx="2">
                  <c:v>05.2022. (n=1010)</c:v>
                </c:pt>
              </c:strCache>
            </c:strRef>
          </c:cat>
          <c:val>
            <c:numRef>
              <c:f>dati_4!$O$5:$O$7</c:f>
              <c:numCache>
                <c:formatCode>General</c:formatCode>
                <c:ptCount val="3"/>
                <c:pt idx="0">
                  <c:v>5.9000000000000057</c:v>
                </c:pt>
                <c:pt idx="1">
                  <c:v>5</c:v>
                </c:pt>
                <c:pt idx="2">
                  <c:v>11.500000000000004</c:v>
                </c:pt>
              </c:numCache>
            </c:numRef>
          </c:val>
          <c:extLst>
            <c:ext xmlns:c16="http://schemas.microsoft.com/office/drawing/2014/chart" uri="{C3380CC4-5D6E-409C-BE32-E72D297353CC}">
              <c16:uniqueId val="{00000044-02BA-4F60-A77A-BD21895CDE42}"/>
            </c:ext>
          </c:extLst>
        </c:ser>
        <c:ser>
          <c:idx val="8"/>
          <c:order val="8"/>
          <c:tx>
            <c:strRef>
              <c:f>dati_4!$P$4</c:f>
              <c:strCache>
                <c:ptCount val="1"/>
                <c:pt idx="0">
                  <c:v>Grūti pateikt</c:v>
                </c:pt>
              </c:strCache>
            </c:strRef>
          </c:tx>
          <c:spPr>
            <a:solidFill>
              <a:srgbClr val="D9D9D9"/>
            </a:solidFill>
          </c:spPr>
          <c:invertIfNegative val="0"/>
          <c:dLbls>
            <c:numFmt formatCode="#,##0" sourceLinked="0"/>
            <c:spPr>
              <a:noFill/>
              <a:ln w="25400">
                <a:noFill/>
              </a:ln>
            </c:spPr>
            <c:txPr>
              <a:bodyPr wrap="square" lIns="38100" tIns="19050" rIns="38100" bIns="19050" anchor="ctr">
                <a:spAutoFit/>
              </a:bodyPr>
              <a:lstStyle/>
              <a:p>
                <a:pPr>
                  <a:defRPr sz="1100"/>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dati_4!$G$5:$G$7</c:f>
              <c:strCache>
                <c:ptCount val="3"/>
                <c:pt idx="0">
                  <c:v>04./05.2026. (n=1003)</c:v>
                </c:pt>
                <c:pt idx="1">
                  <c:v>06.2024. (n=1014)</c:v>
                </c:pt>
                <c:pt idx="2">
                  <c:v>05.2022. (n=1010)</c:v>
                </c:pt>
              </c:strCache>
            </c:strRef>
          </c:cat>
          <c:val>
            <c:numRef>
              <c:f>dati_4!$P$5:$P$7</c:f>
              <c:numCache>
                <c:formatCode>General</c:formatCode>
                <c:ptCount val="3"/>
                <c:pt idx="0">
                  <c:v>27.5</c:v>
                </c:pt>
                <c:pt idx="1">
                  <c:v>23.5</c:v>
                </c:pt>
                <c:pt idx="2" formatCode="0.0">
                  <c:v>33.200000000000003</c:v>
                </c:pt>
              </c:numCache>
            </c:numRef>
          </c:val>
          <c:extLst>
            <c:ext xmlns:c16="http://schemas.microsoft.com/office/drawing/2014/chart" uri="{C3380CC4-5D6E-409C-BE32-E72D297353CC}">
              <c16:uniqueId val="{00000045-02BA-4F60-A77A-BD21895CDE42}"/>
            </c:ext>
          </c:extLst>
        </c:ser>
        <c:dLbls>
          <c:showLegendKey val="0"/>
          <c:showVal val="0"/>
          <c:showCatName val="0"/>
          <c:showSerName val="0"/>
          <c:showPercent val="0"/>
          <c:showBubbleSize val="0"/>
        </c:dLbls>
        <c:gapWidth val="27"/>
        <c:overlap val="100"/>
        <c:axId val="567959616"/>
        <c:axId val="1"/>
      </c:barChart>
      <c:catAx>
        <c:axId val="567959616"/>
        <c:scaling>
          <c:orientation val="maxMin"/>
        </c:scaling>
        <c:delete val="0"/>
        <c:axPos val="l"/>
        <c:title>
          <c:tx>
            <c:rich>
              <a:bodyPr rot="0" vert="horz"/>
              <a:lstStyle/>
              <a:p>
                <a:pPr algn="just">
                  <a:defRPr sz="800" b="0" i="0" u="none" strike="noStrike" baseline="0">
                    <a:solidFill>
                      <a:srgbClr val="000000"/>
                    </a:solidFill>
                    <a:latin typeface="Arial"/>
                    <a:ea typeface="Arial"/>
                    <a:cs typeface="Arial"/>
                  </a:defRPr>
                </a:pPr>
                <a:r>
                  <a:rPr lang="en-US"/>
                  <a:t>%</a:t>
                </a:r>
              </a:p>
            </c:rich>
          </c:tx>
          <c:layout>
            <c:manualLayout>
              <c:xMode val="edge"/>
              <c:yMode val="edge"/>
              <c:x val="2.6164210581989592E-2"/>
              <c:y val="2.7234144751513905E-2"/>
            </c:manualLayout>
          </c:layout>
          <c:overlay val="0"/>
          <c:spPr>
            <a:solidFill>
              <a:srgbClr val="FFFFFF"/>
            </a:solidFill>
            <a:ln w="3175">
              <a:solidFill>
                <a:srgbClr val="000000"/>
              </a:solidFill>
              <a:prstDash val="solid"/>
            </a:ln>
            <a:effectLst>
              <a:outerShdw dist="35921" dir="2700000" algn="br">
                <a:srgbClr val="000000"/>
              </a:outerShdw>
            </a:effectLst>
          </c:spPr>
        </c:title>
        <c:numFmt formatCode="General" sourceLinked="1"/>
        <c:majorTickMark val="out"/>
        <c:minorTickMark val="none"/>
        <c:tickLblPos val="low"/>
        <c:spPr>
          <a:ln w="3175">
            <a:solidFill>
              <a:srgbClr val="000000"/>
            </a:solidFill>
            <a:prstDash val="solid"/>
          </a:ln>
        </c:spPr>
        <c:txPr>
          <a:bodyPr rot="0" vert="horz"/>
          <a:lstStyle/>
          <a:p>
            <a:pPr>
              <a:defRPr sz="1000" b="0" i="0" u="none" strike="noStrike" baseline="0">
                <a:solidFill>
                  <a:srgbClr val="000000"/>
                </a:solidFill>
                <a:latin typeface="Arial"/>
                <a:ea typeface="Arial"/>
                <a:cs typeface="Arial"/>
              </a:defRPr>
            </a:pPr>
            <a:endParaRPr lang="en-US"/>
          </a:p>
        </c:txPr>
        <c:crossAx val="1"/>
        <c:crossesAt val="33.6"/>
        <c:auto val="1"/>
        <c:lblAlgn val="ctr"/>
        <c:lblOffset val="100"/>
        <c:tickLblSkip val="1"/>
        <c:tickMarkSkip val="1"/>
        <c:noMultiLvlLbl val="0"/>
      </c:catAx>
      <c:valAx>
        <c:axId val="1"/>
        <c:scaling>
          <c:orientation val="minMax"/>
          <c:max val="140"/>
          <c:min val="0"/>
        </c:scaling>
        <c:delete val="1"/>
        <c:axPos val="b"/>
        <c:numFmt formatCode="General" sourceLinked="1"/>
        <c:majorTickMark val="out"/>
        <c:minorTickMark val="none"/>
        <c:tickLblPos val="nextTo"/>
        <c:crossAx val="567959616"/>
        <c:crosses val="max"/>
        <c:crossBetween val="between"/>
        <c:majorUnit val="74.5"/>
        <c:minorUnit val="4"/>
      </c:valAx>
      <c:spPr>
        <a:noFill/>
        <a:ln w="25400">
          <a:noFill/>
        </a:ln>
      </c:spPr>
    </c:plotArea>
    <c:legend>
      <c:legendPos val="r"/>
      <c:legendEntry>
        <c:idx val="0"/>
        <c:delete val="1"/>
      </c:legendEntry>
      <c:legendEntry>
        <c:idx val="5"/>
        <c:delete val="1"/>
      </c:legendEntry>
      <c:legendEntry>
        <c:idx val="7"/>
        <c:delete val="1"/>
      </c:legendEntry>
      <c:layout>
        <c:manualLayout>
          <c:xMode val="edge"/>
          <c:yMode val="edge"/>
          <c:x val="0.20355256477896017"/>
          <c:y val="4.7751364412781737E-2"/>
          <c:w val="0.72904134770764273"/>
          <c:h val="0.14444478753881257"/>
        </c:manualLayout>
      </c:layout>
      <c:overlay val="0"/>
      <c:spPr>
        <a:noFill/>
        <a:ln w="25400">
          <a:noFill/>
        </a:ln>
      </c:spPr>
      <c:txPr>
        <a:bodyPr/>
        <a:lstStyle/>
        <a:p>
          <a:pPr>
            <a:defRPr sz="1050" b="0" i="0" u="none" strike="noStrike" baseline="0">
              <a:solidFill>
                <a:srgbClr val="000000"/>
              </a:solidFill>
              <a:latin typeface="Arial"/>
              <a:ea typeface="Arial"/>
              <a:cs typeface="Arial"/>
            </a:defRPr>
          </a:pPr>
          <a:endParaRPr lang="lv-LV"/>
        </a:p>
      </c:txPr>
    </c:legend>
    <c:plotVisOnly val="1"/>
    <c:dispBlanksAs val="gap"/>
    <c:showDLblsOverMax val="0"/>
  </c:chart>
  <c:spPr>
    <a:noFill/>
    <a:ln w="6350">
      <a:noFill/>
    </a:ln>
  </c:spPr>
  <c:txPr>
    <a:bodyPr/>
    <a:lstStyle/>
    <a:p>
      <a:pPr>
        <a:defRPr sz="800" b="0" i="0" u="none" strike="noStrike" baseline="0">
          <a:solidFill>
            <a:srgbClr val="000000"/>
          </a:solidFill>
          <a:latin typeface="Arial"/>
          <a:ea typeface="Arial"/>
          <a:cs typeface="Arial"/>
        </a:defRPr>
      </a:pPr>
      <a:endParaRPr lang="en-US"/>
    </a:p>
  </c:txPr>
  <c:externalData r:id="rId2">
    <c:autoUpdate val="0"/>
  </c:externalData>
  <c:userShapes r:id="rId3"/>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050" b="0" i="0" u="none" strike="noStrike" baseline="0">
                <a:solidFill>
                  <a:srgbClr val="000000"/>
                </a:solidFill>
                <a:latin typeface="Arial"/>
                <a:ea typeface="Arial"/>
                <a:cs typeface="Arial"/>
              </a:defRPr>
            </a:pPr>
            <a:r>
              <a:rPr lang="lv-LV" sz="1050"/>
              <a:t>Indekss*</a:t>
            </a:r>
          </a:p>
        </c:rich>
      </c:tx>
      <c:layout>
        <c:manualLayout>
          <c:xMode val="edge"/>
          <c:yMode val="edge"/>
          <c:x val="0.34777189214984489"/>
          <c:y val="2.8923609679680092E-3"/>
        </c:manualLayout>
      </c:layout>
      <c:overlay val="0"/>
      <c:spPr>
        <a:solidFill>
          <a:srgbClr val="FFFFFF"/>
        </a:solidFill>
        <a:ln w="3175">
          <a:solidFill>
            <a:srgbClr val="000000"/>
          </a:solidFill>
          <a:prstDash val="solid"/>
        </a:ln>
        <a:effectLst>
          <a:outerShdw dist="35921" dir="2700000" algn="br">
            <a:srgbClr val="000000"/>
          </a:outerShdw>
        </a:effectLst>
      </c:spPr>
    </c:title>
    <c:autoTitleDeleted val="0"/>
    <c:plotArea>
      <c:layout>
        <c:manualLayout>
          <c:layoutTarget val="inner"/>
          <c:xMode val="edge"/>
          <c:yMode val="edge"/>
          <c:x val="0.24444607954384273"/>
          <c:y val="7.7339576938602383E-2"/>
          <c:w val="0.42222527651386366"/>
          <c:h val="0.91888800914929181"/>
        </c:manualLayout>
      </c:layout>
      <c:barChart>
        <c:barDir val="bar"/>
        <c:grouping val="clustered"/>
        <c:varyColors val="0"/>
        <c:ser>
          <c:idx val="0"/>
          <c:order val="0"/>
          <c:spPr>
            <a:pattFill prst="dkUpDiag">
              <a:fgClr>
                <a:schemeClr val="accent1">
                  <a:lumMod val="75000"/>
                </a:schemeClr>
              </a:fgClr>
              <a:bgClr>
                <a:schemeClr val="bg1"/>
              </a:bgClr>
            </a:pattFill>
            <a:ln>
              <a:solidFill>
                <a:schemeClr val="accent1">
                  <a:lumMod val="50000"/>
                </a:schemeClr>
              </a:solidFill>
            </a:ln>
          </c:spPr>
          <c:invertIfNegative val="1"/>
          <c:dLbls>
            <c:numFmt formatCode="#,##0.0" sourceLinked="0"/>
            <c:spPr>
              <a:noFill/>
              <a:ln w="25400">
                <a:noFill/>
              </a:ln>
            </c:spPr>
            <c:txPr>
              <a:bodyPr wrap="square" lIns="38100" tIns="19050" rIns="38100" bIns="19050" anchor="ctr">
                <a:spAutoFit/>
              </a:bodyPr>
              <a:lstStyle/>
              <a:p>
                <a:pPr>
                  <a:defRPr sz="1100" b="0"/>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dati_1!$K$4:$K$10</c:f>
              <c:numCache>
                <c:formatCode>0.0</c:formatCode>
                <c:ptCount val="7"/>
                <c:pt idx="0">
                  <c:v>21.45</c:v>
                </c:pt>
                <c:pt idx="1">
                  <c:v>8.8000000000000025</c:v>
                </c:pt>
                <c:pt idx="2">
                  <c:v>7.7999999999999972</c:v>
                </c:pt>
                <c:pt idx="3">
                  <c:v>10.450000000000003</c:v>
                </c:pt>
                <c:pt idx="4">
                  <c:v>7.5000000000000018</c:v>
                </c:pt>
                <c:pt idx="5">
                  <c:v>-8.4</c:v>
                </c:pt>
                <c:pt idx="6">
                  <c:v>-0.34999999999999964</c:v>
                </c:pt>
              </c:numCache>
            </c:numRef>
          </c:val>
          <c:extLst>
            <c:ext xmlns:c16="http://schemas.microsoft.com/office/drawing/2014/chart" uri="{C3380CC4-5D6E-409C-BE32-E72D297353CC}">
              <c16:uniqueId val="{00000000-3204-4036-9391-A3BF776F7047}"/>
            </c:ext>
          </c:extLst>
        </c:ser>
        <c:dLbls>
          <c:showLegendKey val="0"/>
          <c:showVal val="0"/>
          <c:showCatName val="0"/>
          <c:showSerName val="0"/>
          <c:showPercent val="0"/>
          <c:showBubbleSize val="0"/>
        </c:dLbls>
        <c:gapWidth val="29"/>
        <c:overlap val="100"/>
        <c:axId val="485662032"/>
        <c:axId val="1"/>
      </c:barChart>
      <c:catAx>
        <c:axId val="485662032"/>
        <c:scaling>
          <c:orientation val="maxMin"/>
        </c:scaling>
        <c:delete val="0"/>
        <c:axPos val="l"/>
        <c:majorTickMark val="out"/>
        <c:minorTickMark val="none"/>
        <c:tickLblPos val="none"/>
        <c:spPr>
          <a:ln w="3175">
            <a:solidFill>
              <a:srgbClr val="000000"/>
            </a:solidFill>
            <a:prstDash val="solid"/>
          </a:ln>
        </c:spPr>
        <c:crossAx val="1"/>
        <c:crosses val="autoZero"/>
        <c:auto val="1"/>
        <c:lblAlgn val="ctr"/>
        <c:lblOffset val="100"/>
        <c:tickLblSkip val="1"/>
        <c:tickMarkSkip val="1"/>
        <c:noMultiLvlLbl val="0"/>
      </c:catAx>
      <c:valAx>
        <c:axId val="1"/>
        <c:scaling>
          <c:orientation val="minMax"/>
          <c:max val="26"/>
          <c:min val="-9"/>
        </c:scaling>
        <c:delete val="1"/>
        <c:axPos val="b"/>
        <c:numFmt formatCode="0.0" sourceLinked="1"/>
        <c:majorTickMark val="out"/>
        <c:minorTickMark val="none"/>
        <c:tickLblPos val="nextTo"/>
        <c:crossAx val="485662032"/>
        <c:crosses val="max"/>
        <c:crossBetween val="between"/>
        <c:majorUnit val="1"/>
      </c:valAx>
      <c:spPr>
        <a:noFill/>
        <a:ln w="25400">
          <a:noFill/>
        </a:ln>
      </c:spPr>
    </c:plotArea>
    <c:plotVisOnly val="1"/>
    <c:dispBlanksAs val="gap"/>
    <c:showDLblsOverMax val="0"/>
  </c:chart>
  <c:spPr>
    <a:noFill/>
    <a:ln w="6350">
      <a:noFill/>
    </a:ln>
  </c:spPr>
  <c:txPr>
    <a:bodyPr/>
    <a:lstStyle/>
    <a:p>
      <a:pPr>
        <a:defRPr sz="150" b="0" i="0" u="none" strike="noStrike" baseline="0">
          <a:solidFill>
            <a:srgbClr val="000000"/>
          </a:solidFill>
          <a:latin typeface="Arial"/>
          <a:ea typeface="Arial"/>
          <a:cs typeface="Arial"/>
        </a:defRPr>
      </a:pPr>
      <a:endParaRPr lang="en-US"/>
    </a:p>
  </c:txPr>
  <c:externalData r:id="rId2">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32710674900516468"/>
          <c:y val="0.12434177753319475"/>
          <c:w val="0.67289325099483532"/>
          <c:h val="0.74221906867984577"/>
        </c:manualLayout>
      </c:layout>
      <c:barChart>
        <c:barDir val="bar"/>
        <c:grouping val="stacked"/>
        <c:varyColors val="0"/>
        <c:ser>
          <c:idx val="0"/>
          <c:order val="0"/>
          <c:tx>
            <c:strRef>
              <c:f>dati_4!$C$64</c:f>
              <c:strCache>
                <c:ptCount val="1"/>
              </c:strCache>
            </c:strRef>
          </c:tx>
          <c:spPr>
            <a:noFill/>
            <a:ln w="25400">
              <a:noFill/>
            </a:ln>
          </c:spPr>
          <c:invertIfNegative val="0"/>
          <c:cat>
            <c:strRef>
              <c:f>dati_4!$B$65:$B$68</c:f>
              <c:strCache>
                <c:ptCount val="4"/>
                <c:pt idx="0">
                  <c:v>visi respondenti (n=1003)</c:v>
                </c:pt>
                <c:pt idx="2">
                  <c:v>uzticas (n=513)</c:v>
                </c:pt>
                <c:pt idx="3">
                  <c:v>neuzticas (n=330)</c:v>
                </c:pt>
              </c:strCache>
            </c:strRef>
          </c:cat>
          <c:val>
            <c:numRef>
              <c:f>dati_4!$C$65:$C$68</c:f>
              <c:numCache>
                <c:formatCode>General</c:formatCode>
                <c:ptCount val="4"/>
                <c:pt idx="0" formatCode="0.0">
                  <c:v>18.999999999999996</c:v>
                </c:pt>
                <c:pt idx="2" formatCode="0.0">
                  <c:v>3</c:v>
                </c:pt>
                <c:pt idx="3" formatCode="0.0">
                  <c:v>36.699999999999996</c:v>
                </c:pt>
              </c:numCache>
            </c:numRef>
          </c:val>
          <c:extLst>
            <c:ext xmlns:c16="http://schemas.microsoft.com/office/drawing/2014/chart" uri="{C3380CC4-5D6E-409C-BE32-E72D297353CC}">
              <c16:uniqueId val="{00000000-F9F6-4656-B573-1BB727C52086}"/>
            </c:ext>
          </c:extLst>
        </c:ser>
        <c:ser>
          <c:idx val="1"/>
          <c:order val="1"/>
          <c:tx>
            <c:strRef>
              <c:f>dati_4!$D$64</c:f>
              <c:strCache>
                <c:ptCount val="1"/>
                <c:pt idx="0">
                  <c:v>Teicami</c:v>
                </c:pt>
              </c:strCache>
            </c:strRef>
          </c:tx>
          <c:spPr>
            <a:solidFill>
              <a:srgbClr val="5A8BD4"/>
            </a:solidFill>
            <a:ln w="25400">
              <a:noFill/>
            </a:ln>
          </c:spPr>
          <c:invertIfNegative val="0"/>
          <c:dLbls>
            <c:dLbl>
              <c:idx val="0"/>
              <c:layout>
                <c:manualLayout>
                  <c:x val="-1.548529972059944E-2"/>
                  <c:y val="0"/>
                </c:manualLayout>
              </c:layout>
              <c:numFmt formatCode="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9F6-4656-B573-1BB727C52086}"/>
                </c:ext>
              </c:extLst>
            </c:dLbl>
            <c:dLbl>
              <c:idx val="1"/>
              <c:numFmt formatCode="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2-F9F6-4656-B573-1BB727C52086}"/>
                </c:ext>
              </c:extLst>
            </c:dLbl>
            <c:dLbl>
              <c:idx val="2"/>
              <c:numFmt formatCode="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F9F6-4656-B573-1BB727C52086}"/>
                </c:ext>
              </c:extLst>
            </c:dLbl>
            <c:dLbl>
              <c:idx val="3"/>
              <c:numFmt formatCode="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4-F9F6-4656-B573-1BB727C52086}"/>
                </c:ext>
              </c:extLst>
            </c:dLbl>
            <c:dLbl>
              <c:idx val="4"/>
              <c:numFmt formatCode="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5-F9F6-4656-B573-1BB727C52086}"/>
                </c:ext>
              </c:extLst>
            </c:dLbl>
            <c:dLbl>
              <c:idx val="5"/>
              <c:numFmt formatCode="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6-F9F6-4656-B573-1BB727C52086}"/>
                </c:ext>
              </c:extLst>
            </c:dLbl>
            <c:dLbl>
              <c:idx val="6"/>
              <c:numFmt formatCode="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7-F9F6-4656-B573-1BB727C52086}"/>
                </c:ext>
              </c:extLst>
            </c:dLbl>
            <c:dLbl>
              <c:idx val="7"/>
              <c:numFmt formatCode="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8-F9F6-4656-B573-1BB727C52086}"/>
                </c:ext>
              </c:extLst>
            </c:dLbl>
            <c:dLbl>
              <c:idx val="8"/>
              <c:numFmt formatCode="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9-F9F6-4656-B573-1BB727C52086}"/>
                </c:ext>
              </c:extLst>
            </c:dLbl>
            <c:dLbl>
              <c:idx val="9"/>
              <c:numFmt formatCode="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A-F9F6-4656-B573-1BB727C52086}"/>
                </c:ext>
              </c:extLst>
            </c:dLbl>
            <c:dLbl>
              <c:idx val="10"/>
              <c:numFmt formatCode="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F9F6-4656-B573-1BB727C52086}"/>
                </c:ext>
              </c:extLst>
            </c:dLbl>
            <c:dLbl>
              <c:idx val="11"/>
              <c:numFmt formatCode="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C-F9F6-4656-B573-1BB727C52086}"/>
                </c:ext>
              </c:extLst>
            </c:dLbl>
            <c:dLbl>
              <c:idx val="12"/>
              <c:numFmt formatCode="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D-F9F6-4656-B573-1BB727C52086}"/>
                </c:ext>
              </c:extLst>
            </c:dLbl>
            <c:dLbl>
              <c:idx val="13"/>
              <c:numFmt formatCode="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E-F9F6-4656-B573-1BB727C52086}"/>
                </c:ext>
              </c:extLst>
            </c:dLbl>
            <c:dLbl>
              <c:idx val="14"/>
              <c:numFmt formatCode="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F-F9F6-4656-B573-1BB727C52086}"/>
                </c:ext>
              </c:extLst>
            </c:dLbl>
            <c:dLbl>
              <c:idx val="15"/>
              <c:numFmt formatCode="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0-F9F6-4656-B573-1BB727C52086}"/>
                </c:ext>
              </c:extLst>
            </c:dLbl>
            <c:dLbl>
              <c:idx val="16"/>
              <c:numFmt formatCode="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1-F9F6-4656-B573-1BB727C52086}"/>
                </c:ext>
              </c:extLst>
            </c:dLbl>
            <c:dLbl>
              <c:idx val="18"/>
              <c:numFmt formatCode="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2-F9F6-4656-B573-1BB727C52086}"/>
                </c:ext>
              </c:extLst>
            </c:dLbl>
            <c:dLbl>
              <c:idx val="19"/>
              <c:numFmt formatCode="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3-F9F6-4656-B573-1BB727C52086}"/>
                </c:ext>
              </c:extLst>
            </c:dLbl>
            <c:dLbl>
              <c:idx val="22"/>
              <c:numFmt formatCode="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4-F9F6-4656-B573-1BB727C52086}"/>
                </c:ext>
              </c:extLst>
            </c:dLbl>
            <c:dLbl>
              <c:idx val="23"/>
              <c:numFmt formatCode="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5-F9F6-4656-B573-1BB727C52086}"/>
                </c:ext>
              </c:extLst>
            </c:dLbl>
            <c:dLbl>
              <c:idx val="25"/>
              <c:numFmt formatCode="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6-F9F6-4656-B573-1BB727C52086}"/>
                </c:ext>
              </c:extLst>
            </c:dLbl>
            <c:dLbl>
              <c:idx val="26"/>
              <c:numFmt formatCode="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7-F9F6-4656-B573-1BB727C52086}"/>
                </c:ext>
              </c:extLst>
            </c:dLbl>
            <c:dLbl>
              <c:idx val="27"/>
              <c:numFmt formatCode="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8-F9F6-4656-B573-1BB727C52086}"/>
                </c:ext>
              </c:extLst>
            </c:dLbl>
            <c:dLbl>
              <c:idx val="28"/>
              <c:numFmt formatCode="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9-F9F6-4656-B573-1BB727C52086}"/>
                </c:ext>
              </c:extLst>
            </c:dLbl>
            <c:dLbl>
              <c:idx val="29"/>
              <c:numFmt formatCode="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A-F9F6-4656-B573-1BB727C52086}"/>
                </c:ext>
              </c:extLst>
            </c:dLbl>
            <c:dLbl>
              <c:idx val="30"/>
              <c:numFmt formatCode="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B-F9F6-4656-B573-1BB727C52086}"/>
                </c:ext>
              </c:extLst>
            </c:dLbl>
            <c:dLbl>
              <c:idx val="31"/>
              <c:numFmt formatCode="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C-F9F6-4656-B573-1BB727C52086}"/>
                </c:ext>
              </c:extLst>
            </c:dLbl>
            <c:dLbl>
              <c:idx val="32"/>
              <c:numFmt formatCode="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D-F9F6-4656-B573-1BB727C52086}"/>
                </c:ext>
              </c:extLst>
            </c:dLbl>
            <c:dLbl>
              <c:idx val="33"/>
              <c:numFmt formatCode="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E-F9F6-4656-B573-1BB727C52086}"/>
                </c:ext>
              </c:extLst>
            </c:dLbl>
            <c:dLbl>
              <c:idx val="34"/>
              <c:numFmt formatCode="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F-F9F6-4656-B573-1BB727C52086}"/>
                </c:ext>
              </c:extLst>
            </c:dLbl>
            <c:dLbl>
              <c:idx val="35"/>
              <c:numFmt formatCode="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0-F9F6-4656-B573-1BB727C52086}"/>
                </c:ext>
              </c:extLst>
            </c:dLbl>
            <c:dLbl>
              <c:idx val="37"/>
              <c:numFmt formatCode="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1-F9F6-4656-B573-1BB727C52086}"/>
                </c:ext>
              </c:extLst>
            </c:dLbl>
            <c:dLbl>
              <c:idx val="38"/>
              <c:numFmt formatCode="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2-F9F6-4656-B573-1BB727C52086}"/>
                </c:ext>
              </c:extLst>
            </c:dLbl>
            <c:dLbl>
              <c:idx val="39"/>
              <c:numFmt formatCode="0" sourceLinked="0"/>
              <c:spPr>
                <a:noFill/>
                <a:ln w="25400">
                  <a:noFill/>
                </a:ln>
              </c:spPr>
              <c:txPr>
                <a:bodyPr wrap="square" lIns="38100" tIns="19050" rIns="38100" bIns="19050" anchor="ctr">
                  <a:spAutoFit/>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3-F9F6-4656-B573-1BB727C52086}"/>
                </c:ext>
              </c:extLst>
            </c:dLbl>
            <c:dLbl>
              <c:idx val="41"/>
              <c:numFmt formatCode="0" sourceLinked="0"/>
              <c:spPr>
                <a:noFill/>
                <a:ln w="25400">
                  <a:noFill/>
                </a:ln>
              </c:spPr>
              <c:txPr>
                <a:bodyPr wrap="square" lIns="38100" tIns="19050" rIns="38100" bIns="19050" anchor="ctr">
                  <a:spAutoFit/>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4-F9F6-4656-B573-1BB727C52086}"/>
                </c:ext>
              </c:extLst>
            </c:dLbl>
            <c:numFmt formatCode="0" sourceLinked="0"/>
            <c:spPr>
              <a:noFill/>
              <a:ln w="25400">
                <a:noFill/>
              </a:ln>
            </c:spPr>
            <c:txPr>
              <a:bodyPr wrap="square" lIns="38100" tIns="19050" rIns="38100" bIns="19050" anchor="ctr">
                <a:spAutoFit/>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dati_4!$B$65:$B$68</c:f>
              <c:strCache>
                <c:ptCount val="4"/>
                <c:pt idx="0">
                  <c:v>visi respondenti (n=1003)</c:v>
                </c:pt>
                <c:pt idx="2">
                  <c:v>uzticas (n=513)</c:v>
                </c:pt>
                <c:pt idx="3">
                  <c:v>neuzticas (n=330)</c:v>
                </c:pt>
              </c:strCache>
            </c:strRef>
          </c:cat>
          <c:val>
            <c:numRef>
              <c:f>dati_4!$D$65:$D$68</c:f>
              <c:numCache>
                <c:formatCode>General</c:formatCode>
                <c:ptCount val="4"/>
                <c:pt idx="0" formatCode="0">
                  <c:v>0.9</c:v>
                </c:pt>
                <c:pt idx="2" formatCode="0">
                  <c:v>1.8</c:v>
                </c:pt>
              </c:numCache>
            </c:numRef>
          </c:val>
          <c:extLst>
            <c:ext xmlns:c16="http://schemas.microsoft.com/office/drawing/2014/chart" uri="{C3380CC4-5D6E-409C-BE32-E72D297353CC}">
              <c16:uniqueId val="{00000025-F9F6-4656-B573-1BB727C52086}"/>
            </c:ext>
          </c:extLst>
        </c:ser>
        <c:ser>
          <c:idx val="2"/>
          <c:order val="2"/>
          <c:tx>
            <c:strRef>
              <c:f>dati_4!$E$64</c:f>
              <c:strCache>
                <c:ptCount val="1"/>
                <c:pt idx="0">
                  <c:v>Labi</c:v>
                </c:pt>
              </c:strCache>
            </c:strRef>
          </c:tx>
          <c:spPr>
            <a:solidFill>
              <a:srgbClr val="A3BCE5"/>
            </a:solidFill>
            <a:ln w="25400">
              <a:noFill/>
            </a:ln>
          </c:spPr>
          <c:invertIfNegative val="0"/>
          <c:dLbls>
            <c:dLbl>
              <c:idx val="0"/>
              <c:numFmt formatCode="0" sourceLinked="0"/>
              <c:spPr>
                <a:noFill/>
                <a:ln w="25400">
                  <a:noFill/>
                </a:ln>
              </c:spPr>
              <c:txPr>
                <a:bodyPr/>
                <a:lstStyle/>
                <a:p>
                  <a:pPr>
                    <a:defRPr sz="11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6-F9F6-4656-B573-1BB727C52086}"/>
                </c:ext>
              </c:extLst>
            </c:dLbl>
            <c:dLbl>
              <c:idx val="1"/>
              <c:numFmt formatCode="0" sourceLinked="0"/>
              <c:spPr>
                <a:noFill/>
                <a:ln w="25400">
                  <a:noFill/>
                </a:ln>
              </c:spPr>
              <c:txPr>
                <a:bodyPr/>
                <a:lstStyle/>
                <a:p>
                  <a:pPr>
                    <a:defRPr sz="11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7-F9F6-4656-B573-1BB727C52086}"/>
                </c:ext>
              </c:extLst>
            </c:dLbl>
            <c:dLbl>
              <c:idx val="2"/>
              <c:numFmt formatCode="0" sourceLinked="0"/>
              <c:spPr>
                <a:noFill/>
                <a:ln w="25400">
                  <a:noFill/>
                </a:ln>
              </c:spPr>
              <c:txPr>
                <a:bodyPr/>
                <a:lstStyle/>
                <a:p>
                  <a:pPr>
                    <a:defRPr sz="11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8-F9F6-4656-B573-1BB727C52086}"/>
                </c:ext>
              </c:extLst>
            </c:dLbl>
            <c:dLbl>
              <c:idx val="3"/>
              <c:numFmt formatCode="0" sourceLinked="0"/>
              <c:spPr>
                <a:noFill/>
                <a:ln w="25400">
                  <a:noFill/>
                </a:ln>
              </c:spPr>
              <c:txPr>
                <a:bodyPr/>
                <a:lstStyle/>
                <a:p>
                  <a:pPr>
                    <a:defRPr sz="11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9-F9F6-4656-B573-1BB727C52086}"/>
                </c:ext>
              </c:extLst>
            </c:dLbl>
            <c:dLbl>
              <c:idx val="4"/>
              <c:numFmt formatCode="0" sourceLinked="0"/>
              <c:spPr>
                <a:noFill/>
                <a:ln w="25400">
                  <a:noFill/>
                </a:ln>
              </c:spPr>
              <c:txPr>
                <a:bodyPr/>
                <a:lstStyle/>
                <a:p>
                  <a:pPr>
                    <a:defRPr sz="11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A-F9F6-4656-B573-1BB727C52086}"/>
                </c:ext>
              </c:extLst>
            </c:dLbl>
            <c:dLbl>
              <c:idx val="5"/>
              <c:numFmt formatCode="0" sourceLinked="0"/>
              <c:spPr>
                <a:noFill/>
                <a:ln w="25400">
                  <a:noFill/>
                </a:ln>
              </c:spPr>
              <c:txPr>
                <a:bodyPr/>
                <a:lstStyle/>
                <a:p>
                  <a:pPr>
                    <a:defRPr sz="11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B-F9F6-4656-B573-1BB727C52086}"/>
                </c:ext>
              </c:extLst>
            </c:dLbl>
            <c:dLbl>
              <c:idx val="6"/>
              <c:numFmt formatCode="0" sourceLinked="0"/>
              <c:spPr>
                <a:noFill/>
                <a:ln w="25400">
                  <a:noFill/>
                </a:ln>
              </c:spPr>
              <c:txPr>
                <a:bodyPr/>
                <a:lstStyle/>
                <a:p>
                  <a:pPr>
                    <a:defRPr sz="11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C-F9F6-4656-B573-1BB727C52086}"/>
                </c:ext>
              </c:extLst>
            </c:dLbl>
            <c:dLbl>
              <c:idx val="7"/>
              <c:numFmt formatCode="0" sourceLinked="0"/>
              <c:spPr>
                <a:noFill/>
                <a:ln w="25400">
                  <a:noFill/>
                </a:ln>
              </c:spPr>
              <c:txPr>
                <a:bodyPr/>
                <a:lstStyle/>
                <a:p>
                  <a:pPr>
                    <a:defRPr sz="11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D-F9F6-4656-B573-1BB727C52086}"/>
                </c:ext>
              </c:extLst>
            </c:dLbl>
            <c:dLbl>
              <c:idx val="8"/>
              <c:numFmt formatCode="0" sourceLinked="0"/>
              <c:spPr>
                <a:noFill/>
                <a:ln w="25400">
                  <a:noFill/>
                </a:ln>
              </c:spPr>
              <c:txPr>
                <a:bodyPr/>
                <a:lstStyle/>
                <a:p>
                  <a:pPr>
                    <a:defRPr sz="11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E-F9F6-4656-B573-1BB727C52086}"/>
                </c:ext>
              </c:extLst>
            </c:dLbl>
            <c:numFmt formatCode="0" sourceLinked="0"/>
            <c:spPr>
              <a:noFill/>
              <a:ln w="25400">
                <a:noFill/>
              </a:ln>
            </c:spPr>
            <c:txPr>
              <a:bodyPr wrap="square" lIns="38100" tIns="19050" rIns="38100" bIns="19050" anchor="ctr">
                <a:spAutoFit/>
              </a:bodyPr>
              <a:lstStyle/>
              <a:p>
                <a:pPr>
                  <a:defRPr sz="11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dati_4!$B$65:$B$68</c:f>
              <c:strCache>
                <c:ptCount val="4"/>
                <c:pt idx="0">
                  <c:v>visi respondenti (n=1003)</c:v>
                </c:pt>
                <c:pt idx="2">
                  <c:v>uzticas (n=513)</c:v>
                </c:pt>
                <c:pt idx="3">
                  <c:v>neuzticas (n=330)</c:v>
                </c:pt>
              </c:strCache>
            </c:strRef>
          </c:cat>
          <c:val>
            <c:numRef>
              <c:f>dati_4!$E$65:$E$68</c:f>
              <c:numCache>
                <c:formatCode>General</c:formatCode>
                <c:ptCount val="4"/>
                <c:pt idx="0" formatCode="0">
                  <c:v>21.3</c:v>
                </c:pt>
                <c:pt idx="2" formatCode="0">
                  <c:v>36.4</c:v>
                </c:pt>
                <c:pt idx="3" formatCode="0">
                  <c:v>4.5</c:v>
                </c:pt>
              </c:numCache>
            </c:numRef>
          </c:val>
          <c:extLst>
            <c:ext xmlns:c16="http://schemas.microsoft.com/office/drawing/2014/chart" uri="{C3380CC4-5D6E-409C-BE32-E72D297353CC}">
              <c16:uniqueId val="{0000002F-F9F6-4656-B573-1BB727C52086}"/>
            </c:ext>
          </c:extLst>
        </c:ser>
        <c:ser>
          <c:idx val="3"/>
          <c:order val="3"/>
          <c:tx>
            <c:strRef>
              <c:f>dati_4!$F$64</c:f>
              <c:strCache>
                <c:ptCount val="1"/>
                <c:pt idx="0">
                  <c:v>Drīzāk slikti</c:v>
                </c:pt>
              </c:strCache>
            </c:strRef>
          </c:tx>
          <c:spPr>
            <a:solidFill>
              <a:srgbClr val="F2A36E"/>
            </a:solidFill>
            <a:ln w="25400">
              <a:noFill/>
            </a:ln>
          </c:spPr>
          <c:invertIfNegative val="0"/>
          <c:dLbls>
            <c:dLbl>
              <c:idx val="0"/>
              <c:numFmt formatCode="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0-F9F6-4656-B573-1BB727C52086}"/>
                </c:ext>
              </c:extLst>
            </c:dLbl>
            <c:dLbl>
              <c:idx val="1"/>
              <c:numFmt formatCode="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1-F9F6-4656-B573-1BB727C52086}"/>
                </c:ext>
              </c:extLst>
            </c:dLbl>
            <c:dLbl>
              <c:idx val="2"/>
              <c:numFmt formatCode="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2-F9F6-4656-B573-1BB727C52086}"/>
                </c:ext>
              </c:extLst>
            </c:dLbl>
            <c:dLbl>
              <c:idx val="3"/>
              <c:numFmt formatCode="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3-F9F6-4656-B573-1BB727C52086}"/>
                </c:ext>
              </c:extLst>
            </c:dLbl>
            <c:dLbl>
              <c:idx val="4"/>
              <c:numFmt formatCode="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4-F9F6-4656-B573-1BB727C52086}"/>
                </c:ext>
              </c:extLst>
            </c:dLbl>
            <c:dLbl>
              <c:idx val="5"/>
              <c:numFmt formatCode="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5-F9F6-4656-B573-1BB727C52086}"/>
                </c:ext>
              </c:extLst>
            </c:dLbl>
            <c:dLbl>
              <c:idx val="6"/>
              <c:numFmt formatCode="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6-F9F6-4656-B573-1BB727C52086}"/>
                </c:ext>
              </c:extLst>
            </c:dLbl>
            <c:dLbl>
              <c:idx val="7"/>
              <c:numFmt formatCode="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7-F9F6-4656-B573-1BB727C52086}"/>
                </c:ext>
              </c:extLst>
            </c:dLbl>
            <c:dLbl>
              <c:idx val="8"/>
              <c:numFmt formatCode="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8-F9F6-4656-B573-1BB727C52086}"/>
                </c:ext>
              </c:extLst>
            </c:dLbl>
            <c:dLbl>
              <c:idx val="9"/>
              <c:numFmt formatCode="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9-F9F6-4656-B573-1BB727C52086}"/>
                </c:ext>
              </c:extLst>
            </c:dLbl>
            <c:dLbl>
              <c:idx val="10"/>
              <c:numFmt formatCode="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A-F9F6-4656-B573-1BB727C52086}"/>
                </c:ext>
              </c:extLst>
            </c:dLbl>
            <c:dLbl>
              <c:idx val="11"/>
              <c:numFmt formatCode="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B-F9F6-4656-B573-1BB727C52086}"/>
                </c:ext>
              </c:extLst>
            </c:dLbl>
            <c:dLbl>
              <c:idx val="12"/>
              <c:numFmt formatCode="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C-F9F6-4656-B573-1BB727C52086}"/>
                </c:ext>
              </c:extLst>
            </c:dLbl>
            <c:dLbl>
              <c:idx val="13"/>
              <c:numFmt formatCode="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D-F9F6-4656-B573-1BB727C52086}"/>
                </c:ext>
              </c:extLst>
            </c:dLbl>
            <c:dLbl>
              <c:idx val="14"/>
              <c:numFmt formatCode="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E-F9F6-4656-B573-1BB727C52086}"/>
                </c:ext>
              </c:extLst>
            </c:dLbl>
            <c:dLbl>
              <c:idx val="15"/>
              <c:numFmt formatCode="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F-F9F6-4656-B573-1BB727C52086}"/>
                </c:ext>
              </c:extLst>
            </c:dLbl>
            <c:dLbl>
              <c:idx val="16"/>
              <c:numFmt formatCode="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40-F9F6-4656-B573-1BB727C52086}"/>
                </c:ext>
              </c:extLst>
            </c:dLbl>
            <c:dLbl>
              <c:idx val="17"/>
              <c:numFmt formatCode="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41-F9F6-4656-B573-1BB727C52086}"/>
                </c:ext>
              </c:extLst>
            </c:dLbl>
            <c:numFmt formatCode="0" sourceLinked="0"/>
            <c:spPr>
              <a:noFill/>
              <a:ln w="25400">
                <a:noFill/>
              </a:ln>
            </c:spPr>
            <c:txPr>
              <a:bodyPr wrap="square" lIns="38100" tIns="19050" rIns="38100" bIns="19050" anchor="ctr">
                <a:spAutoFit/>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dati_4!$B$65:$B$68</c:f>
              <c:strCache>
                <c:ptCount val="4"/>
                <c:pt idx="0">
                  <c:v>visi respondenti (n=1003)</c:v>
                </c:pt>
                <c:pt idx="2">
                  <c:v>uzticas (n=513)</c:v>
                </c:pt>
                <c:pt idx="3">
                  <c:v>neuzticas (n=330)</c:v>
                </c:pt>
              </c:strCache>
            </c:strRef>
          </c:cat>
          <c:val>
            <c:numRef>
              <c:f>dati_4!$F$65:$F$68</c:f>
              <c:numCache>
                <c:formatCode>General</c:formatCode>
                <c:ptCount val="4"/>
                <c:pt idx="0" formatCode="0">
                  <c:v>11.3</c:v>
                </c:pt>
                <c:pt idx="2" formatCode="0">
                  <c:v>4.9000000000000004</c:v>
                </c:pt>
                <c:pt idx="3" formatCode="0">
                  <c:v>23.5</c:v>
                </c:pt>
              </c:numCache>
            </c:numRef>
          </c:val>
          <c:extLst>
            <c:ext xmlns:c16="http://schemas.microsoft.com/office/drawing/2014/chart" uri="{C3380CC4-5D6E-409C-BE32-E72D297353CC}">
              <c16:uniqueId val="{00000042-F9F6-4656-B573-1BB727C52086}"/>
            </c:ext>
          </c:extLst>
        </c:ser>
        <c:ser>
          <c:idx val="4"/>
          <c:order val="4"/>
          <c:tx>
            <c:strRef>
              <c:f>dati_4!$G$64</c:f>
              <c:strCache>
                <c:ptCount val="1"/>
                <c:pt idx="0">
                  <c:v>Ļoti slikti</c:v>
                </c:pt>
              </c:strCache>
            </c:strRef>
          </c:tx>
          <c:spPr>
            <a:solidFill>
              <a:srgbClr val="E96E09"/>
            </a:solidFill>
            <a:ln w="25400">
              <a:noFill/>
            </a:ln>
          </c:spPr>
          <c:invertIfNegative val="0"/>
          <c:dLbls>
            <c:dLbl>
              <c:idx val="0"/>
              <c:numFmt formatCode="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3-F9F6-4656-B573-1BB727C52086}"/>
                </c:ext>
              </c:extLst>
            </c:dLbl>
            <c:dLbl>
              <c:idx val="1"/>
              <c:numFmt formatCode="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4-F9F6-4656-B573-1BB727C52086}"/>
                </c:ext>
              </c:extLst>
            </c:dLbl>
            <c:dLbl>
              <c:idx val="2"/>
              <c:numFmt formatCode="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5-F9F6-4656-B573-1BB727C52086}"/>
                </c:ext>
              </c:extLst>
            </c:dLbl>
            <c:dLbl>
              <c:idx val="3"/>
              <c:numFmt formatCode="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6-F9F6-4656-B573-1BB727C52086}"/>
                </c:ext>
              </c:extLst>
            </c:dLbl>
            <c:dLbl>
              <c:idx val="4"/>
              <c:numFmt formatCode="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7-F9F6-4656-B573-1BB727C52086}"/>
                </c:ext>
              </c:extLst>
            </c:dLbl>
            <c:dLbl>
              <c:idx val="5"/>
              <c:numFmt formatCode="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8-F9F6-4656-B573-1BB727C52086}"/>
                </c:ext>
              </c:extLst>
            </c:dLbl>
            <c:dLbl>
              <c:idx val="6"/>
              <c:numFmt formatCode="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9-F9F6-4656-B573-1BB727C52086}"/>
                </c:ext>
              </c:extLst>
            </c:dLbl>
            <c:dLbl>
              <c:idx val="7"/>
              <c:numFmt formatCode="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A-F9F6-4656-B573-1BB727C52086}"/>
                </c:ext>
              </c:extLst>
            </c:dLbl>
            <c:dLbl>
              <c:idx val="8"/>
              <c:numFmt formatCode="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B-F9F6-4656-B573-1BB727C52086}"/>
                </c:ext>
              </c:extLst>
            </c:dLbl>
            <c:dLbl>
              <c:idx val="9"/>
              <c:numFmt formatCode="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C-F9F6-4656-B573-1BB727C52086}"/>
                </c:ext>
              </c:extLst>
            </c:dLbl>
            <c:dLbl>
              <c:idx val="10"/>
              <c:numFmt formatCode="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D-F9F6-4656-B573-1BB727C52086}"/>
                </c:ext>
              </c:extLst>
            </c:dLbl>
            <c:dLbl>
              <c:idx val="11"/>
              <c:numFmt formatCode="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E-F9F6-4656-B573-1BB727C52086}"/>
                </c:ext>
              </c:extLst>
            </c:dLbl>
            <c:dLbl>
              <c:idx val="12"/>
              <c:numFmt formatCode="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F-F9F6-4656-B573-1BB727C52086}"/>
                </c:ext>
              </c:extLst>
            </c:dLbl>
            <c:dLbl>
              <c:idx val="13"/>
              <c:numFmt formatCode="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50-F9F6-4656-B573-1BB727C52086}"/>
                </c:ext>
              </c:extLst>
            </c:dLbl>
            <c:dLbl>
              <c:idx val="14"/>
              <c:numFmt formatCode="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51-F9F6-4656-B573-1BB727C52086}"/>
                </c:ext>
              </c:extLst>
            </c:dLbl>
            <c:dLbl>
              <c:idx val="15"/>
              <c:numFmt formatCode="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52-F9F6-4656-B573-1BB727C52086}"/>
                </c:ext>
              </c:extLst>
            </c:dLbl>
            <c:dLbl>
              <c:idx val="16"/>
              <c:numFmt formatCode="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53-F9F6-4656-B573-1BB727C52086}"/>
                </c:ext>
              </c:extLst>
            </c:dLbl>
            <c:dLbl>
              <c:idx val="17"/>
              <c:numFmt formatCode="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54-F9F6-4656-B573-1BB727C52086}"/>
                </c:ext>
              </c:extLst>
            </c:dLbl>
            <c:numFmt formatCode="0" sourceLinked="0"/>
            <c:spPr>
              <a:noFill/>
              <a:ln w="25400">
                <a:noFill/>
              </a:ln>
            </c:spPr>
            <c:txPr>
              <a:bodyPr wrap="square" lIns="38100" tIns="19050" rIns="38100" bIns="19050" anchor="ctr">
                <a:spAutoFit/>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dati_4!$B$65:$B$68</c:f>
              <c:strCache>
                <c:ptCount val="4"/>
                <c:pt idx="0">
                  <c:v>visi respondenti (n=1003)</c:v>
                </c:pt>
                <c:pt idx="2">
                  <c:v>uzticas (n=513)</c:v>
                </c:pt>
                <c:pt idx="3">
                  <c:v>neuzticas (n=330)</c:v>
                </c:pt>
              </c:strCache>
            </c:strRef>
          </c:cat>
          <c:val>
            <c:numRef>
              <c:f>dati_4!$G$65:$G$68</c:f>
              <c:numCache>
                <c:formatCode>General</c:formatCode>
                <c:ptCount val="4"/>
                <c:pt idx="0" formatCode="0">
                  <c:v>2.6</c:v>
                </c:pt>
                <c:pt idx="3" formatCode="0">
                  <c:v>7.3</c:v>
                </c:pt>
              </c:numCache>
            </c:numRef>
          </c:val>
          <c:extLst>
            <c:ext xmlns:c16="http://schemas.microsoft.com/office/drawing/2014/chart" uri="{C3380CC4-5D6E-409C-BE32-E72D297353CC}">
              <c16:uniqueId val="{00000055-F9F6-4656-B573-1BB727C52086}"/>
            </c:ext>
          </c:extLst>
        </c:ser>
        <c:ser>
          <c:idx val="5"/>
          <c:order val="5"/>
          <c:tx>
            <c:strRef>
              <c:f>dati_4!$H$64</c:f>
              <c:strCache>
                <c:ptCount val="1"/>
              </c:strCache>
            </c:strRef>
          </c:tx>
          <c:spPr>
            <a:noFill/>
            <a:ln w="25400">
              <a:noFill/>
            </a:ln>
          </c:spPr>
          <c:invertIfNegative val="0"/>
          <c:cat>
            <c:strRef>
              <c:f>dati_4!$B$65:$B$68</c:f>
              <c:strCache>
                <c:ptCount val="4"/>
                <c:pt idx="0">
                  <c:v>visi respondenti (n=1003)</c:v>
                </c:pt>
                <c:pt idx="2">
                  <c:v>uzticas (n=513)</c:v>
                </c:pt>
                <c:pt idx="3">
                  <c:v>neuzticas (n=330)</c:v>
                </c:pt>
              </c:strCache>
            </c:strRef>
          </c:cat>
          <c:val>
            <c:numRef>
              <c:f>dati_4!$H$65:$H$68</c:f>
              <c:numCache>
                <c:formatCode>General</c:formatCode>
                <c:ptCount val="4"/>
                <c:pt idx="0" formatCode="0.0">
                  <c:v>22.899999999999995</c:v>
                </c:pt>
                <c:pt idx="2" formatCode="0.0">
                  <c:v>31.9</c:v>
                </c:pt>
                <c:pt idx="3" formatCode="0.0">
                  <c:v>5.9999999999999964</c:v>
                </c:pt>
              </c:numCache>
            </c:numRef>
          </c:val>
          <c:extLst>
            <c:ext xmlns:c16="http://schemas.microsoft.com/office/drawing/2014/chart" uri="{C3380CC4-5D6E-409C-BE32-E72D297353CC}">
              <c16:uniqueId val="{00000056-F9F6-4656-B573-1BB727C52086}"/>
            </c:ext>
          </c:extLst>
        </c:ser>
        <c:ser>
          <c:idx val="6"/>
          <c:order val="6"/>
          <c:tx>
            <c:strRef>
              <c:f>dati_4!$I$64</c:f>
              <c:strCache>
                <c:ptCount val="1"/>
                <c:pt idx="0">
                  <c:v>Viduvēji</c:v>
                </c:pt>
              </c:strCache>
            </c:strRef>
          </c:tx>
          <c:spPr>
            <a:solidFill>
              <a:srgbClr val="F1CA3D"/>
            </a:solidFill>
            <a:ln w="25400">
              <a:noFill/>
            </a:ln>
          </c:spPr>
          <c:invertIfNegative val="0"/>
          <c:dLbls>
            <c:numFmt formatCode="#,##0" sourceLinked="0"/>
            <c:spPr>
              <a:noFill/>
              <a:ln w="25400">
                <a:noFill/>
              </a:ln>
            </c:spPr>
            <c:txPr>
              <a:bodyPr wrap="square" lIns="38100" tIns="19050" rIns="38100" bIns="19050" anchor="ctr">
                <a:spAutoFit/>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dati_4!$B$65:$B$68</c:f>
              <c:strCache>
                <c:ptCount val="4"/>
                <c:pt idx="0">
                  <c:v>visi respondenti (n=1003)</c:v>
                </c:pt>
                <c:pt idx="2">
                  <c:v>uzticas (n=513)</c:v>
                </c:pt>
                <c:pt idx="3">
                  <c:v>neuzticas (n=330)</c:v>
                </c:pt>
              </c:strCache>
            </c:strRef>
          </c:cat>
          <c:val>
            <c:numRef>
              <c:f>dati_4!$I$65:$I$68</c:f>
              <c:numCache>
                <c:formatCode>General</c:formatCode>
                <c:ptCount val="4"/>
                <c:pt idx="0" formatCode="0">
                  <c:v>36.299999999999997</c:v>
                </c:pt>
                <c:pt idx="2" formatCode="0">
                  <c:v>38.5</c:v>
                </c:pt>
                <c:pt idx="3" formatCode="0">
                  <c:v>39.9</c:v>
                </c:pt>
              </c:numCache>
            </c:numRef>
          </c:val>
          <c:extLst>
            <c:ext xmlns:c16="http://schemas.microsoft.com/office/drawing/2014/chart" uri="{C3380CC4-5D6E-409C-BE32-E72D297353CC}">
              <c16:uniqueId val="{00000057-F9F6-4656-B573-1BB727C52086}"/>
            </c:ext>
          </c:extLst>
        </c:ser>
        <c:ser>
          <c:idx val="7"/>
          <c:order val="7"/>
          <c:tx>
            <c:strRef>
              <c:f>dati_4!$J$64</c:f>
              <c:strCache>
                <c:ptCount val="1"/>
              </c:strCache>
            </c:strRef>
          </c:tx>
          <c:spPr>
            <a:noFill/>
          </c:spPr>
          <c:invertIfNegative val="0"/>
          <c:cat>
            <c:strRef>
              <c:f>dati_4!$B$65:$B$68</c:f>
              <c:strCache>
                <c:ptCount val="4"/>
                <c:pt idx="0">
                  <c:v>visi respondenti (n=1003)</c:v>
                </c:pt>
                <c:pt idx="2">
                  <c:v>uzticas (n=513)</c:v>
                </c:pt>
                <c:pt idx="3">
                  <c:v>neuzticas (n=330)</c:v>
                </c:pt>
              </c:strCache>
            </c:strRef>
          </c:cat>
          <c:val>
            <c:numRef>
              <c:f>dati_4!$J$65:$J$68</c:f>
              <c:numCache>
                <c:formatCode>General</c:formatCode>
                <c:ptCount val="4"/>
                <c:pt idx="0" formatCode="0.0">
                  <c:v>8.6000000000000014</c:v>
                </c:pt>
                <c:pt idx="2" formatCode="0.0">
                  <c:v>6.3999999999999986</c:v>
                </c:pt>
                <c:pt idx="3" formatCode="0.0">
                  <c:v>5</c:v>
                </c:pt>
              </c:numCache>
            </c:numRef>
          </c:val>
          <c:extLst>
            <c:ext xmlns:c16="http://schemas.microsoft.com/office/drawing/2014/chart" uri="{C3380CC4-5D6E-409C-BE32-E72D297353CC}">
              <c16:uniqueId val="{00000058-F9F6-4656-B573-1BB727C52086}"/>
            </c:ext>
          </c:extLst>
        </c:ser>
        <c:ser>
          <c:idx val="8"/>
          <c:order val="8"/>
          <c:tx>
            <c:strRef>
              <c:f>dati_4!$K$64</c:f>
              <c:strCache>
                <c:ptCount val="1"/>
                <c:pt idx="0">
                  <c:v>Grūti pateikt</c:v>
                </c:pt>
              </c:strCache>
            </c:strRef>
          </c:tx>
          <c:spPr>
            <a:solidFill>
              <a:srgbClr val="D9D9D9"/>
            </a:solidFill>
          </c:spPr>
          <c:invertIfNegative val="0"/>
          <c:dLbls>
            <c:spPr>
              <a:noFill/>
              <a:ln w="25400">
                <a:noFill/>
              </a:ln>
            </c:spPr>
            <c:txPr>
              <a:bodyPr wrap="square" lIns="38100" tIns="19050" rIns="38100" bIns="19050" anchor="ctr">
                <a:spAutoFit/>
              </a:bodyPr>
              <a:lstStyle/>
              <a:p>
                <a:pPr>
                  <a:defRPr sz="1100"/>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dati_4!$B$65:$B$68</c:f>
              <c:strCache>
                <c:ptCount val="4"/>
                <c:pt idx="0">
                  <c:v>visi respondenti (n=1003)</c:v>
                </c:pt>
                <c:pt idx="2">
                  <c:v>uzticas (n=513)</c:v>
                </c:pt>
                <c:pt idx="3">
                  <c:v>neuzticas (n=330)</c:v>
                </c:pt>
              </c:strCache>
            </c:strRef>
          </c:cat>
          <c:val>
            <c:numRef>
              <c:f>dati_4!$K$65:$K$68</c:f>
              <c:numCache>
                <c:formatCode>General</c:formatCode>
                <c:ptCount val="4"/>
                <c:pt idx="0" formatCode="0">
                  <c:v>27.5</c:v>
                </c:pt>
                <c:pt idx="2" formatCode="0">
                  <c:v>18.5</c:v>
                </c:pt>
                <c:pt idx="3" formatCode="0">
                  <c:v>24.8</c:v>
                </c:pt>
              </c:numCache>
            </c:numRef>
          </c:val>
          <c:extLst>
            <c:ext xmlns:c16="http://schemas.microsoft.com/office/drawing/2014/chart" uri="{C3380CC4-5D6E-409C-BE32-E72D297353CC}">
              <c16:uniqueId val="{00000059-F9F6-4656-B573-1BB727C52086}"/>
            </c:ext>
          </c:extLst>
        </c:ser>
        <c:dLbls>
          <c:showLegendKey val="0"/>
          <c:showVal val="0"/>
          <c:showCatName val="0"/>
          <c:showSerName val="0"/>
          <c:showPercent val="0"/>
          <c:showBubbleSize val="0"/>
        </c:dLbls>
        <c:gapWidth val="27"/>
        <c:overlap val="100"/>
        <c:axId val="488680728"/>
        <c:axId val="1"/>
      </c:barChart>
      <c:catAx>
        <c:axId val="488680728"/>
        <c:scaling>
          <c:orientation val="maxMin"/>
        </c:scaling>
        <c:delete val="0"/>
        <c:axPos val="l"/>
        <c:title>
          <c:tx>
            <c:rich>
              <a:bodyPr rot="0" vert="horz"/>
              <a:lstStyle/>
              <a:p>
                <a:pPr algn="just">
                  <a:defRPr sz="800" b="0" i="0" u="none" strike="noStrike" baseline="0">
                    <a:solidFill>
                      <a:srgbClr val="000000"/>
                    </a:solidFill>
                    <a:latin typeface="Arial"/>
                    <a:ea typeface="Arial"/>
                    <a:cs typeface="Arial"/>
                  </a:defRPr>
                </a:pPr>
                <a:r>
                  <a:rPr lang="en-US"/>
                  <a:t>%</a:t>
                </a:r>
              </a:p>
            </c:rich>
          </c:tx>
          <c:layout>
            <c:manualLayout>
              <c:xMode val="edge"/>
              <c:yMode val="edge"/>
              <c:x val="2.6164210581989592E-2"/>
              <c:y val="2.7234179060950714E-2"/>
            </c:manualLayout>
          </c:layout>
          <c:overlay val="0"/>
          <c:spPr>
            <a:solidFill>
              <a:srgbClr val="FFFFFF"/>
            </a:solidFill>
            <a:ln w="3175">
              <a:solidFill>
                <a:srgbClr val="000000"/>
              </a:solidFill>
              <a:prstDash val="solid"/>
            </a:ln>
            <a:effectLst>
              <a:outerShdw dist="35921" dir="2700000" algn="br">
                <a:srgbClr val="000000"/>
              </a:outerShdw>
            </a:effectLst>
          </c:spPr>
        </c:title>
        <c:numFmt formatCode="General" sourceLinked="1"/>
        <c:majorTickMark val="out"/>
        <c:minorTickMark val="none"/>
        <c:tickLblPos val="low"/>
        <c:spPr>
          <a:ln w="3175">
            <a:solidFill>
              <a:srgbClr val="000000"/>
            </a:solidFill>
            <a:prstDash val="solid"/>
          </a:ln>
        </c:spPr>
        <c:txPr>
          <a:bodyPr rot="0" vert="horz"/>
          <a:lstStyle/>
          <a:p>
            <a:pPr>
              <a:defRPr sz="1000" b="0" i="0" u="none" strike="noStrike" baseline="0">
                <a:solidFill>
                  <a:srgbClr val="000000"/>
                </a:solidFill>
                <a:latin typeface="Arial"/>
                <a:ea typeface="Arial"/>
                <a:cs typeface="Arial"/>
              </a:defRPr>
            </a:pPr>
            <a:endParaRPr lang="en-US"/>
          </a:p>
        </c:txPr>
        <c:crossAx val="1"/>
        <c:crossesAt val="41.2"/>
        <c:auto val="1"/>
        <c:lblAlgn val="ctr"/>
        <c:lblOffset val="100"/>
        <c:tickLblSkip val="1"/>
        <c:tickMarkSkip val="1"/>
        <c:noMultiLvlLbl val="0"/>
      </c:catAx>
      <c:valAx>
        <c:axId val="1"/>
        <c:scaling>
          <c:orientation val="minMax"/>
          <c:max val="152"/>
          <c:min val="0"/>
        </c:scaling>
        <c:delete val="1"/>
        <c:axPos val="b"/>
        <c:numFmt formatCode="0.0" sourceLinked="1"/>
        <c:majorTickMark val="out"/>
        <c:minorTickMark val="none"/>
        <c:tickLblPos val="nextTo"/>
        <c:crossAx val="488680728"/>
        <c:crosses val="max"/>
        <c:crossBetween val="between"/>
        <c:majorUnit val="74.5"/>
        <c:minorUnit val="4"/>
      </c:valAx>
      <c:spPr>
        <a:noFill/>
        <a:ln w="25400">
          <a:noFill/>
        </a:ln>
      </c:spPr>
    </c:plotArea>
    <c:legend>
      <c:legendPos val="r"/>
      <c:legendEntry>
        <c:idx val="0"/>
        <c:delete val="1"/>
      </c:legendEntry>
      <c:legendEntry>
        <c:idx val="5"/>
        <c:delete val="1"/>
      </c:legendEntry>
      <c:layout>
        <c:manualLayout>
          <c:xMode val="edge"/>
          <c:yMode val="edge"/>
          <c:x val="0.32997481108312343"/>
          <c:y val="1.3888888888888888E-2"/>
          <c:w val="0.66498740554156166"/>
          <c:h val="0.14444473607465733"/>
        </c:manualLayout>
      </c:layout>
      <c:overlay val="0"/>
      <c:spPr>
        <a:noFill/>
        <a:ln w="25400">
          <a:noFill/>
        </a:ln>
      </c:spPr>
      <c:txPr>
        <a:bodyPr/>
        <a:lstStyle/>
        <a:p>
          <a:pPr>
            <a:defRPr sz="1050" b="0" i="0" u="none" strike="noStrike" baseline="0">
              <a:solidFill>
                <a:srgbClr val="000000"/>
              </a:solidFill>
              <a:latin typeface="Arial"/>
              <a:ea typeface="Arial"/>
              <a:cs typeface="Arial"/>
            </a:defRPr>
          </a:pPr>
          <a:endParaRPr lang="lv-LV"/>
        </a:p>
      </c:txPr>
    </c:legend>
    <c:plotVisOnly val="1"/>
    <c:dispBlanksAs val="gap"/>
    <c:showDLblsOverMax val="0"/>
  </c:chart>
  <c:spPr>
    <a:noFill/>
    <a:ln w="6350">
      <a:noFill/>
    </a:ln>
  </c:spPr>
  <c:txPr>
    <a:bodyPr/>
    <a:lstStyle/>
    <a:p>
      <a:pPr>
        <a:defRPr sz="800" b="0" i="0" u="none" strike="noStrike" baseline="0">
          <a:solidFill>
            <a:srgbClr val="000000"/>
          </a:solidFill>
          <a:latin typeface="Arial"/>
          <a:ea typeface="Arial"/>
          <a:cs typeface="Arial"/>
        </a:defRPr>
      </a:pPr>
      <a:endParaRPr lang="en-US"/>
    </a:p>
  </c:txPr>
  <c:externalData r:id="rId2">
    <c:autoUpdate val="0"/>
  </c:externalData>
  <c:userShapes r:id="rId3"/>
</c:chartSpace>
</file>

<file path=ppt/charts/chart3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32710674900516468"/>
          <c:y val="6.1776040324714517E-2"/>
          <c:w val="0.67289325099483532"/>
          <c:h val="0.89475349518129943"/>
        </c:manualLayout>
      </c:layout>
      <c:barChart>
        <c:barDir val="bar"/>
        <c:grouping val="stacked"/>
        <c:varyColors val="0"/>
        <c:ser>
          <c:idx val="0"/>
          <c:order val="0"/>
          <c:tx>
            <c:strRef>
              <c:f>dati_4!$B$14</c:f>
              <c:strCache>
                <c:ptCount val="1"/>
              </c:strCache>
            </c:strRef>
          </c:tx>
          <c:spPr>
            <a:noFill/>
            <a:ln w="25400">
              <a:noFill/>
            </a:ln>
          </c:spPr>
          <c:invertIfNegative val="0"/>
          <c:cat>
            <c:strRef>
              <c:f>dati_4!$A$15:$A$56</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dati_4!$B$15:$B$56</c:f>
              <c:numCache>
                <c:formatCode>General</c:formatCode>
                <c:ptCount val="42"/>
                <c:pt idx="0" formatCode="0.0">
                  <c:v>20.2</c:v>
                </c:pt>
                <c:pt idx="2" formatCode="0.0">
                  <c:v>21.5</c:v>
                </c:pt>
                <c:pt idx="3" formatCode="0.0">
                  <c:v>18.799999999999997</c:v>
                </c:pt>
                <c:pt idx="5" formatCode="0.0">
                  <c:v>19.399999999999999</c:v>
                </c:pt>
                <c:pt idx="6" formatCode="0.0">
                  <c:v>19.199999999999996</c:v>
                </c:pt>
                <c:pt idx="7" formatCode="0.0">
                  <c:v>20.9</c:v>
                </c:pt>
                <c:pt idx="8" formatCode="0.0">
                  <c:v>21.1</c:v>
                </c:pt>
                <c:pt idx="9" formatCode="0.0">
                  <c:v>19.099999999999998</c:v>
                </c:pt>
                <c:pt idx="10" formatCode="0.0">
                  <c:v>20.2</c:v>
                </c:pt>
                <c:pt idx="12" formatCode="0.0">
                  <c:v>29</c:v>
                </c:pt>
                <c:pt idx="13" formatCode="0.0">
                  <c:v>21.900000000000002</c:v>
                </c:pt>
                <c:pt idx="14" formatCode="0.0">
                  <c:v>13.399999999999999</c:v>
                </c:pt>
                <c:pt idx="16" formatCode="0.0">
                  <c:v>16.400000000000002</c:v>
                </c:pt>
                <c:pt idx="17" formatCode="0.0">
                  <c:v>26.6</c:v>
                </c:pt>
                <c:pt idx="19" formatCode="0.0">
                  <c:v>19.799999999999997</c:v>
                </c:pt>
                <c:pt idx="20" formatCode="0.0">
                  <c:v>22.599999999999998</c:v>
                </c:pt>
                <c:pt idx="22" formatCode="0.0">
                  <c:v>14.799999999999997</c:v>
                </c:pt>
                <c:pt idx="23" formatCode="0.0">
                  <c:v>21.299999999999997</c:v>
                </c:pt>
                <c:pt idx="24" formatCode="0.0">
                  <c:v>21.399999999999995</c:v>
                </c:pt>
                <c:pt idx="26" formatCode="0.0">
                  <c:v>22.499999999999996</c:v>
                </c:pt>
                <c:pt idx="27" formatCode="0.0">
                  <c:v>14.399999999999999</c:v>
                </c:pt>
                <c:pt idx="28" formatCode="0.0">
                  <c:v>19.3</c:v>
                </c:pt>
                <c:pt idx="29" formatCode="0.0">
                  <c:v>21.599999999999998</c:v>
                </c:pt>
                <c:pt idx="30" formatCode="0.0">
                  <c:v>16.099999999999998</c:v>
                </c:pt>
                <c:pt idx="32" formatCode="0.0">
                  <c:v>19.600000000000001</c:v>
                </c:pt>
                <c:pt idx="33" formatCode="0.0">
                  <c:v>18</c:v>
                </c:pt>
                <c:pt idx="34" formatCode="0.0">
                  <c:v>19.699999999999996</c:v>
                </c:pt>
                <c:pt idx="35" formatCode="0.0">
                  <c:v>32.799999999999997</c:v>
                </c:pt>
                <c:pt idx="36" formatCode="0.0">
                  <c:v>3.2000000000000028</c:v>
                </c:pt>
                <c:pt idx="37" formatCode="0.0">
                  <c:v>25.199999999999996</c:v>
                </c:pt>
                <c:pt idx="39" formatCode="0.0">
                  <c:v>19.600000000000001</c:v>
                </c:pt>
                <c:pt idx="40" formatCode="0.0">
                  <c:v>17.599999999999998</c:v>
                </c:pt>
                <c:pt idx="41" formatCode="0.0">
                  <c:v>23.8</c:v>
                </c:pt>
              </c:numCache>
            </c:numRef>
          </c:val>
          <c:extLst>
            <c:ext xmlns:c16="http://schemas.microsoft.com/office/drawing/2014/chart" uri="{C3380CC4-5D6E-409C-BE32-E72D297353CC}">
              <c16:uniqueId val="{00000000-503E-43C9-BEC3-9A60B71E9477}"/>
            </c:ext>
          </c:extLst>
        </c:ser>
        <c:ser>
          <c:idx val="1"/>
          <c:order val="1"/>
          <c:tx>
            <c:strRef>
              <c:f>dati_4!$C$14</c:f>
              <c:strCache>
                <c:ptCount val="1"/>
                <c:pt idx="0">
                  <c:v>Teicami</c:v>
                </c:pt>
              </c:strCache>
            </c:strRef>
          </c:tx>
          <c:spPr>
            <a:solidFill>
              <a:srgbClr val="5A8BD4"/>
            </a:solidFill>
            <a:ln w="25400">
              <a:noFill/>
            </a:ln>
          </c:spPr>
          <c:invertIfNegative val="0"/>
          <c:dLbls>
            <c:dLbl>
              <c:idx val="27"/>
              <c:spPr>
                <a:noFill/>
                <a:ln>
                  <a:noFill/>
                </a:ln>
                <a:effectLst/>
              </c:spPr>
              <c:txPr>
                <a:bodyPr wrap="square" lIns="38100" tIns="19050" rIns="38100" bIns="19050" anchor="ctr">
                  <a:spAutoFit/>
                </a:bodyPr>
                <a:lstStyle/>
                <a:p>
                  <a:pPr>
                    <a:defRPr sz="1000">
                      <a:solidFill>
                        <a:schemeClr val="bg1"/>
                      </a:solidFill>
                    </a:defRPr>
                  </a:pPr>
                  <a:endParaRPr lang="lv-LV"/>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503E-43C9-BEC3-9A60B71E9477}"/>
                </c:ext>
              </c:extLst>
            </c:dLbl>
            <c:spPr>
              <a:noFill/>
              <a:ln>
                <a:noFill/>
              </a:ln>
              <a:effectLst/>
            </c:spPr>
            <c:txPr>
              <a:bodyPr wrap="square" lIns="38100" tIns="19050" rIns="38100" bIns="19050" anchor="ctr">
                <a:spAutoFit/>
              </a:bodyPr>
              <a:lstStyle/>
              <a:p>
                <a:pPr>
                  <a:defRPr sz="1000"/>
                </a:pPr>
                <a:endParaRPr lang="lv-LV"/>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dati_4!$A$15:$A$56</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dati_4!$C$15:$C$56</c:f>
              <c:numCache>
                <c:formatCode>General</c:formatCode>
                <c:ptCount val="42"/>
                <c:pt idx="0" formatCode="0">
                  <c:v>0.9</c:v>
                </c:pt>
                <c:pt idx="2" formatCode="0">
                  <c:v>0.9</c:v>
                </c:pt>
                <c:pt idx="3" formatCode="0">
                  <c:v>1</c:v>
                </c:pt>
                <c:pt idx="6" formatCode="0">
                  <c:v>0.6</c:v>
                </c:pt>
                <c:pt idx="7" formatCode="0">
                  <c:v>1.1000000000000001</c:v>
                </c:pt>
                <c:pt idx="8" formatCode="0">
                  <c:v>2.2999999999999998</c:v>
                </c:pt>
                <c:pt idx="9" formatCode="0">
                  <c:v>0.6</c:v>
                </c:pt>
                <c:pt idx="10" formatCode="0">
                  <c:v>0.5</c:v>
                </c:pt>
                <c:pt idx="13" formatCode="0">
                  <c:v>0.8</c:v>
                </c:pt>
                <c:pt idx="14" formatCode="0">
                  <c:v>1.5</c:v>
                </c:pt>
                <c:pt idx="16" formatCode="0">
                  <c:v>1.3</c:v>
                </c:pt>
                <c:pt idx="17" formatCode="0.0">
                  <c:v>0.3</c:v>
                </c:pt>
                <c:pt idx="19" formatCode="0">
                  <c:v>1.1000000000000001</c:v>
                </c:pt>
                <c:pt idx="22" formatCode="0">
                  <c:v>1.7</c:v>
                </c:pt>
                <c:pt idx="23" formatCode="0">
                  <c:v>1.1000000000000001</c:v>
                </c:pt>
                <c:pt idx="24" formatCode="0.0">
                  <c:v>0.2</c:v>
                </c:pt>
                <c:pt idx="26" formatCode="0">
                  <c:v>0.7</c:v>
                </c:pt>
                <c:pt idx="27" formatCode="0">
                  <c:v>4.0999999999999996</c:v>
                </c:pt>
                <c:pt idx="28" formatCode="0">
                  <c:v>0.8</c:v>
                </c:pt>
                <c:pt idx="29" formatCode="0">
                  <c:v>0.5</c:v>
                </c:pt>
                <c:pt idx="32" formatCode="0">
                  <c:v>1.3</c:v>
                </c:pt>
                <c:pt idx="33" formatCode="0">
                  <c:v>0.8</c:v>
                </c:pt>
                <c:pt idx="34" formatCode="0">
                  <c:v>0.6</c:v>
                </c:pt>
                <c:pt idx="36" formatCode="0">
                  <c:v>1.9</c:v>
                </c:pt>
                <c:pt idx="37" formatCode="0">
                  <c:v>0.7</c:v>
                </c:pt>
                <c:pt idx="39" formatCode="0">
                  <c:v>1.3</c:v>
                </c:pt>
                <c:pt idx="40" formatCode="0">
                  <c:v>1.1000000000000001</c:v>
                </c:pt>
                <c:pt idx="41" formatCode="0.0">
                  <c:v>0.3</c:v>
                </c:pt>
              </c:numCache>
            </c:numRef>
          </c:val>
          <c:extLst>
            <c:ext xmlns:c16="http://schemas.microsoft.com/office/drawing/2014/chart" uri="{C3380CC4-5D6E-409C-BE32-E72D297353CC}">
              <c16:uniqueId val="{00000002-503E-43C9-BEC3-9A60B71E9477}"/>
            </c:ext>
          </c:extLst>
        </c:ser>
        <c:ser>
          <c:idx val="2"/>
          <c:order val="2"/>
          <c:tx>
            <c:strRef>
              <c:f>dati_4!$D$14</c:f>
              <c:strCache>
                <c:ptCount val="1"/>
                <c:pt idx="0">
                  <c:v>Labi</c:v>
                </c:pt>
              </c:strCache>
            </c:strRef>
          </c:tx>
          <c:spPr>
            <a:solidFill>
              <a:srgbClr val="A3BCE5"/>
            </a:solidFill>
            <a:ln w="25400">
              <a:noFill/>
            </a:ln>
          </c:spPr>
          <c:invertIfNegative val="0"/>
          <c:dLbls>
            <c:dLbl>
              <c:idx val="0"/>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3-503E-43C9-BEC3-9A60B71E9477}"/>
                </c:ext>
              </c:extLst>
            </c:dLbl>
            <c:dLbl>
              <c:idx val="1"/>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4-503E-43C9-BEC3-9A60B71E9477}"/>
                </c:ext>
              </c:extLst>
            </c:dLbl>
            <c:dLbl>
              <c:idx val="2"/>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5-503E-43C9-BEC3-9A60B71E9477}"/>
                </c:ext>
              </c:extLst>
            </c:dLbl>
            <c:dLbl>
              <c:idx val="3"/>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6-503E-43C9-BEC3-9A60B71E9477}"/>
                </c:ext>
              </c:extLst>
            </c:dLbl>
            <c:dLbl>
              <c:idx val="4"/>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7-503E-43C9-BEC3-9A60B71E9477}"/>
                </c:ext>
              </c:extLst>
            </c:dLbl>
            <c:dLbl>
              <c:idx val="5"/>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8-503E-43C9-BEC3-9A60B71E9477}"/>
                </c:ext>
              </c:extLst>
            </c:dLbl>
            <c:dLbl>
              <c:idx val="6"/>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9-503E-43C9-BEC3-9A60B71E9477}"/>
                </c:ext>
              </c:extLst>
            </c:dLbl>
            <c:dLbl>
              <c:idx val="7"/>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A-503E-43C9-BEC3-9A60B71E9477}"/>
                </c:ext>
              </c:extLst>
            </c:dLbl>
            <c:dLbl>
              <c:idx val="8"/>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B-503E-43C9-BEC3-9A60B71E9477}"/>
                </c:ext>
              </c:extLst>
            </c:dLbl>
            <c:numFmt formatCode="0" sourceLinked="0"/>
            <c:spPr>
              <a:noFill/>
              <a:ln w="25400">
                <a:noFill/>
              </a:ln>
            </c:spPr>
            <c:txPr>
              <a:bodyPr wrap="square" lIns="38100" tIns="19050" rIns="38100" bIns="19050" anchor="ctr">
                <a:spAutoFit/>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dati_4!$A$15:$A$56</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dati_4!$D$15:$D$56</c:f>
              <c:numCache>
                <c:formatCode>General</c:formatCode>
                <c:ptCount val="42"/>
                <c:pt idx="0" formatCode="0">
                  <c:v>21.3</c:v>
                </c:pt>
                <c:pt idx="2" formatCode="0">
                  <c:v>20</c:v>
                </c:pt>
                <c:pt idx="3" formatCode="0">
                  <c:v>22.6</c:v>
                </c:pt>
                <c:pt idx="5" formatCode="0">
                  <c:v>23</c:v>
                </c:pt>
                <c:pt idx="6" formatCode="0">
                  <c:v>22.6</c:v>
                </c:pt>
                <c:pt idx="7" formatCode="0">
                  <c:v>20.399999999999999</c:v>
                </c:pt>
                <c:pt idx="8" formatCode="0">
                  <c:v>19</c:v>
                </c:pt>
                <c:pt idx="9" formatCode="0">
                  <c:v>22.7</c:v>
                </c:pt>
                <c:pt idx="10" formatCode="0">
                  <c:v>21.7</c:v>
                </c:pt>
                <c:pt idx="12" formatCode="0">
                  <c:v>13.4</c:v>
                </c:pt>
                <c:pt idx="13" formatCode="0">
                  <c:v>19.7</c:v>
                </c:pt>
                <c:pt idx="14" formatCode="0">
                  <c:v>27.5</c:v>
                </c:pt>
                <c:pt idx="16" formatCode="0">
                  <c:v>24.7</c:v>
                </c:pt>
                <c:pt idx="17" formatCode="0">
                  <c:v>15.5</c:v>
                </c:pt>
                <c:pt idx="19" formatCode="0">
                  <c:v>21.5</c:v>
                </c:pt>
                <c:pt idx="20" formatCode="0">
                  <c:v>19.8</c:v>
                </c:pt>
                <c:pt idx="22" formatCode="0">
                  <c:v>25.9</c:v>
                </c:pt>
                <c:pt idx="23" formatCode="0">
                  <c:v>20</c:v>
                </c:pt>
                <c:pt idx="24" formatCode="0">
                  <c:v>20.8</c:v>
                </c:pt>
                <c:pt idx="26" formatCode="0">
                  <c:v>19.2</c:v>
                </c:pt>
                <c:pt idx="27" formatCode="0">
                  <c:v>23.9</c:v>
                </c:pt>
                <c:pt idx="28" formatCode="0">
                  <c:v>22.3</c:v>
                </c:pt>
                <c:pt idx="29" formatCode="0">
                  <c:v>20.3</c:v>
                </c:pt>
                <c:pt idx="30" formatCode="0">
                  <c:v>26.3</c:v>
                </c:pt>
                <c:pt idx="32" formatCode="0">
                  <c:v>21.5</c:v>
                </c:pt>
                <c:pt idx="33" formatCode="0">
                  <c:v>23.6</c:v>
                </c:pt>
                <c:pt idx="34" formatCode="0">
                  <c:v>22.1</c:v>
                </c:pt>
                <c:pt idx="35" formatCode="0">
                  <c:v>9.6</c:v>
                </c:pt>
                <c:pt idx="36" formatCode="0">
                  <c:v>37.299999999999997</c:v>
                </c:pt>
                <c:pt idx="37" formatCode="0">
                  <c:v>16.5</c:v>
                </c:pt>
                <c:pt idx="39" formatCode="0">
                  <c:v>21.5</c:v>
                </c:pt>
                <c:pt idx="40" formatCode="0">
                  <c:v>23.7</c:v>
                </c:pt>
                <c:pt idx="41" formatCode="0">
                  <c:v>18.3</c:v>
                </c:pt>
              </c:numCache>
            </c:numRef>
          </c:val>
          <c:extLst>
            <c:ext xmlns:c16="http://schemas.microsoft.com/office/drawing/2014/chart" uri="{C3380CC4-5D6E-409C-BE32-E72D297353CC}">
              <c16:uniqueId val="{0000000C-503E-43C9-BEC3-9A60B71E9477}"/>
            </c:ext>
          </c:extLst>
        </c:ser>
        <c:ser>
          <c:idx val="3"/>
          <c:order val="3"/>
          <c:tx>
            <c:strRef>
              <c:f>dati_4!$E$14</c:f>
              <c:strCache>
                <c:ptCount val="1"/>
                <c:pt idx="0">
                  <c:v>Drīzāk slikti</c:v>
                </c:pt>
              </c:strCache>
            </c:strRef>
          </c:tx>
          <c:spPr>
            <a:solidFill>
              <a:srgbClr val="F2A36E"/>
            </a:solidFill>
            <a:ln w="25400">
              <a:noFill/>
            </a:ln>
          </c:spPr>
          <c:invertIfNegative val="0"/>
          <c:dLbls>
            <c:dLbl>
              <c:idx val="0"/>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D-503E-43C9-BEC3-9A60B71E9477}"/>
                </c:ext>
              </c:extLst>
            </c:dLbl>
            <c:dLbl>
              <c:idx val="1"/>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E-503E-43C9-BEC3-9A60B71E9477}"/>
                </c:ext>
              </c:extLst>
            </c:dLbl>
            <c:dLbl>
              <c:idx val="2"/>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F-503E-43C9-BEC3-9A60B71E9477}"/>
                </c:ext>
              </c:extLst>
            </c:dLbl>
            <c:dLbl>
              <c:idx val="3"/>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10-503E-43C9-BEC3-9A60B71E9477}"/>
                </c:ext>
              </c:extLst>
            </c:dLbl>
            <c:dLbl>
              <c:idx val="4"/>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11-503E-43C9-BEC3-9A60B71E9477}"/>
                </c:ext>
              </c:extLst>
            </c:dLbl>
            <c:dLbl>
              <c:idx val="5"/>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12-503E-43C9-BEC3-9A60B71E9477}"/>
                </c:ext>
              </c:extLst>
            </c:dLbl>
            <c:dLbl>
              <c:idx val="6"/>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13-503E-43C9-BEC3-9A60B71E9477}"/>
                </c:ext>
              </c:extLst>
            </c:dLbl>
            <c:dLbl>
              <c:idx val="7"/>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14-503E-43C9-BEC3-9A60B71E9477}"/>
                </c:ext>
              </c:extLst>
            </c:dLbl>
            <c:dLbl>
              <c:idx val="8"/>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15-503E-43C9-BEC3-9A60B71E9477}"/>
                </c:ext>
              </c:extLst>
            </c:dLbl>
            <c:dLbl>
              <c:idx val="9"/>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16-503E-43C9-BEC3-9A60B71E9477}"/>
                </c:ext>
              </c:extLst>
            </c:dLbl>
            <c:dLbl>
              <c:idx val="10"/>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17-503E-43C9-BEC3-9A60B71E9477}"/>
                </c:ext>
              </c:extLst>
            </c:dLbl>
            <c:dLbl>
              <c:idx val="11"/>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18-503E-43C9-BEC3-9A60B71E9477}"/>
                </c:ext>
              </c:extLst>
            </c:dLbl>
            <c:dLbl>
              <c:idx val="12"/>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19-503E-43C9-BEC3-9A60B71E9477}"/>
                </c:ext>
              </c:extLst>
            </c:dLbl>
            <c:dLbl>
              <c:idx val="13"/>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1A-503E-43C9-BEC3-9A60B71E9477}"/>
                </c:ext>
              </c:extLst>
            </c:dLbl>
            <c:dLbl>
              <c:idx val="14"/>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1B-503E-43C9-BEC3-9A60B71E9477}"/>
                </c:ext>
              </c:extLst>
            </c:dLbl>
            <c:dLbl>
              <c:idx val="15"/>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1C-503E-43C9-BEC3-9A60B71E9477}"/>
                </c:ext>
              </c:extLst>
            </c:dLbl>
            <c:dLbl>
              <c:idx val="16"/>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1D-503E-43C9-BEC3-9A60B71E9477}"/>
                </c:ext>
              </c:extLst>
            </c:dLbl>
            <c:dLbl>
              <c:idx val="17"/>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1E-503E-43C9-BEC3-9A60B71E9477}"/>
                </c:ext>
              </c:extLst>
            </c:dLbl>
            <c:numFmt formatCode="0" sourceLinked="0"/>
            <c:spPr>
              <a:noFill/>
              <a:ln w="25400">
                <a:noFill/>
              </a:ln>
            </c:spPr>
            <c:txPr>
              <a:bodyPr wrap="square" lIns="38100" tIns="19050" rIns="38100" bIns="19050" anchor="ctr">
                <a:spAutoFit/>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dati_4!$A$15:$A$56</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dati_4!$E$15:$E$56</c:f>
              <c:numCache>
                <c:formatCode>General</c:formatCode>
                <c:ptCount val="42"/>
                <c:pt idx="0" formatCode="0">
                  <c:v>11.3</c:v>
                </c:pt>
                <c:pt idx="2" formatCode="0">
                  <c:v>12.3</c:v>
                </c:pt>
                <c:pt idx="3" formatCode="0">
                  <c:v>10.5</c:v>
                </c:pt>
                <c:pt idx="5" formatCode="0">
                  <c:v>11.4</c:v>
                </c:pt>
                <c:pt idx="6" formatCode="0">
                  <c:v>6.9</c:v>
                </c:pt>
                <c:pt idx="7" formatCode="0">
                  <c:v>9</c:v>
                </c:pt>
                <c:pt idx="8" formatCode="0">
                  <c:v>13.4</c:v>
                </c:pt>
                <c:pt idx="9" formatCode="0">
                  <c:v>15</c:v>
                </c:pt>
                <c:pt idx="10" formatCode="0">
                  <c:v>11.6</c:v>
                </c:pt>
                <c:pt idx="12" formatCode="0">
                  <c:v>10.6</c:v>
                </c:pt>
                <c:pt idx="13" formatCode="0">
                  <c:v>12</c:v>
                </c:pt>
                <c:pt idx="14" formatCode="0">
                  <c:v>10.1</c:v>
                </c:pt>
                <c:pt idx="16" formatCode="0">
                  <c:v>10.1</c:v>
                </c:pt>
                <c:pt idx="17" formatCode="0">
                  <c:v>13.7</c:v>
                </c:pt>
                <c:pt idx="19" formatCode="0">
                  <c:v>10.9</c:v>
                </c:pt>
                <c:pt idx="20" formatCode="0">
                  <c:v>14.6</c:v>
                </c:pt>
                <c:pt idx="22" formatCode="0">
                  <c:v>8.6</c:v>
                </c:pt>
                <c:pt idx="23" formatCode="0">
                  <c:v>12</c:v>
                </c:pt>
                <c:pt idx="24" formatCode="0">
                  <c:v>11.9</c:v>
                </c:pt>
                <c:pt idx="26" formatCode="0">
                  <c:v>12.3</c:v>
                </c:pt>
                <c:pt idx="27" formatCode="0">
                  <c:v>8.8000000000000007</c:v>
                </c:pt>
                <c:pt idx="28" formatCode="0">
                  <c:v>11.6</c:v>
                </c:pt>
                <c:pt idx="29" formatCode="0">
                  <c:v>12.8</c:v>
                </c:pt>
                <c:pt idx="30" formatCode="0">
                  <c:v>11.4</c:v>
                </c:pt>
                <c:pt idx="32" formatCode="0">
                  <c:v>14</c:v>
                </c:pt>
                <c:pt idx="33" formatCode="0">
                  <c:v>11.4</c:v>
                </c:pt>
                <c:pt idx="34" formatCode="0">
                  <c:v>14.5</c:v>
                </c:pt>
                <c:pt idx="35" formatCode="0">
                  <c:v>9.6</c:v>
                </c:pt>
                <c:pt idx="36" formatCode="0">
                  <c:v>8.6999999999999993</c:v>
                </c:pt>
                <c:pt idx="37" formatCode="0">
                  <c:v>5.4</c:v>
                </c:pt>
                <c:pt idx="39" formatCode="0">
                  <c:v>14</c:v>
                </c:pt>
                <c:pt idx="40" formatCode="0">
                  <c:v>10.199999999999999</c:v>
                </c:pt>
                <c:pt idx="41" formatCode="0">
                  <c:v>9.9</c:v>
                </c:pt>
              </c:numCache>
            </c:numRef>
          </c:val>
          <c:extLst>
            <c:ext xmlns:c16="http://schemas.microsoft.com/office/drawing/2014/chart" uri="{C3380CC4-5D6E-409C-BE32-E72D297353CC}">
              <c16:uniqueId val="{0000001F-503E-43C9-BEC3-9A60B71E9477}"/>
            </c:ext>
          </c:extLst>
        </c:ser>
        <c:ser>
          <c:idx val="4"/>
          <c:order val="4"/>
          <c:tx>
            <c:strRef>
              <c:f>dati_4!$F$14</c:f>
              <c:strCache>
                <c:ptCount val="1"/>
                <c:pt idx="0">
                  <c:v>Ļoti slikti</c:v>
                </c:pt>
              </c:strCache>
            </c:strRef>
          </c:tx>
          <c:spPr>
            <a:solidFill>
              <a:srgbClr val="E96E09"/>
            </a:solidFill>
            <a:ln w="25400">
              <a:noFill/>
            </a:ln>
          </c:spPr>
          <c:invertIfNegative val="0"/>
          <c:dLbls>
            <c:dLbl>
              <c:idx val="0"/>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0-503E-43C9-BEC3-9A60B71E9477}"/>
                </c:ext>
              </c:extLst>
            </c:dLbl>
            <c:dLbl>
              <c:idx val="1"/>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1-503E-43C9-BEC3-9A60B71E9477}"/>
                </c:ext>
              </c:extLst>
            </c:dLbl>
            <c:dLbl>
              <c:idx val="2"/>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2-503E-43C9-BEC3-9A60B71E9477}"/>
                </c:ext>
              </c:extLst>
            </c:dLbl>
            <c:dLbl>
              <c:idx val="3"/>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3-503E-43C9-BEC3-9A60B71E9477}"/>
                </c:ext>
              </c:extLst>
            </c:dLbl>
            <c:dLbl>
              <c:idx val="4"/>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4-503E-43C9-BEC3-9A60B71E9477}"/>
                </c:ext>
              </c:extLst>
            </c:dLbl>
            <c:dLbl>
              <c:idx val="5"/>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5-503E-43C9-BEC3-9A60B71E9477}"/>
                </c:ext>
              </c:extLst>
            </c:dLbl>
            <c:dLbl>
              <c:idx val="6"/>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6-503E-43C9-BEC3-9A60B71E9477}"/>
                </c:ext>
              </c:extLst>
            </c:dLbl>
            <c:dLbl>
              <c:idx val="7"/>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7-503E-43C9-BEC3-9A60B71E9477}"/>
                </c:ext>
              </c:extLst>
            </c:dLbl>
            <c:dLbl>
              <c:idx val="8"/>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8-503E-43C9-BEC3-9A60B71E9477}"/>
                </c:ext>
              </c:extLst>
            </c:dLbl>
            <c:dLbl>
              <c:idx val="9"/>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9-503E-43C9-BEC3-9A60B71E9477}"/>
                </c:ext>
              </c:extLst>
            </c:dLbl>
            <c:dLbl>
              <c:idx val="10"/>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A-503E-43C9-BEC3-9A60B71E9477}"/>
                </c:ext>
              </c:extLst>
            </c:dLbl>
            <c:dLbl>
              <c:idx val="11"/>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B-503E-43C9-BEC3-9A60B71E9477}"/>
                </c:ext>
              </c:extLst>
            </c:dLbl>
            <c:dLbl>
              <c:idx val="12"/>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C-503E-43C9-BEC3-9A60B71E9477}"/>
                </c:ext>
              </c:extLst>
            </c:dLbl>
            <c:dLbl>
              <c:idx val="13"/>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D-503E-43C9-BEC3-9A60B71E9477}"/>
                </c:ext>
              </c:extLst>
            </c:dLbl>
            <c:dLbl>
              <c:idx val="14"/>
              <c:numFmt formatCode="0" sourceLinked="0"/>
              <c:spPr>
                <a:noFill/>
                <a:ln w="25400">
                  <a:noFill/>
                </a:ln>
              </c:spPr>
              <c:txPr>
                <a:bodyPr/>
                <a:lstStyle/>
                <a:p>
                  <a:pPr>
                    <a:defRPr sz="1000" b="0" i="0" u="none" strike="noStrike" baseline="0">
                      <a:solidFill>
                        <a:srgbClr val="303030"/>
                      </a:solidFill>
                      <a:latin typeface="Arial"/>
                      <a:ea typeface="Arial"/>
                      <a:cs typeface="Arial"/>
                    </a:defRPr>
                  </a:pPr>
                  <a:endParaRPr lang="lv-LV"/>
                </a:p>
              </c:txPr>
              <c:dLblPos val="inBase"/>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E-503E-43C9-BEC3-9A60B71E9477}"/>
                </c:ext>
              </c:extLst>
            </c:dLbl>
            <c:dLbl>
              <c:idx val="15"/>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F-503E-43C9-BEC3-9A60B71E9477}"/>
                </c:ext>
              </c:extLst>
            </c:dLbl>
            <c:dLbl>
              <c:idx val="16"/>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30-503E-43C9-BEC3-9A60B71E9477}"/>
                </c:ext>
              </c:extLst>
            </c:dLbl>
            <c:dLbl>
              <c:idx val="17"/>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31-503E-43C9-BEC3-9A60B71E9477}"/>
                </c:ext>
              </c:extLst>
            </c:dLbl>
            <c:dLbl>
              <c:idx val="22"/>
              <c:numFmt formatCode="0" sourceLinked="0"/>
              <c:spPr>
                <a:noFill/>
                <a:ln w="25400">
                  <a:noFill/>
                </a:ln>
              </c:spPr>
              <c:txPr>
                <a:bodyPr wrap="square" lIns="38100" tIns="19050" rIns="38100" bIns="19050" anchor="ctr">
                  <a:spAutoFit/>
                </a:bodyPr>
                <a:lstStyle/>
                <a:p>
                  <a:pPr>
                    <a:defRPr sz="1000" b="0" i="0" u="none" strike="noStrike" baseline="0">
                      <a:solidFill>
                        <a:srgbClr val="303030"/>
                      </a:solidFill>
                      <a:latin typeface="Arial"/>
                      <a:ea typeface="Arial"/>
                      <a:cs typeface="Arial"/>
                    </a:defRPr>
                  </a:pPr>
                  <a:endParaRPr lang="lv-LV"/>
                </a:p>
              </c:txPr>
              <c:dLblPos val="inBase"/>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4F75-4D15-BDC0-4656671CE9DE}"/>
                </c:ext>
              </c:extLst>
            </c:dLbl>
            <c:dLbl>
              <c:idx val="32"/>
              <c:numFmt formatCode="0" sourceLinked="0"/>
              <c:spPr>
                <a:noFill/>
                <a:ln w="25400">
                  <a:noFill/>
                </a:ln>
              </c:spPr>
              <c:txPr>
                <a:bodyPr wrap="square" lIns="38100" tIns="19050" rIns="38100" bIns="19050" anchor="ctr">
                  <a:spAutoFit/>
                </a:bodyPr>
                <a:lstStyle/>
                <a:p>
                  <a:pPr>
                    <a:defRPr sz="1000" b="0" i="0" u="none" strike="noStrike" baseline="0">
                      <a:solidFill>
                        <a:srgbClr val="303030"/>
                      </a:solidFill>
                      <a:latin typeface="Arial"/>
                      <a:ea typeface="Arial"/>
                      <a:cs typeface="Arial"/>
                    </a:defRPr>
                  </a:pPr>
                  <a:endParaRPr lang="lv-LV"/>
                </a:p>
              </c:txPr>
              <c:dLblPos val="inBase"/>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F75-4D15-BDC0-4656671CE9DE}"/>
                </c:ext>
              </c:extLst>
            </c:dLbl>
            <c:dLbl>
              <c:idx val="39"/>
              <c:numFmt formatCode="0" sourceLinked="0"/>
              <c:spPr>
                <a:noFill/>
                <a:ln w="25400">
                  <a:noFill/>
                </a:ln>
              </c:spPr>
              <c:txPr>
                <a:bodyPr wrap="square" lIns="38100" tIns="19050" rIns="38100" bIns="19050" anchor="ctr">
                  <a:spAutoFit/>
                </a:bodyPr>
                <a:lstStyle/>
                <a:p>
                  <a:pPr>
                    <a:defRPr sz="1000" b="0" i="0" u="none" strike="noStrike" baseline="0">
                      <a:solidFill>
                        <a:srgbClr val="303030"/>
                      </a:solidFill>
                      <a:latin typeface="Arial"/>
                      <a:ea typeface="Arial"/>
                      <a:cs typeface="Arial"/>
                    </a:defRPr>
                  </a:pPr>
                  <a:endParaRPr lang="lv-LV"/>
                </a:p>
              </c:txPr>
              <c:dLblPos val="inBase"/>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4F75-4D15-BDC0-4656671CE9DE}"/>
                </c:ext>
              </c:extLst>
            </c:dLbl>
            <c:numFmt formatCode="0" sourceLinked="0"/>
            <c:spPr>
              <a:noFill/>
              <a:ln w="25400">
                <a:noFill/>
              </a:ln>
            </c:spPr>
            <c:txPr>
              <a:bodyPr wrap="square" lIns="38100" tIns="19050" rIns="38100" bIns="19050" anchor="ctr">
                <a:spAutoFit/>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dati_4!$A$15:$A$56</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dati_4!$F$15:$F$56</c:f>
              <c:numCache>
                <c:formatCode>General</c:formatCode>
                <c:ptCount val="42"/>
                <c:pt idx="0" formatCode="0">
                  <c:v>2.6</c:v>
                </c:pt>
                <c:pt idx="2" formatCode="0">
                  <c:v>3.2</c:v>
                </c:pt>
                <c:pt idx="3" formatCode="0">
                  <c:v>2</c:v>
                </c:pt>
                <c:pt idx="7" formatCode="0">
                  <c:v>3.2</c:v>
                </c:pt>
                <c:pt idx="8" formatCode="0">
                  <c:v>2.7</c:v>
                </c:pt>
                <c:pt idx="9" formatCode="0">
                  <c:v>4</c:v>
                </c:pt>
                <c:pt idx="10" formatCode="0">
                  <c:v>3.8</c:v>
                </c:pt>
                <c:pt idx="12" formatCode="0">
                  <c:v>3.4</c:v>
                </c:pt>
                <c:pt idx="13" formatCode="0">
                  <c:v>3.2</c:v>
                </c:pt>
                <c:pt idx="14" formatCode="0">
                  <c:v>1.1000000000000001</c:v>
                </c:pt>
                <c:pt idx="16" formatCode="0">
                  <c:v>2</c:v>
                </c:pt>
                <c:pt idx="17" formatCode="0">
                  <c:v>3.8</c:v>
                </c:pt>
                <c:pt idx="19" formatCode="0">
                  <c:v>2.6</c:v>
                </c:pt>
                <c:pt idx="20" formatCode="0">
                  <c:v>2.6</c:v>
                </c:pt>
                <c:pt idx="22" formatCode="0">
                  <c:v>1.1000000000000001</c:v>
                </c:pt>
                <c:pt idx="23" formatCode="0">
                  <c:v>3.3</c:v>
                </c:pt>
                <c:pt idx="24" formatCode="0">
                  <c:v>2.4</c:v>
                </c:pt>
                <c:pt idx="26" formatCode="0">
                  <c:v>3.4</c:v>
                </c:pt>
                <c:pt idx="27" formatCode="0">
                  <c:v>5</c:v>
                </c:pt>
                <c:pt idx="28" formatCode="0">
                  <c:v>3.4</c:v>
                </c:pt>
                <c:pt idx="29" formatCode="0">
                  <c:v>2.1</c:v>
                </c:pt>
                <c:pt idx="30" formatCode="0">
                  <c:v>1.8</c:v>
                </c:pt>
                <c:pt idx="32" formatCode="0">
                  <c:v>1.1000000000000001</c:v>
                </c:pt>
                <c:pt idx="33" formatCode="0">
                  <c:v>5</c:v>
                </c:pt>
                <c:pt idx="34" formatCode="0">
                  <c:v>1.3</c:v>
                </c:pt>
                <c:pt idx="35" formatCode="0">
                  <c:v>6.7</c:v>
                </c:pt>
                <c:pt idx="37" formatCode="0">
                  <c:v>3</c:v>
                </c:pt>
                <c:pt idx="39" formatCode="0">
                  <c:v>1.1000000000000001</c:v>
                </c:pt>
                <c:pt idx="40" formatCode="0">
                  <c:v>3</c:v>
                </c:pt>
                <c:pt idx="41" formatCode="0">
                  <c:v>3.7</c:v>
                </c:pt>
              </c:numCache>
            </c:numRef>
          </c:val>
          <c:extLst>
            <c:ext xmlns:c16="http://schemas.microsoft.com/office/drawing/2014/chart" uri="{C3380CC4-5D6E-409C-BE32-E72D297353CC}">
              <c16:uniqueId val="{00000032-503E-43C9-BEC3-9A60B71E9477}"/>
            </c:ext>
          </c:extLst>
        </c:ser>
        <c:ser>
          <c:idx val="5"/>
          <c:order val="5"/>
          <c:tx>
            <c:strRef>
              <c:f>dati_4!$G$14</c:f>
              <c:strCache>
                <c:ptCount val="1"/>
              </c:strCache>
            </c:strRef>
          </c:tx>
          <c:spPr>
            <a:noFill/>
            <a:ln w="25400">
              <a:noFill/>
            </a:ln>
          </c:spPr>
          <c:invertIfNegative val="0"/>
          <c:cat>
            <c:strRef>
              <c:f>dati_4!$A$15:$A$56</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dati_4!$G$15:$G$56</c:f>
              <c:numCache>
                <c:formatCode>General</c:formatCode>
                <c:ptCount val="42"/>
                <c:pt idx="0" formatCode="0.0">
                  <c:v>8.7999999999999972</c:v>
                </c:pt>
                <c:pt idx="2" formatCode="0.0">
                  <c:v>7.1999999999999993</c:v>
                </c:pt>
                <c:pt idx="3" formatCode="0.0">
                  <c:v>10.199999999999999</c:v>
                </c:pt>
                <c:pt idx="5" formatCode="0.0">
                  <c:v>11.299999999999999</c:v>
                </c:pt>
                <c:pt idx="6" formatCode="0.0">
                  <c:v>15.799999999999999</c:v>
                </c:pt>
                <c:pt idx="7" formatCode="0.0">
                  <c:v>10.5</c:v>
                </c:pt>
                <c:pt idx="8" formatCode="0.0">
                  <c:v>6.6</c:v>
                </c:pt>
                <c:pt idx="9" formatCode="0.0">
                  <c:v>3.6999999999999993</c:v>
                </c:pt>
                <c:pt idx="10" formatCode="0.0">
                  <c:v>7.2999999999999989</c:v>
                </c:pt>
                <c:pt idx="12" formatCode="0.0">
                  <c:v>8.7000000000000011</c:v>
                </c:pt>
                <c:pt idx="13" formatCode="0.0">
                  <c:v>7.5</c:v>
                </c:pt>
                <c:pt idx="14" formatCode="0.0">
                  <c:v>11.499999999999998</c:v>
                </c:pt>
                <c:pt idx="16" formatCode="0.0">
                  <c:v>10.6</c:v>
                </c:pt>
                <c:pt idx="17" formatCode="0.0">
                  <c:v>5.1999999999999993</c:v>
                </c:pt>
                <c:pt idx="19" formatCode="0.0">
                  <c:v>9.1999999999999975</c:v>
                </c:pt>
                <c:pt idx="20" formatCode="0.0">
                  <c:v>5.4999999999999982</c:v>
                </c:pt>
                <c:pt idx="22" formatCode="0.0">
                  <c:v>12.999999999999998</c:v>
                </c:pt>
                <c:pt idx="23" formatCode="0.0">
                  <c:v>7.3999999999999986</c:v>
                </c:pt>
                <c:pt idx="24" formatCode="0.0">
                  <c:v>8.4</c:v>
                </c:pt>
                <c:pt idx="26" formatCode="0.0">
                  <c:v>7</c:v>
                </c:pt>
                <c:pt idx="27" formatCode="0.0">
                  <c:v>8.8999999999999986</c:v>
                </c:pt>
                <c:pt idx="28" formatCode="0.0">
                  <c:v>7.7000000000000011</c:v>
                </c:pt>
                <c:pt idx="29" formatCode="0.0">
                  <c:v>7.7999999999999972</c:v>
                </c:pt>
                <c:pt idx="30" formatCode="0.0">
                  <c:v>9.4999999999999982</c:v>
                </c:pt>
                <c:pt idx="32" formatCode="0.0">
                  <c:v>7.5999999999999979</c:v>
                </c:pt>
                <c:pt idx="33" formatCode="0.0">
                  <c:v>6.2999999999999989</c:v>
                </c:pt>
                <c:pt idx="34" formatCode="0.0">
                  <c:v>6.8999999999999986</c:v>
                </c:pt>
                <c:pt idx="35" formatCode="0.0">
                  <c:v>6.4</c:v>
                </c:pt>
                <c:pt idx="36" formatCode="0.0">
                  <c:v>14</c:v>
                </c:pt>
                <c:pt idx="37" formatCode="0.0">
                  <c:v>14.299999999999999</c:v>
                </c:pt>
                <c:pt idx="39" formatCode="0.0">
                  <c:v>7.5999999999999979</c:v>
                </c:pt>
                <c:pt idx="40" formatCode="0.0">
                  <c:v>9.5</c:v>
                </c:pt>
                <c:pt idx="41" formatCode="0.0">
                  <c:v>9.1</c:v>
                </c:pt>
              </c:numCache>
            </c:numRef>
          </c:val>
          <c:extLst>
            <c:ext xmlns:c16="http://schemas.microsoft.com/office/drawing/2014/chart" uri="{C3380CC4-5D6E-409C-BE32-E72D297353CC}">
              <c16:uniqueId val="{00000033-503E-43C9-BEC3-9A60B71E9477}"/>
            </c:ext>
          </c:extLst>
        </c:ser>
        <c:ser>
          <c:idx val="6"/>
          <c:order val="6"/>
          <c:tx>
            <c:strRef>
              <c:f>dati_4!$H$14</c:f>
              <c:strCache>
                <c:ptCount val="1"/>
                <c:pt idx="0">
                  <c:v>Viduvēji</c:v>
                </c:pt>
              </c:strCache>
            </c:strRef>
          </c:tx>
          <c:spPr>
            <a:solidFill>
              <a:srgbClr val="F1CA3D"/>
            </a:solidFill>
            <a:ln w="25400">
              <a:noFill/>
            </a:ln>
          </c:spPr>
          <c:invertIfNegative val="0"/>
          <c:dLbls>
            <c:numFmt formatCode="#,##0" sourceLinked="0"/>
            <c:spPr>
              <a:noFill/>
              <a:ln w="25400">
                <a:noFill/>
              </a:ln>
            </c:spPr>
            <c:txPr>
              <a:bodyPr wrap="square" lIns="38100" tIns="19050" rIns="38100" bIns="19050" anchor="ctr">
                <a:spAutoFit/>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dati_4!$A$15:$A$56</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dati_4!$H$15:$H$56</c:f>
              <c:numCache>
                <c:formatCode>General</c:formatCode>
                <c:ptCount val="42"/>
                <c:pt idx="0" formatCode="0">
                  <c:v>36.299999999999997</c:v>
                </c:pt>
                <c:pt idx="2" formatCode="0">
                  <c:v>39.200000000000003</c:v>
                </c:pt>
                <c:pt idx="3" formatCode="0">
                  <c:v>33.6</c:v>
                </c:pt>
                <c:pt idx="5" formatCode="0">
                  <c:v>28.8</c:v>
                </c:pt>
                <c:pt idx="6" formatCode="0">
                  <c:v>37.6</c:v>
                </c:pt>
                <c:pt idx="7" formatCode="0">
                  <c:v>43.3</c:v>
                </c:pt>
                <c:pt idx="8" formatCode="0">
                  <c:v>35.5</c:v>
                </c:pt>
                <c:pt idx="9" formatCode="0">
                  <c:v>34.6</c:v>
                </c:pt>
                <c:pt idx="10" formatCode="0">
                  <c:v>33.6</c:v>
                </c:pt>
                <c:pt idx="12" formatCode="0">
                  <c:v>42.1</c:v>
                </c:pt>
                <c:pt idx="13" formatCode="0">
                  <c:v>35.6</c:v>
                </c:pt>
                <c:pt idx="14" formatCode="0">
                  <c:v>36.1</c:v>
                </c:pt>
                <c:pt idx="16" formatCode="0">
                  <c:v>36</c:v>
                </c:pt>
                <c:pt idx="17" formatCode="0">
                  <c:v>37.299999999999997</c:v>
                </c:pt>
                <c:pt idx="19" formatCode="0">
                  <c:v>37.4</c:v>
                </c:pt>
                <c:pt idx="20" formatCode="0">
                  <c:v>28.2</c:v>
                </c:pt>
                <c:pt idx="22" formatCode="0">
                  <c:v>37.9</c:v>
                </c:pt>
                <c:pt idx="23" formatCode="0">
                  <c:v>39</c:v>
                </c:pt>
                <c:pt idx="24" formatCode="0">
                  <c:v>31.4</c:v>
                </c:pt>
                <c:pt idx="26" formatCode="0">
                  <c:v>36.6</c:v>
                </c:pt>
                <c:pt idx="27" formatCode="0">
                  <c:v>30.9</c:v>
                </c:pt>
                <c:pt idx="28" formatCode="0">
                  <c:v>34.6</c:v>
                </c:pt>
                <c:pt idx="29" formatCode="0">
                  <c:v>42.5</c:v>
                </c:pt>
                <c:pt idx="30" formatCode="0">
                  <c:v>39.200000000000003</c:v>
                </c:pt>
                <c:pt idx="32" formatCode="0">
                  <c:v>34.200000000000003</c:v>
                </c:pt>
                <c:pt idx="33" formatCode="0">
                  <c:v>40.4</c:v>
                </c:pt>
                <c:pt idx="34" formatCode="0">
                  <c:v>36.6</c:v>
                </c:pt>
                <c:pt idx="35" formatCode="0">
                  <c:v>37.700000000000003</c:v>
                </c:pt>
                <c:pt idx="36" formatCode="0">
                  <c:v>33.200000000000003</c:v>
                </c:pt>
                <c:pt idx="37" formatCode="0">
                  <c:v>38.299999999999997</c:v>
                </c:pt>
                <c:pt idx="39" formatCode="0">
                  <c:v>34.200000000000003</c:v>
                </c:pt>
                <c:pt idx="40" formatCode="0">
                  <c:v>35.299999999999997</c:v>
                </c:pt>
                <c:pt idx="41" formatCode="0">
                  <c:v>39.799999999999997</c:v>
                </c:pt>
              </c:numCache>
            </c:numRef>
          </c:val>
          <c:extLst>
            <c:ext xmlns:c16="http://schemas.microsoft.com/office/drawing/2014/chart" uri="{C3380CC4-5D6E-409C-BE32-E72D297353CC}">
              <c16:uniqueId val="{00000034-503E-43C9-BEC3-9A60B71E9477}"/>
            </c:ext>
          </c:extLst>
        </c:ser>
        <c:ser>
          <c:idx val="7"/>
          <c:order val="7"/>
          <c:tx>
            <c:strRef>
              <c:f>dati_4!$I$14</c:f>
              <c:strCache>
                <c:ptCount val="1"/>
              </c:strCache>
            </c:strRef>
          </c:tx>
          <c:spPr>
            <a:noFill/>
          </c:spPr>
          <c:invertIfNegative val="0"/>
          <c:cat>
            <c:strRef>
              <c:f>dati_4!$A$15:$A$56</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dati_4!$I$15:$I$56</c:f>
              <c:numCache>
                <c:formatCode>General</c:formatCode>
                <c:ptCount val="42"/>
                <c:pt idx="0" formatCode="0.0">
                  <c:v>12</c:v>
                </c:pt>
                <c:pt idx="2" formatCode="0.0">
                  <c:v>9.0999999999999943</c:v>
                </c:pt>
                <c:pt idx="3" formatCode="0.0">
                  <c:v>14.699999999999996</c:v>
                </c:pt>
                <c:pt idx="5" formatCode="0.0">
                  <c:v>19.499999999999996</c:v>
                </c:pt>
                <c:pt idx="6" formatCode="0.0">
                  <c:v>10.699999999999996</c:v>
                </c:pt>
                <c:pt idx="7" formatCode="0.0">
                  <c:v>5</c:v>
                </c:pt>
                <c:pt idx="8" formatCode="0.0">
                  <c:v>12.799999999999997</c:v>
                </c:pt>
                <c:pt idx="9" formatCode="0.0">
                  <c:v>13.699999999999996</c:v>
                </c:pt>
                <c:pt idx="10" formatCode="0.0">
                  <c:v>14.699999999999996</c:v>
                </c:pt>
                <c:pt idx="12" formatCode="0.0">
                  <c:v>6.1999999999999957</c:v>
                </c:pt>
                <c:pt idx="13" formatCode="0.0">
                  <c:v>12.699999999999996</c:v>
                </c:pt>
                <c:pt idx="14" formatCode="0.0">
                  <c:v>12.199999999999996</c:v>
                </c:pt>
                <c:pt idx="16" formatCode="0.0">
                  <c:v>12.299999999999997</c:v>
                </c:pt>
                <c:pt idx="17" formatCode="0.0">
                  <c:v>11</c:v>
                </c:pt>
                <c:pt idx="19" formatCode="0.0">
                  <c:v>10.899999999999999</c:v>
                </c:pt>
                <c:pt idx="20" formatCode="0.0">
                  <c:v>20.099999999999998</c:v>
                </c:pt>
                <c:pt idx="22" formatCode="0.0">
                  <c:v>10.399999999999999</c:v>
                </c:pt>
                <c:pt idx="23" formatCode="0.0">
                  <c:v>9.2999999999999972</c:v>
                </c:pt>
                <c:pt idx="24" formatCode="0.0">
                  <c:v>16.899999999999999</c:v>
                </c:pt>
                <c:pt idx="26" formatCode="0.0">
                  <c:v>11.699999999999996</c:v>
                </c:pt>
                <c:pt idx="27" formatCode="0.0">
                  <c:v>17.399999999999999</c:v>
                </c:pt>
                <c:pt idx="28" formatCode="0.0">
                  <c:v>13.699999999999996</c:v>
                </c:pt>
                <c:pt idx="29" formatCode="0.0">
                  <c:v>5.7999999999999972</c:v>
                </c:pt>
                <c:pt idx="30" formatCode="0.0">
                  <c:v>9.0999999999999943</c:v>
                </c:pt>
                <c:pt idx="32" formatCode="0.0">
                  <c:v>14.099999999999994</c:v>
                </c:pt>
                <c:pt idx="33" formatCode="0.0">
                  <c:v>7.8999999999999986</c:v>
                </c:pt>
                <c:pt idx="34" formatCode="0.0">
                  <c:v>11.699999999999996</c:v>
                </c:pt>
                <c:pt idx="35" formatCode="0.0">
                  <c:v>10.599999999999994</c:v>
                </c:pt>
                <c:pt idx="36" formatCode="0.0">
                  <c:v>15.099999999999994</c:v>
                </c:pt>
                <c:pt idx="37" formatCode="0.0">
                  <c:v>10</c:v>
                </c:pt>
                <c:pt idx="39" formatCode="0.0">
                  <c:v>14.099999999999994</c:v>
                </c:pt>
                <c:pt idx="40" formatCode="0.0">
                  <c:v>13</c:v>
                </c:pt>
                <c:pt idx="41" formatCode="0.0">
                  <c:v>8.5</c:v>
                </c:pt>
              </c:numCache>
            </c:numRef>
          </c:val>
          <c:extLst>
            <c:ext xmlns:c16="http://schemas.microsoft.com/office/drawing/2014/chart" uri="{C3380CC4-5D6E-409C-BE32-E72D297353CC}">
              <c16:uniqueId val="{00000035-503E-43C9-BEC3-9A60B71E9477}"/>
            </c:ext>
          </c:extLst>
        </c:ser>
        <c:ser>
          <c:idx val="8"/>
          <c:order val="8"/>
          <c:tx>
            <c:strRef>
              <c:f>dati_4!$J$14</c:f>
              <c:strCache>
                <c:ptCount val="1"/>
                <c:pt idx="0">
                  <c:v>Grūti pateikt</c:v>
                </c:pt>
              </c:strCache>
            </c:strRef>
          </c:tx>
          <c:spPr>
            <a:solidFill>
              <a:srgbClr val="D9D9D9"/>
            </a:solidFill>
          </c:spPr>
          <c:invertIfNegative val="0"/>
          <c:dLbls>
            <c:spPr>
              <a:noFill/>
              <a:ln w="25400">
                <a:noFill/>
              </a:ln>
            </c:spPr>
            <c:txPr>
              <a:bodyPr wrap="square" lIns="38100" tIns="19050" rIns="38100" bIns="19050" anchor="ctr">
                <a:spAutoFit/>
              </a:bodyPr>
              <a:lstStyle/>
              <a:p>
                <a:pPr>
                  <a:defRPr sz="1000"/>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dati_4!$A$15:$A$56</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dati_4!$J$15:$J$56</c:f>
              <c:numCache>
                <c:formatCode>General</c:formatCode>
                <c:ptCount val="42"/>
                <c:pt idx="0" formatCode="0">
                  <c:v>27.5</c:v>
                </c:pt>
                <c:pt idx="2" formatCode="0">
                  <c:v>24.5</c:v>
                </c:pt>
                <c:pt idx="3" formatCode="0">
                  <c:v>30.4</c:v>
                </c:pt>
                <c:pt idx="5" formatCode="0">
                  <c:v>36.700000000000003</c:v>
                </c:pt>
                <c:pt idx="6" formatCode="0">
                  <c:v>32.4</c:v>
                </c:pt>
                <c:pt idx="7" formatCode="0">
                  <c:v>23</c:v>
                </c:pt>
                <c:pt idx="8" formatCode="0">
                  <c:v>27.1</c:v>
                </c:pt>
                <c:pt idx="9" formatCode="0">
                  <c:v>23</c:v>
                </c:pt>
                <c:pt idx="10" formatCode="0">
                  <c:v>28.9</c:v>
                </c:pt>
                <c:pt idx="12" formatCode="0">
                  <c:v>30.5</c:v>
                </c:pt>
                <c:pt idx="13" formatCode="0">
                  <c:v>28.8</c:v>
                </c:pt>
                <c:pt idx="14" formatCode="0">
                  <c:v>23.8</c:v>
                </c:pt>
                <c:pt idx="16" formatCode="0">
                  <c:v>25.9</c:v>
                </c:pt>
                <c:pt idx="17" formatCode="0">
                  <c:v>29.3</c:v>
                </c:pt>
                <c:pt idx="19" formatCode="0">
                  <c:v>26.5</c:v>
                </c:pt>
                <c:pt idx="20" formatCode="0">
                  <c:v>34.700000000000003</c:v>
                </c:pt>
                <c:pt idx="22" formatCode="0">
                  <c:v>24.8</c:v>
                </c:pt>
                <c:pt idx="23" formatCode="0">
                  <c:v>24.5</c:v>
                </c:pt>
                <c:pt idx="24" formatCode="0">
                  <c:v>33.4</c:v>
                </c:pt>
                <c:pt idx="26" formatCode="0">
                  <c:v>27.7</c:v>
                </c:pt>
                <c:pt idx="27" formatCode="0">
                  <c:v>27.4</c:v>
                </c:pt>
                <c:pt idx="28" formatCode="0">
                  <c:v>27.4</c:v>
                </c:pt>
                <c:pt idx="29" formatCode="0">
                  <c:v>21.8</c:v>
                </c:pt>
                <c:pt idx="30" formatCode="0">
                  <c:v>21.3</c:v>
                </c:pt>
                <c:pt idx="32" formatCode="0">
                  <c:v>27.9</c:v>
                </c:pt>
                <c:pt idx="33" formatCode="0">
                  <c:v>18.7</c:v>
                </c:pt>
                <c:pt idx="34" formatCode="0">
                  <c:v>24.9</c:v>
                </c:pt>
                <c:pt idx="35" formatCode="0">
                  <c:v>36.4</c:v>
                </c:pt>
                <c:pt idx="36" formatCode="0">
                  <c:v>19</c:v>
                </c:pt>
                <c:pt idx="37" formatCode="0">
                  <c:v>36.200000000000003</c:v>
                </c:pt>
                <c:pt idx="39" formatCode="0">
                  <c:v>27.9</c:v>
                </c:pt>
                <c:pt idx="40" formatCode="0">
                  <c:v>26.7</c:v>
                </c:pt>
                <c:pt idx="41" formatCode="0">
                  <c:v>28.1</c:v>
                </c:pt>
              </c:numCache>
            </c:numRef>
          </c:val>
          <c:extLst>
            <c:ext xmlns:c16="http://schemas.microsoft.com/office/drawing/2014/chart" uri="{C3380CC4-5D6E-409C-BE32-E72D297353CC}">
              <c16:uniqueId val="{00000036-503E-43C9-BEC3-9A60B71E9477}"/>
            </c:ext>
          </c:extLst>
        </c:ser>
        <c:dLbls>
          <c:showLegendKey val="0"/>
          <c:showVal val="0"/>
          <c:showCatName val="0"/>
          <c:showSerName val="0"/>
          <c:showPercent val="0"/>
          <c:showBubbleSize val="0"/>
        </c:dLbls>
        <c:gapWidth val="27"/>
        <c:overlap val="100"/>
        <c:axId val="486583256"/>
        <c:axId val="1"/>
      </c:barChart>
      <c:catAx>
        <c:axId val="486583256"/>
        <c:scaling>
          <c:orientation val="maxMin"/>
        </c:scaling>
        <c:delete val="0"/>
        <c:axPos val="l"/>
        <c:title>
          <c:tx>
            <c:rich>
              <a:bodyPr rot="0" vert="horz"/>
              <a:lstStyle/>
              <a:p>
                <a:pPr algn="just">
                  <a:defRPr sz="800" b="0" i="0" u="none" strike="noStrike" baseline="0">
                    <a:solidFill>
                      <a:srgbClr val="000000"/>
                    </a:solidFill>
                    <a:latin typeface="Arial"/>
                    <a:ea typeface="Arial"/>
                    <a:cs typeface="Arial"/>
                  </a:defRPr>
                </a:pPr>
                <a:r>
                  <a:rPr lang="en-US"/>
                  <a:t>%</a:t>
                </a:r>
              </a:p>
            </c:rich>
          </c:tx>
          <c:layout>
            <c:manualLayout>
              <c:xMode val="edge"/>
              <c:yMode val="edge"/>
              <c:x val="2.6164210581989592E-2"/>
              <c:y val="2.723423827932496E-2"/>
            </c:manualLayout>
          </c:layout>
          <c:overlay val="0"/>
          <c:spPr>
            <a:solidFill>
              <a:srgbClr val="FFFFFF"/>
            </a:solidFill>
            <a:ln w="3175">
              <a:solidFill>
                <a:srgbClr val="000000"/>
              </a:solidFill>
              <a:prstDash val="solid"/>
            </a:ln>
            <a:effectLst>
              <a:outerShdw dist="35921" dir="2700000" algn="br">
                <a:srgbClr val="000000"/>
              </a:outerShdw>
            </a:effectLst>
          </c:spPr>
        </c:title>
        <c:numFmt formatCode="General" sourceLinked="1"/>
        <c:majorTickMark val="out"/>
        <c:minorTickMark val="none"/>
        <c:tickLblPos val="low"/>
        <c:spPr>
          <a:ln w="3175">
            <a:solidFill>
              <a:srgbClr val="000000"/>
            </a:solidFill>
            <a:prstDash val="solid"/>
          </a:ln>
        </c:spPr>
        <c:txPr>
          <a:bodyPr rot="0" vert="horz"/>
          <a:lstStyle/>
          <a:p>
            <a:pPr>
              <a:defRPr sz="1000" b="0" i="0" u="none" strike="noStrike" baseline="0">
                <a:solidFill>
                  <a:srgbClr val="000000"/>
                </a:solidFill>
                <a:latin typeface="Arial"/>
                <a:ea typeface="Arial"/>
                <a:cs typeface="Arial"/>
              </a:defRPr>
            </a:pPr>
            <a:endParaRPr lang="en-US"/>
          </a:p>
        </c:txPr>
        <c:crossAx val="1"/>
        <c:crossesAt val="42.4"/>
        <c:auto val="1"/>
        <c:lblAlgn val="ctr"/>
        <c:lblOffset val="100"/>
        <c:tickLblSkip val="1"/>
        <c:tickMarkSkip val="1"/>
        <c:noMultiLvlLbl val="0"/>
      </c:catAx>
      <c:valAx>
        <c:axId val="1"/>
        <c:scaling>
          <c:orientation val="minMax"/>
          <c:max val="152"/>
          <c:min val="0"/>
        </c:scaling>
        <c:delete val="1"/>
        <c:axPos val="b"/>
        <c:numFmt formatCode="0.0" sourceLinked="1"/>
        <c:majorTickMark val="out"/>
        <c:minorTickMark val="none"/>
        <c:tickLblPos val="nextTo"/>
        <c:crossAx val="486583256"/>
        <c:crosses val="max"/>
        <c:crossBetween val="between"/>
        <c:majorUnit val="74.5"/>
        <c:minorUnit val="4"/>
      </c:valAx>
      <c:spPr>
        <a:noFill/>
        <a:ln w="25400">
          <a:noFill/>
        </a:ln>
      </c:spPr>
    </c:plotArea>
    <c:legend>
      <c:legendPos val="r"/>
      <c:legendEntry>
        <c:idx val="0"/>
        <c:delete val="1"/>
      </c:legendEntry>
      <c:legendEntry>
        <c:idx val="5"/>
        <c:delete val="1"/>
      </c:legendEntry>
      <c:layout>
        <c:manualLayout>
          <c:xMode val="edge"/>
          <c:yMode val="edge"/>
          <c:x val="0.34256926952141059"/>
          <c:y val="6.954102920723227E-3"/>
          <c:w val="0.63350125944584379"/>
          <c:h val="7.2322670375521564E-2"/>
        </c:manualLayout>
      </c:layout>
      <c:overlay val="0"/>
      <c:spPr>
        <a:noFill/>
        <a:ln w="25400">
          <a:noFill/>
        </a:ln>
      </c:spPr>
      <c:txPr>
        <a:bodyPr/>
        <a:lstStyle/>
        <a:p>
          <a:pPr>
            <a:defRPr sz="1050" b="0" i="0" u="none" strike="noStrike" baseline="0">
              <a:solidFill>
                <a:srgbClr val="000000"/>
              </a:solidFill>
              <a:latin typeface="Arial"/>
              <a:ea typeface="Arial"/>
              <a:cs typeface="Arial"/>
            </a:defRPr>
          </a:pPr>
          <a:endParaRPr lang="lv-LV"/>
        </a:p>
      </c:txPr>
    </c:legend>
    <c:plotVisOnly val="1"/>
    <c:dispBlanksAs val="gap"/>
    <c:showDLblsOverMax val="0"/>
  </c:chart>
  <c:spPr>
    <a:noFill/>
    <a:ln w="6350">
      <a:noFill/>
    </a:ln>
  </c:spPr>
  <c:txPr>
    <a:bodyPr/>
    <a:lstStyle/>
    <a:p>
      <a:pPr>
        <a:defRPr sz="800" b="0" i="0" u="none" strike="noStrike" baseline="0">
          <a:solidFill>
            <a:srgbClr val="000000"/>
          </a:solidFill>
          <a:latin typeface="Arial"/>
          <a:ea typeface="Arial"/>
          <a:cs typeface="Arial"/>
        </a:defRPr>
      </a:pPr>
      <a:endParaRPr lang="en-US"/>
    </a:p>
  </c:txPr>
  <c:externalData r:id="rId2">
    <c:autoUpdate val="0"/>
  </c:externalData>
  <c:userShapes r:id="rId3"/>
</c:chartSpace>
</file>

<file path=ppt/charts/chart3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40980149917157793"/>
          <c:y val="8.9901316920537766E-2"/>
          <c:w val="0.59019850082842207"/>
          <c:h val="0.83437002143291039"/>
        </c:manualLayout>
      </c:layout>
      <c:barChart>
        <c:barDir val="bar"/>
        <c:grouping val="stacked"/>
        <c:varyColors val="0"/>
        <c:ser>
          <c:idx val="0"/>
          <c:order val="0"/>
          <c:tx>
            <c:strRef>
              <c:f>dati_4!$B$79</c:f>
              <c:strCache>
                <c:ptCount val="1"/>
              </c:strCache>
            </c:strRef>
          </c:tx>
          <c:spPr>
            <a:noFill/>
            <a:ln w="25400">
              <a:noFill/>
            </a:ln>
          </c:spPr>
          <c:invertIfNegative val="0"/>
          <c:cat>
            <c:strRef>
              <c:f>dati_4!$A$80:$A$84</c:f>
              <c:strCache>
                <c:ptCount val="5"/>
                <c:pt idx="0">
                  <c:v>Prokurori ir zinoši un kompetenti</c:v>
                </c:pt>
                <c:pt idx="1">
                  <c:v>Latvijas prokurori ir neuzpērkami, objektīvi un neietekmējami</c:v>
                </c:pt>
                <c:pt idx="2">
                  <c:v>Prokuroru pieprasītie sodi krimināllietās vienmēr ir taisnīgi</c:v>
                </c:pt>
                <c:pt idx="3">
                  <c:v>Prokuratūras darbs ir organizēts caurskatāmi (darbības ir saprotamas, nekas netiek slēpts)</c:v>
                </c:pt>
                <c:pt idx="4">
                  <c:v>Krimināllietas prokuratūrā tiek pabeigtas ātri</c:v>
                </c:pt>
              </c:strCache>
            </c:strRef>
          </c:cat>
          <c:val>
            <c:numRef>
              <c:f>dati_4!$B$80:$B$84</c:f>
              <c:numCache>
                <c:formatCode>0.0</c:formatCode>
                <c:ptCount val="5"/>
                <c:pt idx="0">
                  <c:v>2.9999999999999929</c:v>
                </c:pt>
                <c:pt idx="1">
                  <c:v>35.699999999999989</c:v>
                </c:pt>
                <c:pt idx="2">
                  <c:v>37.599999999999994</c:v>
                </c:pt>
                <c:pt idx="3">
                  <c:v>48.1</c:v>
                </c:pt>
                <c:pt idx="4">
                  <c:v>52.099999999999994</c:v>
                </c:pt>
              </c:numCache>
            </c:numRef>
          </c:val>
          <c:extLst>
            <c:ext xmlns:c16="http://schemas.microsoft.com/office/drawing/2014/chart" uri="{C3380CC4-5D6E-409C-BE32-E72D297353CC}">
              <c16:uniqueId val="{00000000-AAB0-4332-B187-F34C51FE5B4C}"/>
            </c:ext>
          </c:extLst>
        </c:ser>
        <c:ser>
          <c:idx val="1"/>
          <c:order val="1"/>
          <c:tx>
            <c:strRef>
              <c:f>dati_4!$C$79</c:f>
              <c:strCache>
                <c:ptCount val="1"/>
                <c:pt idx="0">
                  <c:v>Pilnībā piekrītu</c:v>
                </c:pt>
              </c:strCache>
            </c:strRef>
          </c:tx>
          <c:spPr>
            <a:solidFill>
              <a:srgbClr val="79B2BD"/>
            </a:solidFill>
            <a:ln w="25400">
              <a:noFill/>
            </a:ln>
          </c:spPr>
          <c:invertIfNegative val="0"/>
          <c:dLbls>
            <c:dLbl>
              <c:idx val="0"/>
              <c:numFmt formatCode="0.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AAB0-4332-B187-F34C51FE5B4C}"/>
                </c:ext>
              </c:extLst>
            </c:dLbl>
            <c:dLbl>
              <c:idx val="1"/>
              <c:layout>
                <c:manualLayout>
                  <c:x val="-2.6383641308949286E-2"/>
                  <c:y val="0"/>
                </c:manualLayout>
              </c:layout>
              <c:numFmt formatCode="0.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AAB0-4332-B187-F34C51FE5B4C}"/>
                </c:ext>
              </c:extLst>
            </c:dLbl>
            <c:dLbl>
              <c:idx val="2"/>
              <c:layout>
                <c:manualLayout>
                  <c:x val="-2.7893753704174074E-2"/>
                  <c:y val="3.5997120230382229E-3"/>
                </c:manualLayout>
              </c:layout>
              <c:numFmt formatCode="0.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AAB0-4332-B187-F34C51FE5B4C}"/>
                </c:ext>
              </c:extLst>
            </c:dLbl>
            <c:dLbl>
              <c:idx val="3"/>
              <c:layout>
                <c:manualLayout>
                  <c:x val="-2.3193289094911522E-2"/>
                  <c:y val="0"/>
                </c:manualLayout>
              </c:layout>
              <c:numFmt formatCode="0.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AAB0-4332-B187-F34C51FE5B4C}"/>
                </c:ext>
              </c:extLst>
            </c:dLbl>
            <c:dLbl>
              <c:idx val="4"/>
              <c:layout>
                <c:manualLayout>
                  <c:x val="-3.0253577173821138E-2"/>
                  <c:y val="3.599712023038157E-3"/>
                </c:manualLayout>
              </c:layout>
              <c:numFmt formatCode="0.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AAB0-4332-B187-F34C51FE5B4C}"/>
                </c:ext>
              </c:extLst>
            </c:dLbl>
            <c:dLbl>
              <c:idx val="5"/>
              <c:numFmt formatCode="0.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06-AAB0-4332-B187-F34C51FE5B4C}"/>
                </c:ext>
              </c:extLst>
            </c:dLbl>
            <c:dLbl>
              <c:idx val="6"/>
              <c:numFmt formatCode="0.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07-AAB0-4332-B187-F34C51FE5B4C}"/>
                </c:ext>
              </c:extLst>
            </c:dLbl>
            <c:dLbl>
              <c:idx val="7"/>
              <c:numFmt formatCode="0.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08-AAB0-4332-B187-F34C51FE5B4C}"/>
                </c:ext>
              </c:extLst>
            </c:dLbl>
            <c:dLbl>
              <c:idx val="8"/>
              <c:numFmt formatCode="0.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09-AAB0-4332-B187-F34C51FE5B4C}"/>
                </c:ext>
              </c:extLst>
            </c:dLbl>
            <c:dLbl>
              <c:idx val="9"/>
              <c:numFmt formatCode="0.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0A-AAB0-4332-B187-F34C51FE5B4C}"/>
                </c:ext>
              </c:extLst>
            </c:dLbl>
            <c:dLbl>
              <c:idx val="10"/>
              <c:numFmt formatCode="0.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0B-AAB0-4332-B187-F34C51FE5B4C}"/>
                </c:ext>
              </c:extLst>
            </c:dLbl>
            <c:dLbl>
              <c:idx val="11"/>
              <c:numFmt formatCode="0.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0C-AAB0-4332-B187-F34C51FE5B4C}"/>
                </c:ext>
              </c:extLst>
            </c:dLbl>
            <c:dLbl>
              <c:idx val="12"/>
              <c:numFmt formatCode="0.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0D-AAB0-4332-B187-F34C51FE5B4C}"/>
                </c:ext>
              </c:extLst>
            </c:dLbl>
            <c:dLbl>
              <c:idx val="13"/>
              <c:numFmt formatCode="0.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0E-AAB0-4332-B187-F34C51FE5B4C}"/>
                </c:ext>
              </c:extLst>
            </c:dLbl>
            <c:dLbl>
              <c:idx val="14"/>
              <c:numFmt formatCode="0.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0F-AAB0-4332-B187-F34C51FE5B4C}"/>
                </c:ext>
              </c:extLst>
            </c:dLbl>
            <c:dLbl>
              <c:idx val="15"/>
              <c:numFmt formatCode="0.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10-AAB0-4332-B187-F34C51FE5B4C}"/>
                </c:ext>
              </c:extLst>
            </c:dLbl>
            <c:dLbl>
              <c:idx val="16"/>
              <c:numFmt formatCode="0.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11-AAB0-4332-B187-F34C51FE5B4C}"/>
                </c:ext>
              </c:extLst>
            </c:dLbl>
            <c:dLbl>
              <c:idx val="18"/>
              <c:numFmt formatCode="0.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12-AAB0-4332-B187-F34C51FE5B4C}"/>
                </c:ext>
              </c:extLst>
            </c:dLbl>
            <c:dLbl>
              <c:idx val="19"/>
              <c:numFmt formatCode="0.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13-AAB0-4332-B187-F34C51FE5B4C}"/>
                </c:ext>
              </c:extLst>
            </c:dLbl>
            <c:dLbl>
              <c:idx val="22"/>
              <c:numFmt formatCode="0.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14-AAB0-4332-B187-F34C51FE5B4C}"/>
                </c:ext>
              </c:extLst>
            </c:dLbl>
            <c:dLbl>
              <c:idx val="23"/>
              <c:numFmt formatCode="0.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15-AAB0-4332-B187-F34C51FE5B4C}"/>
                </c:ext>
              </c:extLst>
            </c:dLbl>
            <c:dLbl>
              <c:idx val="25"/>
              <c:numFmt formatCode="0.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16-AAB0-4332-B187-F34C51FE5B4C}"/>
                </c:ext>
              </c:extLst>
            </c:dLbl>
            <c:dLbl>
              <c:idx val="26"/>
              <c:numFmt formatCode="0.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17-AAB0-4332-B187-F34C51FE5B4C}"/>
                </c:ext>
              </c:extLst>
            </c:dLbl>
            <c:dLbl>
              <c:idx val="27"/>
              <c:numFmt formatCode="0.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18-AAB0-4332-B187-F34C51FE5B4C}"/>
                </c:ext>
              </c:extLst>
            </c:dLbl>
            <c:dLbl>
              <c:idx val="28"/>
              <c:numFmt formatCode="0.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19-AAB0-4332-B187-F34C51FE5B4C}"/>
                </c:ext>
              </c:extLst>
            </c:dLbl>
            <c:dLbl>
              <c:idx val="29"/>
              <c:numFmt formatCode="0.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1A-AAB0-4332-B187-F34C51FE5B4C}"/>
                </c:ext>
              </c:extLst>
            </c:dLbl>
            <c:dLbl>
              <c:idx val="30"/>
              <c:numFmt formatCode="0.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1B-AAB0-4332-B187-F34C51FE5B4C}"/>
                </c:ext>
              </c:extLst>
            </c:dLbl>
            <c:dLbl>
              <c:idx val="31"/>
              <c:numFmt formatCode="0.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1C-AAB0-4332-B187-F34C51FE5B4C}"/>
                </c:ext>
              </c:extLst>
            </c:dLbl>
            <c:dLbl>
              <c:idx val="32"/>
              <c:numFmt formatCode="0.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1D-AAB0-4332-B187-F34C51FE5B4C}"/>
                </c:ext>
              </c:extLst>
            </c:dLbl>
            <c:dLbl>
              <c:idx val="33"/>
              <c:numFmt formatCode="0.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1E-AAB0-4332-B187-F34C51FE5B4C}"/>
                </c:ext>
              </c:extLst>
            </c:dLbl>
            <c:dLbl>
              <c:idx val="34"/>
              <c:numFmt formatCode="0.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1F-AAB0-4332-B187-F34C51FE5B4C}"/>
                </c:ext>
              </c:extLst>
            </c:dLbl>
            <c:dLbl>
              <c:idx val="35"/>
              <c:numFmt formatCode="0.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20-AAB0-4332-B187-F34C51FE5B4C}"/>
                </c:ext>
              </c:extLst>
            </c:dLbl>
            <c:dLbl>
              <c:idx val="37"/>
              <c:numFmt formatCode="0.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21-AAB0-4332-B187-F34C51FE5B4C}"/>
                </c:ext>
              </c:extLst>
            </c:dLbl>
            <c:dLbl>
              <c:idx val="38"/>
              <c:numFmt formatCode="0.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22-AAB0-4332-B187-F34C51FE5B4C}"/>
                </c:ext>
              </c:extLst>
            </c:dLbl>
            <c:numFmt formatCode="0.0" sourceLinked="0"/>
            <c:spPr>
              <a:noFill/>
              <a:ln w="25400">
                <a:noFill/>
              </a:ln>
            </c:spPr>
            <c:txPr>
              <a:bodyPr wrap="square" lIns="38100" tIns="19050" rIns="38100" bIns="19050" anchor="ctr">
                <a:spAutoFit/>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dati_4!$A$80:$A$84</c:f>
              <c:strCache>
                <c:ptCount val="5"/>
                <c:pt idx="0">
                  <c:v>Prokurori ir zinoši un kompetenti</c:v>
                </c:pt>
                <c:pt idx="1">
                  <c:v>Latvijas prokurori ir neuzpērkami, objektīvi un neietekmējami</c:v>
                </c:pt>
                <c:pt idx="2">
                  <c:v>Prokuroru pieprasītie sodi krimināllietās vienmēr ir taisnīgi</c:v>
                </c:pt>
                <c:pt idx="3">
                  <c:v>Prokuratūras darbs ir organizēts caurskatāmi (darbības ir saprotamas, nekas netiek slēpts)</c:v>
                </c:pt>
                <c:pt idx="4">
                  <c:v>Krimināllietas prokuratūrā tiek pabeigtas ātri</c:v>
                </c:pt>
              </c:strCache>
            </c:strRef>
          </c:cat>
          <c:val>
            <c:numRef>
              <c:f>dati_4!$C$80:$C$84</c:f>
              <c:numCache>
                <c:formatCode>0.0</c:formatCode>
                <c:ptCount val="5"/>
                <c:pt idx="0">
                  <c:v>15</c:v>
                </c:pt>
                <c:pt idx="1">
                  <c:v>3.7</c:v>
                </c:pt>
                <c:pt idx="2">
                  <c:v>2.8</c:v>
                </c:pt>
                <c:pt idx="3">
                  <c:v>2.1</c:v>
                </c:pt>
                <c:pt idx="4">
                  <c:v>2</c:v>
                </c:pt>
              </c:numCache>
            </c:numRef>
          </c:val>
          <c:extLst>
            <c:ext xmlns:c16="http://schemas.microsoft.com/office/drawing/2014/chart" uri="{C3380CC4-5D6E-409C-BE32-E72D297353CC}">
              <c16:uniqueId val="{00000023-AAB0-4332-B187-F34C51FE5B4C}"/>
            </c:ext>
          </c:extLst>
        </c:ser>
        <c:ser>
          <c:idx val="2"/>
          <c:order val="2"/>
          <c:tx>
            <c:strRef>
              <c:f>dati_4!$D$79</c:f>
              <c:strCache>
                <c:ptCount val="1"/>
                <c:pt idx="0">
                  <c:v>Drīzāk piekrītu</c:v>
                </c:pt>
              </c:strCache>
            </c:strRef>
          </c:tx>
          <c:spPr>
            <a:solidFill>
              <a:srgbClr val="B7D5DB"/>
            </a:solidFill>
            <a:ln w="25400">
              <a:noFill/>
            </a:ln>
          </c:spPr>
          <c:invertIfNegative val="0"/>
          <c:dLbls>
            <c:dLbl>
              <c:idx val="0"/>
              <c:numFmt formatCode="0.0" sourceLinked="0"/>
              <c:spPr>
                <a:noFill/>
                <a:ln w="25400">
                  <a:noFill/>
                </a:ln>
              </c:spPr>
              <c:txPr>
                <a:bodyPr/>
                <a:lstStyle/>
                <a:p>
                  <a:pPr>
                    <a:defRPr sz="11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4-AAB0-4332-B187-F34C51FE5B4C}"/>
                </c:ext>
              </c:extLst>
            </c:dLbl>
            <c:dLbl>
              <c:idx val="1"/>
              <c:numFmt formatCode="0.0" sourceLinked="0"/>
              <c:spPr>
                <a:noFill/>
                <a:ln w="25400">
                  <a:noFill/>
                </a:ln>
              </c:spPr>
              <c:txPr>
                <a:bodyPr/>
                <a:lstStyle/>
                <a:p>
                  <a:pPr>
                    <a:defRPr sz="11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5-AAB0-4332-B187-F34C51FE5B4C}"/>
                </c:ext>
              </c:extLst>
            </c:dLbl>
            <c:dLbl>
              <c:idx val="2"/>
              <c:numFmt formatCode="0.0" sourceLinked="0"/>
              <c:spPr>
                <a:noFill/>
                <a:ln w="25400">
                  <a:noFill/>
                </a:ln>
              </c:spPr>
              <c:txPr>
                <a:bodyPr/>
                <a:lstStyle/>
                <a:p>
                  <a:pPr>
                    <a:defRPr sz="11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6-AAB0-4332-B187-F34C51FE5B4C}"/>
                </c:ext>
              </c:extLst>
            </c:dLbl>
            <c:dLbl>
              <c:idx val="3"/>
              <c:numFmt formatCode="0.0" sourceLinked="0"/>
              <c:spPr>
                <a:noFill/>
                <a:ln w="25400">
                  <a:noFill/>
                </a:ln>
              </c:spPr>
              <c:txPr>
                <a:bodyPr/>
                <a:lstStyle/>
                <a:p>
                  <a:pPr>
                    <a:defRPr sz="11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7-AAB0-4332-B187-F34C51FE5B4C}"/>
                </c:ext>
              </c:extLst>
            </c:dLbl>
            <c:dLbl>
              <c:idx val="4"/>
              <c:numFmt formatCode="0.0" sourceLinked="0"/>
              <c:spPr>
                <a:noFill/>
                <a:ln w="25400">
                  <a:noFill/>
                </a:ln>
              </c:spPr>
              <c:txPr>
                <a:bodyPr/>
                <a:lstStyle/>
                <a:p>
                  <a:pPr>
                    <a:defRPr sz="11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8-AAB0-4332-B187-F34C51FE5B4C}"/>
                </c:ext>
              </c:extLst>
            </c:dLbl>
            <c:dLbl>
              <c:idx val="5"/>
              <c:numFmt formatCode="0.0" sourceLinked="0"/>
              <c:spPr>
                <a:noFill/>
                <a:ln w="25400">
                  <a:noFill/>
                </a:ln>
              </c:spPr>
              <c:txPr>
                <a:bodyPr/>
                <a:lstStyle/>
                <a:p>
                  <a:pPr>
                    <a:defRPr sz="11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9-AAB0-4332-B187-F34C51FE5B4C}"/>
                </c:ext>
              </c:extLst>
            </c:dLbl>
            <c:dLbl>
              <c:idx val="6"/>
              <c:numFmt formatCode="0.0" sourceLinked="0"/>
              <c:spPr>
                <a:noFill/>
                <a:ln w="25400">
                  <a:noFill/>
                </a:ln>
              </c:spPr>
              <c:txPr>
                <a:bodyPr/>
                <a:lstStyle/>
                <a:p>
                  <a:pPr>
                    <a:defRPr sz="11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A-AAB0-4332-B187-F34C51FE5B4C}"/>
                </c:ext>
              </c:extLst>
            </c:dLbl>
            <c:dLbl>
              <c:idx val="7"/>
              <c:numFmt formatCode="0.0" sourceLinked="0"/>
              <c:spPr>
                <a:noFill/>
                <a:ln w="25400">
                  <a:noFill/>
                </a:ln>
              </c:spPr>
              <c:txPr>
                <a:bodyPr/>
                <a:lstStyle/>
                <a:p>
                  <a:pPr>
                    <a:defRPr sz="11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B-AAB0-4332-B187-F34C51FE5B4C}"/>
                </c:ext>
              </c:extLst>
            </c:dLbl>
            <c:dLbl>
              <c:idx val="8"/>
              <c:numFmt formatCode="0.0" sourceLinked="0"/>
              <c:spPr>
                <a:noFill/>
                <a:ln w="25400">
                  <a:noFill/>
                </a:ln>
              </c:spPr>
              <c:txPr>
                <a:bodyPr/>
                <a:lstStyle/>
                <a:p>
                  <a:pPr>
                    <a:defRPr sz="11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C-AAB0-4332-B187-F34C51FE5B4C}"/>
                </c:ext>
              </c:extLst>
            </c:dLbl>
            <c:numFmt formatCode="0.0" sourceLinked="0"/>
            <c:spPr>
              <a:noFill/>
              <a:ln w="25400">
                <a:noFill/>
              </a:ln>
            </c:spPr>
            <c:txPr>
              <a:bodyPr wrap="square" lIns="38100" tIns="19050" rIns="38100" bIns="19050" anchor="ctr">
                <a:spAutoFit/>
              </a:bodyPr>
              <a:lstStyle/>
              <a:p>
                <a:pPr>
                  <a:defRPr sz="11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dati_4!$A$80:$A$84</c:f>
              <c:strCache>
                <c:ptCount val="5"/>
                <c:pt idx="0">
                  <c:v>Prokurori ir zinoši un kompetenti</c:v>
                </c:pt>
                <c:pt idx="1">
                  <c:v>Latvijas prokurori ir neuzpērkami, objektīvi un neietekmējami</c:v>
                </c:pt>
                <c:pt idx="2">
                  <c:v>Prokuroru pieprasītie sodi krimināllietās vienmēr ir taisnīgi</c:v>
                </c:pt>
                <c:pt idx="3">
                  <c:v>Prokuratūras darbs ir organizēts caurskatāmi (darbības ir saprotamas, nekas netiek slēpts)</c:v>
                </c:pt>
                <c:pt idx="4">
                  <c:v>Krimināllietas prokuratūrā tiek pabeigtas ātri</c:v>
                </c:pt>
              </c:strCache>
            </c:strRef>
          </c:cat>
          <c:val>
            <c:numRef>
              <c:f>dati_4!$D$80:$D$84</c:f>
              <c:numCache>
                <c:formatCode>0.0</c:formatCode>
                <c:ptCount val="5"/>
                <c:pt idx="0">
                  <c:v>49.6</c:v>
                </c:pt>
                <c:pt idx="1">
                  <c:v>28.2</c:v>
                </c:pt>
                <c:pt idx="2">
                  <c:v>27.2</c:v>
                </c:pt>
                <c:pt idx="3">
                  <c:v>17.399999999999999</c:v>
                </c:pt>
                <c:pt idx="4">
                  <c:v>13.5</c:v>
                </c:pt>
              </c:numCache>
            </c:numRef>
          </c:val>
          <c:extLst>
            <c:ext xmlns:c16="http://schemas.microsoft.com/office/drawing/2014/chart" uri="{C3380CC4-5D6E-409C-BE32-E72D297353CC}">
              <c16:uniqueId val="{0000002D-AAB0-4332-B187-F34C51FE5B4C}"/>
            </c:ext>
          </c:extLst>
        </c:ser>
        <c:ser>
          <c:idx val="3"/>
          <c:order val="3"/>
          <c:tx>
            <c:strRef>
              <c:f>dati_4!$E$79</c:f>
              <c:strCache>
                <c:ptCount val="1"/>
                <c:pt idx="0">
                  <c:v>Drīzāk nepiekrītu</c:v>
                </c:pt>
              </c:strCache>
            </c:strRef>
          </c:tx>
          <c:spPr>
            <a:solidFill>
              <a:srgbClr val="D5BAEC"/>
            </a:solidFill>
            <a:ln w="25400">
              <a:noFill/>
            </a:ln>
          </c:spPr>
          <c:invertIfNegative val="0"/>
          <c:dLbls>
            <c:dLbl>
              <c:idx val="0"/>
              <c:numFmt formatCode="0.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2E-AAB0-4332-B187-F34C51FE5B4C}"/>
                </c:ext>
              </c:extLst>
            </c:dLbl>
            <c:dLbl>
              <c:idx val="1"/>
              <c:numFmt formatCode="0.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2F-AAB0-4332-B187-F34C51FE5B4C}"/>
                </c:ext>
              </c:extLst>
            </c:dLbl>
            <c:dLbl>
              <c:idx val="2"/>
              <c:numFmt formatCode="0.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0-AAB0-4332-B187-F34C51FE5B4C}"/>
                </c:ext>
              </c:extLst>
            </c:dLbl>
            <c:dLbl>
              <c:idx val="3"/>
              <c:numFmt formatCode="0.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1-AAB0-4332-B187-F34C51FE5B4C}"/>
                </c:ext>
              </c:extLst>
            </c:dLbl>
            <c:dLbl>
              <c:idx val="4"/>
              <c:numFmt formatCode="0.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2-AAB0-4332-B187-F34C51FE5B4C}"/>
                </c:ext>
              </c:extLst>
            </c:dLbl>
            <c:dLbl>
              <c:idx val="5"/>
              <c:numFmt formatCode="0.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3-AAB0-4332-B187-F34C51FE5B4C}"/>
                </c:ext>
              </c:extLst>
            </c:dLbl>
            <c:dLbl>
              <c:idx val="6"/>
              <c:numFmt formatCode="0.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4-AAB0-4332-B187-F34C51FE5B4C}"/>
                </c:ext>
              </c:extLst>
            </c:dLbl>
            <c:dLbl>
              <c:idx val="7"/>
              <c:numFmt formatCode="0.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5-AAB0-4332-B187-F34C51FE5B4C}"/>
                </c:ext>
              </c:extLst>
            </c:dLbl>
            <c:dLbl>
              <c:idx val="8"/>
              <c:numFmt formatCode="0.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6-AAB0-4332-B187-F34C51FE5B4C}"/>
                </c:ext>
              </c:extLst>
            </c:dLbl>
            <c:dLbl>
              <c:idx val="9"/>
              <c:numFmt formatCode="0.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7-AAB0-4332-B187-F34C51FE5B4C}"/>
                </c:ext>
              </c:extLst>
            </c:dLbl>
            <c:dLbl>
              <c:idx val="10"/>
              <c:numFmt formatCode="0.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8-AAB0-4332-B187-F34C51FE5B4C}"/>
                </c:ext>
              </c:extLst>
            </c:dLbl>
            <c:dLbl>
              <c:idx val="11"/>
              <c:numFmt formatCode="0.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9-AAB0-4332-B187-F34C51FE5B4C}"/>
                </c:ext>
              </c:extLst>
            </c:dLbl>
            <c:dLbl>
              <c:idx val="12"/>
              <c:numFmt formatCode="0.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A-AAB0-4332-B187-F34C51FE5B4C}"/>
                </c:ext>
              </c:extLst>
            </c:dLbl>
            <c:dLbl>
              <c:idx val="13"/>
              <c:numFmt formatCode="0.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B-AAB0-4332-B187-F34C51FE5B4C}"/>
                </c:ext>
              </c:extLst>
            </c:dLbl>
            <c:dLbl>
              <c:idx val="14"/>
              <c:numFmt formatCode="0.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C-AAB0-4332-B187-F34C51FE5B4C}"/>
                </c:ext>
              </c:extLst>
            </c:dLbl>
            <c:dLbl>
              <c:idx val="15"/>
              <c:numFmt formatCode="0.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D-AAB0-4332-B187-F34C51FE5B4C}"/>
                </c:ext>
              </c:extLst>
            </c:dLbl>
            <c:dLbl>
              <c:idx val="16"/>
              <c:numFmt formatCode="0.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E-AAB0-4332-B187-F34C51FE5B4C}"/>
                </c:ext>
              </c:extLst>
            </c:dLbl>
            <c:dLbl>
              <c:idx val="17"/>
              <c:numFmt formatCode="0.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F-AAB0-4332-B187-F34C51FE5B4C}"/>
                </c:ext>
              </c:extLst>
            </c:dLbl>
            <c:numFmt formatCode="0.0" sourceLinked="0"/>
            <c:spPr>
              <a:noFill/>
              <a:ln w="25400">
                <a:noFill/>
              </a:ln>
            </c:spPr>
            <c:txPr>
              <a:bodyPr wrap="square" lIns="38100" tIns="19050" rIns="38100" bIns="19050" anchor="ctr">
                <a:spAutoFit/>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dati_4!$A$80:$A$84</c:f>
              <c:strCache>
                <c:ptCount val="5"/>
                <c:pt idx="0">
                  <c:v>Prokurori ir zinoši un kompetenti</c:v>
                </c:pt>
                <c:pt idx="1">
                  <c:v>Latvijas prokurori ir neuzpērkami, objektīvi un neietekmējami</c:v>
                </c:pt>
                <c:pt idx="2">
                  <c:v>Prokuroru pieprasītie sodi krimināllietās vienmēr ir taisnīgi</c:v>
                </c:pt>
                <c:pt idx="3">
                  <c:v>Prokuratūras darbs ir organizēts caurskatāmi (darbības ir saprotamas, nekas netiek slēpts)</c:v>
                </c:pt>
                <c:pt idx="4">
                  <c:v>Krimināllietas prokuratūrā tiek pabeigtas ātri</c:v>
                </c:pt>
              </c:strCache>
            </c:strRef>
          </c:cat>
          <c:val>
            <c:numRef>
              <c:f>dati_4!$E$80:$E$84</c:f>
              <c:numCache>
                <c:formatCode>0.0</c:formatCode>
                <c:ptCount val="5"/>
                <c:pt idx="0">
                  <c:v>10.9</c:v>
                </c:pt>
                <c:pt idx="1">
                  <c:v>29.3</c:v>
                </c:pt>
                <c:pt idx="2">
                  <c:v>33.1</c:v>
                </c:pt>
                <c:pt idx="3">
                  <c:v>32.700000000000003</c:v>
                </c:pt>
                <c:pt idx="4">
                  <c:v>34.6</c:v>
                </c:pt>
              </c:numCache>
            </c:numRef>
          </c:val>
          <c:extLst>
            <c:ext xmlns:c16="http://schemas.microsoft.com/office/drawing/2014/chart" uri="{C3380CC4-5D6E-409C-BE32-E72D297353CC}">
              <c16:uniqueId val="{00000040-AAB0-4332-B187-F34C51FE5B4C}"/>
            </c:ext>
          </c:extLst>
        </c:ser>
        <c:ser>
          <c:idx val="4"/>
          <c:order val="4"/>
          <c:tx>
            <c:strRef>
              <c:f>dati_4!$F$79</c:f>
              <c:strCache>
                <c:ptCount val="1"/>
                <c:pt idx="0">
                  <c:v>Nemaz nepiekrītu</c:v>
                </c:pt>
              </c:strCache>
            </c:strRef>
          </c:tx>
          <c:spPr>
            <a:solidFill>
              <a:srgbClr val="A37EDE"/>
            </a:solidFill>
            <a:ln w="25400">
              <a:noFill/>
            </a:ln>
          </c:spPr>
          <c:invertIfNegative val="0"/>
          <c:dLbls>
            <c:dLbl>
              <c:idx val="0"/>
              <c:layout>
                <c:manualLayout>
                  <c:x val="2.8538844483230529E-2"/>
                  <c:y val="-1.7360910556390899E-17"/>
                </c:manualLayout>
              </c:layout>
              <c:numFmt formatCode="0.0" sourceLinked="0"/>
              <c:spPr>
                <a:noFill/>
                <a:ln w="25400">
                  <a:noFill/>
                </a:ln>
              </c:spPr>
              <c:txPr>
                <a:bodyPr/>
                <a:lstStyle/>
                <a:p>
                  <a:pPr>
                    <a:defRPr sz="11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41-AAB0-4332-B187-F34C51FE5B4C}"/>
                </c:ext>
              </c:extLst>
            </c:dLbl>
            <c:dLbl>
              <c:idx val="1"/>
              <c:numFmt formatCode="0.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2-AAB0-4332-B187-F34C51FE5B4C}"/>
                </c:ext>
              </c:extLst>
            </c:dLbl>
            <c:dLbl>
              <c:idx val="2"/>
              <c:numFmt formatCode="0.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3-AAB0-4332-B187-F34C51FE5B4C}"/>
                </c:ext>
              </c:extLst>
            </c:dLbl>
            <c:dLbl>
              <c:idx val="3"/>
              <c:numFmt formatCode="0.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4-AAB0-4332-B187-F34C51FE5B4C}"/>
                </c:ext>
              </c:extLst>
            </c:dLbl>
            <c:dLbl>
              <c:idx val="4"/>
              <c:numFmt formatCode="0.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5-AAB0-4332-B187-F34C51FE5B4C}"/>
                </c:ext>
              </c:extLst>
            </c:dLbl>
            <c:dLbl>
              <c:idx val="5"/>
              <c:numFmt formatCode="0.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6-AAB0-4332-B187-F34C51FE5B4C}"/>
                </c:ext>
              </c:extLst>
            </c:dLbl>
            <c:dLbl>
              <c:idx val="6"/>
              <c:numFmt formatCode="0.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7-AAB0-4332-B187-F34C51FE5B4C}"/>
                </c:ext>
              </c:extLst>
            </c:dLbl>
            <c:dLbl>
              <c:idx val="7"/>
              <c:numFmt formatCode="0.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8-AAB0-4332-B187-F34C51FE5B4C}"/>
                </c:ext>
              </c:extLst>
            </c:dLbl>
            <c:dLbl>
              <c:idx val="8"/>
              <c:numFmt formatCode="0.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9-AAB0-4332-B187-F34C51FE5B4C}"/>
                </c:ext>
              </c:extLst>
            </c:dLbl>
            <c:dLbl>
              <c:idx val="9"/>
              <c:numFmt formatCode="0.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A-AAB0-4332-B187-F34C51FE5B4C}"/>
                </c:ext>
              </c:extLst>
            </c:dLbl>
            <c:dLbl>
              <c:idx val="10"/>
              <c:numFmt formatCode="0.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B-AAB0-4332-B187-F34C51FE5B4C}"/>
                </c:ext>
              </c:extLst>
            </c:dLbl>
            <c:dLbl>
              <c:idx val="11"/>
              <c:numFmt formatCode="0.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C-AAB0-4332-B187-F34C51FE5B4C}"/>
                </c:ext>
              </c:extLst>
            </c:dLbl>
            <c:dLbl>
              <c:idx val="12"/>
              <c:numFmt formatCode="0.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D-AAB0-4332-B187-F34C51FE5B4C}"/>
                </c:ext>
              </c:extLst>
            </c:dLbl>
            <c:dLbl>
              <c:idx val="13"/>
              <c:numFmt formatCode="0.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E-AAB0-4332-B187-F34C51FE5B4C}"/>
                </c:ext>
              </c:extLst>
            </c:dLbl>
            <c:dLbl>
              <c:idx val="14"/>
              <c:numFmt formatCode="0.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F-AAB0-4332-B187-F34C51FE5B4C}"/>
                </c:ext>
              </c:extLst>
            </c:dLbl>
            <c:dLbl>
              <c:idx val="15"/>
              <c:numFmt formatCode="0.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50-AAB0-4332-B187-F34C51FE5B4C}"/>
                </c:ext>
              </c:extLst>
            </c:dLbl>
            <c:dLbl>
              <c:idx val="16"/>
              <c:numFmt formatCode="0.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51-AAB0-4332-B187-F34C51FE5B4C}"/>
                </c:ext>
              </c:extLst>
            </c:dLbl>
            <c:dLbl>
              <c:idx val="17"/>
              <c:numFmt formatCode="0.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52-AAB0-4332-B187-F34C51FE5B4C}"/>
                </c:ext>
              </c:extLst>
            </c:dLbl>
            <c:numFmt formatCode="0.0" sourceLinked="0"/>
            <c:spPr>
              <a:noFill/>
              <a:ln w="25400">
                <a:noFill/>
              </a:ln>
            </c:spPr>
            <c:txPr>
              <a:bodyPr wrap="square" lIns="38100" tIns="19050" rIns="38100" bIns="19050" anchor="ctr">
                <a:spAutoFit/>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dati_4!$A$80:$A$84</c:f>
              <c:strCache>
                <c:ptCount val="5"/>
                <c:pt idx="0">
                  <c:v>Prokurori ir zinoši un kompetenti</c:v>
                </c:pt>
                <c:pt idx="1">
                  <c:v>Latvijas prokurori ir neuzpērkami, objektīvi un neietekmējami</c:v>
                </c:pt>
                <c:pt idx="2">
                  <c:v>Prokuroru pieprasītie sodi krimināllietās vienmēr ir taisnīgi</c:v>
                </c:pt>
                <c:pt idx="3">
                  <c:v>Prokuratūras darbs ir organizēts caurskatāmi (darbības ir saprotamas, nekas netiek slēpts)</c:v>
                </c:pt>
                <c:pt idx="4">
                  <c:v>Krimināllietas prokuratūrā tiek pabeigtas ātri</c:v>
                </c:pt>
              </c:strCache>
            </c:strRef>
          </c:cat>
          <c:val>
            <c:numRef>
              <c:f>dati_4!$F$80:$F$84</c:f>
              <c:numCache>
                <c:formatCode>0.0</c:formatCode>
                <c:ptCount val="5"/>
                <c:pt idx="0">
                  <c:v>1.7</c:v>
                </c:pt>
                <c:pt idx="1">
                  <c:v>10.7</c:v>
                </c:pt>
                <c:pt idx="2">
                  <c:v>9.1</c:v>
                </c:pt>
                <c:pt idx="3">
                  <c:v>16.600000000000001</c:v>
                </c:pt>
                <c:pt idx="4">
                  <c:v>24.1</c:v>
                </c:pt>
              </c:numCache>
            </c:numRef>
          </c:val>
          <c:extLst>
            <c:ext xmlns:c16="http://schemas.microsoft.com/office/drawing/2014/chart" uri="{C3380CC4-5D6E-409C-BE32-E72D297353CC}">
              <c16:uniqueId val="{00000053-AAB0-4332-B187-F34C51FE5B4C}"/>
            </c:ext>
          </c:extLst>
        </c:ser>
        <c:ser>
          <c:idx val="5"/>
          <c:order val="5"/>
          <c:tx>
            <c:strRef>
              <c:f>dati_4!$G$79</c:f>
              <c:strCache>
                <c:ptCount val="1"/>
              </c:strCache>
            </c:strRef>
          </c:tx>
          <c:spPr>
            <a:noFill/>
            <a:ln w="25400">
              <a:noFill/>
            </a:ln>
          </c:spPr>
          <c:invertIfNegative val="0"/>
          <c:cat>
            <c:strRef>
              <c:f>dati_4!$A$80:$A$84</c:f>
              <c:strCache>
                <c:ptCount val="5"/>
                <c:pt idx="0">
                  <c:v>Prokurori ir zinoši un kompetenti</c:v>
                </c:pt>
                <c:pt idx="1">
                  <c:v>Latvijas prokurori ir neuzpērkami, objektīvi un neietekmējami</c:v>
                </c:pt>
                <c:pt idx="2">
                  <c:v>Prokuroru pieprasītie sodi krimināllietās vienmēr ir taisnīgi</c:v>
                </c:pt>
                <c:pt idx="3">
                  <c:v>Prokuratūras darbs ir organizēts caurskatāmi (darbības ir saprotamas, nekas netiek slēpts)</c:v>
                </c:pt>
                <c:pt idx="4">
                  <c:v>Krimināllietas prokuratūrā tiek pabeigtas ātri</c:v>
                </c:pt>
              </c:strCache>
            </c:strRef>
          </c:cat>
          <c:val>
            <c:numRef>
              <c:f>dati_4!$G$80:$G$84</c:f>
              <c:numCache>
                <c:formatCode>0.0</c:formatCode>
                <c:ptCount val="5"/>
                <c:pt idx="0">
                  <c:v>50.1</c:v>
                </c:pt>
                <c:pt idx="1">
                  <c:v>22.7</c:v>
                </c:pt>
                <c:pt idx="2">
                  <c:v>20.5</c:v>
                </c:pt>
                <c:pt idx="3">
                  <c:v>13.399999999999999</c:v>
                </c:pt>
                <c:pt idx="4">
                  <c:v>4</c:v>
                </c:pt>
              </c:numCache>
            </c:numRef>
          </c:val>
          <c:extLst>
            <c:ext xmlns:c16="http://schemas.microsoft.com/office/drawing/2014/chart" uri="{C3380CC4-5D6E-409C-BE32-E72D297353CC}">
              <c16:uniqueId val="{00000054-AAB0-4332-B187-F34C51FE5B4C}"/>
            </c:ext>
          </c:extLst>
        </c:ser>
        <c:ser>
          <c:idx val="6"/>
          <c:order val="6"/>
          <c:tx>
            <c:strRef>
              <c:f>dati_4!$H$79</c:f>
              <c:strCache>
                <c:ptCount val="1"/>
                <c:pt idx="0">
                  <c:v>Grūti pateikt</c:v>
                </c:pt>
              </c:strCache>
            </c:strRef>
          </c:tx>
          <c:spPr>
            <a:solidFill>
              <a:srgbClr val="D7D7D7"/>
            </a:solidFill>
            <a:ln w="25400">
              <a:noFill/>
            </a:ln>
          </c:spPr>
          <c:invertIfNegative val="0"/>
          <c:dLbls>
            <c:numFmt formatCode="#,##0.0" sourceLinked="0"/>
            <c:spPr>
              <a:noFill/>
              <a:ln w="25400">
                <a:noFill/>
              </a:ln>
            </c:spPr>
            <c:txPr>
              <a:bodyPr wrap="square" lIns="38100" tIns="19050" rIns="38100" bIns="19050" anchor="ctr">
                <a:spAutoFit/>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dati_4!$A$80:$A$84</c:f>
              <c:strCache>
                <c:ptCount val="5"/>
                <c:pt idx="0">
                  <c:v>Prokurori ir zinoši un kompetenti</c:v>
                </c:pt>
                <c:pt idx="1">
                  <c:v>Latvijas prokurori ir neuzpērkami, objektīvi un neietekmējami</c:v>
                </c:pt>
                <c:pt idx="2">
                  <c:v>Prokuroru pieprasītie sodi krimināllietās vienmēr ir taisnīgi</c:v>
                </c:pt>
                <c:pt idx="3">
                  <c:v>Prokuratūras darbs ir organizēts caurskatāmi (darbības ir saprotamas, nekas netiek slēpts)</c:v>
                </c:pt>
                <c:pt idx="4">
                  <c:v>Krimināllietas prokuratūrā tiek pabeigtas ātri</c:v>
                </c:pt>
              </c:strCache>
            </c:strRef>
          </c:cat>
          <c:val>
            <c:numRef>
              <c:f>dati_4!$H$80:$H$84</c:f>
              <c:numCache>
                <c:formatCode>0.0</c:formatCode>
                <c:ptCount val="5"/>
                <c:pt idx="0">
                  <c:v>22.8</c:v>
                </c:pt>
                <c:pt idx="1">
                  <c:v>28.1</c:v>
                </c:pt>
                <c:pt idx="2">
                  <c:v>27.8</c:v>
                </c:pt>
                <c:pt idx="3">
                  <c:v>31.1</c:v>
                </c:pt>
                <c:pt idx="4">
                  <c:v>25.8</c:v>
                </c:pt>
              </c:numCache>
            </c:numRef>
          </c:val>
          <c:extLst>
            <c:ext xmlns:c16="http://schemas.microsoft.com/office/drawing/2014/chart" uri="{C3380CC4-5D6E-409C-BE32-E72D297353CC}">
              <c16:uniqueId val="{00000055-AAB0-4332-B187-F34C51FE5B4C}"/>
            </c:ext>
          </c:extLst>
        </c:ser>
        <c:dLbls>
          <c:showLegendKey val="0"/>
          <c:showVal val="0"/>
          <c:showCatName val="0"/>
          <c:showSerName val="0"/>
          <c:showPercent val="0"/>
          <c:showBubbleSize val="0"/>
        </c:dLbls>
        <c:gapWidth val="35"/>
        <c:overlap val="100"/>
        <c:axId val="475092496"/>
        <c:axId val="1"/>
      </c:barChart>
      <c:catAx>
        <c:axId val="475092496"/>
        <c:scaling>
          <c:orientation val="maxMin"/>
        </c:scaling>
        <c:delete val="0"/>
        <c:axPos val="l"/>
        <c:title>
          <c:tx>
            <c:rich>
              <a:bodyPr rot="0" vert="horz"/>
              <a:lstStyle/>
              <a:p>
                <a:pPr algn="just">
                  <a:defRPr sz="800" b="0" i="0" u="none" strike="noStrike" baseline="0">
                    <a:solidFill>
                      <a:srgbClr val="000000"/>
                    </a:solidFill>
                    <a:latin typeface="Arial"/>
                    <a:ea typeface="Arial"/>
                    <a:cs typeface="Arial"/>
                  </a:defRPr>
                </a:pPr>
                <a:r>
                  <a:rPr lang="en-US"/>
                  <a:t>%</a:t>
                </a:r>
              </a:p>
            </c:rich>
          </c:tx>
          <c:layout>
            <c:manualLayout>
              <c:xMode val="edge"/>
              <c:yMode val="edge"/>
              <c:x val="2.6164210581989592E-2"/>
              <c:y val="2.7234251968503938E-2"/>
            </c:manualLayout>
          </c:layout>
          <c:overlay val="0"/>
          <c:spPr>
            <a:solidFill>
              <a:srgbClr val="FFFFFF"/>
            </a:solidFill>
            <a:ln w="3175">
              <a:solidFill>
                <a:srgbClr val="000000"/>
              </a:solidFill>
              <a:prstDash val="solid"/>
            </a:ln>
            <a:effectLst>
              <a:outerShdw dist="35921" dir="2700000" algn="br">
                <a:srgbClr val="000000"/>
              </a:outerShdw>
            </a:effectLst>
          </c:spPr>
        </c:title>
        <c:numFmt formatCode="General" sourceLinked="1"/>
        <c:majorTickMark val="out"/>
        <c:minorTickMark val="none"/>
        <c:tickLblPos val="low"/>
        <c:spPr>
          <a:ln w="3175">
            <a:solidFill>
              <a:srgbClr val="000000"/>
            </a:solidFill>
            <a:prstDash val="solid"/>
          </a:ln>
        </c:spPr>
        <c:txPr>
          <a:bodyPr rot="0" vert="horz"/>
          <a:lstStyle/>
          <a:p>
            <a:pPr>
              <a:defRPr sz="1050" b="0" i="0" u="none" strike="noStrike" baseline="0">
                <a:solidFill>
                  <a:srgbClr val="000000"/>
                </a:solidFill>
                <a:latin typeface="Arial"/>
                <a:ea typeface="Arial"/>
                <a:cs typeface="Arial"/>
              </a:defRPr>
            </a:pPr>
            <a:endParaRPr lang="en-US"/>
          </a:p>
        </c:txPr>
        <c:crossAx val="1"/>
        <c:crossesAt val="67.599999999999994"/>
        <c:auto val="1"/>
        <c:lblAlgn val="ctr"/>
        <c:lblOffset val="100"/>
        <c:tickLblSkip val="1"/>
        <c:tickMarkSkip val="1"/>
        <c:noMultiLvlLbl val="0"/>
      </c:catAx>
      <c:valAx>
        <c:axId val="1"/>
        <c:scaling>
          <c:orientation val="minMax"/>
          <c:max val="166"/>
          <c:min val="0"/>
        </c:scaling>
        <c:delete val="1"/>
        <c:axPos val="b"/>
        <c:numFmt formatCode="0.0" sourceLinked="1"/>
        <c:majorTickMark val="out"/>
        <c:minorTickMark val="none"/>
        <c:tickLblPos val="nextTo"/>
        <c:crossAx val="475092496"/>
        <c:crosses val="max"/>
        <c:crossBetween val="between"/>
        <c:majorUnit val="74.5"/>
        <c:minorUnit val="4"/>
      </c:valAx>
      <c:spPr>
        <a:noFill/>
        <a:ln w="25400">
          <a:noFill/>
        </a:ln>
      </c:spPr>
    </c:plotArea>
    <c:legend>
      <c:legendPos val="r"/>
      <c:legendEntry>
        <c:idx val="0"/>
        <c:delete val="1"/>
      </c:legendEntry>
      <c:legendEntry>
        <c:idx val="5"/>
        <c:delete val="1"/>
      </c:legendEntry>
      <c:layout>
        <c:manualLayout>
          <c:xMode val="edge"/>
          <c:yMode val="edge"/>
          <c:x val="0.40997097451241798"/>
          <c:y val="5.358230829528526E-3"/>
          <c:w val="0.58258926898671448"/>
          <c:h val="9.0909090909090912E-2"/>
        </c:manualLayout>
      </c:layout>
      <c:overlay val="0"/>
      <c:spPr>
        <a:noFill/>
        <a:ln w="25400">
          <a:noFill/>
        </a:ln>
      </c:spPr>
      <c:txPr>
        <a:bodyPr/>
        <a:lstStyle/>
        <a:p>
          <a:pPr>
            <a:defRPr sz="1050" b="0" i="0" u="none" strike="noStrike" baseline="0">
              <a:solidFill>
                <a:srgbClr val="000000"/>
              </a:solidFill>
              <a:latin typeface="Arial"/>
              <a:ea typeface="Arial"/>
              <a:cs typeface="Arial"/>
            </a:defRPr>
          </a:pPr>
          <a:endParaRPr lang="lv-LV"/>
        </a:p>
      </c:txPr>
    </c:legend>
    <c:plotVisOnly val="1"/>
    <c:dispBlanksAs val="gap"/>
    <c:showDLblsOverMax val="0"/>
  </c:chart>
  <c:spPr>
    <a:noFill/>
    <a:ln w="6350">
      <a:noFill/>
    </a:ln>
  </c:spPr>
  <c:txPr>
    <a:bodyPr/>
    <a:lstStyle/>
    <a:p>
      <a:pPr>
        <a:defRPr sz="800" b="0" i="0" u="none" strike="noStrike" baseline="0">
          <a:solidFill>
            <a:srgbClr val="000000"/>
          </a:solidFill>
          <a:latin typeface="Arial"/>
          <a:ea typeface="Arial"/>
          <a:cs typeface="Arial"/>
        </a:defRPr>
      </a:pPr>
      <a:endParaRPr lang="en-US"/>
    </a:p>
  </c:txPr>
  <c:externalData r:id="rId2">
    <c:autoUpdate val="0"/>
  </c:externalData>
  <c:userShapes r:id="rId3"/>
</c:chartSpace>
</file>

<file path=ppt/charts/chart3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050" b="0" i="0" u="none" strike="noStrike" baseline="0">
                <a:solidFill>
                  <a:srgbClr val="000000"/>
                </a:solidFill>
                <a:latin typeface="Arial"/>
                <a:ea typeface="Arial"/>
                <a:cs typeface="Arial"/>
              </a:defRPr>
            </a:pPr>
            <a:r>
              <a:rPr lang="lv-LV" sz="1050"/>
              <a:t>Indekss*</a:t>
            </a:r>
          </a:p>
        </c:rich>
      </c:tx>
      <c:layout>
        <c:manualLayout>
          <c:xMode val="edge"/>
          <c:yMode val="edge"/>
          <c:x val="0.34777214288891856"/>
          <c:y val="2.892323644729594E-3"/>
        </c:manualLayout>
      </c:layout>
      <c:overlay val="0"/>
      <c:spPr>
        <a:solidFill>
          <a:srgbClr val="FFFFFF"/>
        </a:solidFill>
        <a:ln w="3175">
          <a:solidFill>
            <a:srgbClr val="000000"/>
          </a:solidFill>
          <a:prstDash val="solid"/>
        </a:ln>
        <a:effectLst>
          <a:outerShdw dist="35921" dir="2700000" algn="br">
            <a:srgbClr val="000000"/>
          </a:outerShdw>
        </a:effectLst>
      </c:spPr>
    </c:title>
    <c:autoTitleDeleted val="0"/>
    <c:plotArea>
      <c:layout>
        <c:manualLayout>
          <c:layoutTarget val="inner"/>
          <c:xMode val="edge"/>
          <c:yMode val="edge"/>
          <c:x val="0.24444621271855266"/>
          <c:y val="8.6578073785513077E-2"/>
          <c:w val="0.42222527651386366"/>
          <c:h val="0.89014796896107573"/>
        </c:manualLayout>
      </c:layout>
      <c:barChart>
        <c:barDir val="bar"/>
        <c:grouping val="clustered"/>
        <c:varyColors val="0"/>
        <c:ser>
          <c:idx val="0"/>
          <c:order val="0"/>
          <c:spPr>
            <a:pattFill prst="dkUpDiag">
              <a:fgClr>
                <a:srgbClr val="E3A50B"/>
              </a:fgClr>
              <a:bgClr>
                <a:schemeClr val="bg1"/>
              </a:bgClr>
            </a:pattFill>
            <a:ln>
              <a:solidFill>
                <a:srgbClr val="E3A50B"/>
              </a:solidFill>
            </a:ln>
          </c:spPr>
          <c:invertIfNegative val="1"/>
          <c:dLbls>
            <c:numFmt formatCode="#,##0.0" sourceLinked="0"/>
            <c:spPr>
              <a:noFill/>
              <a:ln w="25400">
                <a:noFill/>
              </a:ln>
            </c:spPr>
            <c:txPr>
              <a:bodyPr wrap="square" lIns="38100" tIns="19050" rIns="38100" bIns="19050" anchor="ctr">
                <a:spAutoFit/>
              </a:bodyPr>
              <a:lstStyle/>
              <a:p>
                <a:pPr>
                  <a:defRPr sz="1100" b="0"/>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dati_4!$K$80:$K$84</c:f>
              <c:numCache>
                <c:formatCode>0.0</c:formatCode>
                <c:ptCount val="5"/>
                <c:pt idx="0">
                  <c:v>32.649999999999991</c:v>
                </c:pt>
                <c:pt idx="1">
                  <c:v>-7.5499999999999989</c:v>
                </c:pt>
                <c:pt idx="2">
                  <c:v>-9.2500000000000018</c:v>
                </c:pt>
                <c:pt idx="3">
                  <c:v>-22.150000000000006</c:v>
                </c:pt>
                <c:pt idx="4">
                  <c:v>-32.650000000000006</c:v>
                </c:pt>
              </c:numCache>
            </c:numRef>
          </c:val>
          <c:extLst>
            <c:ext xmlns:c16="http://schemas.microsoft.com/office/drawing/2014/chart" uri="{C3380CC4-5D6E-409C-BE32-E72D297353CC}">
              <c16:uniqueId val="{00000000-A089-463E-A723-D95885CB7A92}"/>
            </c:ext>
          </c:extLst>
        </c:ser>
        <c:dLbls>
          <c:showLegendKey val="0"/>
          <c:showVal val="0"/>
          <c:showCatName val="0"/>
          <c:showSerName val="0"/>
          <c:showPercent val="0"/>
          <c:showBubbleSize val="0"/>
        </c:dLbls>
        <c:gapWidth val="29"/>
        <c:overlap val="100"/>
        <c:axId val="475090696"/>
        <c:axId val="1"/>
      </c:barChart>
      <c:catAx>
        <c:axId val="475090696"/>
        <c:scaling>
          <c:orientation val="maxMin"/>
        </c:scaling>
        <c:delete val="0"/>
        <c:axPos val="l"/>
        <c:majorTickMark val="out"/>
        <c:minorTickMark val="none"/>
        <c:tickLblPos val="none"/>
        <c:spPr>
          <a:ln w="3175">
            <a:solidFill>
              <a:srgbClr val="000000"/>
            </a:solidFill>
            <a:prstDash val="solid"/>
          </a:ln>
        </c:spPr>
        <c:crossAx val="1"/>
        <c:crossesAt val="0"/>
        <c:auto val="1"/>
        <c:lblAlgn val="ctr"/>
        <c:lblOffset val="100"/>
        <c:tickLblSkip val="1"/>
        <c:tickMarkSkip val="1"/>
        <c:noMultiLvlLbl val="0"/>
      </c:catAx>
      <c:valAx>
        <c:axId val="1"/>
        <c:scaling>
          <c:orientation val="minMax"/>
          <c:max val="35"/>
          <c:min val="-36"/>
        </c:scaling>
        <c:delete val="1"/>
        <c:axPos val="b"/>
        <c:numFmt formatCode="0.0" sourceLinked="1"/>
        <c:majorTickMark val="out"/>
        <c:minorTickMark val="none"/>
        <c:tickLblPos val="nextTo"/>
        <c:crossAx val="475090696"/>
        <c:crosses val="max"/>
        <c:crossBetween val="between"/>
        <c:majorUnit val="1"/>
      </c:valAx>
      <c:spPr>
        <a:noFill/>
        <a:ln w="25400">
          <a:noFill/>
        </a:ln>
      </c:spPr>
    </c:plotArea>
    <c:plotVisOnly val="1"/>
    <c:dispBlanksAs val="gap"/>
    <c:showDLblsOverMax val="0"/>
  </c:chart>
  <c:spPr>
    <a:noFill/>
    <a:ln w="6350">
      <a:noFill/>
    </a:ln>
  </c:spPr>
  <c:txPr>
    <a:bodyPr/>
    <a:lstStyle/>
    <a:p>
      <a:pPr>
        <a:defRPr sz="150" b="0" i="0" u="none" strike="noStrike" baseline="0">
          <a:solidFill>
            <a:srgbClr val="000000"/>
          </a:solidFill>
          <a:latin typeface="Arial"/>
          <a:ea typeface="Arial"/>
          <a:cs typeface="Arial"/>
        </a:defRPr>
      </a:pPr>
      <a:endParaRPr lang="en-US"/>
    </a:p>
  </c:txPr>
  <c:externalData r:id="rId2">
    <c:autoUpdate val="0"/>
  </c:externalData>
</c:chartSpace>
</file>

<file path=ppt/charts/chart3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29540375315800038"/>
          <c:y val="0.12194258530183727"/>
          <c:w val="0.54649190692037131"/>
          <c:h val="0.80233694225721786"/>
        </c:manualLayout>
      </c:layout>
      <c:barChart>
        <c:barDir val="bar"/>
        <c:grouping val="stacked"/>
        <c:varyColors val="0"/>
        <c:ser>
          <c:idx val="0"/>
          <c:order val="0"/>
          <c:tx>
            <c:strRef>
              <c:f>dati_4!$P$78</c:f>
              <c:strCache>
                <c:ptCount val="1"/>
                <c:pt idx="0">
                  <c:v>x</c:v>
                </c:pt>
              </c:strCache>
            </c:strRef>
          </c:tx>
          <c:spPr>
            <a:noFill/>
            <a:ln w="25400">
              <a:noFill/>
            </a:ln>
          </c:spPr>
          <c:invertIfNegative val="0"/>
          <c:cat>
            <c:strRef>
              <c:f>dati_4!$O$79:$O$96</c:f>
              <c:strCache>
                <c:ptCount val="18"/>
                <c:pt idx="0">
                  <c:v>04./05.2026. (n=1003)</c:v>
                </c:pt>
                <c:pt idx="1">
                  <c:v>06.2024. (n=1014)</c:v>
                </c:pt>
                <c:pt idx="2">
                  <c:v>05.2022. (n=1010)</c:v>
                </c:pt>
                <c:pt idx="4">
                  <c:v>04./05.2026. (n=1003)</c:v>
                </c:pt>
                <c:pt idx="5">
                  <c:v>06.2024. (n=1014)</c:v>
                </c:pt>
                <c:pt idx="6">
                  <c:v>05.2022. (n=1010)</c:v>
                </c:pt>
                <c:pt idx="8">
                  <c:v>04./05.2026. (n=1003)</c:v>
                </c:pt>
                <c:pt idx="9">
                  <c:v>06.2024. (n=1014)</c:v>
                </c:pt>
                <c:pt idx="10">
                  <c:v>05.2022. (n=1010)</c:v>
                </c:pt>
                <c:pt idx="12">
                  <c:v>04./05.2026. (n=1003)</c:v>
                </c:pt>
                <c:pt idx="13">
                  <c:v>06.2024. (n=1014)</c:v>
                </c:pt>
                <c:pt idx="14">
                  <c:v>05.2022. (n=1010)</c:v>
                </c:pt>
                <c:pt idx="16">
                  <c:v>04./05.2026. (n=1003)</c:v>
                </c:pt>
                <c:pt idx="17">
                  <c:v>06.2024. (n=1014)</c:v>
                </c:pt>
              </c:strCache>
            </c:strRef>
          </c:cat>
          <c:val>
            <c:numRef>
              <c:f>dati_4!$P$79:$P$96</c:f>
              <c:numCache>
                <c:formatCode>0.0</c:formatCode>
                <c:ptCount val="18"/>
                <c:pt idx="0">
                  <c:v>7.6999999999999957</c:v>
                </c:pt>
                <c:pt idx="1">
                  <c:v>4</c:v>
                </c:pt>
                <c:pt idx="2" formatCode="General">
                  <c:v>13.199999999999996</c:v>
                </c:pt>
                <c:pt idx="4" formatCode="General">
                  <c:v>40.399999999999991</c:v>
                </c:pt>
                <c:pt idx="5" formatCode="General">
                  <c:v>39.1</c:v>
                </c:pt>
                <c:pt idx="6" formatCode="General">
                  <c:v>46.499999999999993</c:v>
                </c:pt>
                <c:pt idx="8" formatCode="General">
                  <c:v>42.3</c:v>
                </c:pt>
                <c:pt idx="9" formatCode="General">
                  <c:v>43.5</c:v>
                </c:pt>
                <c:pt idx="10" formatCode="General">
                  <c:v>48</c:v>
                </c:pt>
                <c:pt idx="12" formatCode="General">
                  <c:v>52.800000000000004</c:v>
                </c:pt>
                <c:pt idx="13" formatCode="General">
                  <c:v>49.999999999999993</c:v>
                </c:pt>
                <c:pt idx="14" formatCode="General">
                  <c:v>53</c:v>
                </c:pt>
                <c:pt idx="16" formatCode="General">
                  <c:v>56.8</c:v>
                </c:pt>
                <c:pt idx="17" formatCode="General">
                  <c:v>55.499999999999993</c:v>
                </c:pt>
              </c:numCache>
            </c:numRef>
          </c:val>
          <c:extLst>
            <c:ext xmlns:c16="http://schemas.microsoft.com/office/drawing/2014/chart" uri="{C3380CC4-5D6E-409C-BE32-E72D297353CC}">
              <c16:uniqueId val="{00000000-B674-43F3-9EEB-F681C39A55F0}"/>
            </c:ext>
          </c:extLst>
        </c:ser>
        <c:ser>
          <c:idx val="1"/>
          <c:order val="1"/>
          <c:tx>
            <c:strRef>
              <c:f>dati_4!$Q$78</c:f>
              <c:strCache>
                <c:ptCount val="1"/>
                <c:pt idx="0">
                  <c:v>Pilnībā piekrītu</c:v>
                </c:pt>
              </c:strCache>
            </c:strRef>
          </c:tx>
          <c:spPr>
            <a:solidFill>
              <a:srgbClr val="79B2BD"/>
            </a:solidFill>
            <a:ln w="25400">
              <a:noFill/>
            </a:ln>
          </c:spPr>
          <c:invertIfNegative val="0"/>
          <c:dLbls>
            <c:numFmt formatCode="0" sourceLinked="0"/>
            <c:spPr>
              <a:noFill/>
              <a:ln w="25400">
                <a:noFill/>
              </a:ln>
            </c:spPr>
            <c:txPr>
              <a:bodyPr/>
              <a:lstStyle/>
              <a:p>
                <a:pPr>
                  <a:defRPr sz="1000">
                    <a:solidFill>
                      <a:schemeClr val="bg1"/>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dati_4!$O$79:$O$96</c:f>
              <c:strCache>
                <c:ptCount val="18"/>
                <c:pt idx="0">
                  <c:v>04./05.2026. (n=1003)</c:v>
                </c:pt>
                <c:pt idx="1">
                  <c:v>06.2024. (n=1014)</c:v>
                </c:pt>
                <c:pt idx="2">
                  <c:v>05.2022. (n=1010)</c:v>
                </c:pt>
                <c:pt idx="4">
                  <c:v>04./05.2026. (n=1003)</c:v>
                </c:pt>
                <c:pt idx="5">
                  <c:v>06.2024. (n=1014)</c:v>
                </c:pt>
                <c:pt idx="6">
                  <c:v>05.2022. (n=1010)</c:v>
                </c:pt>
                <c:pt idx="8">
                  <c:v>04./05.2026. (n=1003)</c:v>
                </c:pt>
                <c:pt idx="9">
                  <c:v>06.2024. (n=1014)</c:v>
                </c:pt>
                <c:pt idx="10">
                  <c:v>05.2022. (n=1010)</c:v>
                </c:pt>
                <c:pt idx="12">
                  <c:v>04./05.2026. (n=1003)</c:v>
                </c:pt>
                <c:pt idx="13">
                  <c:v>06.2024. (n=1014)</c:v>
                </c:pt>
                <c:pt idx="14">
                  <c:v>05.2022. (n=1010)</c:v>
                </c:pt>
                <c:pt idx="16">
                  <c:v>04./05.2026. (n=1003)</c:v>
                </c:pt>
                <c:pt idx="17">
                  <c:v>06.2024. (n=1014)</c:v>
                </c:pt>
              </c:strCache>
            </c:strRef>
          </c:cat>
          <c:val>
            <c:numRef>
              <c:f>dati_4!$Q$79:$Q$96</c:f>
              <c:numCache>
                <c:formatCode>0.0</c:formatCode>
                <c:ptCount val="18"/>
                <c:pt idx="0">
                  <c:v>15</c:v>
                </c:pt>
                <c:pt idx="1">
                  <c:v>14</c:v>
                </c:pt>
                <c:pt idx="2" formatCode="General">
                  <c:v>10.9</c:v>
                </c:pt>
                <c:pt idx="4">
                  <c:v>3.7</c:v>
                </c:pt>
                <c:pt idx="5">
                  <c:v>2.6</c:v>
                </c:pt>
                <c:pt idx="6" formatCode="General">
                  <c:v>3.9</c:v>
                </c:pt>
                <c:pt idx="8">
                  <c:v>2.8</c:v>
                </c:pt>
                <c:pt idx="9">
                  <c:v>2.2999999999999998</c:v>
                </c:pt>
                <c:pt idx="10" formatCode="General">
                  <c:v>4</c:v>
                </c:pt>
                <c:pt idx="12">
                  <c:v>2.1</c:v>
                </c:pt>
                <c:pt idx="13">
                  <c:v>1.9</c:v>
                </c:pt>
                <c:pt idx="14" formatCode="General">
                  <c:v>3.6</c:v>
                </c:pt>
                <c:pt idx="16">
                  <c:v>2</c:v>
                </c:pt>
                <c:pt idx="17" formatCode="General">
                  <c:v>1.9</c:v>
                </c:pt>
              </c:numCache>
            </c:numRef>
          </c:val>
          <c:extLst>
            <c:ext xmlns:c16="http://schemas.microsoft.com/office/drawing/2014/chart" uri="{C3380CC4-5D6E-409C-BE32-E72D297353CC}">
              <c16:uniqueId val="{00000001-B674-43F3-9EEB-F681C39A55F0}"/>
            </c:ext>
          </c:extLst>
        </c:ser>
        <c:ser>
          <c:idx val="2"/>
          <c:order val="2"/>
          <c:tx>
            <c:strRef>
              <c:f>dati_4!$R$78</c:f>
              <c:strCache>
                <c:ptCount val="1"/>
                <c:pt idx="0">
                  <c:v>Drīzāk piekrītu</c:v>
                </c:pt>
              </c:strCache>
            </c:strRef>
          </c:tx>
          <c:spPr>
            <a:solidFill>
              <a:srgbClr val="B7D5DB"/>
            </a:solidFill>
            <a:ln w="25400">
              <a:noFill/>
            </a:ln>
          </c:spPr>
          <c:invertIfNegative val="0"/>
          <c:dLbls>
            <c:numFmt formatCode="0" sourceLinked="0"/>
            <c:spPr>
              <a:noFill/>
              <a:ln w="25400">
                <a:noFill/>
              </a:ln>
            </c:spPr>
            <c:txPr>
              <a:bodyPr/>
              <a:lstStyle/>
              <a:p>
                <a:pPr>
                  <a:defRPr>
                    <a:solidFill>
                      <a:sysClr val="windowText" lastClr="000000"/>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dati_4!$O$79:$O$96</c:f>
              <c:strCache>
                <c:ptCount val="18"/>
                <c:pt idx="0">
                  <c:v>04./05.2026. (n=1003)</c:v>
                </c:pt>
                <c:pt idx="1">
                  <c:v>06.2024. (n=1014)</c:v>
                </c:pt>
                <c:pt idx="2">
                  <c:v>05.2022. (n=1010)</c:v>
                </c:pt>
                <c:pt idx="4">
                  <c:v>04./05.2026. (n=1003)</c:v>
                </c:pt>
                <c:pt idx="5">
                  <c:v>06.2024. (n=1014)</c:v>
                </c:pt>
                <c:pt idx="6">
                  <c:v>05.2022. (n=1010)</c:v>
                </c:pt>
                <c:pt idx="8">
                  <c:v>04./05.2026. (n=1003)</c:v>
                </c:pt>
                <c:pt idx="9">
                  <c:v>06.2024. (n=1014)</c:v>
                </c:pt>
                <c:pt idx="10">
                  <c:v>05.2022. (n=1010)</c:v>
                </c:pt>
                <c:pt idx="12">
                  <c:v>04./05.2026. (n=1003)</c:v>
                </c:pt>
                <c:pt idx="13">
                  <c:v>06.2024. (n=1014)</c:v>
                </c:pt>
                <c:pt idx="14">
                  <c:v>05.2022. (n=1010)</c:v>
                </c:pt>
                <c:pt idx="16">
                  <c:v>04./05.2026. (n=1003)</c:v>
                </c:pt>
                <c:pt idx="17">
                  <c:v>06.2024. (n=1014)</c:v>
                </c:pt>
              </c:strCache>
            </c:strRef>
          </c:cat>
          <c:val>
            <c:numRef>
              <c:f>dati_4!$R$79:$R$96</c:f>
              <c:numCache>
                <c:formatCode>0.0</c:formatCode>
                <c:ptCount val="18"/>
                <c:pt idx="0">
                  <c:v>49.6</c:v>
                </c:pt>
                <c:pt idx="1">
                  <c:v>54.3</c:v>
                </c:pt>
                <c:pt idx="2" formatCode="General">
                  <c:v>48.2</c:v>
                </c:pt>
                <c:pt idx="4">
                  <c:v>28.2</c:v>
                </c:pt>
                <c:pt idx="5">
                  <c:v>30.6</c:v>
                </c:pt>
                <c:pt idx="6" formatCode="General">
                  <c:v>21.9</c:v>
                </c:pt>
                <c:pt idx="8">
                  <c:v>27.2</c:v>
                </c:pt>
                <c:pt idx="9">
                  <c:v>26.5</c:v>
                </c:pt>
                <c:pt idx="10" formatCode="General">
                  <c:v>20.3</c:v>
                </c:pt>
                <c:pt idx="12">
                  <c:v>17.399999999999999</c:v>
                </c:pt>
                <c:pt idx="13">
                  <c:v>20.399999999999999</c:v>
                </c:pt>
                <c:pt idx="14" formatCode="General">
                  <c:v>15.7</c:v>
                </c:pt>
                <c:pt idx="16">
                  <c:v>13.5</c:v>
                </c:pt>
                <c:pt idx="17" formatCode="General">
                  <c:v>14.9</c:v>
                </c:pt>
              </c:numCache>
            </c:numRef>
          </c:val>
          <c:extLst>
            <c:ext xmlns:c16="http://schemas.microsoft.com/office/drawing/2014/chart" uri="{C3380CC4-5D6E-409C-BE32-E72D297353CC}">
              <c16:uniqueId val="{00000002-B674-43F3-9EEB-F681C39A55F0}"/>
            </c:ext>
          </c:extLst>
        </c:ser>
        <c:ser>
          <c:idx val="3"/>
          <c:order val="3"/>
          <c:tx>
            <c:strRef>
              <c:f>dati_4!$S$78</c:f>
              <c:strCache>
                <c:ptCount val="1"/>
                <c:pt idx="0">
                  <c:v>Drīzāk nepiekrītu</c:v>
                </c:pt>
              </c:strCache>
            </c:strRef>
          </c:tx>
          <c:spPr>
            <a:solidFill>
              <a:srgbClr val="D5BAEC"/>
            </a:solidFill>
            <a:ln w="25400">
              <a:noFill/>
            </a:ln>
          </c:spPr>
          <c:invertIfNegative val="0"/>
          <c:dLbls>
            <c:numFmt formatCode="0" sourceLinked="0"/>
            <c:spPr>
              <a:noFill/>
              <a:ln w="25400">
                <a:noFill/>
              </a:ln>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dati_4!$O$79:$O$96</c:f>
              <c:strCache>
                <c:ptCount val="18"/>
                <c:pt idx="0">
                  <c:v>04./05.2026. (n=1003)</c:v>
                </c:pt>
                <c:pt idx="1">
                  <c:v>06.2024. (n=1014)</c:v>
                </c:pt>
                <c:pt idx="2">
                  <c:v>05.2022. (n=1010)</c:v>
                </c:pt>
                <c:pt idx="4">
                  <c:v>04./05.2026. (n=1003)</c:v>
                </c:pt>
                <c:pt idx="5">
                  <c:v>06.2024. (n=1014)</c:v>
                </c:pt>
                <c:pt idx="6">
                  <c:v>05.2022. (n=1010)</c:v>
                </c:pt>
                <c:pt idx="8">
                  <c:v>04./05.2026. (n=1003)</c:v>
                </c:pt>
                <c:pt idx="9">
                  <c:v>06.2024. (n=1014)</c:v>
                </c:pt>
                <c:pt idx="10">
                  <c:v>05.2022. (n=1010)</c:v>
                </c:pt>
                <c:pt idx="12">
                  <c:v>04./05.2026. (n=1003)</c:v>
                </c:pt>
                <c:pt idx="13">
                  <c:v>06.2024. (n=1014)</c:v>
                </c:pt>
                <c:pt idx="14">
                  <c:v>05.2022. (n=1010)</c:v>
                </c:pt>
                <c:pt idx="16">
                  <c:v>04./05.2026. (n=1003)</c:v>
                </c:pt>
                <c:pt idx="17">
                  <c:v>06.2024. (n=1014)</c:v>
                </c:pt>
              </c:strCache>
            </c:strRef>
          </c:cat>
          <c:val>
            <c:numRef>
              <c:f>dati_4!$S$79:$S$96</c:f>
              <c:numCache>
                <c:formatCode>0.0</c:formatCode>
                <c:ptCount val="18"/>
                <c:pt idx="0">
                  <c:v>10.9</c:v>
                </c:pt>
                <c:pt idx="1">
                  <c:v>9.6</c:v>
                </c:pt>
                <c:pt idx="2" formatCode="General">
                  <c:v>13.6</c:v>
                </c:pt>
                <c:pt idx="4">
                  <c:v>29.3</c:v>
                </c:pt>
                <c:pt idx="5">
                  <c:v>27.9</c:v>
                </c:pt>
                <c:pt idx="6" formatCode="General">
                  <c:v>32.200000000000003</c:v>
                </c:pt>
                <c:pt idx="8">
                  <c:v>33.1</c:v>
                </c:pt>
                <c:pt idx="9">
                  <c:v>35.9</c:v>
                </c:pt>
                <c:pt idx="10" formatCode="General">
                  <c:v>32.1</c:v>
                </c:pt>
                <c:pt idx="12">
                  <c:v>32.700000000000003</c:v>
                </c:pt>
                <c:pt idx="13">
                  <c:v>32.9</c:v>
                </c:pt>
                <c:pt idx="14" formatCode="General">
                  <c:v>29.2</c:v>
                </c:pt>
                <c:pt idx="16">
                  <c:v>34.6</c:v>
                </c:pt>
                <c:pt idx="17" formatCode="General">
                  <c:v>34.1</c:v>
                </c:pt>
              </c:numCache>
            </c:numRef>
          </c:val>
          <c:extLst>
            <c:ext xmlns:c16="http://schemas.microsoft.com/office/drawing/2014/chart" uri="{C3380CC4-5D6E-409C-BE32-E72D297353CC}">
              <c16:uniqueId val="{00000003-B674-43F3-9EEB-F681C39A55F0}"/>
            </c:ext>
          </c:extLst>
        </c:ser>
        <c:ser>
          <c:idx val="4"/>
          <c:order val="4"/>
          <c:tx>
            <c:strRef>
              <c:f>dati_4!$T$78</c:f>
              <c:strCache>
                <c:ptCount val="1"/>
                <c:pt idx="0">
                  <c:v>Pilnībā nepiekrītu</c:v>
                </c:pt>
              </c:strCache>
            </c:strRef>
          </c:tx>
          <c:spPr>
            <a:solidFill>
              <a:srgbClr val="A37EDE"/>
            </a:solidFill>
            <a:ln w="25400">
              <a:noFill/>
            </a:ln>
          </c:spPr>
          <c:invertIfNegative val="0"/>
          <c:dLbls>
            <c:numFmt formatCode="0" sourceLinked="0"/>
            <c:spPr>
              <a:noFill/>
              <a:ln w="25400">
                <a:noFill/>
              </a:ln>
            </c:spPr>
            <c:txPr>
              <a:bodyPr/>
              <a:lstStyle/>
              <a:p>
                <a:pPr>
                  <a:defRPr>
                    <a:solidFill>
                      <a:schemeClr val="bg1"/>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dati_4!$O$79:$O$96</c:f>
              <c:strCache>
                <c:ptCount val="18"/>
                <c:pt idx="0">
                  <c:v>04./05.2026. (n=1003)</c:v>
                </c:pt>
                <c:pt idx="1">
                  <c:v>06.2024. (n=1014)</c:v>
                </c:pt>
                <c:pt idx="2">
                  <c:v>05.2022. (n=1010)</c:v>
                </c:pt>
                <c:pt idx="4">
                  <c:v>04./05.2026. (n=1003)</c:v>
                </c:pt>
                <c:pt idx="5">
                  <c:v>06.2024. (n=1014)</c:v>
                </c:pt>
                <c:pt idx="6">
                  <c:v>05.2022. (n=1010)</c:v>
                </c:pt>
                <c:pt idx="8">
                  <c:v>04./05.2026. (n=1003)</c:v>
                </c:pt>
                <c:pt idx="9">
                  <c:v>06.2024. (n=1014)</c:v>
                </c:pt>
                <c:pt idx="10">
                  <c:v>05.2022. (n=1010)</c:v>
                </c:pt>
                <c:pt idx="12">
                  <c:v>04./05.2026. (n=1003)</c:v>
                </c:pt>
                <c:pt idx="13">
                  <c:v>06.2024. (n=1014)</c:v>
                </c:pt>
                <c:pt idx="14">
                  <c:v>05.2022. (n=1010)</c:v>
                </c:pt>
                <c:pt idx="16">
                  <c:v>04./05.2026. (n=1003)</c:v>
                </c:pt>
                <c:pt idx="17">
                  <c:v>06.2024. (n=1014)</c:v>
                </c:pt>
              </c:strCache>
            </c:strRef>
          </c:cat>
          <c:val>
            <c:numRef>
              <c:f>dati_4!$T$79:$T$96</c:f>
              <c:numCache>
                <c:formatCode>0.0</c:formatCode>
                <c:ptCount val="18"/>
                <c:pt idx="0">
                  <c:v>1.7</c:v>
                </c:pt>
                <c:pt idx="1">
                  <c:v>2.9</c:v>
                </c:pt>
                <c:pt idx="2" formatCode="General">
                  <c:v>3.1</c:v>
                </c:pt>
                <c:pt idx="4">
                  <c:v>10.7</c:v>
                </c:pt>
                <c:pt idx="5">
                  <c:v>13</c:v>
                </c:pt>
                <c:pt idx="6" formatCode="General">
                  <c:v>13.9</c:v>
                </c:pt>
                <c:pt idx="8">
                  <c:v>9.1</c:v>
                </c:pt>
                <c:pt idx="9">
                  <c:v>10.3</c:v>
                </c:pt>
                <c:pt idx="10" formatCode="General">
                  <c:v>10.8</c:v>
                </c:pt>
                <c:pt idx="12">
                  <c:v>16.600000000000001</c:v>
                </c:pt>
                <c:pt idx="13">
                  <c:v>18.2</c:v>
                </c:pt>
                <c:pt idx="14" formatCode="General">
                  <c:v>18.100000000000001</c:v>
                </c:pt>
                <c:pt idx="16">
                  <c:v>24.1</c:v>
                </c:pt>
                <c:pt idx="17" formatCode="General">
                  <c:v>26.9</c:v>
                </c:pt>
              </c:numCache>
            </c:numRef>
          </c:val>
          <c:extLst>
            <c:ext xmlns:c16="http://schemas.microsoft.com/office/drawing/2014/chart" uri="{C3380CC4-5D6E-409C-BE32-E72D297353CC}">
              <c16:uniqueId val="{00000004-B674-43F3-9EEB-F681C39A55F0}"/>
            </c:ext>
          </c:extLst>
        </c:ser>
        <c:ser>
          <c:idx val="5"/>
          <c:order val="5"/>
          <c:tx>
            <c:strRef>
              <c:f>dati_4!$U$78</c:f>
              <c:strCache>
                <c:ptCount val="1"/>
                <c:pt idx="0">
                  <c:v>x</c:v>
                </c:pt>
              </c:strCache>
            </c:strRef>
          </c:tx>
          <c:spPr>
            <a:noFill/>
            <a:ln w="25400">
              <a:noFill/>
            </a:ln>
          </c:spPr>
          <c:invertIfNegative val="0"/>
          <c:cat>
            <c:strRef>
              <c:f>dati_4!$O$79:$O$96</c:f>
              <c:strCache>
                <c:ptCount val="18"/>
                <c:pt idx="0">
                  <c:v>04./05.2026. (n=1003)</c:v>
                </c:pt>
                <c:pt idx="1">
                  <c:v>06.2024. (n=1014)</c:v>
                </c:pt>
                <c:pt idx="2">
                  <c:v>05.2022. (n=1010)</c:v>
                </c:pt>
                <c:pt idx="4">
                  <c:v>04./05.2026. (n=1003)</c:v>
                </c:pt>
                <c:pt idx="5">
                  <c:v>06.2024. (n=1014)</c:v>
                </c:pt>
                <c:pt idx="6">
                  <c:v>05.2022. (n=1010)</c:v>
                </c:pt>
                <c:pt idx="8">
                  <c:v>04./05.2026. (n=1003)</c:v>
                </c:pt>
                <c:pt idx="9">
                  <c:v>06.2024. (n=1014)</c:v>
                </c:pt>
                <c:pt idx="10">
                  <c:v>05.2022. (n=1010)</c:v>
                </c:pt>
                <c:pt idx="12">
                  <c:v>04./05.2026. (n=1003)</c:v>
                </c:pt>
                <c:pt idx="13">
                  <c:v>06.2024. (n=1014)</c:v>
                </c:pt>
                <c:pt idx="14">
                  <c:v>05.2022. (n=1010)</c:v>
                </c:pt>
                <c:pt idx="16">
                  <c:v>04./05.2026. (n=1003)</c:v>
                </c:pt>
                <c:pt idx="17">
                  <c:v>06.2024. (n=1014)</c:v>
                </c:pt>
              </c:strCache>
            </c:strRef>
          </c:cat>
          <c:val>
            <c:numRef>
              <c:f>dati_4!$U$79:$U$96</c:f>
              <c:numCache>
                <c:formatCode>General</c:formatCode>
                <c:ptCount val="18"/>
                <c:pt idx="0">
                  <c:v>52.199999999999996</c:v>
                </c:pt>
                <c:pt idx="1">
                  <c:v>52.3</c:v>
                </c:pt>
                <c:pt idx="2">
                  <c:v>48.099999999999994</c:v>
                </c:pt>
                <c:pt idx="4">
                  <c:v>24.799999999999994</c:v>
                </c:pt>
                <c:pt idx="5">
                  <c:v>23.9</c:v>
                </c:pt>
                <c:pt idx="6">
                  <c:v>18.699999999999996</c:v>
                </c:pt>
                <c:pt idx="8">
                  <c:v>22.599999999999994</c:v>
                </c:pt>
                <c:pt idx="9">
                  <c:v>18.600000000000001</c:v>
                </c:pt>
                <c:pt idx="10">
                  <c:v>21.9</c:v>
                </c:pt>
                <c:pt idx="12">
                  <c:v>15.499999999999993</c:v>
                </c:pt>
                <c:pt idx="13">
                  <c:v>13.699999999999996</c:v>
                </c:pt>
                <c:pt idx="14">
                  <c:v>17.499999999999996</c:v>
                </c:pt>
                <c:pt idx="16">
                  <c:v>6.0999999999999943</c:v>
                </c:pt>
                <c:pt idx="17">
                  <c:v>3.7999999999999972</c:v>
                </c:pt>
              </c:numCache>
            </c:numRef>
          </c:val>
          <c:extLst>
            <c:ext xmlns:c16="http://schemas.microsoft.com/office/drawing/2014/chart" uri="{C3380CC4-5D6E-409C-BE32-E72D297353CC}">
              <c16:uniqueId val="{00000005-B674-43F3-9EEB-F681C39A55F0}"/>
            </c:ext>
          </c:extLst>
        </c:ser>
        <c:ser>
          <c:idx val="6"/>
          <c:order val="6"/>
          <c:tx>
            <c:strRef>
              <c:f>dati_4!$V$78</c:f>
              <c:strCache>
                <c:ptCount val="1"/>
                <c:pt idx="0">
                  <c:v>Grūti atbildēt</c:v>
                </c:pt>
              </c:strCache>
            </c:strRef>
          </c:tx>
          <c:spPr>
            <a:solidFill>
              <a:srgbClr val="D1D1D1"/>
            </a:solidFill>
            <a:ln w="25400">
              <a:noFill/>
            </a:ln>
          </c:spPr>
          <c:invertIfNegative val="0"/>
          <c:dLbls>
            <c:numFmt formatCode="0" sourceLinked="0"/>
            <c:spPr>
              <a:noFill/>
              <a:ln w="25400">
                <a:noFill/>
              </a:ln>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dati_4!$O$79:$O$96</c:f>
              <c:strCache>
                <c:ptCount val="18"/>
                <c:pt idx="0">
                  <c:v>04./05.2026. (n=1003)</c:v>
                </c:pt>
                <c:pt idx="1">
                  <c:v>06.2024. (n=1014)</c:v>
                </c:pt>
                <c:pt idx="2">
                  <c:v>05.2022. (n=1010)</c:v>
                </c:pt>
                <c:pt idx="4">
                  <c:v>04./05.2026. (n=1003)</c:v>
                </c:pt>
                <c:pt idx="5">
                  <c:v>06.2024. (n=1014)</c:v>
                </c:pt>
                <c:pt idx="6">
                  <c:v>05.2022. (n=1010)</c:v>
                </c:pt>
                <c:pt idx="8">
                  <c:v>04./05.2026. (n=1003)</c:v>
                </c:pt>
                <c:pt idx="9">
                  <c:v>06.2024. (n=1014)</c:v>
                </c:pt>
                <c:pt idx="10">
                  <c:v>05.2022. (n=1010)</c:v>
                </c:pt>
                <c:pt idx="12">
                  <c:v>04./05.2026. (n=1003)</c:v>
                </c:pt>
                <c:pt idx="13">
                  <c:v>06.2024. (n=1014)</c:v>
                </c:pt>
                <c:pt idx="14">
                  <c:v>05.2022. (n=1010)</c:v>
                </c:pt>
                <c:pt idx="16">
                  <c:v>04./05.2026. (n=1003)</c:v>
                </c:pt>
                <c:pt idx="17">
                  <c:v>06.2024. (n=1014)</c:v>
                </c:pt>
              </c:strCache>
            </c:strRef>
          </c:cat>
          <c:val>
            <c:numRef>
              <c:f>dati_4!$V$79:$V$96</c:f>
              <c:numCache>
                <c:formatCode>0.0</c:formatCode>
                <c:ptCount val="18"/>
                <c:pt idx="0">
                  <c:v>22.8</c:v>
                </c:pt>
                <c:pt idx="1">
                  <c:v>19.3</c:v>
                </c:pt>
                <c:pt idx="2" formatCode="General">
                  <c:v>24.3</c:v>
                </c:pt>
                <c:pt idx="4">
                  <c:v>28.1</c:v>
                </c:pt>
                <c:pt idx="5">
                  <c:v>26</c:v>
                </c:pt>
                <c:pt idx="6">
                  <c:v>28</c:v>
                </c:pt>
                <c:pt idx="8">
                  <c:v>27.8</c:v>
                </c:pt>
                <c:pt idx="9">
                  <c:v>25</c:v>
                </c:pt>
                <c:pt idx="10" formatCode="General">
                  <c:v>32.799999999999997</c:v>
                </c:pt>
                <c:pt idx="12">
                  <c:v>31.1</c:v>
                </c:pt>
                <c:pt idx="13">
                  <c:v>26.6</c:v>
                </c:pt>
                <c:pt idx="14" formatCode="General">
                  <c:v>33.299999999999997</c:v>
                </c:pt>
                <c:pt idx="16">
                  <c:v>25.8</c:v>
                </c:pt>
                <c:pt idx="17" formatCode="General">
                  <c:v>22.3</c:v>
                </c:pt>
              </c:numCache>
            </c:numRef>
          </c:val>
          <c:extLst>
            <c:ext xmlns:c16="http://schemas.microsoft.com/office/drawing/2014/chart" uri="{C3380CC4-5D6E-409C-BE32-E72D297353CC}">
              <c16:uniqueId val="{00000006-B674-43F3-9EEB-F681C39A55F0}"/>
            </c:ext>
          </c:extLst>
        </c:ser>
        <c:dLbls>
          <c:showLegendKey val="0"/>
          <c:showVal val="0"/>
          <c:showCatName val="0"/>
          <c:showSerName val="0"/>
          <c:showPercent val="0"/>
          <c:showBubbleSize val="0"/>
        </c:dLbls>
        <c:gapWidth val="40"/>
        <c:overlap val="100"/>
        <c:axId val="488690808"/>
        <c:axId val="1"/>
      </c:barChart>
      <c:catAx>
        <c:axId val="488690808"/>
        <c:scaling>
          <c:orientation val="maxMin"/>
        </c:scaling>
        <c:delete val="0"/>
        <c:axPos val="l"/>
        <c:title>
          <c:tx>
            <c:rich>
              <a:bodyPr rot="0" vert="horz"/>
              <a:lstStyle/>
              <a:p>
                <a:pPr algn="ctr">
                  <a:defRPr/>
                </a:pPr>
                <a:r>
                  <a:rPr lang="en-US"/>
                  <a:t>%</a:t>
                </a:r>
              </a:p>
            </c:rich>
          </c:tx>
          <c:layout>
            <c:manualLayout>
              <c:xMode val="edge"/>
              <c:yMode val="edge"/>
              <c:x val="1.757891160400752E-2"/>
              <c:y val="7.7232019001427107E-2"/>
            </c:manualLayout>
          </c:layout>
          <c:overlay val="0"/>
          <c:spPr>
            <a:noFill/>
            <a:ln w="3175">
              <a:solidFill>
                <a:srgbClr val="000000"/>
              </a:solidFill>
              <a:prstDash val="solid"/>
            </a:ln>
            <a:effectLst>
              <a:outerShdw dist="35921" dir="2700000" algn="br">
                <a:srgbClr val="000000"/>
              </a:outerShdw>
            </a:effectLst>
          </c:spPr>
        </c:title>
        <c:numFmt formatCode="General" sourceLinked="1"/>
        <c:majorTickMark val="out"/>
        <c:minorTickMark val="none"/>
        <c:tickLblPos val="low"/>
        <c:spPr>
          <a:ln w="3175">
            <a:solidFill>
              <a:srgbClr val="000000"/>
            </a:solidFill>
            <a:prstDash val="solid"/>
          </a:ln>
        </c:spPr>
        <c:txPr>
          <a:bodyPr rot="0" vert="horz"/>
          <a:lstStyle/>
          <a:p>
            <a:pPr>
              <a:defRPr sz="1000"/>
            </a:pPr>
            <a:endParaRPr lang="lv-LV"/>
          </a:p>
        </c:txPr>
        <c:crossAx val="1"/>
        <c:crossesAt val="72.400000000000006"/>
        <c:auto val="1"/>
        <c:lblAlgn val="ctr"/>
        <c:lblOffset val="100"/>
        <c:tickLblSkip val="1"/>
        <c:tickMarkSkip val="1"/>
        <c:noMultiLvlLbl val="0"/>
      </c:catAx>
      <c:valAx>
        <c:axId val="1"/>
        <c:scaling>
          <c:orientation val="minMax"/>
          <c:max val="170"/>
          <c:min val="0"/>
        </c:scaling>
        <c:delete val="1"/>
        <c:axPos val="b"/>
        <c:numFmt formatCode="0.0" sourceLinked="1"/>
        <c:majorTickMark val="out"/>
        <c:minorTickMark val="none"/>
        <c:tickLblPos val="nextTo"/>
        <c:crossAx val="488690808"/>
        <c:crosses val="max"/>
        <c:crossBetween val="between"/>
        <c:majorUnit val="20"/>
        <c:minorUnit val="1"/>
      </c:valAx>
      <c:spPr>
        <a:noFill/>
        <a:ln w="25400">
          <a:noFill/>
        </a:ln>
      </c:spPr>
    </c:plotArea>
    <c:legend>
      <c:legendPos val="t"/>
      <c:legendEntry>
        <c:idx val="0"/>
        <c:delete val="1"/>
      </c:legendEntry>
      <c:legendEntry>
        <c:idx val="5"/>
        <c:delete val="1"/>
      </c:legendEntry>
      <c:layout>
        <c:manualLayout>
          <c:xMode val="edge"/>
          <c:yMode val="edge"/>
          <c:x val="0.30096637739380233"/>
          <c:y val="6.4061555043262178E-2"/>
          <c:w val="0.59699262210668336"/>
          <c:h val="3.7875911898845337E-2"/>
        </c:manualLayout>
      </c:layout>
      <c:overlay val="0"/>
      <c:spPr>
        <a:noFill/>
        <a:ln w="25400">
          <a:noFill/>
        </a:ln>
      </c:spPr>
      <c:txPr>
        <a:bodyPr/>
        <a:lstStyle/>
        <a:p>
          <a:pPr>
            <a:defRPr sz="1000"/>
          </a:pPr>
          <a:endParaRPr lang="lv-LV"/>
        </a:p>
      </c:txPr>
    </c:legend>
    <c:plotVisOnly val="1"/>
    <c:dispBlanksAs val="gap"/>
    <c:showDLblsOverMax val="0"/>
  </c:chart>
  <c:spPr>
    <a:noFill/>
    <a:ln w="6350">
      <a:noFill/>
    </a:ln>
  </c:spPr>
  <c:txPr>
    <a:bodyPr/>
    <a:lstStyle/>
    <a:p>
      <a:pPr>
        <a:defRPr sz="1050" b="0" i="0" u="none" strike="noStrike" baseline="0">
          <a:solidFill>
            <a:srgbClr val="000000"/>
          </a:solidFill>
          <a:latin typeface="Arial"/>
          <a:ea typeface="Arial"/>
          <a:cs typeface="Arial"/>
        </a:defRPr>
      </a:pPr>
      <a:endParaRPr lang="en-US"/>
    </a:p>
  </c:txPr>
  <c:externalData r:id="rId2">
    <c:autoUpdate val="0"/>
  </c:externalData>
  <c:userShapes r:id="rId3"/>
</c:chartSpace>
</file>

<file path=ppt/charts/chart3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050" b="0" i="0" u="none" strike="noStrike" baseline="0">
                <a:solidFill>
                  <a:srgbClr val="000000"/>
                </a:solidFill>
                <a:latin typeface="Arial"/>
                <a:ea typeface="Arial"/>
                <a:cs typeface="Arial"/>
              </a:defRPr>
            </a:pPr>
            <a:r>
              <a:rPr lang="lv-LV" sz="1050"/>
              <a:t>Indekss*</a:t>
            </a:r>
          </a:p>
        </c:rich>
      </c:tx>
      <c:layout>
        <c:manualLayout>
          <c:xMode val="edge"/>
          <c:yMode val="edge"/>
          <c:x val="0.34777214288891856"/>
          <c:y val="2.892226100603404E-3"/>
        </c:manualLayout>
      </c:layout>
      <c:overlay val="0"/>
      <c:spPr>
        <a:solidFill>
          <a:srgbClr val="FFFFFF"/>
        </a:solidFill>
        <a:ln w="3175">
          <a:solidFill>
            <a:srgbClr val="000000"/>
          </a:solidFill>
          <a:prstDash val="solid"/>
        </a:ln>
        <a:effectLst>
          <a:outerShdw dist="35921" dir="2700000" algn="br">
            <a:srgbClr val="000000"/>
          </a:outerShdw>
        </a:effectLst>
      </c:spPr>
    </c:title>
    <c:autoTitleDeleted val="0"/>
    <c:plotArea>
      <c:layout>
        <c:manualLayout>
          <c:layoutTarget val="inner"/>
          <c:xMode val="edge"/>
          <c:yMode val="edge"/>
          <c:x val="0.24444621271855266"/>
          <c:y val="8.6578073785513077E-2"/>
          <c:w val="0.42222527651386366"/>
          <c:h val="0.89014796896107573"/>
        </c:manualLayout>
      </c:layout>
      <c:barChart>
        <c:barDir val="bar"/>
        <c:grouping val="clustered"/>
        <c:varyColors val="0"/>
        <c:ser>
          <c:idx val="0"/>
          <c:order val="0"/>
          <c:spPr>
            <a:pattFill prst="dkUpDiag">
              <a:fgClr>
                <a:srgbClr val="E3A50B"/>
              </a:fgClr>
              <a:bgClr>
                <a:schemeClr val="bg1"/>
              </a:bgClr>
            </a:pattFill>
            <a:ln>
              <a:solidFill>
                <a:srgbClr val="E3A50B"/>
              </a:solidFill>
            </a:ln>
          </c:spPr>
          <c:invertIfNegative val="1"/>
          <c:dLbls>
            <c:numFmt formatCode="#,##0.0" sourceLinked="0"/>
            <c:spPr>
              <a:noFill/>
              <a:ln w="25400">
                <a:noFill/>
              </a:ln>
            </c:spPr>
            <c:txPr>
              <a:bodyPr wrap="square" lIns="38100" tIns="19050" rIns="38100" bIns="19050" anchor="ctr">
                <a:spAutoFit/>
              </a:bodyPr>
              <a:lstStyle/>
              <a:p>
                <a:pPr>
                  <a:defRPr sz="1100" b="0"/>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dati_4!$Y$79:$Y$96</c:f>
              <c:numCache>
                <c:formatCode>0.0</c:formatCode>
                <c:ptCount val="18"/>
                <c:pt idx="0">
                  <c:v>32.649999999999991</c:v>
                </c:pt>
                <c:pt idx="1">
                  <c:v>33.450000000000003</c:v>
                </c:pt>
                <c:pt idx="2">
                  <c:v>25.099999999999998</c:v>
                </c:pt>
                <c:pt idx="4">
                  <c:v>-7.5499999999999989</c:v>
                </c:pt>
                <c:pt idx="5">
                  <c:v>-9.0499999999999972</c:v>
                </c:pt>
                <c:pt idx="6">
                  <c:v>-15.150000000000002</c:v>
                </c:pt>
                <c:pt idx="8">
                  <c:v>-9.2500000000000018</c:v>
                </c:pt>
                <c:pt idx="9">
                  <c:v>-12.7</c:v>
                </c:pt>
                <c:pt idx="10">
                  <c:v>-12.700000000000001</c:v>
                </c:pt>
                <c:pt idx="12">
                  <c:v>-22.150000000000006</c:v>
                </c:pt>
                <c:pt idx="13">
                  <c:v>-22.549999999999997</c:v>
                </c:pt>
                <c:pt idx="14">
                  <c:v>-21.25</c:v>
                </c:pt>
                <c:pt idx="16">
                  <c:v>-32.650000000000006</c:v>
                </c:pt>
                <c:pt idx="17">
                  <c:v>-34.6</c:v>
                </c:pt>
              </c:numCache>
            </c:numRef>
          </c:val>
          <c:extLst>
            <c:ext xmlns:c16="http://schemas.microsoft.com/office/drawing/2014/chart" uri="{C3380CC4-5D6E-409C-BE32-E72D297353CC}">
              <c16:uniqueId val="{00000000-488D-4B8F-AFF2-3ABE6312D154}"/>
            </c:ext>
          </c:extLst>
        </c:ser>
        <c:dLbls>
          <c:showLegendKey val="0"/>
          <c:showVal val="0"/>
          <c:showCatName val="0"/>
          <c:showSerName val="0"/>
          <c:showPercent val="0"/>
          <c:showBubbleSize val="0"/>
        </c:dLbls>
        <c:gapWidth val="29"/>
        <c:overlap val="100"/>
        <c:axId val="567966096"/>
        <c:axId val="1"/>
      </c:barChart>
      <c:catAx>
        <c:axId val="567966096"/>
        <c:scaling>
          <c:orientation val="maxMin"/>
        </c:scaling>
        <c:delete val="0"/>
        <c:axPos val="l"/>
        <c:majorTickMark val="out"/>
        <c:minorTickMark val="none"/>
        <c:tickLblPos val="none"/>
        <c:spPr>
          <a:ln w="3175">
            <a:solidFill>
              <a:srgbClr val="000000"/>
            </a:solidFill>
            <a:prstDash val="solid"/>
          </a:ln>
        </c:spPr>
        <c:crossAx val="1"/>
        <c:crossesAt val="0"/>
        <c:auto val="1"/>
        <c:lblAlgn val="ctr"/>
        <c:lblOffset val="100"/>
        <c:tickLblSkip val="1"/>
        <c:tickMarkSkip val="1"/>
        <c:noMultiLvlLbl val="0"/>
      </c:catAx>
      <c:valAx>
        <c:axId val="1"/>
        <c:scaling>
          <c:orientation val="minMax"/>
          <c:max val="35"/>
          <c:min val="-36"/>
        </c:scaling>
        <c:delete val="1"/>
        <c:axPos val="b"/>
        <c:numFmt formatCode="0.0" sourceLinked="1"/>
        <c:majorTickMark val="out"/>
        <c:minorTickMark val="none"/>
        <c:tickLblPos val="nextTo"/>
        <c:crossAx val="567966096"/>
        <c:crosses val="max"/>
        <c:crossBetween val="between"/>
        <c:majorUnit val="1"/>
      </c:valAx>
      <c:spPr>
        <a:noFill/>
        <a:ln w="25400">
          <a:noFill/>
        </a:ln>
      </c:spPr>
    </c:plotArea>
    <c:plotVisOnly val="1"/>
    <c:dispBlanksAs val="gap"/>
    <c:showDLblsOverMax val="0"/>
  </c:chart>
  <c:spPr>
    <a:noFill/>
    <a:ln w="6350">
      <a:noFill/>
    </a:ln>
  </c:spPr>
  <c:txPr>
    <a:bodyPr/>
    <a:lstStyle/>
    <a:p>
      <a:pPr>
        <a:defRPr sz="150" b="0" i="0" u="none" strike="noStrike" baseline="0">
          <a:solidFill>
            <a:srgbClr val="000000"/>
          </a:solidFill>
          <a:latin typeface="Arial"/>
          <a:ea typeface="Arial"/>
          <a:cs typeface="Arial"/>
        </a:defRPr>
      </a:pPr>
      <a:endParaRPr lang="en-US"/>
    </a:p>
  </c:txPr>
  <c:externalData r:id="rId2">
    <c:autoUpdate val="0"/>
  </c:externalData>
</c:chartSpace>
</file>

<file path=ppt/charts/chart3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43836333714334097"/>
          <c:y val="8.9901316920537766E-2"/>
          <c:w val="0.56163666285665903"/>
          <c:h val="0.83437002143291039"/>
        </c:manualLayout>
      </c:layout>
      <c:barChart>
        <c:barDir val="bar"/>
        <c:grouping val="stacked"/>
        <c:varyColors val="0"/>
        <c:ser>
          <c:idx val="0"/>
          <c:order val="0"/>
          <c:tx>
            <c:strRef>
              <c:f>dati_4!$C$90</c:f>
              <c:strCache>
                <c:ptCount val="1"/>
              </c:strCache>
            </c:strRef>
          </c:tx>
          <c:spPr>
            <a:noFill/>
            <a:ln w="25400">
              <a:noFill/>
            </a:ln>
          </c:spPr>
          <c:invertIfNegative val="0"/>
          <c:cat>
            <c:strRef>
              <c:f>dati_4!$B$91:$B$109</c:f>
              <c:strCache>
                <c:ptCount val="19"/>
                <c:pt idx="0">
                  <c:v>teicami + labi (n=224)</c:v>
                </c:pt>
                <c:pt idx="1">
                  <c:v>viduvēji (n=362)</c:v>
                </c:pt>
                <c:pt idx="2">
                  <c:v>slikti (n=139)</c:v>
                </c:pt>
                <c:pt idx="4">
                  <c:v>teicami + labi (n=224)</c:v>
                </c:pt>
                <c:pt idx="5">
                  <c:v>viduvēji (n=362)</c:v>
                </c:pt>
                <c:pt idx="6">
                  <c:v>slikti (n=139)</c:v>
                </c:pt>
                <c:pt idx="8">
                  <c:v>teicami + labi (n=224)</c:v>
                </c:pt>
                <c:pt idx="9">
                  <c:v>viduvēji (n=362)</c:v>
                </c:pt>
                <c:pt idx="10">
                  <c:v>slikti (n=139)</c:v>
                </c:pt>
                <c:pt idx="12">
                  <c:v>teicami + labi (n=224)</c:v>
                </c:pt>
                <c:pt idx="13">
                  <c:v>viduvēji (n=362)</c:v>
                </c:pt>
                <c:pt idx="14">
                  <c:v>slikti (n=139)</c:v>
                </c:pt>
                <c:pt idx="16">
                  <c:v>teicami + labi (n=224)</c:v>
                </c:pt>
                <c:pt idx="17">
                  <c:v>viduvēji (n=362)</c:v>
                </c:pt>
                <c:pt idx="18">
                  <c:v>slikti (n=139)</c:v>
                </c:pt>
              </c:strCache>
            </c:strRef>
          </c:cat>
          <c:val>
            <c:numRef>
              <c:f>dati_4!$C$91:$C$109</c:f>
              <c:numCache>
                <c:formatCode>0.0</c:formatCode>
                <c:ptCount val="19"/>
                <c:pt idx="0">
                  <c:v>4.4000000000000057</c:v>
                </c:pt>
                <c:pt idx="1">
                  <c:v>20.100000000000009</c:v>
                </c:pt>
                <c:pt idx="2">
                  <c:v>68.900000000000006</c:v>
                </c:pt>
                <c:pt idx="4">
                  <c:v>22.500000000000014</c:v>
                </c:pt>
                <c:pt idx="5">
                  <c:v>73.300000000000011</c:v>
                </c:pt>
                <c:pt idx="6">
                  <c:v>92.4</c:v>
                </c:pt>
                <c:pt idx="8">
                  <c:v>25.90000000000002</c:v>
                </c:pt>
                <c:pt idx="9">
                  <c:v>72.100000000000023</c:v>
                </c:pt>
                <c:pt idx="10">
                  <c:v>93.200000000000017</c:v>
                </c:pt>
                <c:pt idx="12">
                  <c:v>48.100000000000009</c:v>
                </c:pt>
                <c:pt idx="13">
                  <c:v>84.90000000000002</c:v>
                </c:pt>
                <c:pt idx="14">
                  <c:v>96.000000000000014</c:v>
                </c:pt>
                <c:pt idx="16">
                  <c:v>62.500000000000014</c:v>
                </c:pt>
                <c:pt idx="17">
                  <c:v>86.5</c:v>
                </c:pt>
                <c:pt idx="18">
                  <c:v>95.600000000000009</c:v>
                </c:pt>
              </c:numCache>
            </c:numRef>
          </c:val>
          <c:extLst>
            <c:ext xmlns:c16="http://schemas.microsoft.com/office/drawing/2014/chart" uri="{C3380CC4-5D6E-409C-BE32-E72D297353CC}">
              <c16:uniqueId val="{00000000-C6D8-4110-941F-4408469D029E}"/>
            </c:ext>
          </c:extLst>
        </c:ser>
        <c:ser>
          <c:idx val="1"/>
          <c:order val="1"/>
          <c:tx>
            <c:strRef>
              <c:f>dati_4!$D$90</c:f>
              <c:strCache>
                <c:ptCount val="1"/>
                <c:pt idx="0">
                  <c:v>Pilnībā piekrītu</c:v>
                </c:pt>
              </c:strCache>
            </c:strRef>
          </c:tx>
          <c:spPr>
            <a:solidFill>
              <a:srgbClr val="79B2BD"/>
            </a:solidFill>
            <a:ln w="25400">
              <a:noFill/>
            </a:ln>
          </c:spPr>
          <c:invertIfNegative val="0"/>
          <c:dLbls>
            <c:dLbl>
              <c:idx val="0"/>
              <c:numFmt formatCode="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1-C6D8-4110-941F-4408469D029E}"/>
                </c:ext>
              </c:extLst>
            </c:dLbl>
            <c:dLbl>
              <c:idx val="1"/>
              <c:numFmt formatCode="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2-C6D8-4110-941F-4408469D029E}"/>
                </c:ext>
              </c:extLst>
            </c:dLbl>
            <c:dLbl>
              <c:idx val="2"/>
              <c:numFmt formatCode="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3-C6D8-4110-941F-4408469D029E}"/>
                </c:ext>
              </c:extLst>
            </c:dLbl>
            <c:dLbl>
              <c:idx val="3"/>
              <c:numFmt formatCode="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4-C6D8-4110-941F-4408469D029E}"/>
                </c:ext>
              </c:extLst>
            </c:dLbl>
            <c:dLbl>
              <c:idx val="4"/>
              <c:numFmt formatCode="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5-C6D8-4110-941F-4408469D029E}"/>
                </c:ext>
              </c:extLst>
            </c:dLbl>
            <c:dLbl>
              <c:idx val="5"/>
              <c:numFmt formatCode="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C6D8-4110-941F-4408469D029E}"/>
                </c:ext>
              </c:extLst>
            </c:dLbl>
            <c:dLbl>
              <c:idx val="6"/>
              <c:numFmt formatCode="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7-C6D8-4110-941F-4408469D029E}"/>
                </c:ext>
              </c:extLst>
            </c:dLbl>
            <c:dLbl>
              <c:idx val="7"/>
              <c:numFmt formatCode="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8-C6D8-4110-941F-4408469D029E}"/>
                </c:ext>
              </c:extLst>
            </c:dLbl>
            <c:dLbl>
              <c:idx val="8"/>
              <c:numFmt formatCode="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9-C6D8-4110-941F-4408469D029E}"/>
                </c:ext>
              </c:extLst>
            </c:dLbl>
            <c:dLbl>
              <c:idx val="9"/>
              <c:numFmt formatCode="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C6D8-4110-941F-4408469D029E}"/>
                </c:ext>
              </c:extLst>
            </c:dLbl>
            <c:dLbl>
              <c:idx val="10"/>
              <c:numFmt formatCode="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B-C6D8-4110-941F-4408469D029E}"/>
                </c:ext>
              </c:extLst>
            </c:dLbl>
            <c:dLbl>
              <c:idx val="11"/>
              <c:numFmt formatCode="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C-C6D8-4110-941F-4408469D029E}"/>
                </c:ext>
              </c:extLst>
            </c:dLbl>
            <c:dLbl>
              <c:idx val="12"/>
              <c:numFmt formatCode="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D-C6D8-4110-941F-4408469D029E}"/>
                </c:ext>
              </c:extLst>
            </c:dLbl>
            <c:dLbl>
              <c:idx val="13"/>
              <c:numFmt formatCode="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C6D8-4110-941F-4408469D029E}"/>
                </c:ext>
              </c:extLst>
            </c:dLbl>
            <c:dLbl>
              <c:idx val="14"/>
              <c:layout>
                <c:manualLayout>
                  <c:x val="-1.4875433917534502E-2"/>
                  <c:y val="0"/>
                </c:manualLayout>
              </c:layout>
              <c:numFmt formatCode="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C6D8-4110-941F-4408469D029E}"/>
                </c:ext>
              </c:extLst>
            </c:dLbl>
            <c:dLbl>
              <c:idx val="15"/>
              <c:numFmt formatCode="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0-C6D8-4110-941F-4408469D029E}"/>
                </c:ext>
              </c:extLst>
            </c:dLbl>
            <c:dLbl>
              <c:idx val="16"/>
              <c:numFmt formatCode="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1-C6D8-4110-941F-4408469D029E}"/>
                </c:ext>
              </c:extLst>
            </c:dLbl>
            <c:dLbl>
              <c:idx val="17"/>
              <c:numFmt formatCode="0" sourceLinked="0"/>
              <c:spPr>
                <a:noFill/>
                <a:ln w="25400">
                  <a:noFill/>
                </a:ln>
              </c:spPr>
              <c:txPr>
                <a:bodyPr wrap="square" lIns="38100" tIns="19050" rIns="38100" bIns="19050" anchor="ctr">
                  <a:spAutoFit/>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C6D8-4110-941F-4408469D029E}"/>
                </c:ext>
              </c:extLst>
            </c:dLbl>
            <c:dLbl>
              <c:idx val="18"/>
              <c:numFmt formatCode="0" sourceLinked="0"/>
              <c:spPr>
                <a:noFill/>
                <a:ln w="25400">
                  <a:noFill/>
                </a:ln>
              </c:spPr>
              <c:txPr>
                <a:bodyPr/>
                <a:lstStyle/>
                <a:p>
                  <a:pPr algn="r">
                    <a:defRPr sz="11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C6D8-4110-941F-4408469D029E}"/>
                </c:ext>
              </c:extLst>
            </c:dLbl>
            <c:dLbl>
              <c:idx val="19"/>
              <c:numFmt formatCode="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4-C6D8-4110-941F-4408469D029E}"/>
                </c:ext>
              </c:extLst>
            </c:dLbl>
            <c:dLbl>
              <c:idx val="22"/>
              <c:numFmt formatCode="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5-C6D8-4110-941F-4408469D029E}"/>
                </c:ext>
              </c:extLst>
            </c:dLbl>
            <c:dLbl>
              <c:idx val="23"/>
              <c:numFmt formatCode="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6-C6D8-4110-941F-4408469D029E}"/>
                </c:ext>
              </c:extLst>
            </c:dLbl>
            <c:dLbl>
              <c:idx val="25"/>
              <c:numFmt formatCode="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7-C6D8-4110-941F-4408469D029E}"/>
                </c:ext>
              </c:extLst>
            </c:dLbl>
            <c:dLbl>
              <c:idx val="26"/>
              <c:numFmt formatCode="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8-C6D8-4110-941F-4408469D029E}"/>
                </c:ext>
              </c:extLst>
            </c:dLbl>
            <c:dLbl>
              <c:idx val="27"/>
              <c:numFmt formatCode="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9-C6D8-4110-941F-4408469D029E}"/>
                </c:ext>
              </c:extLst>
            </c:dLbl>
            <c:dLbl>
              <c:idx val="28"/>
              <c:numFmt formatCode="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A-C6D8-4110-941F-4408469D029E}"/>
                </c:ext>
              </c:extLst>
            </c:dLbl>
            <c:dLbl>
              <c:idx val="29"/>
              <c:numFmt formatCode="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B-C6D8-4110-941F-4408469D029E}"/>
                </c:ext>
              </c:extLst>
            </c:dLbl>
            <c:dLbl>
              <c:idx val="30"/>
              <c:numFmt formatCode="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C-C6D8-4110-941F-4408469D029E}"/>
                </c:ext>
              </c:extLst>
            </c:dLbl>
            <c:dLbl>
              <c:idx val="31"/>
              <c:numFmt formatCode="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D-C6D8-4110-941F-4408469D029E}"/>
                </c:ext>
              </c:extLst>
            </c:dLbl>
            <c:dLbl>
              <c:idx val="32"/>
              <c:numFmt formatCode="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E-C6D8-4110-941F-4408469D029E}"/>
                </c:ext>
              </c:extLst>
            </c:dLbl>
            <c:dLbl>
              <c:idx val="33"/>
              <c:numFmt formatCode="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F-C6D8-4110-941F-4408469D029E}"/>
                </c:ext>
              </c:extLst>
            </c:dLbl>
            <c:dLbl>
              <c:idx val="34"/>
              <c:numFmt formatCode="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0-C6D8-4110-941F-4408469D029E}"/>
                </c:ext>
              </c:extLst>
            </c:dLbl>
            <c:dLbl>
              <c:idx val="35"/>
              <c:numFmt formatCode="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1-C6D8-4110-941F-4408469D029E}"/>
                </c:ext>
              </c:extLst>
            </c:dLbl>
            <c:dLbl>
              <c:idx val="37"/>
              <c:numFmt formatCode="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2-C6D8-4110-941F-4408469D029E}"/>
                </c:ext>
              </c:extLst>
            </c:dLbl>
            <c:dLbl>
              <c:idx val="38"/>
              <c:numFmt formatCode="0" sourceLinked="0"/>
              <c:spPr>
                <a:noFill/>
                <a:ln w="25400">
                  <a:noFill/>
                </a:ln>
              </c:spPr>
              <c:txPr>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3-C6D8-4110-941F-4408469D029E}"/>
                </c:ext>
              </c:extLst>
            </c:dLbl>
            <c:numFmt formatCode="0" sourceLinked="0"/>
            <c:spPr>
              <a:noFill/>
              <a:ln w="25400">
                <a:noFill/>
              </a:ln>
            </c:spPr>
            <c:txPr>
              <a:bodyPr wrap="square" lIns="38100" tIns="19050" rIns="38100" bIns="19050" anchor="ctr">
                <a:spAutoFit/>
              </a:bodyPr>
              <a:lstStyle/>
              <a:p>
                <a:pPr algn="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dati_4!$B$91:$B$109</c:f>
              <c:strCache>
                <c:ptCount val="19"/>
                <c:pt idx="0">
                  <c:v>teicami + labi (n=224)</c:v>
                </c:pt>
                <c:pt idx="1">
                  <c:v>viduvēji (n=362)</c:v>
                </c:pt>
                <c:pt idx="2">
                  <c:v>slikti (n=139)</c:v>
                </c:pt>
                <c:pt idx="4">
                  <c:v>teicami + labi (n=224)</c:v>
                </c:pt>
                <c:pt idx="5">
                  <c:v>viduvēji (n=362)</c:v>
                </c:pt>
                <c:pt idx="6">
                  <c:v>slikti (n=139)</c:v>
                </c:pt>
                <c:pt idx="8">
                  <c:v>teicami + labi (n=224)</c:v>
                </c:pt>
                <c:pt idx="9">
                  <c:v>viduvēji (n=362)</c:v>
                </c:pt>
                <c:pt idx="10">
                  <c:v>slikti (n=139)</c:v>
                </c:pt>
                <c:pt idx="12">
                  <c:v>teicami + labi (n=224)</c:v>
                </c:pt>
                <c:pt idx="13">
                  <c:v>viduvēji (n=362)</c:v>
                </c:pt>
                <c:pt idx="14">
                  <c:v>slikti (n=139)</c:v>
                </c:pt>
                <c:pt idx="16">
                  <c:v>teicami + labi (n=224)</c:v>
                </c:pt>
                <c:pt idx="17">
                  <c:v>viduvēji (n=362)</c:v>
                </c:pt>
                <c:pt idx="18">
                  <c:v>slikti (n=139)</c:v>
                </c:pt>
              </c:strCache>
            </c:strRef>
          </c:cat>
          <c:val>
            <c:numRef>
              <c:f>dati_4!$D$91:$D$109</c:f>
              <c:numCache>
                <c:formatCode>0</c:formatCode>
                <c:ptCount val="19"/>
                <c:pt idx="0">
                  <c:v>32.9</c:v>
                </c:pt>
                <c:pt idx="1">
                  <c:v>14.3</c:v>
                </c:pt>
                <c:pt idx="2">
                  <c:v>5.9</c:v>
                </c:pt>
                <c:pt idx="4">
                  <c:v>12.3</c:v>
                </c:pt>
                <c:pt idx="5">
                  <c:v>1.2</c:v>
                </c:pt>
                <c:pt idx="8">
                  <c:v>9.8000000000000007</c:v>
                </c:pt>
                <c:pt idx="9">
                  <c:v>0.6</c:v>
                </c:pt>
                <c:pt idx="12">
                  <c:v>7.7</c:v>
                </c:pt>
                <c:pt idx="13">
                  <c:v>0.6</c:v>
                </c:pt>
                <c:pt idx="16">
                  <c:v>7.1</c:v>
                </c:pt>
                <c:pt idx="17">
                  <c:v>0.9</c:v>
                </c:pt>
              </c:numCache>
            </c:numRef>
          </c:val>
          <c:extLst>
            <c:ext xmlns:c16="http://schemas.microsoft.com/office/drawing/2014/chart" uri="{C3380CC4-5D6E-409C-BE32-E72D297353CC}">
              <c16:uniqueId val="{00000024-C6D8-4110-941F-4408469D029E}"/>
            </c:ext>
          </c:extLst>
        </c:ser>
        <c:ser>
          <c:idx val="2"/>
          <c:order val="2"/>
          <c:tx>
            <c:strRef>
              <c:f>dati_4!$E$90</c:f>
              <c:strCache>
                <c:ptCount val="1"/>
                <c:pt idx="0">
                  <c:v>Drīzāk piekrītu</c:v>
                </c:pt>
              </c:strCache>
            </c:strRef>
          </c:tx>
          <c:spPr>
            <a:solidFill>
              <a:srgbClr val="B7D5DB"/>
            </a:solidFill>
            <a:ln w="25400">
              <a:noFill/>
            </a:ln>
          </c:spPr>
          <c:invertIfNegative val="0"/>
          <c:dLbls>
            <c:dLbl>
              <c:idx val="0"/>
              <c:numFmt formatCode="0" sourceLinked="0"/>
              <c:spPr>
                <a:noFill/>
                <a:ln w="25400">
                  <a:noFill/>
                </a:ln>
              </c:spPr>
              <c:txPr>
                <a:bodyPr/>
                <a:lstStyle/>
                <a:p>
                  <a:pPr>
                    <a:defRPr sz="11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5-C6D8-4110-941F-4408469D029E}"/>
                </c:ext>
              </c:extLst>
            </c:dLbl>
            <c:dLbl>
              <c:idx val="1"/>
              <c:numFmt formatCode="0" sourceLinked="0"/>
              <c:spPr>
                <a:noFill/>
                <a:ln w="25400">
                  <a:noFill/>
                </a:ln>
              </c:spPr>
              <c:txPr>
                <a:bodyPr/>
                <a:lstStyle/>
                <a:p>
                  <a:pPr>
                    <a:defRPr sz="11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6-C6D8-4110-941F-4408469D029E}"/>
                </c:ext>
              </c:extLst>
            </c:dLbl>
            <c:dLbl>
              <c:idx val="2"/>
              <c:numFmt formatCode="0" sourceLinked="0"/>
              <c:spPr>
                <a:noFill/>
                <a:ln w="25400">
                  <a:noFill/>
                </a:ln>
              </c:spPr>
              <c:txPr>
                <a:bodyPr/>
                <a:lstStyle/>
                <a:p>
                  <a:pPr>
                    <a:defRPr sz="11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7-C6D8-4110-941F-4408469D029E}"/>
                </c:ext>
              </c:extLst>
            </c:dLbl>
            <c:dLbl>
              <c:idx val="3"/>
              <c:numFmt formatCode="0" sourceLinked="0"/>
              <c:spPr>
                <a:noFill/>
                <a:ln w="25400">
                  <a:noFill/>
                </a:ln>
              </c:spPr>
              <c:txPr>
                <a:bodyPr/>
                <a:lstStyle/>
                <a:p>
                  <a:pPr>
                    <a:defRPr sz="11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8-C6D8-4110-941F-4408469D029E}"/>
                </c:ext>
              </c:extLst>
            </c:dLbl>
            <c:dLbl>
              <c:idx val="4"/>
              <c:numFmt formatCode="0" sourceLinked="0"/>
              <c:spPr>
                <a:noFill/>
                <a:ln w="25400">
                  <a:noFill/>
                </a:ln>
              </c:spPr>
              <c:txPr>
                <a:bodyPr/>
                <a:lstStyle/>
                <a:p>
                  <a:pPr>
                    <a:defRPr sz="11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9-C6D8-4110-941F-4408469D029E}"/>
                </c:ext>
              </c:extLst>
            </c:dLbl>
            <c:dLbl>
              <c:idx val="5"/>
              <c:numFmt formatCode="0" sourceLinked="0"/>
              <c:spPr>
                <a:noFill/>
                <a:ln w="25400">
                  <a:noFill/>
                </a:ln>
              </c:spPr>
              <c:txPr>
                <a:bodyPr/>
                <a:lstStyle/>
                <a:p>
                  <a:pPr>
                    <a:defRPr sz="11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A-C6D8-4110-941F-4408469D029E}"/>
                </c:ext>
              </c:extLst>
            </c:dLbl>
            <c:dLbl>
              <c:idx val="6"/>
              <c:numFmt formatCode="0" sourceLinked="0"/>
              <c:spPr>
                <a:noFill/>
                <a:ln w="25400">
                  <a:noFill/>
                </a:ln>
              </c:spPr>
              <c:txPr>
                <a:bodyPr/>
                <a:lstStyle/>
                <a:p>
                  <a:pPr>
                    <a:defRPr sz="11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B-C6D8-4110-941F-4408469D029E}"/>
                </c:ext>
              </c:extLst>
            </c:dLbl>
            <c:dLbl>
              <c:idx val="7"/>
              <c:numFmt formatCode="0" sourceLinked="0"/>
              <c:spPr>
                <a:noFill/>
                <a:ln w="25400">
                  <a:noFill/>
                </a:ln>
              </c:spPr>
              <c:txPr>
                <a:bodyPr/>
                <a:lstStyle/>
                <a:p>
                  <a:pPr>
                    <a:defRPr sz="11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C-C6D8-4110-941F-4408469D029E}"/>
                </c:ext>
              </c:extLst>
            </c:dLbl>
            <c:dLbl>
              <c:idx val="8"/>
              <c:numFmt formatCode="0" sourceLinked="0"/>
              <c:spPr>
                <a:noFill/>
                <a:ln w="25400">
                  <a:noFill/>
                </a:ln>
              </c:spPr>
              <c:txPr>
                <a:bodyPr/>
                <a:lstStyle/>
                <a:p>
                  <a:pPr>
                    <a:defRPr sz="11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D-C6D8-4110-941F-4408469D029E}"/>
                </c:ext>
              </c:extLst>
            </c:dLbl>
            <c:numFmt formatCode="0" sourceLinked="0"/>
            <c:spPr>
              <a:noFill/>
              <a:ln w="25400">
                <a:noFill/>
              </a:ln>
            </c:spPr>
            <c:txPr>
              <a:bodyPr wrap="square" lIns="38100" tIns="19050" rIns="38100" bIns="19050" anchor="ctr">
                <a:spAutoFit/>
              </a:bodyPr>
              <a:lstStyle/>
              <a:p>
                <a:pPr>
                  <a:defRPr sz="11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dati_4!$B$91:$B$109</c:f>
              <c:strCache>
                <c:ptCount val="19"/>
                <c:pt idx="0">
                  <c:v>teicami + labi (n=224)</c:v>
                </c:pt>
                <c:pt idx="1">
                  <c:v>viduvēji (n=362)</c:v>
                </c:pt>
                <c:pt idx="2">
                  <c:v>slikti (n=139)</c:v>
                </c:pt>
                <c:pt idx="4">
                  <c:v>teicami + labi (n=224)</c:v>
                </c:pt>
                <c:pt idx="5">
                  <c:v>viduvēji (n=362)</c:v>
                </c:pt>
                <c:pt idx="6">
                  <c:v>slikti (n=139)</c:v>
                </c:pt>
                <c:pt idx="8">
                  <c:v>teicami + labi (n=224)</c:v>
                </c:pt>
                <c:pt idx="9">
                  <c:v>viduvēji (n=362)</c:v>
                </c:pt>
                <c:pt idx="10">
                  <c:v>slikti (n=139)</c:v>
                </c:pt>
                <c:pt idx="12">
                  <c:v>teicami + labi (n=224)</c:v>
                </c:pt>
                <c:pt idx="13">
                  <c:v>viduvēji (n=362)</c:v>
                </c:pt>
                <c:pt idx="14">
                  <c:v>slikti (n=139)</c:v>
                </c:pt>
                <c:pt idx="16">
                  <c:v>teicami + labi (n=224)</c:v>
                </c:pt>
                <c:pt idx="17">
                  <c:v>viduvēji (n=362)</c:v>
                </c:pt>
                <c:pt idx="18">
                  <c:v>slikti (n=139)</c:v>
                </c:pt>
              </c:strCache>
            </c:strRef>
          </c:cat>
          <c:val>
            <c:numRef>
              <c:f>dati_4!$E$91:$E$109</c:f>
              <c:numCache>
                <c:formatCode>0</c:formatCode>
                <c:ptCount val="19"/>
                <c:pt idx="0">
                  <c:v>63</c:v>
                </c:pt>
                <c:pt idx="1">
                  <c:v>65.900000000000006</c:v>
                </c:pt>
                <c:pt idx="2">
                  <c:v>25.5</c:v>
                </c:pt>
                <c:pt idx="4">
                  <c:v>65.5</c:v>
                </c:pt>
                <c:pt idx="5">
                  <c:v>25.8</c:v>
                </c:pt>
                <c:pt idx="6">
                  <c:v>7.9</c:v>
                </c:pt>
                <c:pt idx="8">
                  <c:v>64.599999999999994</c:v>
                </c:pt>
                <c:pt idx="9">
                  <c:v>27.6</c:v>
                </c:pt>
                <c:pt idx="10">
                  <c:v>7.1</c:v>
                </c:pt>
                <c:pt idx="12">
                  <c:v>44.5</c:v>
                </c:pt>
                <c:pt idx="13">
                  <c:v>14.8</c:v>
                </c:pt>
                <c:pt idx="14">
                  <c:v>4.3</c:v>
                </c:pt>
                <c:pt idx="16">
                  <c:v>30.7</c:v>
                </c:pt>
                <c:pt idx="17">
                  <c:v>12.9</c:v>
                </c:pt>
                <c:pt idx="18">
                  <c:v>4.7</c:v>
                </c:pt>
              </c:numCache>
            </c:numRef>
          </c:val>
          <c:extLst>
            <c:ext xmlns:c16="http://schemas.microsoft.com/office/drawing/2014/chart" uri="{C3380CC4-5D6E-409C-BE32-E72D297353CC}">
              <c16:uniqueId val="{0000002E-C6D8-4110-941F-4408469D029E}"/>
            </c:ext>
          </c:extLst>
        </c:ser>
        <c:ser>
          <c:idx val="3"/>
          <c:order val="3"/>
          <c:tx>
            <c:strRef>
              <c:f>dati_4!$F$90</c:f>
              <c:strCache>
                <c:ptCount val="1"/>
                <c:pt idx="0">
                  <c:v>Drīzāk nepiekrītu</c:v>
                </c:pt>
              </c:strCache>
            </c:strRef>
          </c:tx>
          <c:spPr>
            <a:solidFill>
              <a:srgbClr val="D5BAEC"/>
            </a:solidFill>
            <a:ln w="25400">
              <a:noFill/>
            </a:ln>
          </c:spPr>
          <c:invertIfNegative val="0"/>
          <c:dLbls>
            <c:dLbl>
              <c:idx val="0"/>
              <c:numFmt formatCode="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2F-C6D8-4110-941F-4408469D029E}"/>
                </c:ext>
              </c:extLst>
            </c:dLbl>
            <c:dLbl>
              <c:idx val="1"/>
              <c:numFmt formatCode="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0-C6D8-4110-941F-4408469D029E}"/>
                </c:ext>
              </c:extLst>
            </c:dLbl>
            <c:dLbl>
              <c:idx val="2"/>
              <c:numFmt formatCode="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1-C6D8-4110-941F-4408469D029E}"/>
                </c:ext>
              </c:extLst>
            </c:dLbl>
            <c:dLbl>
              <c:idx val="3"/>
              <c:numFmt formatCode="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2-C6D8-4110-941F-4408469D029E}"/>
                </c:ext>
              </c:extLst>
            </c:dLbl>
            <c:dLbl>
              <c:idx val="4"/>
              <c:numFmt formatCode="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3-C6D8-4110-941F-4408469D029E}"/>
                </c:ext>
              </c:extLst>
            </c:dLbl>
            <c:dLbl>
              <c:idx val="5"/>
              <c:numFmt formatCode="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4-C6D8-4110-941F-4408469D029E}"/>
                </c:ext>
              </c:extLst>
            </c:dLbl>
            <c:dLbl>
              <c:idx val="6"/>
              <c:numFmt formatCode="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5-C6D8-4110-941F-4408469D029E}"/>
                </c:ext>
              </c:extLst>
            </c:dLbl>
            <c:dLbl>
              <c:idx val="7"/>
              <c:numFmt formatCode="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6-C6D8-4110-941F-4408469D029E}"/>
                </c:ext>
              </c:extLst>
            </c:dLbl>
            <c:dLbl>
              <c:idx val="8"/>
              <c:numFmt formatCode="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7-C6D8-4110-941F-4408469D029E}"/>
                </c:ext>
              </c:extLst>
            </c:dLbl>
            <c:dLbl>
              <c:idx val="9"/>
              <c:numFmt formatCode="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8-C6D8-4110-941F-4408469D029E}"/>
                </c:ext>
              </c:extLst>
            </c:dLbl>
            <c:dLbl>
              <c:idx val="10"/>
              <c:numFmt formatCode="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9-C6D8-4110-941F-4408469D029E}"/>
                </c:ext>
              </c:extLst>
            </c:dLbl>
            <c:dLbl>
              <c:idx val="11"/>
              <c:numFmt formatCode="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A-C6D8-4110-941F-4408469D029E}"/>
                </c:ext>
              </c:extLst>
            </c:dLbl>
            <c:dLbl>
              <c:idx val="12"/>
              <c:numFmt formatCode="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B-C6D8-4110-941F-4408469D029E}"/>
                </c:ext>
              </c:extLst>
            </c:dLbl>
            <c:dLbl>
              <c:idx val="13"/>
              <c:numFmt formatCode="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C-C6D8-4110-941F-4408469D029E}"/>
                </c:ext>
              </c:extLst>
            </c:dLbl>
            <c:dLbl>
              <c:idx val="14"/>
              <c:numFmt formatCode="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D-C6D8-4110-941F-4408469D029E}"/>
                </c:ext>
              </c:extLst>
            </c:dLbl>
            <c:dLbl>
              <c:idx val="15"/>
              <c:numFmt formatCode="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E-C6D8-4110-941F-4408469D029E}"/>
                </c:ext>
              </c:extLst>
            </c:dLbl>
            <c:dLbl>
              <c:idx val="16"/>
              <c:numFmt formatCode="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F-C6D8-4110-941F-4408469D029E}"/>
                </c:ext>
              </c:extLst>
            </c:dLbl>
            <c:dLbl>
              <c:idx val="17"/>
              <c:numFmt formatCode="0" sourceLinked="0"/>
              <c:spPr>
                <a:noFill/>
                <a:ln w="25400">
                  <a:noFill/>
                </a:ln>
              </c:spPr>
              <c:txPr>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40-C6D8-4110-941F-4408469D029E}"/>
                </c:ext>
              </c:extLst>
            </c:dLbl>
            <c:numFmt formatCode="0" sourceLinked="0"/>
            <c:spPr>
              <a:noFill/>
              <a:ln w="25400">
                <a:noFill/>
              </a:ln>
            </c:spPr>
            <c:txPr>
              <a:bodyPr wrap="square" lIns="38100" tIns="19050" rIns="38100" bIns="19050" anchor="ctr">
                <a:spAutoFit/>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dati_4!$B$91:$B$109</c:f>
              <c:strCache>
                <c:ptCount val="19"/>
                <c:pt idx="0">
                  <c:v>teicami + labi (n=224)</c:v>
                </c:pt>
                <c:pt idx="1">
                  <c:v>viduvēji (n=362)</c:v>
                </c:pt>
                <c:pt idx="2">
                  <c:v>slikti (n=139)</c:v>
                </c:pt>
                <c:pt idx="4">
                  <c:v>teicami + labi (n=224)</c:v>
                </c:pt>
                <c:pt idx="5">
                  <c:v>viduvēji (n=362)</c:v>
                </c:pt>
                <c:pt idx="6">
                  <c:v>slikti (n=139)</c:v>
                </c:pt>
                <c:pt idx="8">
                  <c:v>teicami + labi (n=224)</c:v>
                </c:pt>
                <c:pt idx="9">
                  <c:v>viduvēji (n=362)</c:v>
                </c:pt>
                <c:pt idx="10">
                  <c:v>slikti (n=139)</c:v>
                </c:pt>
                <c:pt idx="12">
                  <c:v>teicami + labi (n=224)</c:v>
                </c:pt>
                <c:pt idx="13">
                  <c:v>viduvēji (n=362)</c:v>
                </c:pt>
                <c:pt idx="14">
                  <c:v>slikti (n=139)</c:v>
                </c:pt>
                <c:pt idx="16">
                  <c:v>teicami + labi (n=224)</c:v>
                </c:pt>
                <c:pt idx="17">
                  <c:v>viduvēji (n=362)</c:v>
                </c:pt>
                <c:pt idx="18">
                  <c:v>slikti (n=139)</c:v>
                </c:pt>
              </c:strCache>
            </c:strRef>
          </c:cat>
          <c:val>
            <c:numRef>
              <c:f>dati_4!$F$91:$F$109</c:f>
              <c:numCache>
                <c:formatCode>0</c:formatCode>
                <c:ptCount val="19"/>
                <c:pt idx="0">
                  <c:v>0.9</c:v>
                </c:pt>
                <c:pt idx="1">
                  <c:v>9.1999999999999993</c:v>
                </c:pt>
                <c:pt idx="2">
                  <c:v>41.7</c:v>
                </c:pt>
                <c:pt idx="4">
                  <c:v>10.3</c:v>
                </c:pt>
                <c:pt idx="5">
                  <c:v>43</c:v>
                </c:pt>
                <c:pt idx="6">
                  <c:v>47.9</c:v>
                </c:pt>
                <c:pt idx="8">
                  <c:v>11.7</c:v>
                </c:pt>
                <c:pt idx="9">
                  <c:v>46.8</c:v>
                </c:pt>
                <c:pt idx="10">
                  <c:v>57.3</c:v>
                </c:pt>
                <c:pt idx="12">
                  <c:v>26.9</c:v>
                </c:pt>
                <c:pt idx="13">
                  <c:v>45.4</c:v>
                </c:pt>
                <c:pt idx="14">
                  <c:v>38.5</c:v>
                </c:pt>
                <c:pt idx="16">
                  <c:v>37.700000000000003</c:v>
                </c:pt>
                <c:pt idx="17">
                  <c:v>45.1</c:v>
                </c:pt>
                <c:pt idx="18">
                  <c:v>36</c:v>
                </c:pt>
              </c:numCache>
            </c:numRef>
          </c:val>
          <c:extLst>
            <c:ext xmlns:c16="http://schemas.microsoft.com/office/drawing/2014/chart" uri="{C3380CC4-5D6E-409C-BE32-E72D297353CC}">
              <c16:uniqueId val="{00000041-C6D8-4110-941F-4408469D029E}"/>
            </c:ext>
          </c:extLst>
        </c:ser>
        <c:ser>
          <c:idx val="4"/>
          <c:order val="4"/>
          <c:tx>
            <c:strRef>
              <c:f>dati_4!$G$90</c:f>
              <c:strCache>
                <c:ptCount val="1"/>
                <c:pt idx="0">
                  <c:v>Nemaz nepiekrītu</c:v>
                </c:pt>
              </c:strCache>
            </c:strRef>
          </c:tx>
          <c:spPr>
            <a:solidFill>
              <a:srgbClr val="A37EDE"/>
            </a:solidFill>
            <a:ln w="25400">
              <a:noFill/>
            </a:ln>
          </c:spPr>
          <c:invertIfNegative val="0"/>
          <c:dLbls>
            <c:dLbl>
              <c:idx val="0"/>
              <c:layout>
                <c:manualLayout>
                  <c:x val="2.1022510795021591E-2"/>
                  <c:y val="1.649848951363282E-17"/>
                </c:manualLayout>
              </c:layout>
              <c:numFmt formatCode="0" sourceLinked="0"/>
              <c:spPr>
                <a:noFill/>
                <a:ln w="25400">
                  <a:noFill/>
                </a:ln>
              </c:spPr>
              <c:txPr>
                <a:bodyPr/>
                <a:lstStyle/>
                <a:p>
                  <a:pPr>
                    <a:defRPr sz="11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42-C6D8-4110-941F-4408469D029E}"/>
                </c:ext>
              </c:extLst>
            </c:dLbl>
            <c:dLbl>
              <c:idx val="1"/>
              <c:layout>
                <c:manualLayout>
                  <c:x val="1.6818074731808842E-2"/>
                  <c:y val="2.1580038636901177E-7"/>
                </c:manualLayout>
              </c:layout>
              <c:numFmt formatCode="0.0" sourceLinked="0"/>
              <c:spPr>
                <a:noFill/>
                <a:ln w="25400">
                  <a:noFill/>
                </a:ln>
              </c:spPr>
              <c:txPr>
                <a:bodyPr/>
                <a:lstStyle/>
                <a:p>
                  <a:pPr>
                    <a:defRPr sz="11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43-C6D8-4110-941F-4408469D029E}"/>
                </c:ext>
              </c:extLst>
            </c:dLbl>
            <c:dLbl>
              <c:idx val="2"/>
              <c:numFmt formatCode="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4-C6D8-4110-941F-4408469D029E}"/>
                </c:ext>
              </c:extLst>
            </c:dLbl>
            <c:dLbl>
              <c:idx val="3"/>
              <c:numFmt formatCode="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5-C6D8-4110-941F-4408469D029E}"/>
                </c:ext>
              </c:extLst>
            </c:dLbl>
            <c:dLbl>
              <c:idx val="4"/>
              <c:numFmt formatCode="0" sourceLinked="0"/>
              <c:spPr>
                <a:noFill/>
                <a:ln w="25400">
                  <a:noFill/>
                </a:ln>
              </c:spPr>
              <c:txPr>
                <a:bodyPr/>
                <a:lstStyle/>
                <a:p>
                  <a:pPr>
                    <a:defRPr sz="1100" b="0" i="0" u="none" strike="noStrike" baseline="0">
                      <a:solidFill>
                        <a:sysClr val="windowText" lastClr="000000"/>
                      </a:solidFill>
                      <a:latin typeface="Arial"/>
                      <a:ea typeface="Arial"/>
                      <a:cs typeface="Arial"/>
                    </a:defRPr>
                  </a:pPr>
                  <a:endParaRPr lang="lv-LV"/>
                </a:p>
              </c:txPr>
              <c:dLblPos val="inBase"/>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46-C6D8-4110-941F-4408469D029E}"/>
                </c:ext>
              </c:extLst>
            </c:dLbl>
            <c:dLbl>
              <c:idx val="5"/>
              <c:numFmt formatCode="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7-C6D8-4110-941F-4408469D029E}"/>
                </c:ext>
              </c:extLst>
            </c:dLbl>
            <c:dLbl>
              <c:idx val="6"/>
              <c:numFmt formatCode="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8-C6D8-4110-941F-4408469D029E}"/>
                </c:ext>
              </c:extLst>
            </c:dLbl>
            <c:dLbl>
              <c:idx val="7"/>
              <c:numFmt formatCode="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9-C6D8-4110-941F-4408469D029E}"/>
                </c:ext>
              </c:extLst>
            </c:dLbl>
            <c:dLbl>
              <c:idx val="8"/>
              <c:numFmt formatCode="0" sourceLinked="0"/>
              <c:spPr>
                <a:noFill/>
                <a:ln w="25400">
                  <a:noFill/>
                </a:ln>
              </c:spPr>
              <c:txPr>
                <a:bodyPr/>
                <a:lstStyle/>
                <a:p>
                  <a:pPr>
                    <a:defRPr sz="1100" b="0" i="0" u="none" strike="noStrike" baseline="0">
                      <a:solidFill>
                        <a:sysClr val="windowText" lastClr="000000"/>
                      </a:solidFill>
                      <a:latin typeface="Arial"/>
                      <a:ea typeface="Arial"/>
                      <a:cs typeface="Arial"/>
                    </a:defRPr>
                  </a:pPr>
                  <a:endParaRPr lang="lv-LV"/>
                </a:p>
              </c:txPr>
              <c:dLblPos val="inBase"/>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4A-C6D8-4110-941F-4408469D029E}"/>
                </c:ext>
              </c:extLst>
            </c:dLbl>
            <c:dLbl>
              <c:idx val="9"/>
              <c:numFmt formatCode="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B-C6D8-4110-941F-4408469D029E}"/>
                </c:ext>
              </c:extLst>
            </c:dLbl>
            <c:dLbl>
              <c:idx val="10"/>
              <c:numFmt formatCode="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C-C6D8-4110-941F-4408469D029E}"/>
                </c:ext>
              </c:extLst>
            </c:dLbl>
            <c:dLbl>
              <c:idx val="11"/>
              <c:numFmt formatCode="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D-C6D8-4110-941F-4408469D029E}"/>
                </c:ext>
              </c:extLst>
            </c:dLbl>
            <c:dLbl>
              <c:idx val="12"/>
              <c:numFmt formatCode="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E-C6D8-4110-941F-4408469D029E}"/>
                </c:ext>
              </c:extLst>
            </c:dLbl>
            <c:dLbl>
              <c:idx val="13"/>
              <c:numFmt formatCode="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F-C6D8-4110-941F-4408469D029E}"/>
                </c:ext>
              </c:extLst>
            </c:dLbl>
            <c:dLbl>
              <c:idx val="14"/>
              <c:numFmt formatCode="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50-C6D8-4110-941F-4408469D029E}"/>
                </c:ext>
              </c:extLst>
            </c:dLbl>
            <c:dLbl>
              <c:idx val="15"/>
              <c:numFmt formatCode="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51-C6D8-4110-941F-4408469D029E}"/>
                </c:ext>
              </c:extLst>
            </c:dLbl>
            <c:dLbl>
              <c:idx val="16"/>
              <c:numFmt formatCode="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52-C6D8-4110-941F-4408469D029E}"/>
                </c:ext>
              </c:extLst>
            </c:dLbl>
            <c:dLbl>
              <c:idx val="17"/>
              <c:numFmt formatCode="0" sourceLinked="0"/>
              <c:spPr>
                <a:noFill/>
                <a:ln w="25400">
                  <a:noFill/>
                </a:ln>
              </c:spPr>
              <c:txPr>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53-C6D8-4110-941F-4408469D029E}"/>
                </c:ext>
              </c:extLst>
            </c:dLbl>
            <c:numFmt formatCode="0" sourceLinked="0"/>
            <c:spPr>
              <a:noFill/>
              <a:ln w="25400">
                <a:noFill/>
              </a:ln>
            </c:spPr>
            <c:txPr>
              <a:bodyPr wrap="square" lIns="38100" tIns="19050" rIns="38100" bIns="19050" anchor="ctr">
                <a:spAutoFit/>
              </a:bodyPr>
              <a:lstStyle/>
              <a:p>
                <a:pPr>
                  <a:defRPr sz="11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dati_4!$B$91:$B$109</c:f>
              <c:strCache>
                <c:ptCount val="19"/>
                <c:pt idx="0">
                  <c:v>teicami + labi (n=224)</c:v>
                </c:pt>
                <c:pt idx="1">
                  <c:v>viduvēji (n=362)</c:v>
                </c:pt>
                <c:pt idx="2">
                  <c:v>slikti (n=139)</c:v>
                </c:pt>
                <c:pt idx="4">
                  <c:v>teicami + labi (n=224)</c:v>
                </c:pt>
                <c:pt idx="5">
                  <c:v>viduvēji (n=362)</c:v>
                </c:pt>
                <c:pt idx="6">
                  <c:v>slikti (n=139)</c:v>
                </c:pt>
                <c:pt idx="8">
                  <c:v>teicami + labi (n=224)</c:v>
                </c:pt>
                <c:pt idx="9">
                  <c:v>viduvēji (n=362)</c:v>
                </c:pt>
                <c:pt idx="10">
                  <c:v>slikti (n=139)</c:v>
                </c:pt>
                <c:pt idx="12">
                  <c:v>teicami + labi (n=224)</c:v>
                </c:pt>
                <c:pt idx="13">
                  <c:v>viduvēji (n=362)</c:v>
                </c:pt>
                <c:pt idx="14">
                  <c:v>slikti (n=139)</c:v>
                </c:pt>
                <c:pt idx="16">
                  <c:v>teicami + labi (n=224)</c:v>
                </c:pt>
                <c:pt idx="17">
                  <c:v>viduvēji (n=362)</c:v>
                </c:pt>
                <c:pt idx="18">
                  <c:v>slikti (n=139)</c:v>
                </c:pt>
              </c:strCache>
            </c:strRef>
          </c:cat>
          <c:val>
            <c:numRef>
              <c:f>dati_4!$G$91:$G$109</c:f>
              <c:numCache>
                <c:formatCode>0.0</c:formatCode>
                <c:ptCount val="19"/>
                <c:pt idx="0" formatCode="0">
                  <c:v>0.5</c:v>
                </c:pt>
                <c:pt idx="1">
                  <c:v>0.3</c:v>
                </c:pt>
                <c:pt idx="2" formatCode="0">
                  <c:v>9.4</c:v>
                </c:pt>
                <c:pt idx="4" formatCode="0">
                  <c:v>1.9</c:v>
                </c:pt>
                <c:pt idx="5" formatCode="0">
                  <c:v>11.5</c:v>
                </c:pt>
                <c:pt idx="6" formatCode="0">
                  <c:v>36.5</c:v>
                </c:pt>
                <c:pt idx="8" formatCode="0">
                  <c:v>2.8</c:v>
                </c:pt>
                <c:pt idx="9" formatCode="0">
                  <c:v>10.9</c:v>
                </c:pt>
                <c:pt idx="10" formatCode="0">
                  <c:v>25</c:v>
                </c:pt>
                <c:pt idx="12" formatCode="0">
                  <c:v>5.0999999999999996</c:v>
                </c:pt>
                <c:pt idx="13" formatCode="0">
                  <c:v>19.100000000000001</c:v>
                </c:pt>
                <c:pt idx="14" formatCode="0">
                  <c:v>45.4</c:v>
                </c:pt>
                <c:pt idx="16" formatCode="0">
                  <c:v>11.7</c:v>
                </c:pt>
                <c:pt idx="17" formatCode="0">
                  <c:v>29.1</c:v>
                </c:pt>
                <c:pt idx="18" formatCode="0">
                  <c:v>49.4</c:v>
                </c:pt>
              </c:numCache>
            </c:numRef>
          </c:val>
          <c:extLst>
            <c:ext xmlns:c16="http://schemas.microsoft.com/office/drawing/2014/chart" uri="{C3380CC4-5D6E-409C-BE32-E72D297353CC}">
              <c16:uniqueId val="{00000054-C6D8-4110-941F-4408469D029E}"/>
            </c:ext>
          </c:extLst>
        </c:ser>
        <c:ser>
          <c:idx val="5"/>
          <c:order val="5"/>
          <c:tx>
            <c:strRef>
              <c:f>dati_4!$H$90</c:f>
              <c:strCache>
                <c:ptCount val="1"/>
              </c:strCache>
            </c:strRef>
          </c:tx>
          <c:spPr>
            <a:noFill/>
            <a:ln w="25400">
              <a:noFill/>
            </a:ln>
          </c:spPr>
          <c:invertIfNegative val="0"/>
          <c:cat>
            <c:strRef>
              <c:f>dati_4!$B$91:$B$109</c:f>
              <c:strCache>
                <c:ptCount val="19"/>
                <c:pt idx="0">
                  <c:v>teicami + labi (n=224)</c:v>
                </c:pt>
                <c:pt idx="1">
                  <c:v>viduvēji (n=362)</c:v>
                </c:pt>
                <c:pt idx="2">
                  <c:v>slikti (n=139)</c:v>
                </c:pt>
                <c:pt idx="4">
                  <c:v>teicami + labi (n=224)</c:v>
                </c:pt>
                <c:pt idx="5">
                  <c:v>viduvēji (n=362)</c:v>
                </c:pt>
                <c:pt idx="6">
                  <c:v>slikti (n=139)</c:v>
                </c:pt>
                <c:pt idx="8">
                  <c:v>teicami + labi (n=224)</c:v>
                </c:pt>
                <c:pt idx="9">
                  <c:v>viduvēji (n=362)</c:v>
                </c:pt>
                <c:pt idx="10">
                  <c:v>slikti (n=139)</c:v>
                </c:pt>
                <c:pt idx="12">
                  <c:v>teicami + labi (n=224)</c:v>
                </c:pt>
                <c:pt idx="13">
                  <c:v>viduvēji (n=362)</c:v>
                </c:pt>
                <c:pt idx="14">
                  <c:v>slikti (n=139)</c:v>
                </c:pt>
                <c:pt idx="16">
                  <c:v>teicami + labi (n=224)</c:v>
                </c:pt>
                <c:pt idx="17">
                  <c:v>viduvēji (n=362)</c:v>
                </c:pt>
                <c:pt idx="18">
                  <c:v>slikti (n=139)</c:v>
                </c:pt>
              </c:strCache>
            </c:strRef>
          </c:cat>
          <c:val>
            <c:numRef>
              <c:f>dati_4!$H$91:$H$109</c:f>
              <c:numCache>
                <c:formatCode>0.0</c:formatCode>
                <c:ptCount val="19"/>
                <c:pt idx="0">
                  <c:v>95.299999999999983</c:v>
                </c:pt>
                <c:pt idx="1">
                  <c:v>87.199999999999989</c:v>
                </c:pt>
                <c:pt idx="2">
                  <c:v>45.59999999999998</c:v>
                </c:pt>
                <c:pt idx="4">
                  <c:v>84.499999999999986</c:v>
                </c:pt>
                <c:pt idx="5">
                  <c:v>42.199999999999989</c:v>
                </c:pt>
                <c:pt idx="6">
                  <c:v>12.29999999999999</c:v>
                </c:pt>
                <c:pt idx="8">
                  <c:v>82.199999999999989</c:v>
                </c:pt>
                <c:pt idx="9">
                  <c:v>38.999999999999986</c:v>
                </c:pt>
                <c:pt idx="10">
                  <c:v>14.399999999999991</c:v>
                </c:pt>
                <c:pt idx="12">
                  <c:v>64.699999999999989</c:v>
                </c:pt>
                <c:pt idx="13">
                  <c:v>32.199999999999996</c:v>
                </c:pt>
                <c:pt idx="14">
                  <c:v>12.79999999999999</c:v>
                </c:pt>
                <c:pt idx="16">
                  <c:v>47.299999999999983</c:v>
                </c:pt>
                <c:pt idx="17">
                  <c:v>22.499999999999993</c:v>
                </c:pt>
                <c:pt idx="18">
                  <c:v>11.29999999999999</c:v>
                </c:pt>
              </c:numCache>
            </c:numRef>
          </c:val>
          <c:extLst>
            <c:ext xmlns:c16="http://schemas.microsoft.com/office/drawing/2014/chart" uri="{C3380CC4-5D6E-409C-BE32-E72D297353CC}">
              <c16:uniqueId val="{00000055-C6D8-4110-941F-4408469D029E}"/>
            </c:ext>
          </c:extLst>
        </c:ser>
        <c:ser>
          <c:idx val="6"/>
          <c:order val="6"/>
          <c:tx>
            <c:strRef>
              <c:f>dati_4!$I$90</c:f>
              <c:strCache>
                <c:ptCount val="1"/>
                <c:pt idx="0">
                  <c:v>Grūti pateikt</c:v>
                </c:pt>
              </c:strCache>
            </c:strRef>
          </c:tx>
          <c:spPr>
            <a:solidFill>
              <a:srgbClr val="D7D7D7"/>
            </a:solidFill>
            <a:ln w="25400">
              <a:noFill/>
            </a:ln>
          </c:spPr>
          <c:invertIfNegative val="0"/>
          <c:dLbls>
            <c:numFmt formatCode="#,##0" sourceLinked="0"/>
            <c:spPr>
              <a:noFill/>
              <a:ln w="25400">
                <a:noFill/>
              </a:ln>
            </c:spPr>
            <c:txPr>
              <a:bodyPr wrap="square" lIns="38100" tIns="19050" rIns="38100" bIns="19050" anchor="ctr">
                <a:spAutoFit/>
              </a:bodyPr>
              <a:lstStyle/>
              <a:p>
                <a:pPr>
                  <a:defRPr sz="11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dati_4!$B$91:$B$109</c:f>
              <c:strCache>
                <c:ptCount val="19"/>
                <c:pt idx="0">
                  <c:v>teicami + labi (n=224)</c:v>
                </c:pt>
                <c:pt idx="1">
                  <c:v>viduvēji (n=362)</c:v>
                </c:pt>
                <c:pt idx="2">
                  <c:v>slikti (n=139)</c:v>
                </c:pt>
                <c:pt idx="4">
                  <c:v>teicami + labi (n=224)</c:v>
                </c:pt>
                <c:pt idx="5">
                  <c:v>viduvēji (n=362)</c:v>
                </c:pt>
                <c:pt idx="6">
                  <c:v>slikti (n=139)</c:v>
                </c:pt>
                <c:pt idx="8">
                  <c:v>teicami + labi (n=224)</c:v>
                </c:pt>
                <c:pt idx="9">
                  <c:v>viduvēji (n=362)</c:v>
                </c:pt>
                <c:pt idx="10">
                  <c:v>slikti (n=139)</c:v>
                </c:pt>
                <c:pt idx="12">
                  <c:v>teicami + labi (n=224)</c:v>
                </c:pt>
                <c:pt idx="13">
                  <c:v>viduvēji (n=362)</c:v>
                </c:pt>
                <c:pt idx="14">
                  <c:v>slikti (n=139)</c:v>
                </c:pt>
                <c:pt idx="16">
                  <c:v>teicami + labi (n=224)</c:v>
                </c:pt>
                <c:pt idx="17">
                  <c:v>viduvēji (n=362)</c:v>
                </c:pt>
                <c:pt idx="18">
                  <c:v>slikti (n=139)</c:v>
                </c:pt>
              </c:strCache>
            </c:strRef>
          </c:cat>
          <c:val>
            <c:numRef>
              <c:f>dati_4!$I$91:$I$109</c:f>
              <c:numCache>
                <c:formatCode>0</c:formatCode>
                <c:ptCount val="19"/>
                <c:pt idx="0">
                  <c:v>2.7</c:v>
                </c:pt>
                <c:pt idx="1">
                  <c:v>10.3</c:v>
                </c:pt>
                <c:pt idx="2">
                  <c:v>17.5</c:v>
                </c:pt>
                <c:pt idx="4">
                  <c:v>10</c:v>
                </c:pt>
                <c:pt idx="5">
                  <c:v>18.5</c:v>
                </c:pt>
                <c:pt idx="6">
                  <c:v>7.7</c:v>
                </c:pt>
                <c:pt idx="8">
                  <c:v>11</c:v>
                </c:pt>
                <c:pt idx="9">
                  <c:v>14.1</c:v>
                </c:pt>
                <c:pt idx="10">
                  <c:v>10.7</c:v>
                </c:pt>
                <c:pt idx="12">
                  <c:v>15.8</c:v>
                </c:pt>
                <c:pt idx="13">
                  <c:v>20.2</c:v>
                </c:pt>
                <c:pt idx="14">
                  <c:v>11.8</c:v>
                </c:pt>
                <c:pt idx="16">
                  <c:v>12.7</c:v>
                </c:pt>
                <c:pt idx="17">
                  <c:v>12.1</c:v>
                </c:pt>
                <c:pt idx="18">
                  <c:v>9.9</c:v>
                </c:pt>
              </c:numCache>
            </c:numRef>
          </c:val>
          <c:extLst>
            <c:ext xmlns:c16="http://schemas.microsoft.com/office/drawing/2014/chart" uri="{C3380CC4-5D6E-409C-BE32-E72D297353CC}">
              <c16:uniqueId val="{00000056-C6D8-4110-941F-4408469D029E}"/>
            </c:ext>
          </c:extLst>
        </c:ser>
        <c:dLbls>
          <c:showLegendKey val="0"/>
          <c:showVal val="0"/>
          <c:showCatName val="0"/>
          <c:showSerName val="0"/>
          <c:showPercent val="0"/>
          <c:showBubbleSize val="0"/>
        </c:dLbls>
        <c:gapWidth val="22"/>
        <c:overlap val="100"/>
        <c:axId val="488684688"/>
        <c:axId val="1"/>
      </c:barChart>
      <c:catAx>
        <c:axId val="488684688"/>
        <c:scaling>
          <c:orientation val="maxMin"/>
        </c:scaling>
        <c:delete val="0"/>
        <c:axPos val="l"/>
        <c:title>
          <c:tx>
            <c:rich>
              <a:bodyPr rot="0" vert="horz"/>
              <a:lstStyle/>
              <a:p>
                <a:pPr algn="just">
                  <a:defRPr sz="800" b="0" i="0" u="none" strike="noStrike" baseline="0">
                    <a:solidFill>
                      <a:srgbClr val="000000"/>
                    </a:solidFill>
                    <a:latin typeface="Arial"/>
                    <a:ea typeface="Arial"/>
                    <a:cs typeface="Arial"/>
                  </a:defRPr>
                </a:pPr>
                <a:r>
                  <a:rPr lang="en-US"/>
                  <a:t>%</a:t>
                </a:r>
              </a:p>
            </c:rich>
          </c:tx>
          <c:layout>
            <c:manualLayout>
              <c:xMode val="edge"/>
              <c:yMode val="edge"/>
              <c:x val="2.6164210581989592E-2"/>
              <c:y val="2.7234217287321116E-2"/>
            </c:manualLayout>
          </c:layout>
          <c:overlay val="0"/>
          <c:spPr>
            <a:solidFill>
              <a:srgbClr val="FFFFFF"/>
            </a:solidFill>
            <a:ln w="3175">
              <a:solidFill>
                <a:srgbClr val="000000"/>
              </a:solidFill>
              <a:prstDash val="solid"/>
            </a:ln>
            <a:effectLst>
              <a:outerShdw dist="35921" dir="2700000" algn="br">
                <a:srgbClr val="000000"/>
              </a:outerShdw>
            </a:effectLst>
          </c:spPr>
        </c:title>
        <c:numFmt formatCode="General" sourceLinked="1"/>
        <c:majorTickMark val="out"/>
        <c:minorTickMark val="none"/>
        <c:tickLblPos val="low"/>
        <c:spPr>
          <a:ln w="3175">
            <a:solidFill>
              <a:srgbClr val="000000"/>
            </a:solidFill>
            <a:prstDash val="solid"/>
          </a:ln>
        </c:spPr>
        <c:txPr>
          <a:bodyPr rot="0" vert="horz"/>
          <a:lstStyle/>
          <a:p>
            <a:pPr>
              <a:defRPr sz="1100" b="0" i="0" u="none" strike="noStrike" baseline="0">
                <a:solidFill>
                  <a:srgbClr val="000000"/>
                </a:solidFill>
                <a:latin typeface="Arial"/>
                <a:ea typeface="Arial"/>
                <a:cs typeface="Arial"/>
              </a:defRPr>
            </a:pPr>
            <a:endParaRPr lang="en-US"/>
          </a:p>
        </c:txPr>
        <c:crossAx val="1"/>
        <c:crossesAt val="100.3"/>
        <c:auto val="1"/>
        <c:lblAlgn val="ctr"/>
        <c:lblOffset val="100"/>
        <c:tickLblSkip val="1"/>
        <c:tickMarkSkip val="1"/>
        <c:noMultiLvlLbl val="0"/>
      </c:catAx>
      <c:valAx>
        <c:axId val="1"/>
        <c:scaling>
          <c:orientation val="minMax"/>
          <c:max val="223"/>
          <c:min val="0"/>
        </c:scaling>
        <c:delete val="1"/>
        <c:axPos val="b"/>
        <c:numFmt formatCode="0.0" sourceLinked="1"/>
        <c:majorTickMark val="out"/>
        <c:minorTickMark val="none"/>
        <c:tickLblPos val="nextTo"/>
        <c:crossAx val="488684688"/>
        <c:crosses val="max"/>
        <c:crossBetween val="between"/>
        <c:majorUnit val="74.5"/>
        <c:minorUnit val="4"/>
      </c:valAx>
      <c:spPr>
        <a:noFill/>
        <a:ln w="25400">
          <a:noFill/>
        </a:ln>
      </c:spPr>
    </c:plotArea>
    <c:legend>
      <c:legendPos val="r"/>
      <c:legendEntry>
        <c:idx val="0"/>
        <c:delete val="1"/>
      </c:legendEntry>
      <c:legendEntry>
        <c:idx val="5"/>
        <c:delete val="1"/>
      </c:legendEntry>
      <c:layout>
        <c:manualLayout>
          <c:xMode val="edge"/>
          <c:yMode val="edge"/>
          <c:x val="0.30982367195760246"/>
          <c:y val="0"/>
          <c:w val="0.69017632241813587"/>
          <c:h val="8.8794926004228336E-2"/>
        </c:manualLayout>
      </c:layout>
      <c:overlay val="0"/>
      <c:spPr>
        <a:noFill/>
        <a:ln w="25400">
          <a:noFill/>
        </a:ln>
      </c:spPr>
      <c:txPr>
        <a:bodyPr/>
        <a:lstStyle/>
        <a:p>
          <a:pPr>
            <a:defRPr sz="1050" b="0" i="0" u="none" strike="noStrike" baseline="0">
              <a:solidFill>
                <a:srgbClr val="000000"/>
              </a:solidFill>
              <a:latin typeface="Arial"/>
              <a:ea typeface="Arial"/>
              <a:cs typeface="Arial"/>
            </a:defRPr>
          </a:pPr>
          <a:endParaRPr lang="lv-LV"/>
        </a:p>
      </c:txPr>
    </c:legend>
    <c:plotVisOnly val="1"/>
    <c:dispBlanksAs val="gap"/>
    <c:showDLblsOverMax val="0"/>
  </c:chart>
  <c:spPr>
    <a:noFill/>
    <a:ln w="6350">
      <a:noFill/>
    </a:ln>
  </c:spPr>
  <c:txPr>
    <a:bodyPr/>
    <a:lstStyle/>
    <a:p>
      <a:pPr>
        <a:defRPr sz="800" b="0" i="0" u="none" strike="noStrike" baseline="0">
          <a:solidFill>
            <a:srgbClr val="000000"/>
          </a:solidFill>
          <a:latin typeface="Arial"/>
          <a:ea typeface="Arial"/>
          <a:cs typeface="Arial"/>
        </a:defRPr>
      </a:pPr>
      <a:endParaRPr lang="en-US"/>
    </a:p>
  </c:txPr>
  <c:externalData r:id="rId2">
    <c:autoUpdate val="0"/>
  </c:externalData>
  <c:userShapes r:id="rId3"/>
</c:chartSpace>
</file>

<file path=ppt/charts/chart3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050" b="0" i="0" u="none" strike="noStrike" baseline="0">
                <a:solidFill>
                  <a:srgbClr val="000000"/>
                </a:solidFill>
                <a:latin typeface="Arial"/>
                <a:ea typeface="Arial"/>
                <a:cs typeface="Arial"/>
              </a:defRPr>
            </a:pPr>
            <a:r>
              <a:rPr lang="lv-LV" sz="1050"/>
              <a:t>Indekss*</a:t>
            </a:r>
          </a:p>
        </c:rich>
      </c:tx>
      <c:layout>
        <c:manualLayout>
          <c:xMode val="edge"/>
          <c:yMode val="edge"/>
          <c:x val="0.3477719327637237"/>
          <c:y val="2.892086765016442E-3"/>
        </c:manualLayout>
      </c:layout>
      <c:overlay val="0"/>
      <c:spPr>
        <a:solidFill>
          <a:srgbClr val="FFFFFF"/>
        </a:solidFill>
        <a:ln w="3175">
          <a:solidFill>
            <a:srgbClr val="000000"/>
          </a:solidFill>
          <a:prstDash val="solid"/>
        </a:ln>
        <a:effectLst>
          <a:outerShdw dist="35921" dir="2700000" algn="br">
            <a:srgbClr val="000000"/>
          </a:outerShdw>
        </a:effectLst>
      </c:spPr>
    </c:title>
    <c:autoTitleDeleted val="0"/>
    <c:plotArea>
      <c:layout>
        <c:manualLayout>
          <c:layoutTarget val="inner"/>
          <c:xMode val="edge"/>
          <c:yMode val="edge"/>
          <c:x val="0.25009926375671032"/>
          <c:y val="7.7475452496417449E-2"/>
          <c:w val="0.42222527651386366"/>
          <c:h val="0.89014796896107573"/>
        </c:manualLayout>
      </c:layout>
      <c:barChart>
        <c:barDir val="bar"/>
        <c:grouping val="clustered"/>
        <c:varyColors val="0"/>
        <c:ser>
          <c:idx val="0"/>
          <c:order val="0"/>
          <c:spPr>
            <a:pattFill prst="dkUpDiag">
              <a:fgClr>
                <a:srgbClr val="E3A50B"/>
              </a:fgClr>
              <a:bgClr>
                <a:schemeClr val="bg1"/>
              </a:bgClr>
            </a:pattFill>
            <a:ln>
              <a:solidFill>
                <a:srgbClr val="E3A50B"/>
              </a:solidFill>
            </a:ln>
          </c:spPr>
          <c:invertIfNegative val="1"/>
          <c:dLbls>
            <c:numFmt formatCode="#,##0.0" sourceLinked="0"/>
            <c:spPr>
              <a:noFill/>
              <a:ln w="25400">
                <a:noFill/>
              </a:ln>
            </c:spPr>
            <c:txPr>
              <a:bodyPr wrap="square" lIns="38100" tIns="19050" rIns="38100" bIns="19050" anchor="ctr">
                <a:spAutoFit/>
              </a:bodyPr>
              <a:lstStyle/>
              <a:p>
                <a:pPr>
                  <a:defRPr sz="1100" b="0"/>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dati_4!$K$91:$K$109</c:f>
              <c:numCache>
                <c:formatCode>0.0</c:formatCode>
                <c:ptCount val="19"/>
                <c:pt idx="0">
                  <c:v>63.45</c:v>
                </c:pt>
                <c:pt idx="1">
                  <c:v>42.35</c:v>
                </c:pt>
                <c:pt idx="2">
                  <c:v>-11.600000000000003</c:v>
                </c:pt>
                <c:pt idx="4">
                  <c:v>38</c:v>
                </c:pt>
                <c:pt idx="5">
                  <c:v>-18.899999999999999</c:v>
                </c:pt>
                <c:pt idx="6">
                  <c:v>-56.5</c:v>
                </c:pt>
                <c:pt idx="8">
                  <c:v>33.449999999999996</c:v>
                </c:pt>
                <c:pt idx="9">
                  <c:v>-19.899999999999999</c:v>
                </c:pt>
                <c:pt idx="10">
                  <c:v>-50.099999999999994</c:v>
                </c:pt>
                <c:pt idx="12">
                  <c:v>11.4</c:v>
                </c:pt>
                <c:pt idx="13">
                  <c:v>-33.799999999999997</c:v>
                </c:pt>
                <c:pt idx="14">
                  <c:v>-62.5</c:v>
                </c:pt>
                <c:pt idx="16">
                  <c:v>-8.1000000000000014</c:v>
                </c:pt>
                <c:pt idx="17">
                  <c:v>-44.3</c:v>
                </c:pt>
                <c:pt idx="18">
                  <c:v>-65.05</c:v>
                </c:pt>
              </c:numCache>
            </c:numRef>
          </c:val>
          <c:extLst>
            <c:ext xmlns:c16="http://schemas.microsoft.com/office/drawing/2014/chart" uri="{C3380CC4-5D6E-409C-BE32-E72D297353CC}">
              <c16:uniqueId val="{00000000-E0C5-4DB8-B146-F43C0C993EC2}"/>
            </c:ext>
          </c:extLst>
        </c:ser>
        <c:dLbls>
          <c:showLegendKey val="0"/>
          <c:showVal val="0"/>
          <c:showCatName val="0"/>
          <c:showSerName val="0"/>
          <c:showPercent val="0"/>
          <c:showBubbleSize val="0"/>
        </c:dLbls>
        <c:gapWidth val="22"/>
        <c:overlap val="100"/>
        <c:axId val="488693328"/>
        <c:axId val="1"/>
      </c:barChart>
      <c:catAx>
        <c:axId val="488693328"/>
        <c:scaling>
          <c:orientation val="maxMin"/>
        </c:scaling>
        <c:delete val="0"/>
        <c:axPos val="l"/>
        <c:majorTickMark val="out"/>
        <c:minorTickMark val="none"/>
        <c:tickLblPos val="none"/>
        <c:spPr>
          <a:ln w="3175">
            <a:solidFill>
              <a:srgbClr val="000000"/>
            </a:solidFill>
            <a:prstDash val="solid"/>
          </a:ln>
        </c:spPr>
        <c:crossAx val="1"/>
        <c:crosses val="autoZero"/>
        <c:auto val="1"/>
        <c:lblAlgn val="ctr"/>
        <c:lblOffset val="100"/>
        <c:tickLblSkip val="1"/>
        <c:tickMarkSkip val="1"/>
        <c:noMultiLvlLbl val="0"/>
      </c:catAx>
      <c:valAx>
        <c:axId val="1"/>
        <c:scaling>
          <c:orientation val="minMax"/>
          <c:max val="70"/>
          <c:min val="-70"/>
        </c:scaling>
        <c:delete val="1"/>
        <c:axPos val="b"/>
        <c:numFmt formatCode="0.0" sourceLinked="1"/>
        <c:majorTickMark val="out"/>
        <c:minorTickMark val="none"/>
        <c:tickLblPos val="nextTo"/>
        <c:crossAx val="488693328"/>
        <c:crosses val="max"/>
        <c:crossBetween val="between"/>
        <c:majorUnit val="1"/>
      </c:valAx>
      <c:spPr>
        <a:noFill/>
        <a:ln w="25400">
          <a:noFill/>
        </a:ln>
      </c:spPr>
    </c:plotArea>
    <c:plotVisOnly val="1"/>
    <c:dispBlanksAs val="gap"/>
    <c:showDLblsOverMax val="0"/>
  </c:chart>
  <c:spPr>
    <a:noFill/>
    <a:ln w="6350">
      <a:noFill/>
    </a:ln>
  </c:spPr>
  <c:txPr>
    <a:bodyPr/>
    <a:lstStyle/>
    <a:p>
      <a:pPr>
        <a:defRPr sz="150" b="0" i="0" u="none" strike="noStrike" baseline="0">
          <a:solidFill>
            <a:srgbClr val="000000"/>
          </a:solidFill>
          <a:latin typeface="Arial"/>
          <a:ea typeface="Arial"/>
          <a:cs typeface="Arial"/>
        </a:defRPr>
      </a:pPr>
      <a:endParaRPr lang="en-US"/>
    </a:p>
  </c:txPr>
  <c:externalData r:id="rId2">
    <c:autoUpdate val="0"/>
  </c:externalData>
</c:chartSpace>
</file>

<file path=ppt/charts/chart3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32710674900516468"/>
          <c:y val="5.7643298619930575E-2"/>
          <c:w val="0.67289325099483532"/>
          <c:h val="0.89888620777241568"/>
        </c:manualLayout>
      </c:layout>
      <c:barChart>
        <c:barDir val="bar"/>
        <c:grouping val="stacked"/>
        <c:varyColors val="0"/>
        <c:ser>
          <c:idx val="0"/>
          <c:order val="0"/>
          <c:tx>
            <c:strRef>
              <c:f>dati_4!$B$120</c:f>
              <c:strCache>
                <c:ptCount val="1"/>
              </c:strCache>
            </c:strRef>
          </c:tx>
          <c:spPr>
            <a:noFill/>
            <a:ln w="25400">
              <a:noFill/>
            </a:ln>
          </c:spPr>
          <c:invertIfNegative val="0"/>
          <c:cat>
            <c:strRef>
              <c:f>dati_4!$A$121:$A$162</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dati_4!$B$121:$B$162</c:f>
              <c:numCache>
                <c:formatCode>General</c:formatCode>
                <c:ptCount val="42"/>
                <c:pt idx="0" formatCode="0.0">
                  <c:v>23.79999999999999</c:v>
                </c:pt>
                <c:pt idx="2" formatCode="0.0">
                  <c:v>24.299999999999983</c:v>
                </c:pt>
                <c:pt idx="3" formatCode="0.0">
                  <c:v>23.399999999999991</c:v>
                </c:pt>
                <c:pt idx="5" formatCode="0.0">
                  <c:v>21.799999999999997</c:v>
                </c:pt>
                <c:pt idx="6" formatCode="0.0">
                  <c:v>25.79999999999999</c:v>
                </c:pt>
                <c:pt idx="7" formatCode="0.0">
                  <c:v>22.299999999999983</c:v>
                </c:pt>
                <c:pt idx="8" formatCode="0.0">
                  <c:v>26.299999999999997</c:v>
                </c:pt>
                <c:pt idx="9" formatCode="0.0">
                  <c:v>24.79999999999999</c:v>
                </c:pt>
                <c:pt idx="10" formatCode="0.0">
                  <c:v>21.299999999999983</c:v>
                </c:pt>
                <c:pt idx="12" formatCode="0.0">
                  <c:v>25.200000000000003</c:v>
                </c:pt>
                <c:pt idx="13" formatCode="0.0">
                  <c:v>26.099999999999987</c:v>
                </c:pt>
                <c:pt idx="14" formatCode="0.0">
                  <c:v>18.399999999999991</c:v>
                </c:pt>
                <c:pt idx="16" formatCode="0.0">
                  <c:v>18.299999999999983</c:v>
                </c:pt>
                <c:pt idx="17" formatCode="0.0">
                  <c:v>33.899999999999984</c:v>
                </c:pt>
                <c:pt idx="19" formatCode="0.0">
                  <c:v>22.099999999999994</c:v>
                </c:pt>
                <c:pt idx="20" formatCode="0.0">
                  <c:v>36.999999999999993</c:v>
                </c:pt>
                <c:pt idx="22" formatCode="0.0">
                  <c:v>22.4</c:v>
                </c:pt>
                <c:pt idx="23" formatCode="0.0">
                  <c:v>23.199999999999996</c:v>
                </c:pt>
                <c:pt idx="24" formatCode="0.0">
                  <c:v>25.499999999999986</c:v>
                </c:pt>
                <c:pt idx="26" formatCode="0.0">
                  <c:v>27.499999999999993</c:v>
                </c:pt>
                <c:pt idx="27" formatCode="0.0">
                  <c:v>16.499999999999993</c:v>
                </c:pt>
                <c:pt idx="28" formatCode="0.0">
                  <c:v>23.499999999999993</c:v>
                </c:pt>
                <c:pt idx="29" formatCode="0.0">
                  <c:v>22.29999999999999</c:v>
                </c:pt>
                <c:pt idx="30" formatCode="0.0">
                  <c:v>20.999999999999986</c:v>
                </c:pt>
                <c:pt idx="32" formatCode="0.0">
                  <c:v>27.399999999999991</c:v>
                </c:pt>
                <c:pt idx="33" formatCode="0.0">
                  <c:v>30.199999999999996</c:v>
                </c:pt>
                <c:pt idx="34" formatCode="0.0">
                  <c:v>12.399999999999991</c:v>
                </c:pt>
                <c:pt idx="35" formatCode="0.0">
                  <c:v>36.099999999999994</c:v>
                </c:pt>
                <c:pt idx="36" formatCode="0.0">
                  <c:v>3.4000000000000057</c:v>
                </c:pt>
                <c:pt idx="37" formatCode="0.0">
                  <c:v>25.499999999999993</c:v>
                </c:pt>
                <c:pt idx="39" formatCode="0.0">
                  <c:v>27.399999999999991</c:v>
                </c:pt>
                <c:pt idx="40" formatCode="0.0">
                  <c:v>22.200000000000003</c:v>
                </c:pt>
                <c:pt idx="41" formatCode="0.0">
                  <c:v>21.999999999999993</c:v>
                </c:pt>
              </c:numCache>
            </c:numRef>
          </c:val>
          <c:extLst>
            <c:ext xmlns:c16="http://schemas.microsoft.com/office/drawing/2014/chart" uri="{C3380CC4-5D6E-409C-BE32-E72D297353CC}">
              <c16:uniqueId val="{00000000-B3D4-4C20-A1EF-77B2DF52E9E4}"/>
            </c:ext>
          </c:extLst>
        </c:ser>
        <c:ser>
          <c:idx val="1"/>
          <c:order val="1"/>
          <c:tx>
            <c:strRef>
              <c:f>dati_4!$C$120</c:f>
              <c:strCache>
                <c:ptCount val="1"/>
                <c:pt idx="0">
                  <c:v>Pilnībā piekrītu</c:v>
                </c:pt>
              </c:strCache>
            </c:strRef>
          </c:tx>
          <c:spPr>
            <a:solidFill>
              <a:srgbClr val="79B2BD"/>
            </a:solidFill>
            <a:ln w="25400">
              <a:noFill/>
            </a:ln>
          </c:spPr>
          <c:invertIfNegative val="0"/>
          <c:dLbls>
            <c:dLbl>
              <c:idx val="0"/>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1-B3D4-4C20-A1EF-77B2DF52E9E4}"/>
                </c:ext>
              </c:extLst>
            </c:dLbl>
            <c:dLbl>
              <c:idx val="1"/>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2-B3D4-4C20-A1EF-77B2DF52E9E4}"/>
                </c:ext>
              </c:extLst>
            </c:dLbl>
            <c:dLbl>
              <c:idx val="2"/>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3-B3D4-4C20-A1EF-77B2DF52E9E4}"/>
                </c:ext>
              </c:extLst>
            </c:dLbl>
            <c:dLbl>
              <c:idx val="3"/>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4-B3D4-4C20-A1EF-77B2DF52E9E4}"/>
                </c:ext>
              </c:extLst>
            </c:dLbl>
            <c:dLbl>
              <c:idx val="4"/>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5-B3D4-4C20-A1EF-77B2DF52E9E4}"/>
                </c:ext>
              </c:extLst>
            </c:dLbl>
            <c:dLbl>
              <c:idx val="5"/>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6-B3D4-4C20-A1EF-77B2DF52E9E4}"/>
                </c:ext>
              </c:extLst>
            </c:dLbl>
            <c:dLbl>
              <c:idx val="6"/>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7-B3D4-4C20-A1EF-77B2DF52E9E4}"/>
                </c:ext>
              </c:extLst>
            </c:dLbl>
            <c:dLbl>
              <c:idx val="7"/>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8-B3D4-4C20-A1EF-77B2DF52E9E4}"/>
                </c:ext>
              </c:extLst>
            </c:dLbl>
            <c:dLbl>
              <c:idx val="8"/>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9-B3D4-4C20-A1EF-77B2DF52E9E4}"/>
                </c:ext>
              </c:extLst>
            </c:dLbl>
            <c:dLbl>
              <c:idx val="9"/>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A-B3D4-4C20-A1EF-77B2DF52E9E4}"/>
                </c:ext>
              </c:extLst>
            </c:dLbl>
            <c:dLbl>
              <c:idx val="10"/>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B-B3D4-4C20-A1EF-77B2DF52E9E4}"/>
                </c:ext>
              </c:extLst>
            </c:dLbl>
            <c:dLbl>
              <c:idx val="11"/>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C-B3D4-4C20-A1EF-77B2DF52E9E4}"/>
                </c:ext>
              </c:extLst>
            </c:dLbl>
            <c:dLbl>
              <c:idx val="12"/>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D-B3D4-4C20-A1EF-77B2DF52E9E4}"/>
                </c:ext>
              </c:extLst>
            </c:dLbl>
            <c:dLbl>
              <c:idx val="13"/>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E-B3D4-4C20-A1EF-77B2DF52E9E4}"/>
                </c:ext>
              </c:extLst>
            </c:dLbl>
            <c:dLbl>
              <c:idx val="14"/>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F-B3D4-4C20-A1EF-77B2DF52E9E4}"/>
                </c:ext>
              </c:extLst>
            </c:dLbl>
            <c:dLbl>
              <c:idx val="15"/>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0-B3D4-4C20-A1EF-77B2DF52E9E4}"/>
                </c:ext>
              </c:extLst>
            </c:dLbl>
            <c:dLbl>
              <c:idx val="16"/>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1-B3D4-4C20-A1EF-77B2DF52E9E4}"/>
                </c:ext>
              </c:extLst>
            </c:dLbl>
            <c:dLbl>
              <c:idx val="18"/>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2-B3D4-4C20-A1EF-77B2DF52E9E4}"/>
                </c:ext>
              </c:extLst>
            </c:dLbl>
            <c:dLbl>
              <c:idx val="19"/>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3-B3D4-4C20-A1EF-77B2DF52E9E4}"/>
                </c:ext>
              </c:extLst>
            </c:dLbl>
            <c:dLbl>
              <c:idx val="22"/>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4-B3D4-4C20-A1EF-77B2DF52E9E4}"/>
                </c:ext>
              </c:extLst>
            </c:dLbl>
            <c:dLbl>
              <c:idx val="23"/>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5-B3D4-4C20-A1EF-77B2DF52E9E4}"/>
                </c:ext>
              </c:extLst>
            </c:dLbl>
            <c:dLbl>
              <c:idx val="25"/>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6-B3D4-4C20-A1EF-77B2DF52E9E4}"/>
                </c:ext>
              </c:extLst>
            </c:dLbl>
            <c:dLbl>
              <c:idx val="26"/>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7-B3D4-4C20-A1EF-77B2DF52E9E4}"/>
                </c:ext>
              </c:extLst>
            </c:dLbl>
            <c:dLbl>
              <c:idx val="27"/>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8-B3D4-4C20-A1EF-77B2DF52E9E4}"/>
                </c:ext>
              </c:extLst>
            </c:dLbl>
            <c:dLbl>
              <c:idx val="28"/>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9-B3D4-4C20-A1EF-77B2DF52E9E4}"/>
                </c:ext>
              </c:extLst>
            </c:dLbl>
            <c:dLbl>
              <c:idx val="29"/>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A-B3D4-4C20-A1EF-77B2DF52E9E4}"/>
                </c:ext>
              </c:extLst>
            </c:dLbl>
            <c:dLbl>
              <c:idx val="30"/>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B-B3D4-4C20-A1EF-77B2DF52E9E4}"/>
                </c:ext>
              </c:extLst>
            </c:dLbl>
            <c:dLbl>
              <c:idx val="31"/>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C-B3D4-4C20-A1EF-77B2DF52E9E4}"/>
                </c:ext>
              </c:extLst>
            </c:dLbl>
            <c:dLbl>
              <c:idx val="32"/>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D-B3D4-4C20-A1EF-77B2DF52E9E4}"/>
                </c:ext>
              </c:extLst>
            </c:dLbl>
            <c:dLbl>
              <c:idx val="33"/>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E-B3D4-4C20-A1EF-77B2DF52E9E4}"/>
                </c:ext>
              </c:extLst>
            </c:dLbl>
            <c:dLbl>
              <c:idx val="34"/>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F-B3D4-4C20-A1EF-77B2DF52E9E4}"/>
                </c:ext>
              </c:extLst>
            </c:dLbl>
            <c:dLbl>
              <c:idx val="35"/>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0-B3D4-4C20-A1EF-77B2DF52E9E4}"/>
                </c:ext>
              </c:extLst>
            </c:dLbl>
            <c:dLbl>
              <c:idx val="37"/>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1-B3D4-4C20-A1EF-77B2DF52E9E4}"/>
                </c:ext>
              </c:extLst>
            </c:dLbl>
            <c:dLbl>
              <c:idx val="38"/>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2-B3D4-4C20-A1EF-77B2DF52E9E4}"/>
                </c:ext>
              </c:extLst>
            </c:dLbl>
            <c:numFmt formatCode="0" sourceLinked="0"/>
            <c:spPr>
              <a:noFill/>
              <a:ln w="25400">
                <a:noFill/>
              </a:ln>
            </c:spPr>
            <c:txPr>
              <a:bodyPr wrap="square" lIns="38100" tIns="19050" rIns="38100" bIns="19050" anchor="ctr">
                <a:spAutoFit/>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dati_4!$A$121:$A$162</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dati_4!$C$121:$C$162</c:f>
              <c:numCache>
                <c:formatCode>General</c:formatCode>
                <c:ptCount val="42"/>
                <c:pt idx="0" formatCode="0">
                  <c:v>15</c:v>
                </c:pt>
                <c:pt idx="2" formatCode="0">
                  <c:v>15.4</c:v>
                </c:pt>
                <c:pt idx="3" formatCode="0">
                  <c:v>14.5</c:v>
                </c:pt>
                <c:pt idx="5" formatCode="0">
                  <c:v>16.3</c:v>
                </c:pt>
                <c:pt idx="6" formatCode="0">
                  <c:v>14.5</c:v>
                </c:pt>
                <c:pt idx="7" formatCode="0">
                  <c:v>17.100000000000001</c:v>
                </c:pt>
                <c:pt idx="8" formatCode="0">
                  <c:v>15.1</c:v>
                </c:pt>
                <c:pt idx="9" formatCode="0">
                  <c:v>13.5</c:v>
                </c:pt>
                <c:pt idx="10" formatCode="0">
                  <c:v>13.4</c:v>
                </c:pt>
                <c:pt idx="12" formatCode="0">
                  <c:v>16.899999999999999</c:v>
                </c:pt>
                <c:pt idx="13" formatCode="0">
                  <c:v>13.7</c:v>
                </c:pt>
                <c:pt idx="14" formatCode="0">
                  <c:v>17.2</c:v>
                </c:pt>
                <c:pt idx="16" formatCode="0">
                  <c:v>18.100000000000001</c:v>
                </c:pt>
                <c:pt idx="17" formatCode="0">
                  <c:v>9.9</c:v>
                </c:pt>
                <c:pt idx="19" formatCode="0">
                  <c:v>15.3</c:v>
                </c:pt>
                <c:pt idx="20" formatCode="0">
                  <c:v>12</c:v>
                </c:pt>
                <c:pt idx="22" formatCode="0">
                  <c:v>14.1</c:v>
                </c:pt>
                <c:pt idx="23" formatCode="0">
                  <c:v>15.3</c:v>
                </c:pt>
                <c:pt idx="24" formatCode="0">
                  <c:v>14.9</c:v>
                </c:pt>
                <c:pt idx="26" formatCode="0">
                  <c:v>15.8</c:v>
                </c:pt>
                <c:pt idx="27" formatCode="0">
                  <c:v>20.5</c:v>
                </c:pt>
                <c:pt idx="28" formatCode="0">
                  <c:v>11</c:v>
                </c:pt>
                <c:pt idx="29" formatCode="0">
                  <c:v>15.5</c:v>
                </c:pt>
                <c:pt idx="30" formatCode="0">
                  <c:v>12.4</c:v>
                </c:pt>
                <c:pt idx="32" formatCode="0">
                  <c:v>13.7</c:v>
                </c:pt>
                <c:pt idx="33" formatCode="0">
                  <c:v>7.8</c:v>
                </c:pt>
                <c:pt idx="34" formatCode="0">
                  <c:v>25.8</c:v>
                </c:pt>
                <c:pt idx="35" formatCode="0">
                  <c:v>13.5</c:v>
                </c:pt>
                <c:pt idx="36" formatCode="0">
                  <c:v>20.399999999999999</c:v>
                </c:pt>
                <c:pt idx="37" formatCode="0">
                  <c:v>10.3</c:v>
                </c:pt>
                <c:pt idx="39" formatCode="0">
                  <c:v>13.7</c:v>
                </c:pt>
                <c:pt idx="40" formatCode="0">
                  <c:v>16.399999999999999</c:v>
                </c:pt>
                <c:pt idx="41" formatCode="0">
                  <c:v>14.5</c:v>
                </c:pt>
              </c:numCache>
            </c:numRef>
          </c:val>
          <c:extLst>
            <c:ext xmlns:c16="http://schemas.microsoft.com/office/drawing/2014/chart" uri="{C3380CC4-5D6E-409C-BE32-E72D297353CC}">
              <c16:uniqueId val="{00000023-B3D4-4C20-A1EF-77B2DF52E9E4}"/>
            </c:ext>
          </c:extLst>
        </c:ser>
        <c:ser>
          <c:idx val="2"/>
          <c:order val="2"/>
          <c:tx>
            <c:strRef>
              <c:f>dati_4!$D$120</c:f>
              <c:strCache>
                <c:ptCount val="1"/>
                <c:pt idx="0">
                  <c:v>Drīzāk piekrītu</c:v>
                </c:pt>
              </c:strCache>
            </c:strRef>
          </c:tx>
          <c:spPr>
            <a:solidFill>
              <a:srgbClr val="B7D5DB"/>
            </a:solidFill>
            <a:ln w="25400">
              <a:noFill/>
            </a:ln>
          </c:spPr>
          <c:invertIfNegative val="0"/>
          <c:dLbls>
            <c:dLbl>
              <c:idx val="0"/>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4-B3D4-4C20-A1EF-77B2DF52E9E4}"/>
                </c:ext>
              </c:extLst>
            </c:dLbl>
            <c:dLbl>
              <c:idx val="1"/>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5-B3D4-4C20-A1EF-77B2DF52E9E4}"/>
                </c:ext>
              </c:extLst>
            </c:dLbl>
            <c:dLbl>
              <c:idx val="2"/>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6-B3D4-4C20-A1EF-77B2DF52E9E4}"/>
                </c:ext>
              </c:extLst>
            </c:dLbl>
            <c:dLbl>
              <c:idx val="3"/>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7-B3D4-4C20-A1EF-77B2DF52E9E4}"/>
                </c:ext>
              </c:extLst>
            </c:dLbl>
            <c:dLbl>
              <c:idx val="4"/>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8-B3D4-4C20-A1EF-77B2DF52E9E4}"/>
                </c:ext>
              </c:extLst>
            </c:dLbl>
            <c:dLbl>
              <c:idx val="5"/>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9-B3D4-4C20-A1EF-77B2DF52E9E4}"/>
                </c:ext>
              </c:extLst>
            </c:dLbl>
            <c:dLbl>
              <c:idx val="6"/>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A-B3D4-4C20-A1EF-77B2DF52E9E4}"/>
                </c:ext>
              </c:extLst>
            </c:dLbl>
            <c:dLbl>
              <c:idx val="7"/>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B-B3D4-4C20-A1EF-77B2DF52E9E4}"/>
                </c:ext>
              </c:extLst>
            </c:dLbl>
            <c:dLbl>
              <c:idx val="8"/>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C-B3D4-4C20-A1EF-77B2DF52E9E4}"/>
                </c:ext>
              </c:extLst>
            </c:dLbl>
            <c:numFmt formatCode="0" sourceLinked="0"/>
            <c:spPr>
              <a:noFill/>
              <a:ln w="25400">
                <a:noFill/>
              </a:ln>
            </c:spPr>
            <c:txPr>
              <a:bodyPr wrap="square" lIns="38100" tIns="19050" rIns="38100" bIns="19050" anchor="ctr">
                <a:spAutoFit/>
              </a:bodyPr>
              <a:lstStyle/>
              <a:p>
                <a:pPr>
                  <a:defRPr sz="9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dati_4!$A$121:$A$162</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dati_4!$D$121:$D$162</c:f>
              <c:numCache>
                <c:formatCode>General</c:formatCode>
                <c:ptCount val="42"/>
                <c:pt idx="0" formatCode="0">
                  <c:v>49.6</c:v>
                </c:pt>
                <c:pt idx="2" formatCode="0">
                  <c:v>48.7</c:v>
                </c:pt>
                <c:pt idx="3" formatCode="0">
                  <c:v>50.5</c:v>
                </c:pt>
                <c:pt idx="5" formatCode="0">
                  <c:v>50.3</c:v>
                </c:pt>
                <c:pt idx="6" formatCode="0">
                  <c:v>48.1</c:v>
                </c:pt>
                <c:pt idx="7" formatCode="0">
                  <c:v>49</c:v>
                </c:pt>
                <c:pt idx="8" formatCode="0">
                  <c:v>47</c:v>
                </c:pt>
                <c:pt idx="9" formatCode="0">
                  <c:v>50.1</c:v>
                </c:pt>
                <c:pt idx="10" formatCode="0">
                  <c:v>53.7</c:v>
                </c:pt>
                <c:pt idx="12" formatCode="0">
                  <c:v>46.3</c:v>
                </c:pt>
                <c:pt idx="13" formatCode="0">
                  <c:v>48.6</c:v>
                </c:pt>
                <c:pt idx="14" formatCode="0">
                  <c:v>52.8</c:v>
                </c:pt>
                <c:pt idx="16" formatCode="0">
                  <c:v>52</c:v>
                </c:pt>
                <c:pt idx="17" formatCode="0">
                  <c:v>44.6</c:v>
                </c:pt>
                <c:pt idx="19" formatCode="0">
                  <c:v>51</c:v>
                </c:pt>
                <c:pt idx="20" formatCode="0">
                  <c:v>39.4</c:v>
                </c:pt>
                <c:pt idx="22" formatCode="0">
                  <c:v>51.9</c:v>
                </c:pt>
                <c:pt idx="23" formatCode="0">
                  <c:v>49.9</c:v>
                </c:pt>
                <c:pt idx="24" formatCode="0">
                  <c:v>48</c:v>
                </c:pt>
                <c:pt idx="26" formatCode="0">
                  <c:v>45.1</c:v>
                </c:pt>
                <c:pt idx="27" formatCode="0">
                  <c:v>51.4</c:v>
                </c:pt>
                <c:pt idx="28" formatCode="0">
                  <c:v>53.9</c:v>
                </c:pt>
                <c:pt idx="29" formatCode="0">
                  <c:v>50.6</c:v>
                </c:pt>
                <c:pt idx="30" formatCode="0">
                  <c:v>55</c:v>
                </c:pt>
                <c:pt idx="32" formatCode="0">
                  <c:v>47.3</c:v>
                </c:pt>
                <c:pt idx="33" formatCode="0">
                  <c:v>50.4</c:v>
                </c:pt>
                <c:pt idx="34" formatCode="0">
                  <c:v>50.2</c:v>
                </c:pt>
                <c:pt idx="35" formatCode="0">
                  <c:v>38.799999999999997</c:v>
                </c:pt>
                <c:pt idx="36" formatCode="0">
                  <c:v>64.599999999999994</c:v>
                </c:pt>
                <c:pt idx="37" formatCode="0">
                  <c:v>52.6</c:v>
                </c:pt>
                <c:pt idx="39" formatCode="0">
                  <c:v>47.3</c:v>
                </c:pt>
                <c:pt idx="40" formatCode="0">
                  <c:v>49.8</c:v>
                </c:pt>
                <c:pt idx="41" formatCode="0">
                  <c:v>51.9</c:v>
                </c:pt>
              </c:numCache>
            </c:numRef>
          </c:val>
          <c:extLst>
            <c:ext xmlns:c16="http://schemas.microsoft.com/office/drawing/2014/chart" uri="{C3380CC4-5D6E-409C-BE32-E72D297353CC}">
              <c16:uniqueId val="{0000002D-B3D4-4C20-A1EF-77B2DF52E9E4}"/>
            </c:ext>
          </c:extLst>
        </c:ser>
        <c:ser>
          <c:idx val="3"/>
          <c:order val="3"/>
          <c:tx>
            <c:strRef>
              <c:f>dati_4!$E$120</c:f>
              <c:strCache>
                <c:ptCount val="1"/>
                <c:pt idx="0">
                  <c:v>Drīzāk nepiekrītu</c:v>
                </c:pt>
              </c:strCache>
            </c:strRef>
          </c:tx>
          <c:spPr>
            <a:solidFill>
              <a:srgbClr val="D5BAEC"/>
            </a:solidFill>
            <a:ln w="25400">
              <a:noFill/>
            </a:ln>
          </c:spPr>
          <c:invertIfNegative val="0"/>
          <c:dLbls>
            <c:dLbl>
              <c:idx val="0"/>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2E-B3D4-4C20-A1EF-77B2DF52E9E4}"/>
                </c:ext>
              </c:extLst>
            </c:dLbl>
            <c:dLbl>
              <c:idx val="1"/>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2F-B3D4-4C20-A1EF-77B2DF52E9E4}"/>
                </c:ext>
              </c:extLst>
            </c:dLbl>
            <c:dLbl>
              <c:idx val="2"/>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0-B3D4-4C20-A1EF-77B2DF52E9E4}"/>
                </c:ext>
              </c:extLst>
            </c:dLbl>
            <c:dLbl>
              <c:idx val="3"/>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1-B3D4-4C20-A1EF-77B2DF52E9E4}"/>
                </c:ext>
              </c:extLst>
            </c:dLbl>
            <c:dLbl>
              <c:idx val="4"/>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2-B3D4-4C20-A1EF-77B2DF52E9E4}"/>
                </c:ext>
              </c:extLst>
            </c:dLbl>
            <c:dLbl>
              <c:idx val="5"/>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3-B3D4-4C20-A1EF-77B2DF52E9E4}"/>
                </c:ext>
              </c:extLst>
            </c:dLbl>
            <c:dLbl>
              <c:idx val="6"/>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4-B3D4-4C20-A1EF-77B2DF52E9E4}"/>
                </c:ext>
              </c:extLst>
            </c:dLbl>
            <c:dLbl>
              <c:idx val="7"/>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5-B3D4-4C20-A1EF-77B2DF52E9E4}"/>
                </c:ext>
              </c:extLst>
            </c:dLbl>
            <c:dLbl>
              <c:idx val="8"/>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6-B3D4-4C20-A1EF-77B2DF52E9E4}"/>
                </c:ext>
              </c:extLst>
            </c:dLbl>
            <c:dLbl>
              <c:idx val="9"/>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7-B3D4-4C20-A1EF-77B2DF52E9E4}"/>
                </c:ext>
              </c:extLst>
            </c:dLbl>
            <c:dLbl>
              <c:idx val="10"/>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8-B3D4-4C20-A1EF-77B2DF52E9E4}"/>
                </c:ext>
              </c:extLst>
            </c:dLbl>
            <c:dLbl>
              <c:idx val="11"/>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9-B3D4-4C20-A1EF-77B2DF52E9E4}"/>
                </c:ext>
              </c:extLst>
            </c:dLbl>
            <c:dLbl>
              <c:idx val="12"/>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A-B3D4-4C20-A1EF-77B2DF52E9E4}"/>
                </c:ext>
              </c:extLst>
            </c:dLbl>
            <c:dLbl>
              <c:idx val="13"/>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B-B3D4-4C20-A1EF-77B2DF52E9E4}"/>
                </c:ext>
              </c:extLst>
            </c:dLbl>
            <c:dLbl>
              <c:idx val="14"/>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C-B3D4-4C20-A1EF-77B2DF52E9E4}"/>
                </c:ext>
              </c:extLst>
            </c:dLbl>
            <c:dLbl>
              <c:idx val="15"/>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D-B3D4-4C20-A1EF-77B2DF52E9E4}"/>
                </c:ext>
              </c:extLst>
            </c:dLbl>
            <c:dLbl>
              <c:idx val="16"/>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E-B3D4-4C20-A1EF-77B2DF52E9E4}"/>
                </c:ext>
              </c:extLst>
            </c:dLbl>
            <c:dLbl>
              <c:idx val="17"/>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F-B3D4-4C20-A1EF-77B2DF52E9E4}"/>
                </c:ext>
              </c:extLst>
            </c:dLbl>
            <c:numFmt formatCode="0" sourceLinked="0"/>
            <c:spPr>
              <a:noFill/>
              <a:ln w="25400">
                <a:noFill/>
              </a:ln>
            </c:spPr>
            <c:txPr>
              <a:bodyPr wrap="square" lIns="38100" tIns="19050" rIns="38100" bIns="19050" anchor="ctr">
                <a:spAutoFit/>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dati_4!$A$121:$A$162</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dati_4!$E$121:$E$162</c:f>
              <c:numCache>
                <c:formatCode>General</c:formatCode>
                <c:ptCount val="42"/>
                <c:pt idx="0" formatCode="0">
                  <c:v>10.9</c:v>
                </c:pt>
                <c:pt idx="2" formatCode="0">
                  <c:v>12.4</c:v>
                </c:pt>
                <c:pt idx="3" formatCode="0">
                  <c:v>9.6</c:v>
                </c:pt>
                <c:pt idx="5" formatCode="0">
                  <c:v>6.2</c:v>
                </c:pt>
                <c:pt idx="6" formatCode="0">
                  <c:v>11.1</c:v>
                </c:pt>
                <c:pt idx="7" formatCode="0">
                  <c:v>10.6</c:v>
                </c:pt>
                <c:pt idx="8" formatCode="0">
                  <c:v>12.7</c:v>
                </c:pt>
                <c:pt idx="9" formatCode="0">
                  <c:v>14.2</c:v>
                </c:pt>
                <c:pt idx="10" formatCode="0">
                  <c:v>8.4</c:v>
                </c:pt>
                <c:pt idx="12" formatCode="0">
                  <c:v>13.5</c:v>
                </c:pt>
                <c:pt idx="13" formatCode="0">
                  <c:v>11.7</c:v>
                </c:pt>
                <c:pt idx="14" formatCode="0">
                  <c:v>8.3000000000000007</c:v>
                </c:pt>
                <c:pt idx="16" formatCode="0">
                  <c:v>8.1</c:v>
                </c:pt>
                <c:pt idx="17" formatCode="0">
                  <c:v>16.5</c:v>
                </c:pt>
                <c:pt idx="19" formatCode="0">
                  <c:v>10.199999999999999</c:v>
                </c:pt>
                <c:pt idx="20" formatCode="0">
                  <c:v>16.2</c:v>
                </c:pt>
                <c:pt idx="22" formatCode="0">
                  <c:v>10.3</c:v>
                </c:pt>
                <c:pt idx="23" formatCode="0">
                  <c:v>12</c:v>
                </c:pt>
                <c:pt idx="24" formatCode="0">
                  <c:v>9.6999999999999993</c:v>
                </c:pt>
                <c:pt idx="26" formatCode="0">
                  <c:v>11.7</c:v>
                </c:pt>
                <c:pt idx="27" formatCode="0">
                  <c:v>7.8</c:v>
                </c:pt>
                <c:pt idx="28" formatCode="0">
                  <c:v>13.2</c:v>
                </c:pt>
                <c:pt idx="29" formatCode="0">
                  <c:v>14.1</c:v>
                </c:pt>
                <c:pt idx="30" formatCode="0">
                  <c:v>7.4</c:v>
                </c:pt>
                <c:pt idx="32" formatCode="0">
                  <c:v>12.9</c:v>
                </c:pt>
                <c:pt idx="33" formatCode="0">
                  <c:v>14.7</c:v>
                </c:pt>
                <c:pt idx="34" formatCode="0">
                  <c:v>6.5</c:v>
                </c:pt>
                <c:pt idx="35" formatCode="0">
                  <c:v>9.1999999999999993</c:v>
                </c:pt>
                <c:pt idx="36" formatCode="0">
                  <c:v>7.6</c:v>
                </c:pt>
                <c:pt idx="37" formatCode="0">
                  <c:v>11.6</c:v>
                </c:pt>
                <c:pt idx="39" formatCode="0">
                  <c:v>12.9</c:v>
                </c:pt>
                <c:pt idx="40" formatCode="0">
                  <c:v>9.9</c:v>
                </c:pt>
                <c:pt idx="41" formatCode="0">
                  <c:v>10</c:v>
                </c:pt>
              </c:numCache>
            </c:numRef>
          </c:val>
          <c:extLst>
            <c:ext xmlns:c16="http://schemas.microsoft.com/office/drawing/2014/chart" uri="{C3380CC4-5D6E-409C-BE32-E72D297353CC}">
              <c16:uniqueId val="{00000040-B3D4-4C20-A1EF-77B2DF52E9E4}"/>
            </c:ext>
          </c:extLst>
        </c:ser>
        <c:ser>
          <c:idx val="4"/>
          <c:order val="4"/>
          <c:tx>
            <c:strRef>
              <c:f>dati_4!$F$120</c:f>
              <c:strCache>
                <c:ptCount val="1"/>
                <c:pt idx="0">
                  <c:v>Nemaz nepiekrītu</c:v>
                </c:pt>
              </c:strCache>
            </c:strRef>
          </c:tx>
          <c:spPr>
            <a:solidFill>
              <a:srgbClr val="A37EDE"/>
            </a:solidFill>
            <a:ln w="25400">
              <a:noFill/>
            </a:ln>
          </c:spPr>
          <c:invertIfNegative val="0"/>
          <c:dLbls>
            <c:dLbl>
              <c:idx val="0"/>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inBase"/>
              <c:showLegendKey val="0"/>
              <c:showVal val="1"/>
              <c:showCatName val="0"/>
              <c:showSerName val="0"/>
              <c:showPercent val="0"/>
              <c:showBubbleSize val="0"/>
              <c:extLst>
                <c:ext xmlns:c16="http://schemas.microsoft.com/office/drawing/2014/chart" uri="{C3380CC4-5D6E-409C-BE32-E72D297353CC}">
                  <c16:uniqueId val="{00000041-B3D4-4C20-A1EF-77B2DF52E9E4}"/>
                </c:ext>
              </c:extLst>
            </c:dLbl>
            <c:dLbl>
              <c:idx val="1"/>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inBase"/>
              <c:showLegendKey val="0"/>
              <c:showVal val="1"/>
              <c:showCatName val="0"/>
              <c:showSerName val="0"/>
              <c:showPercent val="0"/>
              <c:showBubbleSize val="0"/>
              <c:extLst>
                <c:ext xmlns:c16="http://schemas.microsoft.com/office/drawing/2014/chart" uri="{C3380CC4-5D6E-409C-BE32-E72D297353CC}">
                  <c16:uniqueId val="{00000042-B3D4-4C20-A1EF-77B2DF52E9E4}"/>
                </c:ext>
              </c:extLst>
            </c:dLbl>
            <c:dLbl>
              <c:idx val="2"/>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inBase"/>
              <c:showLegendKey val="0"/>
              <c:showVal val="1"/>
              <c:showCatName val="0"/>
              <c:showSerName val="0"/>
              <c:showPercent val="0"/>
              <c:showBubbleSize val="0"/>
              <c:extLst>
                <c:ext xmlns:c16="http://schemas.microsoft.com/office/drawing/2014/chart" uri="{C3380CC4-5D6E-409C-BE32-E72D297353CC}">
                  <c16:uniqueId val="{00000043-B3D4-4C20-A1EF-77B2DF52E9E4}"/>
                </c:ext>
              </c:extLst>
            </c:dLbl>
            <c:dLbl>
              <c:idx val="3"/>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inBase"/>
              <c:showLegendKey val="0"/>
              <c:showVal val="1"/>
              <c:showCatName val="0"/>
              <c:showSerName val="0"/>
              <c:showPercent val="0"/>
              <c:showBubbleSize val="0"/>
              <c:extLst>
                <c:ext xmlns:c16="http://schemas.microsoft.com/office/drawing/2014/chart" uri="{C3380CC4-5D6E-409C-BE32-E72D297353CC}">
                  <c16:uniqueId val="{00000044-B3D4-4C20-A1EF-77B2DF52E9E4}"/>
                </c:ext>
              </c:extLst>
            </c:dLbl>
            <c:dLbl>
              <c:idx val="4"/>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inBase"/>
              <c:showLegendKey val="0"/>
              <c:showVal val="1"/>
              <c:showCatName val="0"/>
              <c:showSerName val="0"/>
              <c:showPercent val="0"/>
              <c:showBubbleSize val="0"/>
              <c:extLst>
                <c:ext xmlns:c16="http://schemas.microsoft.com/office/drawing/2014/chart" uri="{C3380CC4-5D6E-409C-BE32-E72D297353CC}">
                  <c16:uniqueId val="{00000045-B3D4-4C20-A1EF-77B2DF52E9E4}"/>
                </c:ext>
              </c:extLst>
            </c:dLbl>
            <c:dLbl>
              <c:idx val="5"/>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inBase"/>
              <c:showLegendKey val="0"/>
              <c:showVal val="1"/>
              <c:showCatName val="0"/>
              <c:showSerName val="0"/>
              <c:showPercent val="0"/>
              <c:showBubbleSize val="0"/>
              <c:extLst>
                <c:ext xmlns:c16="http://schemas.microsoft.com/office/drawing/2014/chart" uri="{C3380CC4-5D6E-409C-BE32-E72D297353CC}">
                  <c16:uniqueId val="{00000046-B3D4-4C20-A1EF-77B2DF52E9E4}"/>
                </c:ext>
              </c:extLst>
            </c:dLbl>
            <c:dLbl>
              <c:idx val="6"/>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inBase"/>
              <c:showLegendKey val="0"/>
              <c:showVal val="1"/>
              <c:showCatName val="0"/>
              <c:showSerName val="0"/>
              <c:showPercent val="0"/>
              <c:showBubbleSize val="0"/>
              <c:extLst>
                <c:ext xmlns:c16="http://schemas.microsoft.com/office/drawing/2014/chart" uri="{C3380CC4-5D6E-409C-BE32-E72D297353CC}">
                  <c16:uniqueId val="{00000047-B3D4-4C20-A1EF-77B2DF52E9E4}"/>
                </c:ext>
              </c:extLst>
            </c:dLbl>
            <c:dLbl>
              <c:idx val="7"/>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48-B3D4-4C20-A1EF-77B2DF52E9E4}"/>
                </c:ext>
              </c:extLst>
            </c:dLbl>
            <c:dLbl>
              <c:idx val="8"/>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inBase"/>
              <c:showLegendKey val="0"/>
              <c:showVal val="1"/>
              <c:showCatName val="0"/>
              <c:showSerName val="0"/>
              <c:showPercent val="0"/>
              <c:showBubbleSize val="0"/>
              <c:extLst>
                <c:ext xmlns:c16="http://schemas.microsoft.com/office/drawing/2014/chart" uri="{C3380CC4-5D6E-409C-BE32-E72D297353CC}">
                  <c16:uniqueId val="{00000049-B3D4-4C20-A1EF-77B2DF52E9E4}"/>
                </c:ext>
              </c:extLst>
            </c:dLbl>
            <c:dLbl>
              <c:idx val="9"/>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4A-B3D4-4C20-A1EF-77B2DF52E9E4}"/>
                </c:ext>
              </c:extLst>
            </c:dLbl>
            <c:dLbl>
              <c:idx val="10"/>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inBase"/>
              <c:showLegendKey val="0"/>
              <c:showVal val="1"/>
              <c:showCatName val="0"/>
              <c:showSerName val="0"/>
              <c:showPercent val="0"/>
              <c:showBubbleSize val="0"/>
              <c:extLst>
                <c:ext xmlns:c16="http://schemas.microsoft.com/office/drawing/2014/chart" uri="{C3380CC4-5D6E-409C-BE32-E72D297353CC}">
                  <c16:uniqueId val="{0000004B-B3D4-4C20-A1EF-77B2DF52E9E4}"/>
                </c:ext>
              </c:extLst>
            </c:dLbl>
            <c:dLbl>
              <c:idx val="11"/>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inBase"/>
              <c:showLegendKey val="0"/>
              <c:showVal val="1"/>
              <c:showCatName val="0"/>
              <c:showSerName val="0"/>
              <c:showPercent val="0"/>
              <c:showBubbleSize val="0"/>
              <c:extLst>
                <c:ext xmlns:c16="http://schemas.microsoft.com/office/drawing/2014/chart" uri="{C3380CC4-5D6E-409C-BE32-E72D297353CC}">
                  <c16:uniqueId val="{0000004C-B3D4-4C20-A1EF-77B2DF52E9E4}"/>
                </c:ext>
              </c:extLst>
            </c:dLbl>
            <c:dLbl>
              <c:idx val="12"/>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inBase"/>
              <c:showLegendKey val="0"/>
              <c:showVal val="1"/>
              <c:showCatName val="0"/>
              <c:showSerName val="0"/>
              <c:showPercent val="0"/>
              <c:showBubbleSize val="0"/>
              <c:extLst>
                <c:ext xmlns:c16="http://schemas.microsoft.com/office/drawing/2014/chart" uri="{C3380CC4-5D6E-409C-BE32-E72D297353CC}">
                  <c16:uniqueId val="{0000004D-B3D4-4C20-A1EF-77B2DF52E9E4}"/>
                </c:ext>
              </c:extLst>
            </c:dLbl>
            <c:dLbl>
              <c:idx val="13"/>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inBase"/>
              <c:showLegendKey val="0"/>
              <c:showVal val="1"/>
              <c:showCatName val="0"/>
              <c:showSerName val="0"/>
              <c:showPercent val="0"/>
              <c:showBubbleSize val="0"/>
              <c:extLst>
                <c:ext xmlns:c16="http://schemas.microsoft.com/office/drawing/2014/chart" uri="{C3380CC4-5D6E-409C-BE32-E72D297353CC}">
                  <c16:uniqueId val="{0000004E-B3D4-4C20-A1EF-77B2DF52E9E4}"/>
                </c:ext>
              </c:extLst>
            </c:dLbl>
            <c:dLbl>
              <c:idx val="14"/>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inBase"/>
              <c:showLegendKey val="0"/>
              <c:showVal val="1"/>
              <c:showCatName val="0"/>
              <c:showSerName val="0"/>
              <c:showPercent val="0"/>
              <c:showBubbleSize val="0"/>
              <c:extLst>
                <c:ext xmlns:c16="http://schemas.microsoft.com/office/drawing/2014/chart" uri="{C3380CC4-5D6E-409C-BE32-E72D297353CC}">
                  <c16:uniqueId val="{0000004F-B3D4-4C20-A1EF-77B2DF52E9E4}"/>
                </c:ext>
              </c:extLst>
            </c:dLbl>
            <c:dLbl>
              <c:idx val="15"/>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inBase"/>
              <c:showLegendKey val="0"/>
              <c:showVal val="1"/>
              <c:showCatName val="0"/>
              <c:showSerName val="0"/>
              <c:showPercent val="0"/>
              <c:showBubbleSize val="0"/>
              <c:extLst>
                <c:ext xmlns:c16="http://schemas.microsoft.com/office/drawing/2014/chart" uri="{C3380CC4-5D6E-409C-BE32-E72D297353CC}">
                  <c16:uniqueId val="{00000050-B3D4-4C20-A1EF-77B2DF52E9E4}"/>
                </c:ext>
              </c:extLst>
            </c:dLbl>
            <c:dLbl>
              <c:idx val="16"/>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inBase"/>
              <c:showLegendKey val="0"/>
              <c:showVal val="1"/>
              <c:showCatName val="0"/>
              <c:showSerName val="0"/>
              <c:showPercent val="0"/>
              <c:showBubbleSize val="0"/>
              <c:extLst>
                <c:ext xmlns:c16="http://schemas.microsoft.com/office/drawing/2014/chart" uri="{C3380CC4-5D6E-409C-BE32-E72D297353CC}">
                  <c16:uniqueId val="{00000051-B3D4-4C20-A1EF-77B2DF52E9E4}"/>
                </c:ext>
              </c:extLst>
            </c:dLbl>
            <c:dLbl>
              <c:idx val="17"/>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inBase"/>
              <c:showLegendKey val="0"/>
              <c:showVal val="1"/>
              <c:showCatName val="0"/>
              <c:showSerName val="0"/>
              <c:showPercent val="0"/>
              <c:showBubbleSize val="0"/>
              <c:extLst>
                <c:ext xmlns:c16="http://schemas.microsoft.com/office/drawing/2014/chart" uri="{C3380CC4-5D6E-409C-BE32-E72D297353CC}">
                  <c16:uniqueId val="{00000052-B3D4-4C20-A1EF-77B2DF52E9E4}"/>
                </c:ext>
              </c:extLst>
            </c:dLbl>
            <c:dLbl>
              <c:idx val="28"/>
              <c:numFmt formatCode="0" sourceLinked="0"/>
              <c:spPr>
                <a:noFill/>
                <a:ln w="25400">
                  <a:noFill/>
                </a:ln>
              </c:spPr>
              <c:txPr>
                <a:bodyPr wrap="square" lIns="38100" tIns="19050" rIns="38100" bIns="19050" anchor="ctr">
                  <a:spAutoFit/>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53-B3D4-4C20-A1EF-77B2DF52E9E4}"/>
                </c:ext>
              </c:extLst>
            </c:dLbl>
            <c:dLbl>
              <c:idx val="29"/>
              <c:numFmt formatCode="0.0" sourceLinked="0"/>
              <c:spPr>
                <a:noFill/>
                <a:ln w="25400">
                  <a:noFill/>
                </a:ln>
              </c:spPr>
              <c:txPr>
                <a:bodyPr wrap="square" lIns="38100" tIns="19050" rIns="38100" bIns="19050" anchor="ctr">
                  <a:spAutoFit/>
                </a:bodyPr>
                <a:lstStyle/>
                <a:p>
                  <a:pPr>
                    <a:defRPr sz="900" b="0" i="0" u="none" strike="noStrike" baseline="0">
                      <a:solidFill>
                        <a:sysClr val="windowText" lastClr="000000"/>
                      </a:solidFill>
                      <a:latin typeface="Arial"/>
                      <a:ea typeface="Arial"/>
                      <a:cs typeface="Arial"/>
                    </a:defRPr>
                  </a:pPr>
                  <a:endParaRPr lang="lv-LV"/>
                </a:p>
              </c:txPr>
              <c:dLblPos val="inBase"/>
              <c:showLegendKey val="0"/>
              <c:showVal val="1"/>
              <c:showCatName val="0"/>
              <c:showSerName val="0"/>
              <c:showPercent val="0"/>
              <c:showBubbleSize val="0"/>
              <c:extLst>
                <c:ext xmlns:c16="http://schemas.microsoft.com/office/drawing/2014/chart" uri="{C3380CC4-5D6E-409C-BE32-E72D297353CC}">
                  <c16:uniqueId val="{00000054-B3D4-4C20-A1EF-77B2DF52E9E4}"/>
                </c:ext>
              </c:extLst>
            </c:dLbl>
            <c:dLbl>
              <c:idx val="30"/>
              <c:numFmt formatCode="0" sourceLinked="0"/>
              <c:spPr>
                <a:noFill/>
                <a:ln w="25400">
                  <a:noFill/>
                </a:ln>
              </c:spPr>
              <c:txPr>
                <a:bodyPr wrap="square" lIns="38100" tIns="19050" rIns="38100" bIns="19050" anchor="ctr">
                  <a:spAutoFit/>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55-B3D4-4C20-A1EF-77B2DF52E9E4}"/>
                </c:ext>
              </c:extLst>
            </c:dLbl>
            <c:dLbl>
              <c:idx val="33"/>
              <c:numFmt formatCode="0" sourceLinked="0"/>
              <c:spPr>
                <a:noFill/>
                <a:ln w="25400">
                  <a:noFill/>
                </a:ln>
              </c:spPr>
              <c:txPr>
                <a:bodyPr wrap="square" lIns="38100" tIns="19050" rIns="38100" bIns="19050" anchor="ctr">
                  <a:spAutoFit/>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56-B3D4-4C20-A1EF-77B2DF52E9E4}"/>
                </c:ext>
              </c:extLst>
            </c:dLbl>
            <c:numFmt formatCode="0" sourceLinked="0"/>
            <c:spPr>
              <a:noFill/>
              <a:ln w="25400">
                <a:noFill/>
              </a:ln>
            </c:spPr>
            <c:txPr>
              <a:bodyPr wrap="square" lIns="38100" tIns="19050" rIns="38100" bIns="19050" anchor="ctr">
                <a:spAutoFit/>
              </a:bodyPr>
              <a:lstStyle/>
              <a:p>
                <a:pPr>
                  <a:defRPr sz="900" b="0" i="0" u="none" strike="noStrike" baseline="0">
                    <a:solidFill>
                      <a:sysClr val="windowText" lastClr="000000"/>
                    </a:solidFill>
                    <a:latin typeface="Arial"/>
                    <a:ea typeface="Arial"/>
                    <a:cs typeface="Arial"/>
                  </a:defRPr>
                </a:pPr>
                <a:endParaRPr lang="lv-LV"/>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dati_4!$A$121:$A$162</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dati_4!$F$121:$F$162</c:f>
              <c:numCache>
                <c:formatCode>General</c:formatCode>
                <c:ptCount val="42"/>
                <c:pt idx="0" formatCode="0">
                  <c:v>1.7</c:v>
                </c:pt>
                <c:pt idx="2" formatCode="0">
                  <c:v>1.4</c:v>
                </c:pt>
                <c:pt idx="3" formatCode="0">
                  <c:v>2.1</c:v>
                </c:pt>
                <c:pt idx="5" formatCode="0">
                  <c:v>2.1</c:v>
                </c:pt>
                <c:pt idx="6" formatCode="0">
                  <c:v>0.7</c:v>
                </c:pt>
                <c:pt idx="7" formatCode="0">
                  <c:v>2.6</c:v>
                </c:pt>
                <c:pt idx="8" formatCode="0">
                  <c:v>0.6</c:v>
                </c:pt>
                <c:pt idx="9" formatCode="0">
                  <c:v>2.9</c:v>
                </c:pt>
                <c:pt idx="10" formatCode="0">
                  <c:v>1.4</c:v>
                </c:pt>
                <c:pt idx="12" formatCode="0">
                  <c:v>0.9</c:v>
                </c:pt>
                <c:pt idx="13" formatCode="0">
                  <c:v>1.6</c:v>
                </c:pt>
                <c:pt idx="14" formatCode="0">
                  <c:v>2.2999999999999998</c:v>
                </c:pt>
                <c:pt idx="16" formatCode="0">
                  <c:v>1.4</c:v>
                </c:pt>
                <c:pt idx="17" formatCode="0">
                  <c:v>2.4</c:v>
                </c:pt>
                <c:pt idx="19" formatCode="0">
                  <c:v>1.8</c:v>
                </c:pt>
                <c:pt idx="20" formatCode="0">
                  <c:v>1</c:v>
                </c:pt>
                <c:pt idx="22" formatCode="0">
                  <c:v>2.4</c:v>
                </c:pt>
                <c:pt idx="23" formatCode="0">
                  <c:v>1.7</c:v>
                </c:pt>
                <c:pt idx="24" formatCode="0">
                  <c:v>1.4</c:v>
                </c:pt>
                <c:pt idx="26" formatCode="0">
                  <c:v>1.5</c:v>
                </c:pt>
                <c:pt idx="27" formatCode="0">
                  <c:v>0.8</c:v>
                </c:pt>
                <c:pt idx="28" formatCode="0">
                  <c:v>4.4000000000000004</c:v>
                </c:pt>
                <c:pt idx="29" formatCode="0.0">
                  <c:v>0.4</c:v>
                </c:pt>
                <c:pt idx="30" formatCode="0">
                  <c:v>2.5</c:v>
                </c:pt>
                <c:pt idx="32" formatCode="0">
                  <c:v>1.9</c:v>
                </c:pt>
                <c:pt idx="33" formatCode="0">
                  <c:v>2.7</c:v>
                </c:pt>
                <c:pt idx="34" formatCode="0">
                  <c:v>0.8</c:v>
                </c:pt>
                <c:pt idx="35" formatCode="0">
                  <c:v>2.2999999999999998</c:v>
                </c:pt>
                <c:pt idx="37" formatCode="0">
                  <c:v>2.2999999999999998</c:v>
                </c:pt>
                <c:pt idx="39" formatCode="0">
                  <c:v>1.9</c:v>
                </c:pt>
                <c:pt idx="40" formatCode="0">
                  <c:v>1.6</c:v>
                </c:pt>
                <c:pt idx="41" formatCode="0">
                  <c:v>1.7</c:v>
                </c:pt>
              </c:numCache>
            </c:numRef>
          </c:val>
          <c:extLst>
            <c:ext xmlns:c16="http://schemas.microsoft.com/office/drawing/2014/chart" uri="{C3380CC4-5D6E-409C-BE32-E72D297353CC}">
              <c16:uniqueId val="{00000057-B3D4-4C20-A1EF-77B2DF52E9E4}"/>
            </c:ext>
          </c:extLst>
        </c:ser>
        <c:ser>
          <c:idx val="5"/>
          <c:order val="5"/>
          <c:tx>
            <c:strRef>
              <c:f>dati_4!$G$120</c:f>
              <c:strCache>
                <c:ptCount val="1"/>
              </c:strCache>
            </c:strRef>
          </c:tx>
          <c:spPr>
            <a:noFill/>
            <a:ln w="25400">
              <a:noFill/>
            </a:ln>
          </c:spPr>
          <c:invertIfNegative val="0"/>
          <c:cat>
            <c:strRef>
              <c:f>dati_4!$A$121:$A$162</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dati_4!$G$121:$G$162</c:f>
              <c:numCache>
                <c:formatCode>General</c:formatCode>
                <c:ptCount val="42"/>
                <c:pt idx="0" formatCode="0.0">
                  <c:v>10.299999999999999</c:v>
                </c:pt>
                <c:pt idx="2" formatCode="0.0">
                  <c:v>9.1</c:v>
                </c:pt>
                <c:pt idx="3" formatCode="0.0">
                  <c:v>11.199999999999998</c:v>
                </c:pt>
                <c:pt idx="5" formatCode="0.0">
                  <c:v>14.599999999999998</c:v>
                </c:pt>
                <c:pt idx="6" formatCode="0.0">
                  <c:v>11.1</c:v>
                </c:pt>
                <c:pt idx="7" formatCode="0.0">
                  <c:v>9.6999999999999975</c:v>
                </c:pt>
                <c:pt idx="8" formatCode="0.0">
                  <c:v>9.5999999999999979</c:v>
                </c:pt>
                <c:pt idx="9" formatCode="0.0">
                  <c:v>5.8000000000000007</c:v>
                </c:pt>
                <c:pt idx="10" formatCode="0.0">
                  <c:v>13.1</c:v>
                </c:pt>
                <c:pt idx="12" formatCode="0.0">
                  <c:v>8.5</c:v>
                </c:pt>
                <c:pt idx="13" formatCode="0.0">
                  <c:v>9.5999999999999979</c:v>
                </c:pt>
                <c:pt idx="14" formatCode="0.0">
                  <c:v>12.299999999999997</c:v>
                </c:pt>
                <c:pt idx="16" formatCode="0.0">
                  <c:v>13.4</c:v>
                </c:pt>
                <c:pt idx="17" formatCode="0.0">
                  <c:v>4</c:v>
                </c:pt>
                <c:pt idx="19" formatCode="0.0">
                  <c:v>10.899999999999999</c:v>
                </c:pt>
                <c:pt idx="20" formatCode="0.0">
                  <c:v>5.6999999999999993</c:v>
                </c:pt>
                <c:pt idx="22" formatCode="0.0">
                  <c:v>10.199999999999999</c:v>
                </c:pt>
                <c:pt idx="23" formatCode="0.0">
                  <c:v>9.1999999999999993</c:v>
                </c:pt>
                <c:pt idx="24" formatCode="0.0">
                  <c:v>11.8</c:v>
                </c:pt>
                <c:pt idx="26" formatCode="0.0">
                  <c:v>9.6999999999999993</c:v>
                </c:pt>
                <c:pt idx="27" formatCode="0.0">
                  <c:v>14.299999999999997</c:v>
                </c:pt>
                <c:pt idx="28" formatCode="0.0">
                  <c:v>5.3000000000000007</c:v>
                </c:pt>
                <c:pt idx="29" formatCode="0.0">
                  <c:v>8.4</c:v>
                </c:pt>
                <c:pt idx="30" formatCode="0.0">
                  <c:v>12.999999999999998</c:v>
                </c:pt>
                <c:pt idx="32" formatCode="0.0">
                  <c:v>8.1</c:v>
                </c:pt>
                <c:pt idx="33" formatCode="0.0">
                  <c:v>5.5</c:v>
                </c:pt>
                <c:pt idx="34" formatCode="0.0">
                  <c:v>15.599999999999998</c:v>
                </c:pt>
                <c:pt idx="35" formatCode="0.0">
                  <c:v>11.399999999999999</c:v>
                </c:pt>
                <c:pt idx="36" formatCode="0.0">
                  <c:v>15.299999999999999</c:v>
                </c:pt>
                <c:pt idx="37" formatCode="0.0">
                  <c:v>8.9999999999999982</c:v>
                </c:pt>
                <c:pt idx="39" formatCode="0.0">
                  <c:v>8.1</c:v>
                </c:pt>
                <c:pt idx="40" formatCode="0.0">
                  <c:v>11.399999999999997</c:v>
                </c:pt>
                <c:pt idx="41" formatCode="0.0">
                  <c:v>11.2</c:v>
                </c:pt>
              </c:numCache>
            </c:numRef>
          </c:val>
          <c:extLst>
            <c:ext xmlns:c16="http://schemas.microsoft.com/office/drawing/2014/chart" uri="{C3380CC4-5D6E-409C-BE32-E72D297353CC}">
              <c16:uniqueId val="{00000058-B3D4-4C20-A1EF-77B2DF52E9E4}"/>
            </c:ext>
          </c:extLst>
        </c:ser>
        <c:ser>
          <c:idx val="6"/>
          <c:order val="6"/>
          <c:tx>
            <c:strRef>
              <c:f>dati_4!$H$120</c:f>
              <c:strCache>
                <c:ptCount val="1"/>
                <c:pt idx="0">
                  <c:v>Grūti pateikt</c:v>
                </c:pt>
              </c:strCache>
            </c:strRef>
          </c:tx>
          <c:spPr>
            <a:solidFill>
              <a:srgbClr val="D7D7D7"/>
            </a:solidFill>
            <a:ln w="25400">
              <a:noFill/>
            </a:ln>
          </c:spPr>
          <c:invertIfNegative val="0"/>
          <c:dLbls>
            <c:numFmt formatCode="#,##0" sourceLinked="0"/>
            <c:spPr>
              <a:noFill/>
              <a:ln w="25400">
                <a:noFill/>
              </a:ln>
            </c:spPr>
            <c:txPr>
              <a:bodyPr wrap="square" lIns="38100" tIns="19050" rIns="38100" bIns="19050" anchor="ctr">
                <a:spAutoFit/>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dati_4!$A$121:$A$162</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dati_4!$H$121:$H$162</c:f>
              <c:numCache>
                <c:formatCode>General</c:formatCode>
                <c:ptCount val="42"/>
                <c:pt idx="0" formatCode="0">
                  <c:v>22.8</c:v>
                </c:pt>
                <c:pt idx="2" formatCode="0">
                  <c:v>22.1</c:v>
                </c:pt>
                <c:pt idx="3" formatCode="0">
                  <c:v>23.4</c:v>
                </c:pt>
                <c:pt idx="5" formatCode="0">
                  <c:v>25.1</c:v>
                </c:pt>
                <c:pt idx="6" formatCode="0">
                  <c:v>25.6</c:v>
                </c:pt>
                <c:pt idx="7" formatCode="0">
                  <c:v>20.7</c:v>
                </c:pt>
                <c:pt idx="8" formatCode="0">
                  <c:v>24.6</c:v>
                </c:pt>
                <c:pt idx="9" formatCode="0">
                  <c:v>19.399999999999999</c:v>
                </c:pt>
                <c:pt idx="10" formatCode="0">
                  <c:v>23.1</c:v>
                </c:pt>
                <c:pt idx="12" formatCode="0">
                  <c:v>22.4</c:v>
                </c:pt>
                <c:pt idx="13" formatCode="0">
                  <c:v>24.4</c:v>
                </c:pt>
                <c:pt idx="14" formatCode="0">
                  <c:v>19.3</c:v>
                </c:pt>
                <c:pt idx="16" formatCode="0">
                  <c:v>20.3</c:v>
                </c:pt>
                <c:pt idx="17" formatCode="0">
                  <c:v>26.5</c:v>
                </c:pt>
                <c:pt idx="19" formatCode="0">
                  <c:v>21.6</c:v>
                </c:pt>
                <c:pt idx="20" formatCode="0">
                  <c:v>31.5</c:v>
                </c:pt>
                <c:pt idx="22" formatCode="0">
                  <c:v>21.3</c:v>
                </c:pt>
                <c:pt idx="23" formatCode="0">
                  <c:v>21.1</c:v>
                </c:pt>
                <c:pt idx="24" formatCode="0">
                  <c:v>26</c:v>
                </c:pt>
                <c:pt idx="26" formatCode="0">
                  <c:v>26</c:v>
                </c:pt>
                <c:pt idx="27" formatCode="0">
                  <c:v>19.600000000000001</c:v>
                </c:pt>
                <c:pt idx="28" formatCode="0">
                  <c:v>17.600000000000001</c:v>
                </c:pt>
                <c:pt idx="29" formatCode="0">
                  <c:v>19.399999999999999</c:v>
                </c:pt>
                <c:pt idx="30" formatCode="0">
                  <c:v>22.6</c:v>
                </c:pt>
                <c:pt idx="32" formatCode="0">
                  <c:v>24.2</c:v>
                </c:pt>
                <c:pt idx="33" formatCode="0">
                  <c:v>24.3</c:v>
                </c:pt>
                <c:pt idx="34" formatCode="0">
                  <c:v>16.7</c:v>
                </c:pt>
                <c:pt idx="35" formatCode="0">
                  <c:v>36.200000000000003</c:v>
                </c:pt>
                <c:pt idx="36" formatCode="0">
                  <c:v>7.3</c:v>
                </c:pt>
                <c:pt idx="37" formatCode="0">
                  <c:v>23.1</c:v>
                </c:pt>
                <c:pt idx="39" formatCode="0">
                  <c:v>24.2</c:v>
                </c:pt>
                <c:pt idx="40" formatCode="0">
                  <c:v>22.2</c:v>
                </c:pt>
                <c:pt idx="41" formatCode="0">
                  <c:v>21.9</c:v>
                </c:pt>
              </c:numCache>
            </c:numRef>
          </c:val>
          <c:extLst>
            <c:ext xmlns:c16="http://schemas.microsoft.com/office/drawing/2014/chart" uri="{C3380CC4-5D6E-409C-BE32-E72D297353CC}">
              <c16:uniqueId val="{00000059-B3D4-4C20-A1EF-77B2DF52E9E4}"/>
            </c:ext>
          </c:extLst>
        </c:ser>
        <c:dLbls>
          <c:showLegendKey val="0"/>
          <c:showVal val="0"/>
          <c:showCatName val="0"/>
          <c:showSerName val="0"/>
          <c:showPercent val="0"/>
          <c:showBubbleSize val="0"/>
        </c:dLbls>
        <c:gapWidth val="27"/>
        <c:overlap val="100"/>
        <c:axId val="475555952"/>
        <c:axId val="1"/>
      </c:barChart>
      <c:catAx>
        <c:axId val="475555952"/>
        <c:scaling>
          <c:orientation val="maxMin"/>
        </c:scaling>
        <c:delete val="0"/>
        <c:axPos val="l"/>
        <c:title>
          <c:tx>
            <c:rich>
              <a:bodyPr rot="0" vert="horz"/>
              <a:lstStyle/>
              <a:p>
                <a:pPr algn="just">
                  <a:defRPr sz="800" b="0" i="0" u="none" strike="noStrike" baseline="0">
                    <a:solidFill>
                      <a:srgbClr val="000000"/>
                    </a:solidFill>
                    <a:latin typeface="Arial"/>
                    <a:ea typeface="Arial"/>
                    <a:cs typeface="Arial"/>
                  </a:defRPr>
                </a:pPr>
                <a:r>
                  <a:rPr lang="en-US"/>
                  <a:t>%</a:t>
                </a:r>
              </a:p>
            </c:rich>
          </c:tx>
          <c:layout>
            <c:manualLayout>
              <c:xMode val="edge"/>
              <c:yMode val="edge"/>
              <c:x val="2.6164210581989592E-2"/>
              <c:y val="2.7234275040514452E-2"/>
            </c:manualLayout>
          </c:layout>
          <c:overlay val="0"/>
          <c:spPr>
            <a:solidFill>
              <a:srgbClr val="FFFFFF"/>
            </a:solidFill>
            <a:ln w="3175">
              <a:solidFill>
                <a:srgbClr val="000000"/>
              </a:solidFill>
              <a:prstDash val="solid"/>
            </a:ln>
            <a:effectLst>
              <a:outerShdw dist="35921" dir="2700000" algn="br">
                <a:srgbClr val="000000"/>
              </a:outerShdw>
            </a:effectLst>
          </c:spPr>
        </c:title>
        <c:numFmt formatCode="General" sourceLinked="1"/>
        <c:majorTickMark val="out"/>
        <c:minorTickMark val="none"/>
        <c:tickLblPos val="low"/>
        <c:spPr>
          <a:ln w="3175">
            <a:solidFill>
              <a:srgbClr val="000000"/>
            </a:solidFill>
            <a:prstDash val="solid"/>
          </a:ln>
        </c:spPr>
        <c:txPr>
          <a:bodyPr rot="0" vert="horz"/>
          <a:lstStyle/>
          <a:p>
            <a:pPr>
              <a:defRPr sz="1000" b="0" i="0" u="none" strike="noStrike" baseline="0">
                <a:solidFill>
                  <a:srgbClr val="000000"/>
                </a:solidFill>
                <a:latin typeface="Arial"/>
                <a:ea typeface="Arial"/>
                <a:cs typeface="Arial"/>
              </a:defRPr>
            </a:pPr>
            <a:endParaRPr lang="en-US"/>
          </a:p>
        </c:txPr>
        <c:crossAx val="1"/>
        <c:crossesAt val="88.4"/>
        <c:auto val="1"/>
        <c:lblAlgn val="ctr"/>
        <c:lblOffset val="100"/>
        <c:tickLblSkip val="1"/>
        <c:tickMarkSkip val="1"/>
        <c:noMultiLvlLbl val="0"/>
      </c:catAx>
      <c:valAx>
        <c:axId val="1"/>
        <c:scaling>
          <c:orientation val="minMax"/>
          <c:max val="150"/>
          <c:min val="0"/>
        </c:scaling>
        <c:delete val="1"/>
        <c:axPos val="b"/>
        <c:numFmt formatCode="0.0" sourceLinked="1"/>
        <c:majorTickMark val="out"/>
        <c:minorTickMark val="none"/>
        <c:tickLblPos val="nextTo"/>
        <c:crossAx val="475555952"/>
        <c:crosses val="max"/>
        <c:crossBetween val="between"/>
        <c:majorUnit val="74.5"/>
        <c:minorUnit val="4"/>
      </c:valAx>
      <c:spPr>
        <a:noFill/>
        <a:ln w="25400">
          <a:noFill/>
        </a:ln>
      </c:spPr>
    </c:plotArea>
    <c:legend>
      <c:legendPos val="r"/>
      <c:legendEntry>
        <c:idx val="0"/>
        <c:delete val="1"/>
      </c:legendEntry>
      <c:legendEntry>
        <c:idx val="5"/>
        <c:delete val="1"/>
      </c:legendEntry>
      <c:layout>
        <c:manualLayout>
          <c:xMode val="edge"/>
          <c:yMode val="edge"/>
          <c:x val="0.21903059030056313"/>
          <c:y val="7.0720695778006652E-3"/>
          <c:w val="0.75200206474551334"/>
          <c:h val="5.2333816922673693E-2"/>
        </c:manualLayout>
      </c:layout>
      <c:overlay val="0"/>
      <c:spPr>
        <a:noFill/>
        <a:ln w="25400">
          <a:noFill/>
        </a:ln>
      </c:spPr>
      <c:txPr>
        <a:bodyPr/>
        <a:lstStyle/>
        <a:p>
          <a:pPr>
            <a:defRPr sz="1000" b="0" i="0" u="none" strike="noStrike" baseline="0">
              <a:solidFill>
                <a:srgbClr val="000000"/>
              </a:solidFill>
              <a:latin typeface="Arial"/>
              <a:ea typeface="Arial"/>
              <a:cs typeface="Arial"/>
            </a:defRPr>
          </a:pPr>
          <a:endParaRPr lang="lv-LV"/>
        </a:p>
      </c:txPr>
    </c:legend>
    <c:plotVisOnly val="1"/>
    <c:dispBlanksAs val="gap"/>
    <c:showDLblsOverMax val="0"/>
  </c:chart>
  <c:spPr>
    <a:noFill/>
    <a:ln w="6350">
      <a:noFill/>
    </a:ln>
  </c:spPr>
  <c:txPr>
    <a:bodyPr/>
    <a:lstStyle/>
    <a:p>
      <a:pPr>
        <a:defRPr sz="800" b="0" i="0" u="none" strike="noStrike" baseline="0">
          <a:solidFill>
            <a:srgbClr val="000000"/>
          </a:solidFill>
          <a:latin typeface="Arial"/>
          <a:ea typeface="Arial"/>
          <a:cs typeface="Arial"/>
        </a:defRPr>
      </a:pPr>
      <a:endParaRPr lang="en-US"/>
    </a:p>
  </c:txPr>
  <c:externalData r:id="rId2">
    <c:autoUpdate val="0"/>
  </c:externalData>
  <c:userShapes r:id="rId3"/>
</c:chartSpace>
</file>

<file path=ppt/charts/chart3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000" b="0" i="0" u="none" strike="noStrike" baseline="0">
                <a:solidFill>
                  <a:srgbClr val="000000"/>
                </a:solidFill>
                <a:latin typeface="Arial"/>
                <a:ea typeface="Arial"/>
                <a:cs typeface="Arial"/>
              </a:defRPr>
            </a:pPr>
            <a:r>
              <a:rPr lang="lv-LV" sz="1000"/>
              <a:t>Indekss*</a:t>
            </a:r>
          </a:p>
        </c:rich>
      </c:tx>
      <c:layout>
        <c:manualLayout>
          <c:xMode val="edge"/>
          <c:yMode val="edge"/>
          <c:x val="0.25710526609705703"/>
          <c:y val="1.5150147778805585E-2"/>
        </c:manualLayout>
      </c:layout>
      <c:overlay val="0"/>
      <c:spPr>
        <a:solidFill>
          <a:srgbClr val="FFFFFF"/>
        </a:solidFill>
        <a:ln w="3175">
          <a:solidFill>
            <a:srgbClr val="000000"/>
          </a:solidFill>
          <a:prstDash val="solid"/>
        </a:ln>
        <a:effectLst>
          <a:outerShdw dist="35921" dir="2700000" algn="br">
            <a:srgbClr val="000000"/>
          </a:outerShdw>
        </a:effectLst>
      </c:spPr>
    </c:title>
    <c:autoTitleDeleted val="0"/>
    <c:plotArea>
      <c:layout>
        <c:manualLayout>
          <c:layoutTarget val="inner"/>
          <c:xMode val="edge"/>
          <c:yMode val="edge"/>
          <c:x val="0.24444621271855266"/>
          <c:y val="6.3236296457888003E-2"/>
          <c:w val="0.42222527651386366"/>
          <c:h val="0.91348978312783569"/>
        </c:manualLayout>
      </c:layout>
      <c:barChart>
        <c:barDir val="bar"/>
        <c:grouping val="clustered"/>
        <c:varyColors val="0"/>
        <c:ser>
          <c:idx val="0"/>
          <c:order val="0"/>
          <c:spPr>
            <a:pattFill prst="dkUpDiag">
              <a:fgClr>
                <a:srgbClr val="E3A50B"/>
              </a:fgClr>
              <a:bgClr>
                <a:schemeClr val="bg1"/>
              </a:bgClr>
            </a:pattFill>
            <a:ln>
              <a:solidFill>
                <a:srgbClr val="E3A50B"/>
              </a:solidFill>
            </a:ln>
          </c:spPr>
          <c:invertIfNegative val="1"/>
          <c:dLbls>
            <c:numFmt formatCode="#,##0.0" sourceLinked="0"/>
            <c:spPr>
              <a:noFill/>
              <a:ln w="25400">
                <a:noFill/>
              </a:ln>
            </c:spPr>
            <c:txPr>
              <a:bodyPr wrap="square" lIns="38100" tIns="19050" rIns="38100" bIns="19050" anchor="ctr">
                <a:spAutoFit/>
              </a:bodyPr>
              <a:lstStyle/>
              <a:p>
                <a:pPr>
                  <a:defRPr sz="900" b="0"/>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dati_4!$K$121:$K$162</c:f>
              <c:numCache>
                <c:formatCode>General</c:formatCode>
                <c:ptCount val="42"/>
                <c:pt idx="0" formatCode="0.0">
                  <c:v>32.649999999999991</c:v>
                </c:pt>
                <c:pt idx="2" formatCode="0.0">
                  <c:v>32.15</c:v>
                </c:pt>
                <c:pt idx="3" formatCode="0.0">
                  <c:v>32.85</c:v>
                </c:pt>
                <c:pt idx="5" formatCode="0.0">
                  <c:v>36.25</c:v>
                </c:pt>
                <c:pt idx="6" formatCode="0.0">
                  <c:v>32.299999999999997</c:v>
                </c:pt>
                <c:pt idx="7" formatCode="0.0">
                  <c:v>33.700000000000003</c:v>
                </c:pt>
                <c:pt idx="8" formatCode="0.0">
                  <c:v>31.65</c:v>
                </c:pt>
                <c:pt idx="9" formatCode="0.0">
                  <c:v>28.549999999999997</c:v>
                </c:pt>
                <c:pt idx="10" formatCode="0.0">
                  <c:v>34.65</c:v>
                </c:pt>
                <c:pt idx="12" formatCode="0.0">
                  <c:v>32.4</c:v>
                </c:pt>
                <c:pt idx="13" formatCode="0.0">
                  <c:v>30.549999999999997</c:v>
                </c:pt>
                <c:pt idx="14" formatCode="0.0">
                  <c:v>37.15</c:v>
                </c:pt>
                <c:pt idx="16" formatCode="0.0">
                  <c:v>38.650000000000006</c:v>
                </c:pt>
                <c:pt idx="17" formatCode="0.0">
                  <c:v>21.550000000000004</c:v>
                </c:pt>
                <c:pt idx="19" formatCode="0.0">
                  <c:v>33.9</c:v>
                </c:pt>
                <c:pt idx="20" formatCode="0.0">
                  <c:v>22.6</c:v>
                </c:pt>
                <c:pt idx="22" formatCode="0.0">
                  <c:v>32.5</c:v>
                </c:pt>
                <c:pt idx="23" formatCode="0.0">
                  <c:v>32.549999999999997</c:v>
                </c:pt>
                <c:pt idx="24" formatCode="0.0">
                  <c:v>32.65</c:v>
                </c:pt>
                <c:pt idx="26" formatCode="0.0">
                  <c:v>31</c:v>
                </c:pt>
                <c:pt idx="27" formatCode="0.0">
                  <c:v>41.500000000000007</c:v>
                </c:pt>
                <c:pt idx="28" formatCode="0.0">
                  <c:v>26.950000000000003</c:v>
                </c:pt>
                <c:pt idx="29" formatCode="0.0">
                  <c:v>33.35</c:v>
                </c:pt>
                <c:pt idx="30" formatCode="0.0">
                  <c:v>33.699999999999996</c:v>
                </c:pt>
                <c:pt idx="32" formatCode="0.0">
                  <c:v>28.999999999999996</c:v>
                </c:pt>
                <c:pt idx="33" formatCode="0.0">
                  <c:v>22.95</c:v>
                </c:pt>
                <c:pt idx="34" formatCode="0.0">
                  <c:v>46.850000000000009</c:v>
                </c:pt>
                <c:pt idx="35" formatCode="0.0">
                  <c:v>25.999999999999996</c:v>
                </c:pt>
                <c:pt idx="36" formatCode="0.0">
                  <c:v>48.9</c:v>
                </c:pt>
                <c:pt idx="37" formatCode="0.0">
                  <c:v>28.5</c:v>
                </c:pt>
                <c:pt idx="39" formatCode="0.0">
                  <c:v>28.999999999999996</c:v>
                </c:pt>
                <c:pt idx="40" formatCode="0.0">
                  <c:v>34.749999999999993</c:v>
                </c:pt>
                <c:pt idx="41" formatCode="0.0">
                  <c:v>33.75</c:v>
                </c:pt>
              </c:numCache>
            </c:numRef>
          </c:val>
          <c:extLst>
            <c:ext xmlns:c16="http://schemas.microsoft.com/office/drawing/2014/chart" uri="{C3380CC4-5D6E-409C-BE32-E72D297353CC}">
              <c16:uniqueId val="{00000000-370C-4D48-89E2-A9184C721366}"/>
            </c:ext>
          </c:extLst>
        </c:ser>
        <c:dLbls>
          <c:showLegendKey val="0"/>
          <c:showVal val="0"/>
          <c:showCatName val="0"/>
          <c:showSerName val="0"/>
          <c:showPercent val="0"/>
          <c:showBubbleSize val="0"/>
        </c:dLbls>
        <c:gapWidth val="27"/>
        <c:overlap val="100"/>
        <c:axId val="473174544"/>
        <c:axId val="1"/>
      </c:barChart>
      <c:catAx>
        <c:axId val="473174544"/>
        <c:scaling>
          <c:orientation val="maxMin"/>
        </c:scaling>
        <c:delete val="0"/>
        <c:axPos val="l"/>
        <c:majorTickMark val="out"/>
        <c:minorTickMark val="none"/>
        <c:tickLblPos val="none"/>
        <c:spPr>
          <a:ln w="3175">
            <a:solidFill>
              <a:srgbClr val="000000"/>
            </a:solidFill>
            <a:prstDash val="solid"/>
          </a:ln>
        </c:spPr>
        <c:crossAx val="1"/>
        <c:crosses val="autoZero"/>
        <c:auto val="1"/>
        <c:lblAlgn val="ctr"/>
        <c:lblOffset val="100"/>
        <c:tickLblSkip val="1"/>
        <c:tickMarkSkip val="1"/>
        <c:noMultiLvlLbl val="0"/>
      </c:catAx>
      <c:valAx>
        <c:axId val="1"/>
        <c:scaling>
          <c:orientation val="minMax"/>
          <c:max val="50"/>
          <c:min val="0"/>
        </c:scaling>
        <c:delete val="1"/>
        <c:axPos val="b"/>
        <c:numFmt formatCode="0.0" sourceLinked="1"/>
        <c:majorTickMark val="out"/>
        <c:minorTickMark val="none"/>
        <c:tickLblPos val="nextTo"/>
        <c:crossAx val="473174544"/>
        <c:crosses val="max"/>
        <c:crossBetween val="between"/>
        <c:majorUnit val="1"/>
      </c:valAx>
      <c:spPr>
        <a:noFill/>
        <a:ln w="25400">
          <a:noFill/>
        </a:ln>
      </c:spPr>
    </c:plotArea>
    <c:plotVisOnly val="1"/>
    <c:dispBlanksAs val="gap"/>
    <c:showDLblsOverMax val="0"/>
  </c:chart>
  <c:spPr>
    <a:noFill/>
    <a:ln w="6350">
      <a:noFill/>
    </a:ln>
  </c:spPr>
  <c:txPr>
    <a:bodyPr/>
    <a:lstStyle/>
    <a:p>
      <a:pPr>
        <a:defRPr sz="150" b="0" i="0" u="none" strike="noStrike" baseline="0">
          <a:solidFill>
            <a:srgbClr val="000000"/>
          </a:solidFill>
          <a:latin typeface="Arial"/>
          <a:ea typeface="Arial"/>
          <a:cs typeface="Arial"/>
        </a:defRPr>
      </a:pPr>
      <a:endParaRPr lang="en-US"/>
    </a:p>
  </c:tx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29540375315800038"/>
          <c:y val="7.7616295303512578E-2"/>
          <c:w val="0.66977501681636531"/>
          <c:h val="0.84666317641145916"/>
        </c:manualLayout>
      </c:layout>
      <c:barChart>
        <c:barDir val="bar"/>
        <c:grouping val="stacked"/>
        <c:varyColors val="0"/>
        <c:ser>
          <c:idx val="0"/>
          <c:order val="0"/>
          <c:tx>
            <c:strRef>
              <c:f>dati_1!$S$3</c:f>
              <c:strCache>
                <c:ptCount val="1"/>
                <c:pt idx="0">
                  <c:v>x</c:v>
                </c:pt>
              </c:strCache>
            </c:strRef>
          </c:tx>
          <c:spPr>
            <a:noFill/>
            <a:ln w="25400">
              <a:noFill/>
            </a:ln>
          </c:spPr>
          <c:invertIfNegative val="0"/>
          <c:cat>
            <c:strRef>
              <c:f>dati_1!$R$4:$R$30</c:f>
              <c:strCache>
                <c:ptCount val="27"/>
                <c:pt idx="0">
                  <c:v>04./05.2026. (n=1003)</c:v>
                </c:pt>
                <c:pt idx="1">
                  <c:v>06.2024. (n=1014)</c:v>
                </c:pt>
                <c:pt idx="2">
                  <c:v>05.2022. (n=1010)</c:v>
                </c:pt>
                <c:pt idx="4">
                  <c:v>04./05.2026. (n=1003)</c:v>
                </c:pt>
                <c:pt idx="5">
                  <c:v>06.2024. (n=1014)</c:v>
                </c:pt>
                <c:pt idx="6">
                  <c:v>05.2022. (n=1010)</c:v>
                </c:pt>
                <c:pt idx="8">
                  <c:v>04./05.2026. (n=1003)</c:v>
                </c:pt>
                <c:pt idx="9">
                  <c:v>06.2024. (n=1014)</c:v>
                </c:pt>
                <c:pt idx="10">
                  <c:v>05.2022. (n=1010)</c:v>
                </c:pt>
                <c:pt idx="12">
                  <c:v>04./05.2026. (n=1003)</c:v>
                </c:pt>
                <c:pt idx="13">
                  <c:v>06.2024. (n=1014)</c:v>
                </c:pt>
                <c:pt idx="14">
                  <c:v>05.2022. (n=1010)</c:v>
                </c:pt>
                <c:pt idx="16">
                  <c:v>04./05.2026. (n=1003)</c:v>
                </c:pt>
                <c:pt idx="17">
                  <c:v>06.2024. (n=1014)</c:v>
                </c:pt>
                <c:pt idx="18">
                  <c:v>05.2022. (n=1010)</c:v>
                </c:pt>
                <c:pt idx="20">
                  <c:v>04./05.2026. (n=1003)</c:v>
                </c:pt>
                <c:pt idx="21">
                  <c:v>06.2024. (n=1014)</c:v>
                </c:pt>
                <c:pt idx="22">
                  <c:v>05.2022. (n=1010)</c:v>
                </c:pt>
                <c:pt idx="24">
                  <c:v>04./05.2026. (n=1003)</c:v>
                </c:pt>
                <c:pt idx="25">
                  <c:v>06.2024. (n=1014)</c:v>
                </c:pt>
                <c:pt idx="26">
                  <c:v>05.2022. (n=1010)</c:v>
                </c:pt>
              </c:strCache>
            </c:strRef>
          </c:cat>
          <c:val>
            <c:numRef>
              <c:f>dati_1!$S$4:$S$30</c:f>
              <c:numCache>
                <c:formatCode>0.0</c:formatCode>
                <c:ptCount val="27"/>
                <c:pt idx="0">
                  <c:v>4.5000000000000071</c:v>
                </c:pt>
                <c:pt idx="1">
                  <c:v>3.2000000000000028</c:v>
                </c:pt>
                <c:pt idx="2">
                  <c:v>11.700000000000003</c:v>
                </c:pt>
                <c:pt idx="4">
                  <c:v>19.199999999999996</c:v>
                </c:pt>
                <c:pt idx="5">
                  <c:v>17.600000000000001</c:v>
                </c:pt>
                <c:pt idx="6">
                  <c:v>27</c:v>
                </c:pt>
                <c:pt idx="8">
                  <c:v>21.1</c:v>
                </c:pt>
                <c:pt idx="9">
                  <c:v>19.199999999999996</c:v>
                </c:pt>
                <c:pt idx="10">
                  <c:v>25.4</c:v>
                </c:pt>
                <c:pt idx="12">
                  <c:v>23.100000000000009</c:v>
                </c:pt>
                <c:pt idx="13">
                  <c:v>13.799999999999997</c:v>
                </c:pt>
                <c:pt idx="14">
                  <c:v>25</c:v>
                </c:pt>
                <c:pt idx="16">
                  <c:v>28</c:v>
                </c:pt>
                <c:pt idx="17">
                  <c:v>27.100000000000009</c:v>
                </c:pt>
                <c:pt idx="18">
                  <c:v>32.1</c:v>
                </c:pt>
                <c:pt idx="20">
                  <c:v>32.300000000000011</c:v>
                </c:pt>
                <c:pt idx="21">
                  <c:v>25.099999999999994</c:v>
                </c:pt>
                <c:pt idx="22">
                  <c:v>29.799999999999997</c:v>
                </c:pt>
                <c:pt idx="24">
                  <c:v>36.500000000000007</c:v>
                </c:pt>
                <c:pt idx="25">
                  <c:v>35.300000000000004</c:v>
                </c:pt>
                <c:pt idx="26">
                  <c:v>38.600000000000009</c:v>
                </c:pt>
              </c:numCache>
            </c:numRef>
          </c:val>
          <c:extLst>
            <c:ext xmlns:c16="http://schemas.microsoft.com/office/drawing/2014/chart" uri="{C3380CC4-5D6E-409C-BE32-E72D297353CC}">
              <c16:uniqueId val="{00000000-911E-4A19-A00A-29F9E8011617}"/>
            </c:ext>
          </c:extLst>
        </c:ser>
        <c:ser>
          <c:idx val="1"/>
          <c:order val="1"/>
          <c:tx>
            <c:strRef>
              <c:f>dati_1!$T$3</c:f>
              <c:strCache>
                <c:ptCount val="1"/>
                <c:pt idx="0">
                  <c:v>Pilnībā piekrītu</c:v>
                </c:pt>
              </c:strCache>
            </c:strRef>
          </c:tx>
          <c:spPr>
            <a:solidFill>
              <a:srgbClr val="5B9137"/>
            </a:solidFill>
            <a:ln w="25400">
              <a:noFill/>
            </a:ln>
          </c:spPr>
          <c:invertIfNegative val="0"/>
          <c:dLbls>
            <c:numFmt formatCode="0" sourceLinked="0"/>
            <c:spPr>
              <a:noFill/>
              <a:ln w="25400">
                <a:noFill/>
              </a:ln>
            </c:spPr>
            <c:txPr>
              <a:bodyPr/>
              <a:lstStyle/>
              <a:p>
                <a:pPr>
                  <a:defRPr sz="1050">
                    <a:solidFill>
                      <a:schemeClr val="bg1"/>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dati_1!$R$4:$R$30</c:f>
              <c:strCache>
                <c:ptCount val="27"/>
                <c:pt idx="0">
                  <c:v>04./05.2026. (n=1003)</c:v>
                </c:pt>
                <c:pt idx="1">
                  <c:v>06.2024. (n=1014)</c:v>
                </c:pt>
                <c:pt idx="2">
                  <c:v>05.2022. (n=1010)</c:v>
                </c:pt>
                <c:pt idx="4">
                  <c:v>04./05.2026. (n=1003)</c:v>
                </c:pt>
                <c:pt idx="5">
                  <c:v>06.2024. (n=1014)</c:v>
                </c:pt>
                <c:pt idx="6">
                  <c:v>05.2022. (n=1010)</c:v>
                </c:pt>
                <c:pt idx="8">
                  <c:v>04./05.2026. (n=1003)</c:v>
                </c:pt>
                <c:pt idx="9">
                  <c:v>06.2024. (n=1014)</c:v>
                </c:pt>
                <c:pt idx="10">
                  <c:v>05.2022. (n=1010)</c:v>
                </c:pt>
                <c:pt idx="12">
                  <c:v>04./05.2026. (n=1003)</c:v>
                </c:pt>
                <c:pt idx="13">
                  <c:v>06.2024. (n=1014)</c:v>
                </c:pt>
                <c:pt idx="14">
                  <c:v>05.2022. (n=1010)</c:v>
                </c:pt>
                <c:pt idx="16">
                  <c:v>04./05.2026. (n=1003)</c:v>
                </c:pt>
                <c:pt idx="17">
                  <c:v>06.2024. (n=1014)</c:v>
                </c:pt>
                <c:pt idx="18">
                  <c:v>05.2022. (n=1010)</c:v>
                </c:pt>
                <c:pt idx="20">
                  <c:v>04./05.2026. (n=1003)</c:v>
                </c:pt>
                <c:pt idx="21">
                  <c:v>06.2024. (n=1014)</c:v>
                </c:pt>
                <c:pt idx="22">
                  <c:v>05.2022. (n=1010)</c:v>
                </c:pt>
                <c:pt idx="24">
                  <c:v>04./05.2026. (n=1003)</c:v>
                </c:pt>
                <c:pt idx="25">
                  <c:v>06.2024. (n=1014)</c:v>
                </c:pt>
                <c:pt idx="26">
                  <c:v>05.2022. (n=1010)</c:v>
                </c:pt>
              </c:strCache>
            </c:strRef>
          </c:cat>
          <c:val>
            <c:numRef>
              <c:f>dati_1!$T$4:$T$30</c:f>
              <c:numCache>
                <c:formatCode>0.0</c:formatCode>
                <c:ptCount val="27"/>
                <c:pt idx="0">
                  <c:v>9.8000000000000007</c:v>
                </c:pt>
                <c:pt idx="1">
                  <c:v>11.3</c:v>
                </c:pt>
                <c:pt idx="2" formatCode="General">
                  <c:v>9.6</c:v>
                </c:pt>
                <c:pt idx="4">
                  <c:v>6.9</c:v>
                </c:pt>
                <c:pt idx="5">
                  <c:v>7.2</c:v>
                </c:pt>
                <c:pt idx="6" formatCode="General">
                  <c:v>5.9</c:v>
                </c:pt>
                <c:pt idx="8">
                  <c:v>5.7</c:v>
                </c:pt>
                <c:pt idx="9">
                  <c:v>6.4</c:v>
                </c:pt>
                <c:pt idx="10" formatCode="General">
                  <c:v>6.7</c:v>
                </c:pt>
                <c:pt idx="12">
                  <c:v>7.6</c:v>
                </c:pt>
                <c:pt idx="13">
                  <c:v>9.6999999999999993</c:v>
                </c:pt>
                <c:pt idx="14" formatCode="General">
                  <c:v>6.5</c:v>
                </c:pt>
                <c:pt idx="16">
                  <c:v>6</c:v>
                </c:pt>
                <c:pt idx="17">
                  <c:v>5.8</c:v>
                </c:pt>
                <c:pt idx="18">
                  <c:v>5</c:v>
                </c:pt>
                <c:pt idx="20">
                  <c:v>4.0999999999999996</c:v>
                </c:pt>
                <c:pt idx="21">
                  <c:v>5.4</c:v>
                </c:pt>
                <c:pt idx="22" formatCode="General">
                  <c:v>4.9000000000000004</c:v>
                </c:pt>
                <c:pt idx="24">
                  <c:v>3.3</c:v>
                </c:pt>
                <c:pt idx="25">
                  <c:v>4.3</c:v>
                </c:pt>
                <c:pt idx="26" formatCode="General">
                  <c:v>4.0999999999999996</c:v>
                </c:pt>
              </c:numCache>
            </c:numRef>
          </c:val>
          <c:extLst>
            <c:ext xmlns:c16="http://schemas.microsoft.com/office/drawing/2014/chart" uri="{C3380CC4-5D6E-409C-BE32-E72D297353CC}">
              <c16:uniqueId val="{00000001-911E-4A19-A00A-29F9E8011617}"/>
            </c:ext>
          </c:extLst>
        </c:ser>
        <c:ser>
          <c:idx val="2"/>
          <c:order val="2"/>
          <c:tx>
            <c:strRef>
              <c:f>dati_1!$U$3</c:f>
              <c:strCache>
                <c:ptCount val="1"/>
                <c:pt idx="0">
                  <c:v>Drīzāk piekrītu</c:v>
                </c:pt>
              </c:strCache>
            </c:strRef>
          </c:tx>
          <c:spPr>
            <a:solidFill>
              <a:srgbClr val="A0CC82"/>
            </a:solidFill>
            <a:ln w="25400">
              <a:noFill/>
            </a:ln>
          </c:spPr>
          <c:invertIfNegative val="0"/>
          <c:dLbls>
            <c:numFmt formatCode="0" sourceLinked="0"/>
            <c:spPr>
              <a:noFill/>
              <a:ln w="25400">
                <a:noFill/>
              </a:ln>
            </c:spPr>
            <c:txPr>
              <a:bodyPr/>
              <a:lstStyle/>
              <a:p>
                <a:pPr>
                  <a:defRPr>
                    <a:solidFill>
                      <a:sysClr val="windowText" lastClr="000000"/>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dati_1!$R$4:$R$30</c:f>
              <c:strCache>
                <c:ptCount val="27"/>
                <c:pt idx="0">
                  <c:v>04./05.2026. (n=1003)</c:v>
                </c:pt>
                <c:pt idx="1">
                  <c:v>06.2024. (n=1014)</c:v>
                </c:pt>
                <c:pt idx="2">
                  <c:v>05.2022. (n=1010)</c:v>
                </c:pt>
                <c:pt idx="4">
                  <c:v>04./05.2026. (n=1003)</c:v>
                </c:pt>
                <c:pt idx="5">
                  <c:v>06.2024. (n=1014)</c:v>
                </c:pt>
                <c:pt idx="6">
                  <c:v>05.2022. (n=1010)</c:v>
                </c:pt>
                <c:pt idx="8">
                  <c:v>04./05.2026. (n=1003)</c:v>
                </c:pt>
                <c:pt idx="9">
                  <c:v>06.2024. (n=1014)</c:v>
                </c:pt>
                <c:pt idx="10">
                  <c:v>05.2022. (n=1010)</c:v>
                </c:pt>
                <c:pt idx="12">
                  <c:v>04./05.2026. (n=1003)</c:v>
                </c:pt>
                <c:pt idx="13">
                  <c:v>06.2024. (n=1014)</c:v>
                </c:pt>
                <c:pt idx="14">
                  <c:v>05.2022. (n=1010)</c:v>
                </c:pt>
                <c:pt idx="16">
                  <c:v>04./05.2026. (n=1003)</c:v>
                </c:pt>
                <c:pt idx="17">
                  <c:v>06.2024. (n=1014)</c:v>
                </c:pt>
                <c:pt idx="18">
                  <c:v>05.2022. (n=1010)</c:v>
                </c:pt>
                <c:pt idx="20">
                  <c:v>04./05.2026. (n=1003)</c:v>
                </c:pt>
                <c:pt idx="21">
                  <c:v>06.2024. (n=1014)</c:v>
                </c:pt>
                <c:pt idx="22">
                  <c:v>05.2022. (n=1010)</c:v>
                </c:pt>
                <c:pt idx="24">
                  <c:v>04./05.2026. (n=1003)</c:v>
                </c:pt>
                <c:pt idx="25">
                  <c:v>06.2024. (n=1014)</c:v>
                </c:pt>
                <c:pt idx="26">
                  <c:v>05.2022. (n=1010)</c:v>
                </c:pt>
              </c:strCache>
            </c:strRef>
          </c:cat>
          <c:val>
            <c:numRef>
              <c:f>dati_1!$U$4:$U$30</c:f>
              <c:numCache>
                <c:formatCode>0.0</c:formatCode>
                <c:ptCount val="27"/>
                <c:pt idx="0">
                  <c:v>57.9</c:v>
                </c:pt>
                <c:pt idx="1">
                  <c:v>57.7</c:v>
                </c:pt>
                <c:pt idx="2" formatCode="General">
                  <c:v>50.9</c:v>
                </c:pt>
                <c:pt idx="4">
                  <c:v>46.1</c:v>
                </c:pt>
                <c:pt idx="5">
                  <c:v>47.4</c:v>
                </c:pt>
                <c:pt idx="6" formatCode="General">
                  <c:v>39.299999999999997</c:v>
                </c:pt>
                <c:pt idx="8">
                  <c:v>45.4</c:v>
                </c:pt>
                <c:pt idx="9">
                  <c:v>46.6</c:v>
                </c:pt>
                <c:pt idx="10" formatCode="General">
                  <c:v>40.1</c:v>
                </c:pt>
                <c:pt idx="12">
                  <c:v>41.5</c:v>
                </c:pt>
                <c:pt idx="13">
                  <c:v>48.7</c:v>
                </c:pt>
                <c:pt idx="14" formatCode="General">
                  <c:v>40.700000000000003</c:v>
                </c:pt>
                <c:pt idx="16">
                  <c:v>38.200000000000003</c:v>
                </c:pt>
                <c:pt idx="17">
                  <c:v>39.299999999999997</c:v>
                </c:pt>
                <c:pt idx="18">
                  <c:v>35.1</c:v>
                </c:pt>
                <c:pt idx="20">
                  <c:v>35.799999999999997</c:v>
                </c:pt>
                <c:pt idx="21">
                  <c:v>41.7</c:v>
                </c:pt>
                <c:pt idx="22" formatCode="General">
                  <c:v>37.5</c:v>
                </c:pt>
                <c:pt idx="24">
                  <c:v>32.4</c:v>
                </c:pt>
                <c:pt idx="25">
                  <c:v>32.6</c:v>
                </c:pt>
                <c:pt idx="26" formatCode="General">
                  <c:v>29.5</c:v>
                </c:pt>
              </c:numCache>
            </c:numRef>
          </c:val>
          <c:extLst>
            <c:ext xmlns:c16="http://schemas.microsoft.com/office/drawing/2014/chart" uri="{C3380CC4-5D6E-409C-BE32-E72D297353CC}">
              <c16:uniqueId val="{00000002-911E-4A19-A00A-29F9E8011617}"/>
            </c:ext>
          </c:extLst>
        </c:ser>
        <c:ser>
          <c:idx val="3"/>
          <c:order val="3"/>
          <c:tx>
            <c:strRef>
              <c:f>dati_1!$V$3</c:f>
              <c:strCache>
                <c:ptCount val="1"/>
                <c:pt idx="0">
                  <c:v>Drīzāk nepiekrītu</c:v>
                </c:pt>
              </c:strCache>
            </c:strRef>
          </c:tx>
          <c:spPr>
            <a:solidFill>
              <a:srgbClr val="E79B75"/>
            </a:solidFill>
            <a:ln w="25400">
              <a:noFill/>
            </a:ln>
          </c:spPr>
          <c:invertIfNegative val="0"/>
          <c:dLbls>
            <c:dLbl>
              <c:idx val="0"/>
              <c:numFmt formatCode="0" sourceLinked="0"/>
              <c:spPr>
                <a:noFill/>
                <a:ln w="25400">
                  <a:noFill/>
                </a:ln>
              </c:spPr>
              <c:txPr>
                <a:bodyPr/>
                <a:lstStyle/>
                <a:p>
                  <a:pPr>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3-911E-4A19-A00A-29F9E8011617}"/>
                </c:ext>
              </c:extLst>
            </c:dLbl>
            <c:dLbl>
              <c:idx val="1"/>
              <c:numFmt formatCode="0" sourceLinked="0"/>
              <c:spPr>
                <a:noFill/>
                <a:ln w="25400">
                  <a:noFill/>
                </a:ln>
              </c:spPr>
              <c:txPr>
                <a:bodyPr/>
                <a:lstStyle/>
                <a:p>
                  <a:pPr>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4-911E-4A19-A00A-29F9E8011617}"/>
                </c:ext>
              </c:extLst>
            </c:dLbl>
            <c:dLbl>
              <c:idx val="2"/>
              <c:numFmt formatCode="0" sourceLinked="0"/>
              <c:spPr>
                <a:noFill/>
                <a:ln w="25400">
                  <a:noFill/>
                </a:ln>
              </c:spPr>
              <c:txPr>
                <a:bodyPr/>
                <a:lstStyle/>
                <a:p>
                  <a:pPr>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5-911E-4A19-A00A-29F9E8011617}"/>
                </c:ext>
              </c:extLst>
            </c:dLbl>
            <c:dLbl>
              <c:idx val="3"/>
              <c:numFmt formatCode="0" sourceLinked="0"/>
              <c:spPr>
                <a:noFill/>
                <a:ln w="25400">
                  <a:noFill/>
                </a:ln>
              </c:spPr>
              <c:txPr>
                <a:bodyPr/>
                <a:lstStyle/>
                <a:p>
                  <a:pPr>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6-911E-4A19-A00A-29F9E8011617}"/>
                </c:ext>
              </c:extLst>
            </c:dLbl>
            <c:dLbl>
              <c:idx val="4"/>
              <c:numFmt formatCode="0" sourceLinked="0"/>
              <c:spPr>
                <a:noFill/>
                <a:ln w="25400">
                  <a:noFill/>
                </a:ln>
              </c:spPr>
              <c:txPr>
                <a:bodyPr/>
                <a:lstStyle/>
                <a:p>
                  <a:pPr>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7-911E-4A19-A00A-29F9E8011617}"/>
                </c:ext>
              </c:extLst>
            </c:dLbl>
            <c:dLbl>
              <c:idx val="9"/>
              <c:numFmt formatCode="0" sourceLinked="0"/>
              <c:spPr>
                <a:noFill/>
                <a:ln w="25400">
                  <a:noFill/>
                </a:ln>
              </c:spPr>
              <c:txPr>
                <a:bodyPr/>
                <a:lstStyle/>
                <a:p>
                  <a:pPr>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8-911E-4A19-A00A-29F9E8011617}"/>
                </c:ext>
              </c:extLst>
            </c:dLbl>
            <c:dLbl>
              <c:idx val="10"/>
              <c:numFmt formatCode="0" sourceLinked="0"/>
              <c:spPr>
                <a:noFill/>
                <a:ln w="25400">
                  <a:noFill/>
                </a:ln>
              </c:spPr>
              <c:txPr>
                <a:bodyPr/>
                <a:lstStyle/>
                <a:p>
                  <a:pPr>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9-911E-4A19-A00A-29F9E8011617}"/>
                </c:ext>
              </c:extLst>
            </c:dLbl>
            <c:dLbl>
              <c:idx val="11"/>
              <c:numFmt formatCode="0" sourceLinked="0"/>
              <c:spPr>
                <a:noFill/>
                <a:ln w="25400">
                  <a:noFill/>
                </a:ln>
              </c:spPr>
              <c:txPr>
                <a:bodyPr/>
                <a:lstStyle/>
                <a:p>
                  <a:pPr>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A-911E-4A19-A00A-29F9E8011617}"/>
                </c:ext>
              </c:extLst>
            </c:dLbl>
            <c:dLbl>
              <c:idx val="12"/>
              <c:numFmt formatCode="0" sourceLinked="0"/>
              <c:spPr>
                <a:noFill/>
                <a:ln w="25400">
                  <a:noFill/>
                </a:ln>
              </c:spPr>
              <c:txPr>
                <a:bodyPr/>
                <a:lstStyle/>
                <a:p>
                  <a:pPr>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B-911E-4A19-A00A-29F9E8011617}"/>
                </c:ext>
              </c:extLst>
            </c:dLbl>
            <c:dLbl>
              <c:idx val="14"/>
              <c:numFmt formatCode="0" sourceLinked="0"/>
              <c:spPr>
                <a:noFill/>
                <a:ln w="25400">
                  <a:noFill/>
                </a:ln>
              </c:spPr>
              <c:txPr>
                <a:bodyPr/>
                <a:lstStyle/>
                <a:p>
                  <a:pPr>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C-911E-4A19-A00A-29F9E8011617}"/>
                </c:ext>
              </c:extLst>
            </c:dLbl>
            <c:dLbl>
              <c:idx val="15"/>
              <c:numFmt formatCode="0" sourceLinked="0"/>
              <c:spPr>
                <a:noFill/>
                <a:ln w="25400">
                  <a:noFill/>
                </a:ln>
              </c:spPr>
              <c:txPr>
                <a:bodyPr/>
                <a:lstStyle/>
                <a:p>
                  <a:pPr>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D-911E-4A19-A00A-29F9E8011617}"/>
                </c:ext>
              </c:extLst>
            </c:dLbl>
            <c:dLbl>
              <c:idx val="16"/>
              <c:numFmt formatCode="0" sourceLinked="0"/>
              <c:spPr>
                <a:noFill/>
                <a:ln w="25400">
                  <a:noFill/>
                </a:ln>
              </c:spPr>
              <c:txPr>
                <a:bodyPr/>
                <a:lstStyle/>
                <a:p>
                  <a:pPr>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E-911E-4A19-A00A-29F9E8011617}"/>
                </c:ext>
              </c:extLst>
            </c:dLbl>
            <c:dLbl>
              <c:idx val="17"/>
              <c:numFmt formatCode="0" sourceLinked="0"/>
              <c:spPr>
                <a:noFill/>
                <a:ln w="25400">
                  <a:noFill/>
                </a:ln>
              </c:spPr>
              <c:txPr>
                <a:bodyPr/>
                <a:lstStyle/>
                <a:p>
                  <a:pPr>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F-911E-4A19-A00A-29F9E8011617}"/>
                </c:ext>
              </c:extLst>
            </c:dLbl>
            <c:dLbl>
              <c:idx val="25"/>
              <c:numFmt formatCode="0" sourceLinked="0"/>
              <c:spPr>
                <a:noFill/>
                <a:ln w="25400">
                  <a:noFill/>
                </a:ln>
              </c:spPr>
              <c:txPr>
                <a:bodyPr/>
                <a:lstStyle/>
                <a:p>
                  <a:pPr>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0-911E-4A19-A00A-29F9E8011617}"/>
                </c:ext>
              </c:extLst>
            </c:dLbl>
            <c:dLbl>
              <c:idx val="30"/>
              <c:numFmt formatCode="0" sourceLinked="0"/>
              <c:spPr>
                <a:noFill/>
                <a:ln w="25400">
                  <a:noFill/>
                </a:ln>
              </c:spPr>
              <c:txPr>
                <a:bodyPr/>
                <a:lstStyle/>
                <a:p>
                  <a:pPr>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1-911E-4A19-A00A-29F9E8011617}"/>
                </c:ext>
              </c:extLst>
            </c:dLbl>
            <c:numFmt formatCode="0" sourceLinked="0"/>
            <c:spPr>
              <a:noFill/>
              <a:ln w="25400">
                <a:noFill/>
              </a:ln>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dati_1!$R$4:$R$30</c:f>
              <c:strCache>
                <c:ptCount val="27"/>
                <c:pt idx="0">
                  <c:v>04./05.2026. (n=1003)</c:v>
                </c:pt>
                <c:pt idx="1">
                  <c:v>06.2024. (n=1014)</c:v>
                </c:pt>
                <c:pt idx="2">
                  <c:v>05.2022. (n=1010)</c:v>
                </c:pt>
                <c:pt idx="4">
                  <c:v>04./05.2026. (n=1003)</c:v>
                </c:pt>
                <c:pt idx="5">
                  <c:v>06.2024. (n=1014)</c:v>
                </c:pt>
                <c:pt idx="6">
                  <c:v>05.2022. (n=1010)</c:v>
                </c:pt>
                <c:pt idx="8">
                  <c:v>04./05.2026. (n=1003)</c:v>
                </c:pt>
                <c:pt idx="9">
                  <c:v>06.2024. (n=1014)</c:v>
                </c:pt>
                <c:pt idx="10">
                  <c:v>05.2022. (n=1010)</c:v>
                </c:pt>
                <c:pt idx="12">
                  <c:v>04./05.2026. (n=1003)</c:v>
                </c:pt>
                <c:pt idx="13">
                  <c:v>06.2024. (n=1014)</c:v>
                </c:pt>
                <c:pt idx="14">
                  <c:v>05.2022. (n=1010)</c:v>
                </c:pt>
                <c:pt idx="16">
                  <c:v>04./05.2026. (n=1003)</c:v>
                </c:pt>
                <c:pt idx="17">
                  <c:v>06.2024. (n=1014)</c:v>
                </c:pt>
                <c:pt idx="18">
                  <c:v>05.2022. (n=1010)</c:v>
                </c:pt>
                <c:pt idx="20">
                  <c:v>04./05.2026. (n=1003)</c:v>
                </c:pt>
                <c:pt idx="21">
                  <c:v>06.2024. (n=1014)</c:v>
                </c:pt>
                <c:pt idx="22">
                  <c:v>05.2022. (n=1010)</c:v>
                </c:pt>
                <c:pt idx="24">
                  <c:v>04./05.2026. (n=1003)</c:v>
                </c:pt>
                <c:pt idx="25">
                  <c:v>06.2024. (n=1014)</c:v>
                </c:pt>
                <c:pt idx="26">
                  <c:v>05.2022. (n=1010)</c:v>
                </c:pt>
              </c:strCache>
            </c:strRef>
          </c:cat>
          <c:val>
            <c:numRef>
              <c:f>dati_1!$V$4:$V$30</c:f>
              <c:numCache>
                <c:formatCode>0.0</c:formatCode>
                <c:ptCount val="27"/>
                <c:pt idx="0">
                  <c:v>19.600000000000001</c:v>
                </c:pt>
                <c:pt idx="1">
                  <c:v>23.1</c:v>
                </c:pt>
                <c:pt idx="2" formatCode="General">
                  <c:v>24</c:v>
                </c:pt>
                <c:pt idx="4">
                  <c:v>24.5</c:v>
                </c:pt>
                <c:pt idx="5">
                  <c:v>28.9</c:v>
                </c:pt>
                <c:pt idx="6" formatCode="General">
                  <c:v>30.8</c:v>
                </c:pt>
                <c:pt idx="8">
                  <c:v>24.6</c:v>
                </c:pt>
                <c:pt idx="9">
                  <c:v>27.3</c:v>
                </c:pt>
                <c:pt idx="10" formatCode="General">
                  <c:v>26.9</c:v>
                </c:pt>
                <c:pt idx="12">
                  <c:v>18.399999999999999</c:v>
                </c:pt>
                <c:pt idx="13">
                  <c:v>17.2</c:v>
                </c:pt>
                <c:pt idx="14" formatCode="General">
                  <c:v>22</c:v>
                </c:pt>
                <c:pt idx="16">
                  <c:v>18</c:v>
                </c:pt>
                <c:pt idx="17">
                  <c:v>20</c:v>
                </c:pt>
                <c:pt idx="18">
                  <c:v>22.1</c:v>
                </c:pt>
                <c:pt idx="20">
                  <c:v>31.2</c:v>
                </c:pt>
                <c:pt idx="21">
                  <c:v>29.5</c:v>
                </c:pt>
                <c:pt idx="22" formatCode="General">
                  <c:v>29.5</c:v>
                </c:pt>
                <c:pt idx="24">
                  <c:v>20.7</c:v>
                </c:pt>
                <c:pt idx="25">
                  <c:v>23.9</c:v>
                </c:pt>
                <c:pt idx="26" formatCode="General">
                  <c:v>22.5</c:v>
                </c:pt>
              </c:numCache>
            </c:numRef>
          </c:val>
          <c:extLst>
            <c:ext xmlns:c16="http://schemas.microsoft.com/office/drawing/2014/chart" uri="{C3380CC4-5D6E-409C-BE32-E72D297353CC}">
              <c16:uniqueId val="{00000012-911E-4A19-A00A-29F9E8011617}"/>
            </c:ext>
          </c:extLst>
        </c:ser>
        <c:ser>
          <c:idx val="4"/>
          <c:order val="4"/>
          <c:tx>
            <c:strRef>
              <c:f>dati_1!$W$3</c:f>
              <c:strCache>
                <c:ptCount val="1"/>
                <c:pt idx="0">
                  <c:v>Pilnībā nepiekrītu</c:v>
                </c:pt>
              </c:strCache>
            </c:strRef>
          </c:tx>
          <c:spPr>
            <a:solidFill>
              <a:srgbClr val="CC2A2A"/>
            </a:solidFill>
            <a:ln w="25400">
              <a:noFill/>
            </a:ln>
          </c:spPr>
          <c:invertIfNegative val="0"/>
          <c:dLbls>
            <c:numFmt formatCode="0" sourceLinked="0"/>
            <c:spPr>
              <a:noFill/>
              <a:ln w="25400">
                <a:noFill/>
              </a:ln>
            </c:spPr>
            <c:txPr>
              <a:bodyPr/>
              <a:lstStyle/>
              <a:p>
                <a:pPr>
                  <a:defRPr>
                    <a:solidFill>
                      <a:schemeClr val="bg1"/>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dati_1!$R$4:$R$30</c:f>
              <c:strCache>
                <c:ptCount val="27"/>
                <c:pt idx="0">
                  <c:v>04./05.2026. (n=1003)</c:v>
                </c:pt>
                <c:pt idx="1">
                  <c:v>06.2024. (n=1014)</c:v>
                </c:pt>
                <c:pt idx="2">
                  <c:v>05.2022. (n=1010)</c:v>
                </c:pt>
                <c:pt idx="4">
                  <c:v>04./05.2026. (n=1003)</c:v>
                </c:pt>
                <c:pt idx="5">
                  <c:v>06.2024. (n=1014)</c:v>
                </c:pt>
                <c:pt idx="6">
                  <c:v>05.2022. (n=1010)</c:v>
                </c:pt>
                <c:pt idx="8">
                  <c:v>04./05.2026. (n=1003)</c:v>
                </c:pt>
                <c:pt idx="9">
                  <c:v>06.2024. (n=1014)</c:v>
                </c:pt>
                <c:pt idx="10">
                  <c:v>05.2022. (n=1010)</c:v>
                </c:pt>
                <c:pt idx="12">
                  <c:v>04./05.2026. (n=1003)</c:v>
                </c:pt>
                <c:pt idx="13">
                  <c:v>06.2024. (n=1014)</c:v>
                </c:pt>
                <c:pt idx="14">
                  <c:v>05.2022. (n=1010)</c:v>
                </c:pt>
                <c:pt idx="16">
                  <c:v>04./05.2026. (n=1003)</c:v>
                </c:pt>
                <c:pt idx="17">
                  <c:v>06.2024. (n=1014)</c:v>
                </c:pt>
                <c:pt idx="18">
                  <c:v>05.2022. (n=1010)</c:v>
                </c:pt>
                <c:pt idx="20">
                  <c:v>04./05.2026. (n=1003)</c:v>
                </c:pt>
                <c:pt idx="21">
                  <c:v>06.2024. (n=1014)</c:v>
                </c:pt>
                <c:pt idx="22">
                  <c:v>05.2022. (n=1010)</c:v>
                </c:pt>
                <c:pt idx="24">
                  <c:v>04./05.2026. (n=1003)</c:v>
                </c:pt>
                <c:pt idx="25">
                  <c:v>06.2024. (n=1014)</c:v>
                </c:pt>
                <c:pt idx="26">
                  <c:v>05.2022. (n=1010)</c:v>
                </c:pt>
              </c:strCache>
            </c:strRef>
          </c:cat>
          <c:val>
            <c:numRef>
              <c:f>dati_1!$W$4:$W$30</c:f>
              <c:numCache>
                <c:formatCode>0.0</c:formatCode>
                <c:ptCount val="27"/>
                <c:pt idx="0">
                  <c:v>7.5</c:v>
                </c:pt>
                <c:pt idx="1">
                  <c:v>3.9</c:v>
                </c:pt>
                <c:pt idx="2" formatCode="General">
                  <c:v>10.8</c:v>
                </c:pt>
                <c:pt idx="4">
                  <c:v>8.9</c:v>
                </c:pt>
                <c:pt idx="5">
                  <c:v>4.7</c:v>
                </c:pt>
                <c:pt idx="6" formatCode="General">
                  <c:v>10.199999999999999</c:v>
                </c:pt>
                <c:pt idx="8">
                  <c:v>8.3000000000000007</c:v>
                </c:pt>
                <c:pt idx="9">
                  <c:v>4.7</c:v>
                </c:pt>
                <c:pt idx="10" formatCode="General">
                  <c:v>9.3000000000000007</c:v>
                </c:pt>
                <c:pt idx="12">
                  <c:v>8.6999999999999993</c:v>
                </c:pt>
                <c:pt idx="13">
                  <c:v>4.4000000000000004</c:v>
                </c:pt>
                <c:pt idx="14" formatCode="General">
                  <c:v>8.6999999999999993</c:v>
                </c:pt>
                <c:pt idx="16">
                  <c:v>8.6</c:v>
                </c:pt>
                <c:pt idx="17">
                  <c:v>4.3</c:v>
                </c:pt>
                <c:pt idx="18">
                  <c:v>9.3000000000000007</c:v>
                </c:pt>
                <c:pt idx="20">
                  <c:v>14.8</c:v>
                </c:pt>
                <c:pt idx="21">
                  <c:v>9</c:v>
                </c:pt>
                <c:pt idx="22" formatCode="General">
                  <c:v>12.9</c:v>
                </c:pt>
                <c:pt idx="24">
                  <c:v>9.5</c:v>
                </c:pt>
                <c:pt idx="25">
                  <c:v>5.9</c:v>
                </c:pt>
                <c:pt idx="26" formatCode="General">
                  <c:v>9.6</c:v>
                </c:pt>
              </c:numCache>
            </c:numRef>
          </c:val>
          <c:extLst>
            <c:ext xmlns:c16="http://schemas.microsoft.com/office/drawing/2014/chart" uri="{C3380CC4-5D6E-409C-BE32-E72D297353CC}">
              <c16:uniqueId val="{00000013-911E-4A19-A00A-29F9E8011617}"/>
            </c:ext>
          </c:extLst>
        </c:ser>
        <c:ser>
          <c:idx val="5"/>
          <c:order val="5"/>
          <c:tx>
            <c:strRef>
              <c:f>dati_1!$X$3</c:f>
              <c:strCache>
                <c:ptCount val="1"/>
                <c:pt idx="0">
                  <c:v>x</c:v>
                </c:pt>
              </c:strCache>
            </c:strRef>
          </c:tx>
          <c:spPr>
            <a:noFill/>
            <a:ln w="25400">
              <a:noFill/>
            </a:ln>
          </c:spPr>
          <c:invertIfNegative val="0"/>
          <c:cat>
            <c:strRef>
              <c:f>dati_1!$R$4:$R$30</c:f>
              <c:strCache>
                <c:ptCount val="27"/>
                <c:pt idx="0">
                  <c:v>04./05.2026. (n=1003)</c:v>
                </c:pt>
                <c:pt idx="1">
                  <c:v>06.2024. (n=1014)</c:v>
                </c:pt>
                <c:pt idx="2">
                  <c:v>05.2022. (n=1010)</c:v>
                </c:pt>
                <c:pt idx="4">
                  <c:v>04./05.2026. (n=1003)</c:v>
                </c:pt>
                <c:pt idx="5">
                  <c:v>06.2024. (n=1014)</c:v>
                </c:pt>
                <c:pt idx="6">
                  <c:v>05.2022. (n=1010)</c:v>
                </c:pt>
                <c:pt idx="8">
                  <c:v>04./05.2026. (n=1003)</c:v>
                </c:pt>
                <c:pt idx="9">
                  <c:v>06.2024. (n=1014)</c:v>
                </c:pt>
                <c:pt idx="10">
                  <c:v>05.2022. (n=1010)</c:v>
                </c:pt>
                <c:pt idx="12">
                  <c:v>04./05.2026. (n=1003)</c:v>
                </c:pt>
                <c:pt idx="13">
                  <c:v>06.2024. (n=1014)</c:v>
                </c:pt>
                <c:pt idx="14">
                  <c:v>05.2022. (n=1010)</c:v>
                </c:pt>
                <c:pt idx="16">
                  <c:v>04./05.2026. (n=1003)</c:v>
                </c:pt>
                <c:pt idx="17">
                  <c:v>06.2024. (n=1014)</c:v>
                </c:pt>
                <c:pt idx="18">
                  <c:v>05.2022. (n=1010)</c:v>
                </c:pt>
                <c:pt idx="20">
                  <c:v>04./05.2026. (n=1003)</c:v>
                </c:pt>
                <c:pt idx="21">
                  <c:v>06.2024. (n=1014)</c:v>
                </c:pt>
                <c:pt idx="22">
                  <c:v>05.2022. (n=1010)</c:v>
                </c:pt>
                <c:pt idx="24">
                  <c:v>04./05.2026. (n=1003)</c:v>
                </c:pt>
                <c:pt idx="25">
                  <c:v>06.2024. (n=1014)</c:v>
                </c:pt>
                <c:pt idx="26">
                  <c:v>05.2022. (n=1010)</c:v>
                </c:pt>
              </c:strCache>
            </c:strRef>
          </c:cat>
          <c:val>
            <c:numRef>
              <c:f>dati_1!$X$4:$X$30</c:f>
              <c:numCache>
                <c:formatCode>General</c:formatCode>
                <c:ptCount val="27"/>
                <c:pt idx="0">
                  <c:v>22.9</c:v>
                </c:pt>
                <c:pt idx="1">
                  <c:v>23</c:v>
                </c:pt>
                <c:pt idx="2">
                  <c:v>15.200000000000003</c:v>
                </c:pt>
                <c:pt idx="4">
                  <c:v>16.600000000000001</c:v>
                </c:pt>
                <c:pt idx="5">
                  <c:v>16.399999999999999</c:v>
                </c:pt>
                <c:pt idx="6">
                  <c:v>8.9999999999999964</c:v>
                </c:pt>
                <c:pt idx="8">
                  <c:v>17.100000000000001</c:v>
                </c:pt>
                <c:pt idx="9">
                  <c:v>17.999999999999996</c:v>
                </c:pt>
                <c:pt idx="10">
                  <c:v>13.800000000000004</c:v>
                </c:pt>
                <c:pt idx="12">
                  <c:v>22.9</c:v>
                </c:pt>
                <c:pt idx="13">
                  <c:v>28.400000000000002</c:v>
                </c:pt>
                <c:pt idx="14">
                  <c:v>19.299999999999997</c:v>
                </c:pt>
                <c:pt idx="16">
                  <c:v>23.4</c:v>
                </c:pt>
                <c:pt idx="17">
                  <c:v>25.700000000000003</c:v>
                </c:pt>
                <c:pt idx="18">
                  <c:v>18.600000000000001</c:v>
                </c:pt>
                <c:pt idx="20">
                  <c:v>4.0000000000000036</c:v>
                </c:pt>
                <c:pt idx="21">
                  <c:v>11.5</c:v>
                </c:pt>
                <c:pt idx="22">
                  <c:v>7.6000000000000014</c:v>
                </c:pt>
                <c:pt idx="24">
                  <c:v>19.8</c:v>
                </c:pt>
                <c:pt idx="25">
                  <c:v>20.200000000000003</c:v>
                </c:pt>
                <c:pt idx="26">
                  <c:v>17.899999999999999</c:v>
                </c:pt>
              </c:numCache>
            </c:numRef>
          </c:val>
          <c:extLst>
            <c:ext xmlns:c16="http://schemas.microsoft.com/office/drawing/2014/chart" uri="{C3380CC4-5D6E-409C-BE32-E72D297353CC}">
              <c16:uniqueId val="{00000014-911E-4A19-A00A-29F9E8011617}"/>
            </c:ext>
          </c:extLst>
        </c:ser>
        <c:ser>
          <c:idx val="6"/>
          <c:order val="6"/>
          <c:tx>
            <c:strRef>
              <c:f>dati_1!$Y$3</c:f>
              <c:strCache>
                <c:ptCount val="1"/>
                <c:pt idx="0">
                  <c:v>Grūti pateikt</c:v>
                </c:pt>
              </c:strCache>
            </c:strRef>
          </c:tx>
          <c:spPr>
            <a:solidFill>
              <a:srgbClr val="D1D1D1"/>
            </a:solidFill>
            <a:ln w="25400">
              <a:noFill/>
            </a:ln>
          </c:spPr>
          <c:invertIfNegative val="0"/>
          <c:dLbls>
            <c:numFmt formatCode="0" sourceLinked="0"/>
            <c:spPr>
              <a:noFill/>
              <a:ln w="25400">
                <a:noFill/>
              </a:ln>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dati_1!$R$4:$R$30</c:f>
              <c:strCache>
                <c:ptCount val="27"/>
                <c:pt idx="0">
                  <c:v>04./05.2026. (n=1003)</c:v>
                </c:pt>
                <c:pt idx="1">
                  <c:v>06.2024. (n=1014)</c:v>
                </c:pt>
                <c:pt idx="2">
                  <c:v>05.2022. (n=1010)</c:v>
                </c:pt>
                <c:pt idx="4">
                  <c:v>04./05.2026. (n=1003)</c:v>
                </c:pt>
                <c:pt idx="5">
                  <c:v>06.2024. (n=1014)</c:v>
                </c:pt>
                <c:pt idx="6">
                  <c:v>05.2022. (n=1010)</c:v>
                </c:pt>
                <c:pt idx="8">
                  <c:v>04./05.2026. (n=1003)</c:v>
                </c:pt>
                <c:pt idx="9">
                  <c:v>06.2024. (n=1014)</c:v>
                </c:pt>
                <c:pt idx="10">
                  <c:v>05.2022. (n=1010)</c:v>
                </c:pt>
                <c:pt idx="12">
                  <c:v>04./05.2026. (n=1003)</c:v>
                </c:pt>
                <c:pt idx="13">
                  <c:v>06.2024. (n=1014)</c:v>
                </c:pt>
                <c:pt idx="14">
                  <c:v>05.2022. (n=1010)</c:v>
                </c:pt>
                <c:pt idx="16">
                  <c:v>04./05.2026. (n=1003)</c:v>
                </c:pt>
                <c:pt idx="17">
                  <c:v>06.2024. (n=1014)</c:v>
                </c:pt>
                <c:pt idx="18">
                  <c:v>05.2022. (n=1010)</c:v>
                </c:pt>
                <c:pt idx="20">
                  <c:v>04./05.2026. (n=1003)</c:v>
                </c:pt>
                <c:pt idx="21">
                  <c:v>06.2024. (n=1014)</c:v>
                </c:pt>
                <c:pt idx="22">
                  <c:v>05.2022. (n=1010)</c:v>
                </c:pt>
                <c:pt idx="24">
                  <c:v>04./05.2026. (n=1003)</c:v>
                </c:pt>
                <c:pt idx="25">
                  <c:v>06.2024. (n=1014)</c:v>
                </c:pt>
                <c:pt idx="26">
                  <c:v>05.2022. (n=1010)</c:v>
                </c:pt>
              </c:strCache>
            </c:strRef>
          </c:cat>
          <c:val>
            <c:numRef>
              <c:f>dati_1!$Y$4:$Y$30</c:f>
              <c:numCache>
                <c:formatCode>0.0</c:formatCode>
                <c:ptCount val="27"/>
                <c:pt idx="0">
                  <c:v>5.2</c:v>
                </c:pt>
                <c:pt idx="1">
                  <c:v>3.9</c:v>
                </c:pt>
                <c:pt idx="2">
                  <c:v>4.7</c:v>
                </c:pt>
                <c:pt idx="4">
                  <c:v>13.5</c:v>
                </c:pt>
                <c:pt idx="5">
                  <c:v>11.9</c:v>
                </c:pt>
                <c:pt idx="6">
                  <c:v>13.9</c:v>
                </c:pt>
                <c:pt idx="8">
                  <c:v>16</c:v>
                </c:pt>
                <c:pt idx="9">
                  <c:v>15</c:v>
                </c:pt>
                <c:pt idx="10">
                  <c:v>17.100000000000001</c:v>
                </c:pt>
                <c:pt idx="12">
                  <c:v>23.7</c:v>
                </c:pt>
                <c:pt idx="13">
                  <c:v>20.100000000000001</c:v>
                </c:pt>
                <c:pt idx="14">
                  <c:v>22</c:v>
                </c:pt>
                <c:pt idx="16">
                  <c:v>29.3</c:v>
                </c:pt>
                <c:pt idx="17">
                  <c:v>30.6</c:v>
                </c:pt>
                <c:pt idx="18">
                  <c:v>28.5</c:v>
                </c:pt>
                <c:pt idx="20">
                  <c:v>14.1</c:v>
                </c:pt>
                <c:pt idx="21">
                  <c:v>14.4</c:v>
                </c:pt>
                <c:pt idx="22">
                  <c:v>15.3</c:v>
                </c:pt>
                <c:pt idx="24">
                  <c:v>34.200000000000003</c:v>
                </c:pt>
                <c:pt idx="25">
                  <c:v>33.299999999999997</c:v>
                </c:pt>
                <c:pt idx="26">
                  <c:v>34.299999999999997</c:v>
                </c:pt>
              </c:numCache>
            </c:numRef>
          </c:val>
          <c:extLst>
            <c:ext xmlns:c16="http://schemas.microsoft.com/office/drawing/2014/chart" uri="{C3380CC4-5D6E-409C-BE32-E72D297353CC}">
              <c16:uniqueId val="{00000015-911E-4A19-A00A-29F9E8011617}"/>
            </c:ext>
          </c:extLst>
        </c:ser>
        <c:dLbls>
          <c:showLegendKey val="0"/>
          <c:showVal val="0"/>
          <c:showCatName val="0"/>
          <c:showSerName val="0"/>
          <c:showPercent val="0"/>
          <c:showBubbleSize val="0"/>
        </c:dLbls>
        <c:gapWidth val="40"/>
        <c:overlap val="100"/>
        <c:axId val="485670312"/>
        <c:axId val="1"/>
      </c:barChart>
      <c:catAx>
        <c:axId val="485670312"/>
        <c:scaling>
          <c:orientation val="maxMin"/>
        </c:scaling>
        <c:delete val="0"/>
        <c:axPos val="l"/>
        <c:title>
          <c:tx>
            <c:rich>
              <a:bodyPr rot="0" vert="horz"/>
              <a:lstStyle/>
              <a:p>
                <a:pPr algn="ctr">
                  <a:defRPr/>
                </a:pPr>
                <a:r>
                  <a:rPr lang="en-US"/>
                  <a:t>%</a:t>
                </a:r>
              </a:p>
            </c:rich>
          </c:tx>
          <c:layout>
            <c:manualLayout>
              <c:xMode val="edge"/>
              <c:yMode val="edge"/>
              <c:x val="7.8247534900720648E-3"/>
              <c:y val="2.9069790400713533E-2"/>
            </c:manualLayout>
          </c:layout>
          <c:overlay val="0"/>
          <c:spPr>
            <a:noFill/>
            <a:ln w="3175">
              <a:solidFill>
                <a:srgbClr val="000000"/>
              </a:solidFill>
              <a:prstDash val="solid"/>
            </a:ln>
            <a:effectLst>
              <a:outerShdw dist="35921" dir="2700000" algn="br">
                <a:srgbClr val="000000"/>
              </a:outerShdw>
            </a:effectLst>
          </c:spPr>
        </c:title>
        <c:numFmt formatCode="General" sourceLinked="1"/>
        <c:majorTickMark val="out"/>
        <c:minorTickMark val="none"/>
        <c:tickLblPos val="low"/>
        <c:spPr>
          <a:ln w="3175">
            <a:solidFill>
              <a:srgbClr val="000000"/>
            </a:solidFill>
            <a:prstDash val="solid"/>
          </a:ln>
        </c:spPr>
        <c:txPr>
          <a:bodyPr rot="0" vert="horz"/>
          <a:lstStyle/>
          <a:p>
            <a:pPr>
              <a:defRPr sz="1000"/>
            </a:pPr>
            <a:endParaRPr lang="lv-LV"/>
          </a:p>
        </c:txPr>
        <c:crossAx val="1"/>
        <c:crossesAt val="72"/>
        <c:auto val="1"/>
        <c:lblAlgn val="ctr"/>
        <c:lblOffset val="100"/>
        <c:tickLblSkip val="1"/>
        <c:tickMarkSkip val="1"/>
        <c:noMultiLvlLbl val="0"/>
      </c:catAx>
      <c:valAx>
        <c:axId val="1"/>
        <c:scaling>
          <c:orientation val="minMax"/>
          <c:max val="156"/>
          <c:min val="0"/>
        </c:scaling>
        <c:delete val="1"/>
        <c:axPos val="b"/>
        <c:numFmt formatCode="0.0" sourceLinked="1"/>
        <c:majorTickMark val="out"/>
        <c:minorTickMark val="none"/>
        <c:tickLblPos val="nextTo"/>
        <c:crossAx val="485670312"/>
        <c:crosses val="max"/>
        <c:crossBetween val="between"/>
        <c:majorUnit val="20"/>
        <c:minorUnit val="1"/>
      </c:valAx>
      <c:spPr>
        <a:noFill/>
        <a:ln w="25400">
          <a:noFill/>
        </a:ln>
      </c:spPr>
    </c:plotArea>
    <c:legend>
      <c:legendPos val="t"/>
      <c:legendEntry>
        <c:idx val="0"/>
        <c:delete val="1"/>
      </c:legendEntry>
      <c:legendEntry>
        <c:idx val="5"/>
        <c:delete val="1"/>
      </c:legendEntry>
      <c:layout>
        <c:manualLayout>
          <c:xMode val="edge"/>
          <c:yMode val="edge"/>
          <c:x val="0.25718877778004851"/>
          <c:y val="2.5310175757613497E-2"/>
          <c:w val="0.69819154543119044"/>
          <c:h val="3.0271079928238544E-2"/>
        </c:manualLayout>
      </c:layout>
      <c:overlay val="0"/>
      <c:spPr>
        <a:noFill/>
        <a:ln w="25400">
          <a:noFill/>
        </a:ln>
      </c:spPr>
      <c:txPr>
        <a:bodyPr/>
        <a:lstStyle/>
        <a:p>
          <a:pPr>
            <a:defRPr sz="1000"/>
          </a:pPr>
          <a:endParaRPr lang="lv-LV"/>
        </a:p>
      </c:txPr>
    </c:legend>
    <c:plotVisOnly val="1"/>
    <c:dispBlanksAs val="gap"/>
    <c:showDLblsOverMax val="0"/>
  </c:chart>
  <c:spPr>
    <a:noFill/>
    <a:ln w="6350">
      <a:noFill/>
    </a:ln>
  </c:spPr>
  <c:txPr>
    <a:bodyPr/>
    <a:lstStyle/>
    <a:p>
      <a:pPr>
        <a:defRPr sz="1050" b="0" i="0" u="none" strike="noStrike" baseline="0">
          <a:solidFill>
            <a:srgbClr val="000000"/>
          </a:solidFill>
          <a:latin typeface="Arial"/>
          <a:ea typeface="Arial"/>
          <a:cs typeface="Arial"/>
        </a:defRPr>
      </a:pPr>
      <a:endParaRPr lang="en-US"/>
    </a:p>
  </c:txPr>
  <c:externalData r:id="rId2">
    <c:autoUpdate val="0"/>
  </c:externalData>
  <c:userShapes r:id="rId3"/>
</c:chartSpace>
</file>

<file path=ppt/charts/chart4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32710674900516468"/>
          <c:y val="5.7643298619930575E-2"/>
          <c:w val="0.67289325099483532"/>
          <c:h val="0.89888620777241568"/>
        </c:manualLayout>
      </c:layout>
      <c:barChart>
        <c:barDir val="bar"/>
        <c:grouping val="stacked"/>
        <c:varyColors val="0"/>
        <c:ser>
          <c:idx val="0"/>
          <c:order val="0"/>
          <c:tx>
            <c:strRef>
              <c:f>dati_4!$B$171</c:f>
              <c:strCache>
                <c:ptCount val="1"/>
              </c:strCache>
            </c:strRef>
          </c:tx>
          <c:spPr>
            <a:noFill/>
            <a:ln w="25400">
              <a:noFill/>
            </a:ln>
          </c:spPr>
          <c:invertIfNegative val="0"/>
          <c:cat>
            <c:strRef>
              <c:f>dati_4!$A$172:$A$213</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dati_4!$B$172:$B$213</c:f>
              <c:numCache>
                <c:formatCode>General</c:formatCode>
                <c:ptCount val="42"/>
                <c:pt idx="0" formatCode="0.0">
                  <c:v>21.299999999999994</c:v>
                </c:pt>
                <c:pt idx="2" formatCode="0.0">
                  <c:v>22.099999999999994</c:v>
                </c:pt>
                <c:pt idx="3" formatCode="0.0">
                  <c:v>20.599999999999994</c:v>
                </c:pt>
                <c:pt idx="5" formatCode="0.0">
                  <c:v>14.699999999999996</c:v>
                </c:pt>
                <c:pt idx="6" formatCode="0.0">
                  <c:v>19.799999999999994</c:v>
                </c:pt>
                <c:pt idx="7" formatCode="0.0">
                  <c:v>19.299999999999997</c:v>
                </c:pt>
                <c:pt idx="8" formatCode="0.0">
                  <c:v>26.099999999999998</c:v>
                </c:pt>
                <c:pt idx="9" formatCode="0.0">
                  <c:v>25</c:v>
                </c:pt>
                <c:pt idx="10" formatCode="0.0">
                  <c:v>19.799999999999997</c:v>
                </c:pt>
                <c:pt idx="12" formatCode="0.0">
                  <c:v>21.599999999999994</c:v>
                </c:pt>
                <c:pt idx="13" formatCode="0.0">
                  <c:v>23.699999999999992</c:v>
                </c:pt>
                <c:pt idx="14" formatCode="0.0">
                  <c:v>16.099999999999994</c:v>
                </c:pt>
                <c:pt idx="16" formatCode="0.0">
                  <c:v>20.399999999999995</c:v>
                </c:pt>
                <c:pt idx="17" formatCode="0.0">
                  <c:v>23.699999999999992</c:v>
                </c:pt>
                <c:pt idx="19" formatCode="0.0">
                  <c:v>21.299999999999997</c:v>
                </c:pt>
                <c:pt idx="20" formatCode="0.0">
                  <c:v>21.799999999999997</c:v>
                </c:pt>
                <c:pt idx="22" formatCode="0.0">
                  <c:v>17.899999999999991</c:v>
                </c:pt>
                <c:pt idx="23" formatCode="0.0">
                  <c:v>21.599999999999994</c:v>
                </c:pt>
                <c:pt idx="24" formatCode="0.0">
                  <c:v>22.9</c:v>
                </c:pt>
                <c:pt idx="26" formatCode="0.0">
                  <c:v>23.999999999999996</c:v>
                </c:pt>
                <c:pt idx="27" formatCode="0.0">
                  <c:v>12.599999999999994</c:v>
                </c:pt>
                <c:pt idx="28" formatCode="0.0">
                  <c:v>22.799999999999997</c:v>
                </c:pt>
                <c:pt idx="29" formatCode="0.0">
                  <c:v>25.399999999999991</c:v>
                </c:pt>
                <c:pt idx="30" formatCode="0.0">
                  <c:v>18.199999999999996</c:v>
                </c:pt>
                <c:pt idx="32" formatCode="0.0">
                  <c:v>20.499999999999996</c:v>
                </c:pt>
                <c:pt idx="33" formatCode="0.0">
                  <c:v>23.7</c:v>
                </c:pt>
                <c:pt idx="34" formatCode="0.0">
                  <c:v>20.499999999999996</c:v>
                </c:pt>
                <c:pt idx="35" formatCode="0.0">
                  <c:v>39.399999999999991</c:v>
                </c:pt>
                <c:pt idx="36" formatCode="0.0">
                  <c:v>2.1000000000000014</c:v>
                </c:pt>
                <c:pt idx="37" formatCode="0.0">
                  <c:v>19.499999999999993</c:v>
                </c:pt>
                <c:pt idx="39" formatCode="0.0">
                  <c:v>20.499999999999996</c:v>
                </c:pt>
                <c:pt idx="40" formatCode="0.0">
                  <c:v>16.699999999999996</c:v>
                </c:pt>
                <c:pt idx="41" formatCode="0.0">
                  <c:v>27.999999999999996</c:v>
                </c:pt>
              </c:numCache>
            </c:numRef>
          </c:val>
          <c:extLst>
            <c:ext xmlns:c16="http://schemas.microsoft.com/office/drawing/2014/chart" uri="{C3380CC4-5D6E-409C-BE32-E72D297353CC}">
              <c16:uniqueId val="{00000000-EB06-4AB4-B8B4-A69F93885591}"/>
            </c:ext>
          </c:extLst>
        </c:ser>
        <c:ser>
          <c:idx val="1"/>
          <c:order val="1"/>
          <c:tx>
            <c:strRef>
              <c:f>dati_4!$C$171</c:f>
              <c:strCache>
                <c:ptCount val="1"/>
                <c:pt idx="0">
                  <c:v>Pilnībā piekrītu</c:v>
                </c:pt>
              </c:strCache>
            </c:strRef>
          </c:tx>
          <c:spPr>
            <a:solidFill>
              <a:srgbClr val="79B2BD"/>
            </a:solidFill>
            <a:ln w="25400">
              <a:noFill/>
            </a:ln>
          </c:spPr>
          <c:invertIfNegative val="0"/>
          <c:dLbls>
            <c:dLbl>
              <c:idx val="0"/>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1-EB06-4AB4-B8B4-A69F93885591}"/>
                </c:ext>
              </c:extLst>
            </c:dLbl>
            <c:dLbl>
              <c:idx val="1"/>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2-EB06-4AB4-B8B4-A69F93885591}"/>
                </c:ext>
              </c:extLst>
            </c:dLbl>
            <c:dLbl>
              <c:idx val="2"/>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3-EB06-4AB4-B8B4-A69F93885591}"/>
                </c:ext>
              </c:extLst>
            </c:dLbl>
            <c:dLbl>
              <c:idx val="3"/>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4-EB06-4AB4-B8B4-A69F93885591}"/>
                </c:ext>
              </c:extLst>
            </c:dLbl>
            <c:dLbl>
              <c:idx val="4"/>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5-EB06-4AB4-B8B4-A69F93885591}"/>
                </c:ext>
              </c:extLst>
            </c:dLbl>
            <c:dLbl>
              <c:idx val="5"/>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6-EB06-4AB4-B8B4-A69F93885591}"/>
                </c:ext>
              </c:extLst>
            </c:dLbl>
            <c:dLbl>
              <c:idx val="6"/>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7-EB06-4AB4-B8B4-A69F93885591}"/>
                </c:ext>
              </c:extLst>
            </c:dLbl>
            <c:dLbl>
              <c:idx val="7"/>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8-EB06-4AB4-B8B4-A69F93885591}"/>
                </c:ext>
              </c:extLst>
            </c:dLbl>
            <c:dLbl>
              <c:idx val="8"/>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9-EB06-4AB4-B8B4-A69F93885591}"/>
                </c:ext>
              </c:extLst>
            </c:dLbl>
            <c:dLbl>
              <c:idx val="9"/>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A-EB06-4AB4-B8B4-A69F93885591}"/>
                </c:ext>
              </c:extLst>
            </c:dLbl>
            <c:dLbl>
              <c:idx val="10"/>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B-EB06-4AB4-B8B4-A69F93885591}"/>
                </c:ext>
              </c:extLst>
            </c:dLbl>
            <c:dLbl>
              <c:idx val="11"/>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C-EB06-4AB4-B8B4-A69F93885591}"/>
                </c:ext>
              </c:extLst>
            </c:dLbl>
            <c:dLbl>
              <c:idx val="12"/>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D-EB06-4AB4-B8B4-A69F93885591}"/>
                </c:ext>
              </c:extLst>
            </c:dLbl>
            <c:dLbl>
              <c:idx val="13"/>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E-EB06-4AB4-B8B4-A69F93885591}"/>
                </c:ext>
              </c:extLst>
            </c:dLbl>
            <c:dLbl>
              <c:idx val="14"/>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F-EB06-4AB4-B8B4-A69F93885591}"/>
                </c:ext>
              </c:extLst>
            </c:dLbl>
            <c:dLbl>
              <c:idx val="15"/>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0-EB06-4AB4-B8B4-A69F93885591}"/>
                </c:ext>
              </c:extLst>
            </c:dLbl>
            <c:dLbl>
              <c:idx val="16"/>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1-EB06-4AB4-B8B4-A69F93885591}"/>
                </c:ext>
              </c:extLst>
            </c:dLbl>
            <c:dLbl>
              <c:idx val="18"/>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2-EB06-4AB4-B8B4-A69F93885591}"/>
                </c:ext>
              </c:extLst>
            </c:dLbl>
            <c:dLbl>
              <c:idx val="19"/>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3-EB06-4AB4-B8B4-A69F93885591}"/>
                </c:ext>
              </c:extLst>
            </c:dLbl>
            <c:dLbl>
              <c:idx val="22"/>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4-EB06-4AB4-B8B4-A69F93885591}"/>
                </c:ext>
              </c:extLst>
            </c:dLbl>
            <c:dLbl>
              <c:idx val="23"/>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5-EB06-4AB4-B8B4-A69F93885591}"/>
                </c:ext>
              </c:extLst>
            </c:dLbl>
            <c:dLbl>
              <c:idx val="25"/>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6-EB06-4AB4-B8B4-A69F93885591}"/>
                </c:ext>
              </c:extLst>
            </c:dLbl>
            <c:dLbl>
              <c:idx val="26"/>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7-EB06-4AB4-B8B4-A69F93885591}"/>
                </c:ext>
              </c:extLst>
            </c:dLbl>
            <c:dLbl>
              <c:idx val="27"/>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8-EB06-4AB4-B8B4-A69F93885591}"/>
                </c:ext>
              </c:extLst>
            </c:dLbl>
            <c:dLbl>
              <c:idx val="28"/>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9-EB06-4AB4-B8B4-A69F93885591}"/>
                </c:ext>
              </c:extLst>
            </c:dLbl>
            <c:dLbl>
              <c:idx val="29"/>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A-EB06-4AB4-B8B4-A69F93885591}"/>
                </c:ext>
              </c:extLst>
            </c:dLbl>
            <c:dLbl>
              <c:idx val="30"/>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B-EB06-4AB4-B8B4-A69F93885591}"/>
                </c:ext>
              </c:extLst>
            </c:dLbl>
            <c:dLbl>
              <c:idx val="31"/>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C-EB06-4AB4-B8B4-A69F93885591}"/>
                </c:ext>
              </c:extLst>
            </c:dLbl>
            <c:dLbl>
              <c:idx val="32"/>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D-EB06-4AB4-B8B4-A69F93885591}"/>
                </c:ext>
              </c:extLst>
            </c:dLbl>
            <c:dLbl>
              <c:idx val="33"/>
              <c:numFmt formatCode="0" sourceLinked="0"/>
              <c:spPr>
                <a:noFill/>
                <a:ln w="25400">
                  <a:noFill/>
                </a:ln>
              </c:spPr>
              <c:txPr>
                <a:bodyPr/>
                <a:lstStyle/>
                <a:p>
                  <a:pPr algn="r">
                    <a:defRPr sz="900" b="0" i="0" u="none" strike="noStrike" baseline="0">
                      <a:solidFill>
                        <a:srgbClr val="000000"/>
                      </a:solidFill>
                      <a:latin typeface="Arial"/>
                      <a:ea typeface="Arial"/>
                      <a:cs typeface="Arial"/>
                    </a:defRPr>
                  </a:pPr>
                  <a:endParaRPr lang="lv-LV"/>
                </a:p>
              </c:txPr>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E-EB06-4AB4-B8B4-A69F93885591}"/>
                </c:ext>
              </c:extLst>
            </c:dLbl>
            <c:dLbl>
              <c:idx val="34"/>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F-EB06-4AB4-B8B4-A69F93885591}"/>
                </c:ext>
              </c:extLst>
            </c:dLbl>
            <c:dLbl>
              <c:idx val="35"/>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0-EB06-4AB4-B8B4-A69F93885591}"/>
                </c:ext>
              </c:extLst>
            </c:dLbl>
            <c:dLbl>
              <c:idx val="37"/>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1-EB06-4AB4-B8B4-A69F93885591}"/>
                </c:ext>
              </c:extLst>
            </c:dLbl>
            <c:dLbl>
              <c:idx val="38"/>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2-EB06-4AB4-B8B4-A69F93885591}"/>
                </c:ext>
              </c:extLst>
            </c:dLbl>
            <c:numFmt formatCode="0" sourceLinked="0"/>
            <c:spPr>
              <a:noFill/>
              <a:ln w="25400">
                <a:noFill/>
              </a:ln>
            </c:spPr>
            <c:txPr>
              <a:bodyPr wrap="square" lIns="38100" tIns="19050" rIns="38100" bIns="19050" anchor="ctr">
                <a:spAutoFit/>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dati_4!$A$172:$A$213</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dati_4!$C$172:$C$213</c:f>
              <c:numCache>
                <c:formatCode>General</c:formatCode>
                <c:ptCount val="42"/>
                <c:pt idx="0" formatCode="0">
                  <c:v>3.7</c:v>
                </c:pt>
                <c:pt idx="2" formatCode="0">
                  <c:v>4.7</c:v>
                </c:pt>
                <c:pt idx="3" formatCode="0">
                  <c:v>2.7</c:v>
                </c:pt>
                <c:pt idx="5" formatCode="0">
                  <c:v>5.2</c:v>
                </c:pt>
                <c:pt idx="6" formatCode="0">
                  <c:v>4.7</c:v>
                </c:pt>
                <c:pt idx="7" formatCode="0">
                  <c:v>4.9000000000000004</c:v>
                </c:pt>
                <c:pt idx="8" formatCode="0">
                  <c:v>2.8</c:v>
                </c:pt>
                <c:pt idx="9" formatCode="0">
                  <c:v>2.8</c:v>
                </c:pt>
                <c:pt idx="10" formatCode="0">
                  <c:v>2.2999999999999998</c:v>
                </c:pt>
                <c:pt idx="12" formatCode="0">
                  <c:v>2.5</c:v>
                </c:pt>
                <c:pt idx="13" formatCode="0">
                  <c:v>3.7</c:v>
                </c:pt>
                <c:pt idx="14" formatCode="0">
                  <c:v>4</c:v>
                </c:pt>
                <c:pt idx="16" formatCode="0">
                  <c:v>4.5</c:v>
                </c:pt>
                <c:pt idx="17" formatCode="0">
                  <c:v>2.2000000000000002</c:v>
                </c:pt>
                <c:pt idx="19" formatCode="0">
                  <c:v>3.8</c:v>
                </c:pt>
                <c:pt idx="20" formatCode="0">
                  <c:v>2.8</c:v>
                </c:pt>
                <c:pt idx="22" formatCode="0">
                  <c:v>4.2</c:v>
                </c:pt>
                <c:pt idx="23" formatCode="0">
                  <c:v>3.7</c:v>
                </c:pt>
                <c:pt idx="24" formatCode="0">
                  <c:v>3.4</c:v>
                </c:pt>
                <c:pt idx="26" formatCode="0">
                  <c:v>2</c:v>
                </c:pt>
                <c:pt idx="27" formatCode="0">
                  <c:v>5.9</c:v>
                </c:pt>
                <c:pt idx="28" formatCode="0">
                  <c:v>2.4</c:v>
                </c:pt>
                <c:pt idx="29" formatCode="0">
                  <c:v>4.7</c:v>
                </c:pt>
                <c:pt idx="30" formatCode="0">
                  <c:v>4</c:v>
                </c:pt>
                <c:pt idx="32" formatCode="0">
                  <c:v>5.5</c:v>
                </c:pt>
                <c:pt idx="33" formatCode="0">
                  <c:v>0.8</c:v>
                </c:pt>
                <c:pt idx="34" formatCode="0">
                  <c:v>4.9000000000000004</c:v>
                </c:pt>
                <c:pt idx="35" formatCode="0">
                  <c:v>3.7</c:v>
                </c:pt>
                <c:pt idx="36" formatCode="0">
                  <c:v>1.8</c:v>
                </c:pt>
                <c:pt idx="37" formatCode="0">
                  <c:v>2.1</c:v>
                </c:pt>
                <c:pt idx="39" formatCode="0">
                  <c:v>5.5</c:v>
                </c:pt>
                <c:pt idx="40" formatCode="0">
                  <c:v>3</c:v>
                </c:pt>
                <c:pt idx="41" formatCode="0">
                  <c:v>2.4</c:v>
                </c:pt>
              </c:numCache>
            </c:numRef>
          </c:val>
          <c:extLst>
            <c:ext xmlns:c16="http://schemas.microsoft.com/office/drawing/2014/chart" uri="{C3380CC4-5D6E-409C-BE32-E72D297353CC}">
              <c16:uniqueId val="{00000023-EB06-4AB4-B8B4-A69F93885591}"/>
            </c:ext>
          </c:extLst>
        </c:ser>
        <c:ser>
          <c:idx val="2"/>
          <c:order val="2"/>
          <c:tx>
            <c:strRef>
              <c:f>dati_4!$D$171</c:f>
              <c:strCache>
                <c:ptCount val="1"/>
                <c:pt idx="0">
                  <c:v>Drīzāk piekrītu</c:v>
                </c:pt>
              </c:strCache>
            </c:strRef>
          </c:tx>
          <c:spPr>
            <a:solidFill>
              <a:srgbClr val="B7D5DB"/>
            </a:solidFill>
            <a:ln w="25400">
              <a:noFill/>
            </a:ln>
          </c:spPr>
          <c:invertIfNegative val="0"/>
          <c:dLbls>
            <c:dLbl>
              <c:idx val="0"/>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4-EB06-4AB4-B8B4-A69F93885591}"/>
                </c:ext>
              </c:extLst>
            </c:dLbl>
            <c:dLbl>
              <c:idx val="1"/>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5-EB06-4AB4-B8B4-A69F93885591}"/>
                </c:ext>
              </c:extLst>
            </c:dLbl>
            <c:dLbl>
              <c:idx val="2"/>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6-EB06-4AB4-B8B4-A69F93885591}"/>
                </c:ext>
              </c:extLst>
            </c:dLbl>
            <c:dLbl>
              <c:idx val="3"/>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7-EB06-4AB4-B8B4-A69F93885591}"/>
                </c:ext>
              </c:extLst>
            </c:dLbl>
            <c:dLbl>
              <c:idx val="4"/>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8-EB06-4AB4-B8B4-A69F93885591}"/>
                </c:ext>
              </c:extLst>
            </c:dLbl>
            <c:dLbl>
              <c:idx val="5"/>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9-EB06-4AB4-B8B4-A69F93885591}"/>
                </c:ext>
              </c:extLst>
            </c:dLbl>
            <c:dLbl>
              <c:idx val="6"/>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A-EB06-4AB4-B8B4-A69F93885591}"/>
                </c:ext>
              </c:extLst>
            </c:dLbl>
            <c:dLbl>
              <c:idx val="7"/>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B-EB06-4AB4-B8B4-A69F93885591}"/>
                </c:ext>
              </c:extLst>
            </c:dLbl>
            <c:dLbl>
              <c:idx val="8"/>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C-EB06-4AB4-B8B4-A69F93885591}"/>
                </c:ext>
              </c:extLst>
            </c:dLbl>
            <c:numFmt formatCode="0" sourceLinked="0"/>
            <c:spPr>
              <a:noFill/>
              <a:ln w="25400">
                <a:noFill/>
              </a:ln>
            </c:spPr>
            <c:txPr>
              <a:bodyPr wrap="square" lIns="38100" tIns="19050" rIns="38100" bIns="19050" anchor="ctr">
                <a:spAutoFit/>
              </a:bodyPr>
              <a:lstStyle/>
              <a:p>
                <a:pPr>
                  <a:defRPr sz="9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dati_4!$A$172:$A$213</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dati_4!$D$172:$D$213</c:f>
              <c:numCache>
                <c:formatCode>General</c:formatCode>
                <c:ptCount val="42"/>
                <c:pt idx="0" formatCode="0">
                  <c:v>28.2</c:v>
                </c:pt>
                <c:pt idx="2" formatCode="0">
                  <c:v>26.4</c:v>
                </c:pt>
                <c:pt idx="3" formatCode="0">
                  <c:v>29.9</c:v>
                </c:pt>
                <c:pt idx="5" formatCode="0">
                  <c:v>33.299999999999997</c:v>
                </c:pt>
                <c:pt idx="6" formatCode="0">
                  <c:v>28.7</c:v>
                </c:pt>
                <c:pt idx="7" formatCode="0">
                  <c:v>29</c:v>
                </c:pt>
                <c:pt idx="8" formatCode="0">
                  <c:v>24.3</c:v>
                </c:pt>
                <c:pt idx="9" formatCode="0">
                  <c:v>25.4</c:v>
                </c:pt>
                <c:pt idx="10" formatCode="0">
                  <c:v>31.1</c:v>
                </c:pt>
                <c:pt idx="12" formatCode="0">
                  <c:v>29.1</c:v>
                </c:pt>
                <c:pt idx="13" formatCode="0">
                  <c:v>25.8</c:v>
                </c:pt>
                <c:pt idx="14" formatCode="0">
                  <c:v>33.1</c:v>
                </c:pt>
                <c:pt idx="16" formatCode="0">
                  <c:v>28.3</c:v>
                </c:pt>
                <c:pt idx="17" formatCode="0">
                  <c:v>27.3</c:v>
                </c:pt>
                <c:pt idx="19" formatCode="0">
                  <c:v>28.1</c:v>
                </c:pt>
                <c:pt idx="20" formatCode="0">
                  <c:v>28.6</c:v>
                </c:pt>
                <c:pt idx="22" formatCode="0">
                  <c:v>31.1</c:v>
                </c:pt>
                <c:pt idx="23" formatCode="0">
                  <c:v>27.9</c:v>
                </c:pt>
                <c:pt idx="24" formatCode="0">
                  <c:v>26.9</c:v>
                </c:pt>
                <c:pt idx="26" formatCode="0">
                  <c:v>27.2</c:v>
                </c:pt>
                <c:pt idx="27" formatCode="0">
                  <c:v>34.700000000000003</c:v>
                </c:pt>
                <c:pt idx="28" formatCode="0">
                  <c:v>28</c:v>
                </c:pt>
                <c:pt idx="29" formatCode="0">
                  <c:v>23.1</c:v>
                </c:pt>
                <c:pt idx="30" formatCode="0">
                  <c:v>31</c:v>
                </c:pt>
                <c:pt idx="32" formatCode="0">
                  <c:v>27.2</c:v>
                </c:pt>
                <c:pt idx="33" formatCode="0">
                  <c:v>28.7</c:v>
                </c:pt>
                <c:pt idx="34" formatCode="0">
                  <c:v>27.8</c:v>
                </c:pt>
                <c:pt idx="35" formatCode="0">
                  <c:v>10.1</c:v>
                </c:pt>
                <c:pt idx="36" formatCode="0">
                  <c:v>49.3</c:v>
                </c:pt>
                <c:pt idx="37" formatCode="0">
                  <c:v>31.6</c:v>
                </c:pt>
                <c:pt idx="39" formatCode="0">
                  <c:v>27.2</c:v>
                </c:pt>
                <c:pt idx="40" formatCode="0">
                  <c:v>33.5</c:v>
                </c:pt>
                <c:pt idx="41" formatCode="0">
                  <c:v>22.8</c:v>
                </c:pt>
              </c:numCache>
            </c:numRef>
          </c:val>
          <c:extLst>
            <c:ext xmlns:c16="http://schemas.microsoft.com/office/drawing/2014/chart" uri="{C3380CC4-5D6E-409C-BE32-E72D297353CC}">
              <c16:uniqueId val="{0000002D-EB06-4AB4-B8B4-A69F93885591}"/>
            </c:ext>
          </c:extLst>
        </c:ser>
        <c:ser>
          <c:idx val="3"/>
          <c:order val="3"/>
          <c:tx>
            <c:strRef>
              <c:f>dati_4!$E$171</c:f>
              <c:strCache>
                <c:ptCount val="1"/>
                <c:pt idx="0">
                  <c:v>Drīzāk nepiekrītu</c:v>
                </c:pt>
              </c:strCache>
            </c:strRef>
          </c:tx>
          <c:spPr>
            <a:solidFill>
              <a:srgbClr val="D5BAEC"/>
            </a:solidFill>
            <a:ln w="25400">
              <a:noFill/>
            </a:ln>
          </c:spPr>
          <c:invertIfNegative val="0"/>
          <c:dLbls>
            <c:dLbl>
              <c:idx val="0"/>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2E-EB06-4AB4-B8B4-A69F93885591}"/>
                </c:ext>
              </c:extLst>
            </c:dLbl>
            <c:dLbl>
              <c:idx val="1"/>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2F-EB06-4AB4-B8B4-A69F93885591}"/>
                </c:ext>
              </c:extLst>
            </c:dLbl>
            <c:dLbl>
              <c:idx val="2"/>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0-EB06-4AB4-B8B4-A69F93885591}"/>
                </c:ext>
              </c:extLst>
            </c:dLbl>
            <c:dLbl>
              <c:idx val="3"/>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1-EB06-4AB4-B8B4-A69F93885591}"/>
                </c:ext>
              </c:extLst>
            </c:dLbl>
            <c:dLbl>
              <c:idx val="4"/>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2-EB06-4AB4-B8B4-A69F93885591}"/>
                </c:ext>
              </c:extLst>
            </c:dLbl>
            <c:dLbl>
              <c:idx val="5"/>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3-EB06-4AB4-B8B4-A69F93885591}"/>
                </c:ext>
              </c:extLst>
            </c:dLbl>
            <c:dLbl>
              <c:idx val="6"/>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4-EB06-4AB4-B8B4-A69F93885591}"/>
                </c:ext>
              </c:extLst>
            </c:dLbl>
            <c:dLbl>
              <c:idx val="7"/>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5-EB06-4AB4-B8B4-A69F93885591}"/>
                </c:ext>
              </c:extLst>
            </c:dLbl>
            <c:dLbl>
              <c:idx val="8"/>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6-EB06-4AB4-B8B4-A69F93885591}"/>
                </c:ext>
              </c:extLst>
            </c:dLbl>
            <c:dLbl>
              <c:idx val="9"/>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7-EB06-4AB4-B8B4-A69F93885591}"/>
                </c:ext>
              </c:extLst>
            </c:dLbl>
            <c:dLbl>
              <c:idx val="10"/>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8-EB06-4AB4-B8B4-A69F93885591}"/>
                </c:ext>
              </c:extLst>
            </c:dLbl>
            <c:dLbl>
              <c:idx val="11"/>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9-EB06-4AB4-B8B4-A69F93885591}"/>
                </c:ext>
              </c:extLst>
            </c:dLbl>
            <c:dLbl>
              <c:idx val="12"/>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A-EB06-4AB4-B8B4-A69F93885591}"/>
                </c:ext>
              </c:extLst>
            </c:dLbl>
            <c:dLbl>
              <c:idx val="13"/>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B-EB06-4AB4-B8B4-A69F93885591}"/>
                </c:ext>
              </c:extLst>
            </c:dLbl>
            <c:dLbl>
              <c:idx val="14"/>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C-EB06-4AB4-B8B4-A69F93885591}"/>
                </c:ext>
              </c:extLst>
            </c:dLbl>
            <c:dLbl>
              <c:idx val="15"/>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D-EB06-4AB4-B8B4-A69F93885591}"/>
                </c:ext>
              </c:extLst>
            </c:dLbl>
            <c:dLbl>
              <c:idx val="16"/>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E-EB06-4AB4-B8B4-A69F93885591}"/>
                </c:ext>
              </c:extLst>
            </c:dLbl>
            <c:dLbl>
              <c:idx val="17"/>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F-EB06-4AB4-B8B4-A69F93885591}"/>
                </c:ext>
              </c:extLst>
            </c:dLbl>
            <c:numFmt formatCode="0" sourceLinked="0"/>
            <c:spPr>
              <a:noFill/>
              <a:ln w="25400">
                <a:noFill/>
              </a:ln>
            </c:spPr>
            <c:txPr>
              <a:bodyPr wrap="square" lIns="38100" tIns="19050" rIns="38100" bIns="19050" anchor="ctr">
                <a:spAutoFit/>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dati_4!$A$172:$A$213</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dati_4!$E$172:$E$213</c:f>
              <c:numCache>
                <c:formatCode>General</c:formatCode>
                <c:ptCount val="42"/>
                <c:pt idx="0" formatCode="0">
                  <c:v>29.3</c:v>
                </c:pt>
                <c:pt idx="2" formatCode="0">
                  <c:v>30.5</c:v>
                </c:pt>
                <c:pt idx="3" formatCode="0">
                  <c:v>28.2</c:v>
                </c:pt>
                <c:pt idx="5" formatCode="0">
                  <c:v>24.8</c:v>
                </c:pt>
                <c:pt idx="6" formatCode="0">
                  <c:v>28.8</c:v>
                </c:pt>
                <c:pt idx="7" formatCode="0">
                  <c:v>26.1</c:v>
                </c:pt>
                <c:pt idx="8" formatCode="0">
                  <c:v>31</c:v>
                </c:pt>
                <c:pt idx="9" formatCode="0">
                  <c:v>33.6</c:v>
                </c:pt>
                <c:pt idx="10" formatCode="0">
                  <c:v>29.7</c:v>
                </c:pt>
                <c:pt idx="12" formatCode="0">
                  <c:v>32</c:v>
                </c:pt>
                <c:pt idx="13" formatCode="0">
                  <c:v>29.5</c:v>
                </c:pt>
                <c:pt idx="14" formatCode="0">
                  <c:v>28.1</c:v>
                </c:pt>
                <c:pt idx="16" formatCode="0">
                  <c:v>28.3</c:v>
                </c:pt>
                <c:pt idx="17" formatCode="0">
                  <c:v>32.1</c:v>
                </c:pt>
                <c:pt idx="19" formatCode="0">
                  <c:v>28.9</c:v>
                </c:pt>
                <c:pt idx="20" formatCode="0">
                  <c:v>32.4</c:v>
                </c:pt>
                <c:pt idx="22" formatCode="0">
                  <c:v>24.1</c:v>
                </c:pt>
                <c:pt idx="23" formatCode="0">
                  <c:v>31</c:v>
                </c:pt>
                <c:pt idx="24" formatCode="0">
                  <c:v>29.7</c:v>
                </c:pt>
                <c:pt idx="26" formatCode="0">
                  <c:v>29.3</c:v>
                </c:pt>
                <c:pt idx="27" formatCode="0">
                  <c:v>23.6</c:v>
                </c:pt>
                <c:pt idx="28" formatCode="0">
                  <c:v>39</c:v>
                </c:pt>
                <c:pt idx="29" formatCode="0">
                  <c:v>31.7</c:v>
                </c:pt>
                <c:pt idx="30" formatCode="0">
                  <c:v>29.6</c:v>
                </c:pt>
                <c:pt idx="32" formatCode="0">
                  <c:v>31.4</c:v>
                </c:pt>
                <c:pt idx="33" formatCode="0">
                  <c:v>25</c:v>
                </c:pt>
                <c:pt idx="34" formatCode="0">
                  <c:v>36.799999999999997</c:v>
                </c:pt>
                <c:pt idx="35" formatCode="0">
                  <c:v>26.1</c:v>
                </c:pt>
                <c:pt idx="36" formatCode="0">
                  <c:v>29.1</c:v>
                </c:pt>
                <c:pt idx="37" formatCode="0">
                  <c:v>23.9</c:v>
                </c:pt>
                <c:pt idx="39" formatCode="0">
                  <c:v>31.4</c:v>
                </c:pt>
                <c:pt idx="40" formatCode="0">
                  <c:v>24.8</c:v>
                </c:pt>
                <c:pt idx="41" formatCode="0">
                  <c:v>32.5</c:v>
                </c:pt>
              </c:numCache>
            </c:numRef>
          </c:val>
          <c:extLst>
            <c:ext xmlns:c16="http://schemas.microsoft.com/office/drawing/2014/chart" uri="{C3380CC4-5D6E-409C-BE32-E72D297353CC}">
              <c16:uniqueId val="{00000040-EB06-4AB4-B8B4-A69F93885591}"/>
            </c:ext>
          </c:extLst>
        </c:ser>
        <c:ser>
          <c:idx val="4"/>
          <c:order val="4"/>
          <c:tx>
            <c:strRef>
              <c:f>dati_4!$F$171</c:f>
              <c:strCache>
                <c:ptCount val="1"/>
                <c:pt idx="0">
                  <c:v>Nemaz nepiekrītu</c:v>
                </c:pt>
              </c:strCache>
            </c:strRef>
          </c:tx>
          <c:spPr>
            <a:solidFill>
              <a:srgbClr val="A37EDE"/>
            </a:solidFill>
            <a:ln w="25400">
              <a:noFill/>
            </a:ln>
          </c:spPr>
          <c:invertIfNegative val="0"/>
          <c:dLbls>
            <c:dLbl>
              <c:idx val="0"/>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1-EB06-4AB4-B8B4-A69F93885591}"/>
                </c:ext>
              </c:extLst>
            </c:dLbl>
            <c:dLbl>
              <c:idx val="1"/>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2-EB06-4AB4-B8B4-A69F93885591}"/>
                </c:ext>
              </c:extLst>
            </c:dLbl>
            <c:dLbl>
              <c:idx val="2"/>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3-EB06-4AB4-B8B4-A69F93885591}"/>
                </c:ext>
              </c:extLst>
            </c:dLbl>
            <c:dLbl>
              <c:idx val="3"/>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4-EB06-4AB4-B8B4-A69F93885591}"/>
                </c:ext>
              </c:extLst>
            </c:dLbl>
            <c:dLbl>
              <c:idx val="4"/>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5-EB06-4AB4-B8B4-A69F93885591}"/>
                </c:ext>
              </c:extLst>
            </c:dLbl>
            <c:dLbl>
              <c:idx val="5"/>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6-EB06-4AB4-B8B4-A69F93885591}"/>
                </c:ext>
              </c:extLst>
            </c:dLbl>
            <c:dLbl>
              <c:idx val="6"/>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7-EB06-4AB4-B8B4-A69F93885591}"/>
                </c:ext>
              </c:extLst>
            </c:dLbl>
            <c:dLbl>
              <c:idx val="7"/>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8-EB06-4AB4-B8B4-A69F93885591}"/>
                </c:ext>
              </c:extLst>
            </c:dLbl>
            <c:dLbl>
              <c:idx val="8"/>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9-EB06-4AB4-B8B4-A69F93885591}"/>
                </c:ext>
              </c:extLst>
            </c:dLbl>
            <c:dLbl>
              <c:idx val="9"/>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A-EB06-4AB4-B8B4-A69F93885591}"/>
                </c:ext>
              </c:extLst>
            </c:dLbl>
            <c:dLbl>
              <c:idx val="10"/>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B-EB06-4AB4-B8B4-A69F93885591}"/>
                </c:ext>
              </c:extLst>
            </c:dLbl>
            <c:dLbl>
              <c:idx val="11"/>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C-EB06-4AB4-B8B4-A69F93885591}"/>
                </c:ext>
              </c:extLst>
            </c:dLbl>
            <c:dLbl>
              <c:idx val="12"/>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D-EB06-4AB4-B8B4-A69F93885591}"/>
                </c:ext>
              </c:extLst>
            </c:dLbl>
            <c:dLbl>
              <c:idx val="13"/>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E-EB06-4AB4-B8B4-A69F93885591}"/>
                </c:ext>
              </c:extLst>
            </c:dLbl>
            <c:dLbl>
              <c:idx val="14"/>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F-EB06-4AB4-B8B4-A69F93885591}"/>
                </c:ext>
              </c:extLst>
            </c:dLbl>
            <c:dLbl>
              <c:idx val="15"/>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50-EB06-4AB4-B8B4-A69F93885591}"/>
                </c:ext>
              </c:extLst>
            </c:dLbl>
            <c:dLbl>
              <c:idx val="16"/>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51-EB06-4AB4-B8B4-A69F93885591}"/>
                </c:ext>
              </c:extLst>
            </c:dLbl>
            <c:dLbl>
              <c:idx val="17"/>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52-EB06-4AB4-B8B4-A69F93885591}"/>
                </c:ext>
              </c:extLst>
            </c:dLbl>
            <c:numFmt formatCode="0" sourceLinked="0"/>
            <c:spPr>
              <a:noFill/>
              <a:ln w="25400">
                <a:noFill/>
              </a:ln>
            </c:spPr>
            <c:txPr>
              <a:bodyPr wrap="square" lIns="38100" tIns="19050" rIns="38100" bIns="19050" anchor="ctr">
                <a:spAutoFit/>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dati_4!$A$172:$A$213</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dati_4!$F$172:$F$213</c:f>
              <c:numCache>
                <c:formatCode>General</c:formatCode>
                <c:ptCount val="42"/>
                <c:pt idx="0" formatCode="0">
                  <c:v>10.7</c:v>
                </c:pt>
                <c:pt idx="2" formatCode="0">
                  <c:v>12.1</c:v>
                </c:pt>
                <c:pt idx="3" formatCode="0">
                  <c:v>9.4</c:v>
                </c:pt>
                <c:pt idx="5" formatCode="0">
                  <c:v>8.4</c:v>
                </c:pt>
                <c:pt idx="6" formatCode="0">
                  <c:v>7.6</c:v>
                </c:pt>
                <c:pt idx="7" formatCode="0">
                  <c:v>11.8</c:v>
                </c:pt>
                <c:pt idx="8" formatCode="0">
                  <c:v>12.3</c:v>
                </c:pt>
                <c:pt idx="9" formatCode="0">
                  <c:v>14.9</c:v>
                </c:pt>
                <c:pt idx="10" formatCode="0">
                  <c:v>7.1</c:v>
                </c:pt>
                <c:pt idx="12" formatCode="0">
                  <c:v>12.9</c:v>
                </c:pt>
                <c:pt idx="13" formatCode="0">
                  <c:v>11.2</c:v>
                </c:pt>
                <c:pt idx="14" formatCode="0">
                  <c:v>8.9</c:v>
                </c:pt>
                <c:pt idx="16" formatCode="0">
                  <c:v>12.2</c:v>
                </c:pt>
                <c:pt idx="17" formatCode="0">
                  <c:v>8.6999999999999993</c:v>
                </c:pt>
                <c:pt idx="19" formatCode="0">
                  <c:v>11.9</c:v>
                </c:pt>
                <c:pt idx="20" formatCode="0">
                  <c:v>1.6</c:v>
                </c:pt>
                <c:pt idx="22" formatCode="0">
                  <c:v>11.7</c:v>
                </c:pt>
                <c:pt idx="23" formatCode="0">
                  <c:v>12.2</c:v>
                </c:pt>
                <c:pt idx="24" formatCode="0">
                  <c:v>8</c:v>
                </c:pt>
                <c:pt idx="26" formatCode="0">
                  <c:v>11.7</c:v>
                </c:pt>
                <c:pt idx="27" formatCode="0">
                  <c:v>9.6999999999999993</c:v>
                </c:pt>
                <c:pt idx="28" formatCode="0">
                  <c:v>11</c:v>
                </c:pt>
                <c:pt idx="29" formatCode="0">
                  <c:v>12.2</c:v>
                </c:pt>
                <c:pt idx="30" formatCode="0">
                  <c:v>10.9</c:v>
                </c:pt>
                <c:pt idx="32" formatCode="0">
                  <c:v>6.3</c:v>
                </c:pt>
                <c:pt idx="33" formatCode="0">
                  <c:v>16.8</c:v>
                </c:pt>
                <c:pt idx="34" formatCode="0">
                  <c:v>8.1999999999999993</c:v>
                </c:pt>
                <c:pt idx="35" formatCode="0">
                  <c:v>21.7</c:v>
                </c:pt>
                <c:pt idx="36" formatCode="0">
                  <c:v>8.4</c:v>
                </c:pt>
                <c:pt idx="37" formatCode="0">
                  <c:v>8.6999999999999993</c:v>
                </c:pt>
                <c:pt idx="39" formatCode="0">
                  <c:v>6.3</c:v>
                </c:pt>
                <c:pt idx="40" formatCode="0">
                  <c:v>11.8</c:v>
                </c:pt>
                <c:pt idx="41" formatCode="0">
                  <c:v>14.4</c:v>
                </c:pt>
              </c:numCache>
            </c:numRef>
          </c:val>
          <c:extLst>
            <c:ext xmlns:c16="http://schemas.microsoft.com/office/drawing/2014/chart" uri="{C3380CC4-5D6E-409C-BE32-E72D297353CC}">
              <c16:uniqueId val="{00000053-EB06-4AB4-B8B4-A69F93885591}"/>
            </c:ext>
          </c:extLst>
        </c:ser>
        <c:ser>
          <c:idx val="5"/>
          <c:order val="5"/>
          <c:tx>
            <c:strRef>
              <c:f>dati_4!$G$171</c:f>
              <c:strCache>
                <c:ptCount val="1"/>
              </c:strCache>
            </c:strRef>
          </c:tx>
          <c:spPr>
            <a:noFill/>
            <a:ln w="25400">
              <a:noFill/>
            </a:ln>
          </c:spPr>
          <c:invertIfNegative val="0"/>
          <c:cat>
            <c:strRef>
              <c:f>dati_4!$A$172:$A$213</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dati_4!$G$172:$G$213</c:f>
              <c:numCache>
                <c:formatCode>General</c:formatCode>
                <c:ptCount val="42"/>
                <c:pt idx="0" formatCode="0.0">
                  <c:v>15.7</c:v>
                </c:pt>
                <c:pt idx="2" formatCode="0.0">
                  <c:v>13.100000000000001</c:v>
                </c:pt>
                <c:pt idx="3" formatCode="0.0">
                  <c:v>18.100000000000005</c:v>
                </c:pt>
                <c:pt idx="5" formatCode="0.0">
                  <c:v>22.500000000000004</c:v>
                </c:pt>
                <c:pt idx="6" formatCode="0.0">
                  <c:v>19.3</c:v>
                </c:pt>
                <c:pt idx="7" formatCode="0.0">
                  <c:v>17.800000000000004</c:v>
                </c:pt>
                <c:pt idx="8" formatCode="0.0">
                  <c:v>12.400000000000006</c:v>
                </c:pt>
                <c:pt idx="9" formatCode="0.0">
                  <c:v>7.2000000000000028</c:v>
                </c:pt>
                <c:pt idx="10" formatCode="0.0">
                  <c:v>18.900000000000002</c:v>
                </c:pt>
                <c:pt idx="12" formatCode="0.0">
                  <c:v>10.800000000000004</c:v>
                </c:pt>
                <c:pt idx="13" formatCode="0.0">
                  <c:v>15</c:v>
                </c:pt>
                <c:pt idx="14" formatCode="0.0">
                  <c:v>18.700000000000003</c:v>
                </c:pt>
                <c:pt idx="16" formatCode="0.0">
                  <c:v>15.2</c:v>
                </c:pt>
                <c:pt idx="17" formatCode="0.0">
                  <c:v>14.899999999999999</c:v>
                </c:pt>
                <c:pt idx="19" formatCode="0.0">
                  <c:v>14.900000000000006</c:v>
                </c:pt>
                <c:pt idx="20" formatCode="0.0">
                  <c:v>21.700000000000003</c:v>
                </c:pt>
                <c:pt idx="22" formatCode="0.0">
                  <c:v>19.899999999999999</c:v>
                </c:pt>
                <c:pt idx="23" formatCode="0.0">
                  <c:v>12.5</c:v>
                </c:pt>
                <c:pt idx="24" formatCode="0.0">
                  <c:v>18.000000000000004</c:v>
                </c:pt>
                <c:pt idx="26" formatCode="0.0">
                  <c:v>14.7</c:v>
                </c:pt>
                <c:pt idx="27" formatCode="0.0">
                  <c:v>22.4</c:v>
                </c:pt>
                <c:pt idx="28" formatCode="0.0">
                  <c:v>5.7000000000000028</c:v>
                </c:pt>
                <c:pt idx="29" formatCode="0.0">
                  <c:v>11.8</c:v>
                </c:pt>
                <c:pt idx="30" formatCode="0.0">
                  <c:v>15.200000000000003</c:v>
                </c:pt>
                <c:pt idx="32" formatCode="0.0">
                  <c:v>18.000000000000007</c:v>
                </c:pt>
                <c:pt idx="33" formatCode="0.0">
                  <c:v>13.900000000000006</c:v>
                </c:pt>
                <c:pt idx="34" formatCode="0.0">
                  <c:v>10.700000000000003</c:v>
                </c:pt>
                <c:pt idx="35" formatCode="0.0">
                  <c:v>7.8999999999999986</c:v>
                </c:pt>
                <c:pt idx="36" formatCode="0.0">
                  <c:v>18.200000000000003</c:v>
                </c:pt>
                <c:pt idx="37" formatCode="0.0">
                  <c:v>23.1</c:v>
                </c:pt>
                <c:pt idx="39" formatCode="0.0">
                  <c:v>18.000000000000007</c:v>
                </c:pt>
                <c:pt idx="40" formatCode="0.0">
                  <c:v>19.100000000000005</c:v>
                </c:pt>
                <c:pt idx="41" formatCode="0.0">
                  <c:v>8.8000000000000043</c:v>
                </c:pt>
              </c:numCache>
            </c:numRef>
          </c:val>
          <c:extLst>
            <c:ext xmlns:c16="http://schemas.microsoft.com/office/drawing/2014/chart" uri="{C3380CC4-5D6E-409C-BE32-E72D297353CC}">
              <c16:uniqueId val="{00000054-EB06-4AB4-B8B4-A69F93885591}"/>
            </c:ext>
          </c:extLst>
        </c:ser>
        <c:ser>
          <c:idx val="6"/>
          <c:order val="6"/>
          <c:tx>
            <c:strRef>
              <c:f>dati_4!$H$171</c:f>
              <c:strCache>
                <c:ptCount val="1"/>
                <c:pt idx="0">
                  <c:v>Grūti pateikt</c:v>
                </c:pt>
              </c:strCache>
            </c:strRef>
          </c:tx>
          <c:spPr>
            <a:solidFill>
              <a:srgbClr val="D7D7D7"/>
            </a:solidFill>
            <a:ln w="25400">
              <a:noFill/>
            </a:ln>
          </c:spPr>
          <c:invertIfNegative val="0"/>
          <c:dLbls>
            <c:numFmt formatCode="#,##0" sourceLinked="0"/>
            <c:spPr>
              <a:noFill/>
              <a:ln w="25400">
                <a:noFill/>
              </a:ln>
            </c:spPr>
            <c:txPr>
              <a:bodyPr wrap="square" lIns="38100" tIns="19050" rIns="38100" bIns="19050" anchor="ctr">
                <a:spAutoFit/>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dati_4!$A$172:$A$213</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dati_4!$H$172:$H$213</c:f>
              <c:numCache>
                <c:formatCode>General</c:formatCode>
                <c:ptCount val="42"/>
                <c:pt idx="0" formatCode="0">
                  <c:v>28.1</c:v>
                </c:pt>
                <c:pt idx="2" formatCode="0">
                  <c:v>26.4</c:v>
                </c:pt>
                <c:pt idx="3" formatCode="0">
                  <c:v>29.8</c:v>
                </c:pt>
                <c:pt idx="5" formatCode="0">
                  <c:v>28.3</c:v>
                </c:pt>
                <c:pt idx="6" formatCode="0">
                  <c:v>30.2</c:v>
                </c:pt>
                <c:pt idx="7" formatCode="0">
                  <c:v>28.2</c:v>
                </c:pt>
                <c:pt idx="8" formatCode="0">
                  <c:v>29.5</c:v>
                </c:pt>
                <c:pt idx="9" formatCode="0">
                  <c:v>23.2</c:v>
                </c:pt>
                <c:pt idx="10" formatCode="0">
                  <c:v>29.8</c:v>
                </c:pt>
                <c:pt idx="12" formatCode="0">
                  <c:v>23.5</c:v>
                </c:pt>
                <c:pt idx="13" formatCode="0">
                  <c:v>29.8</c:v>
                </c:pt>
                <c:pt idx="14" formatCode="0">
                  <c:v>25.8</c:v>
                </c:pt>
                <c:pt idx="16" formatCode="0">
                  <c:v>26.8</c:v>
                </c:pt>
                <c:pt idx="17" formatCode="0">
                  <c:v>29.8</c:v>
                </c:pt>
                <c:pt idx="19" formatCode="0">
                  <c:v>27.2</c:v>
                </c:pt>
                <c:pt idx="20" formatCode="0">
                  <c:v>34.700000000000003</c:v>
                </c:pt>
                <c:pt idx="22" formatCode="0">
                  <c:v>28.9</c:v>
                </c:pt>
                <c:pt idx="23" formatCode="0">
                  <c:v>25.2</c:v>
                </c:pt>
                <c:pt idx="24" formatCode="0">
                  <c:v>32</c:v>
                </c:pt>
                <c:pt idx="26" formatCode="0">
                  <c:v>29.8</c:v>
                </c:pt>
                <c:pt idx="27" formatCode="0">
                  <c:v>26.1</c:v>
                </c:pt>
                <c:pt idx="28" formatCode="0">
                  <c:v>19.600000000000001</c:v>
                </c:pt>
                <c:pt idx="29" formatCode="0">
                  <c:v>28.3</c:v>
                </c:pt>
                <c:pt idx="30" formatCode="0">
                  <c:v>24.5</c:v>
                </c:pt>
                <c:pt idx="32" formatCode="0">
                  <c:v>29.5</c:v>
                </c:pt>
                <c:pt idx="33" formatCode="0">
                  <c:v>28.7</c:v>
                </c:pt>
                <c:pt idx="34" formatCode="0">
                  <c:v>22.3</c:v>
                </c:pt>
                <c:pt idx="35" formatCode="0">
                  <c:v>38.299999999999997</c:v>
                </c:pt>
                <c:pt idx="36" formatCode="0">
                  <c:v>11.4</c:v>
                </c:pt>
                <c:pt idx="37" formatCode="0">
                  <c:v>33.799999999999997</c:v>
                </c:pt>
                <c:pt idx="39" formatCode="0">
                  <c:v>29.5</c:v>
                </c:pt>
                <c:pt idx="40" formatCode="0">
                  <c:v>26.9</c:v>
                </c:pt>
                <c:pt idx="41" formatCode="0">
                  <c:v>28</c:v>
                </c:pt>
              </c:numCache>
            </c:numRef>
          </c:val>
          <c:extLst>
            <c:ext xmlns:c16="http://schemas.microsoft.com/office/drawing/2014/chart" uri="{C3380CC4-5D6E-409C-BE32-E72D297353CC}">
              <c16:uniqueId val="{00000055-EB06-4AB4-B8B4-A69F93885591}"/>
            </c:ext>
          </c:extLst>
        </c:ser>
        <c:dLbls>
          <c:showLegendKey val="0"/>
          <c:showVal val="0"/>
          <c:showCatName val="0"/>
          <c:showSerName val="0"/>
          <c:showPercent val="0"/>
          <c:showBubbleSize val="0"/>
        </c:dLbls>
        <c:gapWidth val="27"/>
        <c:overlap val="100"/>
        <c:axId val="473169504"/>
        <c:axId val="1"/>
      </c:barChart>
      <c:catAx>
        <c:axId val="473169504"/>
        <c:scaling>
          <c:orientation val="maxMin"/>
        </c:scaling>
        <c:delete val="0"/>
        <c:axPos val="l"/>
        <c:title>
          <c:tx>
            <c:rich>
              <a:bodyPr rot="0" vert="horz"/>
              <a:lstStyle/>
              <a:p>
                <a:pPr algn="just">
                  <a:defRPr sz="800" b="0" i="0" u="none" strike="noStrike" baseline="0">
                    <a:solidFill>
                      <a:srgbClr val="000000"/>
                    </a:solidFill>
                    <a:latin typeface="Arial"/>
                    <a:ea typeface="Arial"/>
                    <a:cs typeface="Arial"/>
                  </a:defRPr>
                </a:pPr>
                <a:r>
                  <a:rPr lang="en-US"/>
                  <a:t>%</a:t>
                </a:r>
              </a:p>
            </c:rich>
          </c:tx>
          <c:layout>
            <c:manualLayout>
              <c:xMode val="edge"/>
              <c:yMode val="edge"/>
              <c:x val="2.6164210581989592E-2"/>
              <c:y val="2.7234367981230068E-2"/>
            </c:manualLayout>
          </c:layout>
          <c:overlay val="0"/>
          <c:spPr>
            <a:solidFill>
              <a:srgbClr val="FFFFFF"/>
            </a:solidFill>
            <a:ln w="3175">
              <a:solidFill>
                <a:srgbClr val="000000"/>
              </a:solidFill>
              <a:prstDash val="solid"/>
            </a:ln>
            <a:effectLst>
              <a:outerShdw dist="35921" dir="2700000" algn="br">
                <a:srgbClr val="000000"/>
              </a:outerShdw>
            </a:effectLst>
          </c:spPr>
        </c:title>
        <c:numFmt formatCode="General" sourceLinked="1"/>
        <c:majorTickMark val="out"/>
        <c:minorTickMark val="none"/>
        <c:tickLblPos val="low"/>
        <c:spPr>
          <a:ln w="3175">
            <a:solidFill>
              <a:srgbClr val="000000"/>
            </a:solidFill>
            <a:prstDash val="solid"/>
          </a:ln>
        </c:spPr>
        <c:txPr>
          <a:bodyPr rot="0" vert="horz"/>
          <a:lstStyle/>
          <a:p>
            <a:pPr>
              <a:defRPr sz="1000" b="0" i="0" u="none" strike="noStrike" baseline="0">
                <a:solidFill>
                  <a:srgbClr val="000000"/>
                </a:solidFill>
                <a:latin typeface="Arial"/>
                <a:ea typeface="Arial"/>
                <a:cs typeface="Arial"/>
              </a:defRPr>
            </a:pPr>
            <a:endParaRPr lang="en-US"/>
          </a:p>
        </c:txPr>
        <c:crossAx val="1"/>
        <c:crossesAt val="53.2"/>
        <c:auto val="1"/>
        <c:lblAlgn val="ctr"/>
        <c:lblOffset val="100"/>
        <c:tickLblSkip val="1"/>
        <c:tickMarkSkip val="1"/>
        <c:noMultiLvlLbl val="0"/>
      </c:catAx>
      <c:valAx>
        <c:axId val="1"/>
        <c:scaling>
          <c:orientation val="minMax"/>
          <c:max val="150"/>
          <c:min val="0"/>
        </c:scaling>
        <c:delete val="1"/>
        <c:axPos val="b"/>
        <c:numFmt formatCode="0.0" sourceLinked="1"/>
        <c:majorTickMark val="out"/>
        <c:minorTickMark val="none"/>
        <c:tickLblPos val="nextTo"/>
        <c:crossAx val="473169504"/>
        <c:crosses val="max"/>
        <c:crossBetween val="between"/>
        <c:majorUnit val="74.5"/>
        <c:minorUnit val="4"/>
      </c:valAx>
      <c:spPr>
        <a:noFill/>
        <a:ln w="25400">
          <a:noFill/>
        </a:ln>
      </c:spPr>
    </c:plotArea>
    <c:legend>
      <c:legendPos val="r"/>
      <c:legendEntry>
        <c:idx val="0"/>
        <c:delete val="1"/>
      </c:legendEntry>
      <c:legendEntry>
        <c:idx val="5"/>
        <c:delete val="1"/>
      </c:legendEntry>
      <c:layout>
        <c:manualLayout>
          <c:xMode val="edge"/>
          <c:yMode val="edge"/>
          <c:x val="0.16641038340507094"/>
          <c:y val="7.0721357850070717E-3"/>
          <c:w val="0.80462248570185668"/>
          <c:h val="5.2333804809052337E-2"/>
        </c:manualLayout>
      </c:layout>
      <c:overlay val="0"/>
      <c:spPr>
        <a:noFill/>
        <a:ln w="25400">
          <a:noFill/>
        </a:ln>
      </c:spPr>
      <c:txPr>
        <a:bodyPr/>
        <a:lstStyle/>
        <a:p>
          <a:pPr>
            <a:defRPr sz="1000" b="0" i="0" u="none" strike="noStrike" baseline="0">
              <a:solidFill>
                <a:srgbClr val="000000"/>
              </a:solidFill>
              <a:latin typeface="Arial"/>
              <a:ea typeface="Arial"/>
              <a:cs typeface="Arial"/>
            </a:defRPr>
          </a:pPr>
          <a:endParaRPr lang="lv-LV"/>
        </a:p>
      </c:txPr>
    </c:legend>
    <c:plotVisOnly val="1"/>
    <c:dispBlanksAs val="gap"/>
    <c:showDLblsOverMax val="0"/>
  </c:chart>
  <c:spPr>
    <a:noFill/>
    <a:ln w="6350">
      <a:noFill/>
    </a:ln>
  </c:spPr>
  <c:txPr>
    <a:bodyPr/>
    <a:lstStyle/>
    <a:p>
      <a:pPr>
        <a:defRPr sz="800" b="0" i="0" u="none" strike="noStrike" baseline="0">
          <a:solidFill>
            <a:srgbClr val="000000"/>
          </a:solidFill>
          <a:latin typeface="Arial"/>
          <a:ea typeface="Arial"/>
          <a:cs typeface="Arial"/>
        </a:defRPr>
      </a:pPr>
      <a:endParaRPr lang="en-US"/>
    </a:p>
  </c:txPr>
  <c:externalData r:id="rId2">
    <c:autoUpdate val="0"/>
  </c:externalData>
  <c:userShapes r:id="rId3"/>
</c:chartSpace>
</file>

<file path=ppt/charts/chart4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000" b="0" i="0" u="none" strike="noStrike" baseline="0">
                <a:solidFill>
                  <a:srgbClr val="000000"/>
                </a:solidFill>
                <a:latin typeface="Arial"/>
                <a:ea typeface="Arial"/>
                <a:cs typeface="Arial"/>
              </a:defRPr>
            </a:pPr>
            <a:r>
              <a:rPr lang="lv-LV" sz="1000"/>
              <a:t>Indekss*</a:t>
            </a:r>
          </a:p>
        </c:rich>
      </c:tx>
      <c:layout>
        <c:manualLayout>
          <c:xMode val="edge"/>
          <c:yMode val="edge"/>
          <c:x val="0.25710526609705703"/>
          <c:y val="1.5150181155309477E-2"/>
        </c:manualLayout>
      </c:layout>
      <c:overlay val="0"/>
      <c:spPr>
        <a:solidFill>
          <a:srgbClr val="FFFFFF"/>
        </a:solidFill>
        <a:ln w="3175">
          <a:solidFill>
            <a:srgbClr val="000000"/>
          </a:solidFill>
          <a:prstDash val="solid"/>
        </a:ln>
        <a:effectLst>
          <a:outerShdw dist="35921" dir="2700000" algn="br">
            <a:srgbClr val="000000"/>
          </a:outerShdw>
        </a:effectLst>
      </c:spPr>
    </c:title>
    <c:autoTitleDeleted val="0"/>
    <c:plotArea>
      <c:layout>
        <c:manualLayout>
          <c:layoutTarget val="inner"/>
          <c:xMode val="edge"/>
          <c:yMode val="edge"/>
          <c:x val="0.24444621271855266"/>
          <c:y val="6.3236296457888003E-2"/>
          <c:w val="0.42222527651386366"/>
          <c:h val="0.91348978312783569"/>
        </c:manualLayout>
      </c:layout>
      <c:barChart>
        <c:barDir val="bar"/>
        <c:grouping val="clustered"/>
        <c:varyColors val="0"/>
        <c:ser>
          <c:idx val="0"/>
          <c:order val="0"/>
          <c:spPr>
            <a:pattFill prst="dkUpDiag">
              <a:fgClr>
                <a:srgbClr val="E3A50B"/>
              </a:fgClr>
              <a:bgClr>
                <a:schemeClr val="bg1"/>
              </a:bgClr>
            </a:pattFill>
            <a:ln>
              <a:solidFill>
                <a:srgbClr val="E3A50B"/>
              </a:solidFill>
            </a:ln>
          </c:spPr>
          <c:invertIfNegative val="1"/>
          <c:dLbls>
            <c:numFmt formatCode="#,##0.0" sourceLinked="0"/>
            <c:spPr>
              <a:noFill/>
              <a:ln w="25400">
                <a:noFill/>
              </a:ln>
            </c:spPr>
            <c:txPr>
              <a:bodyPr wrap="square" lIns="38100" tIns="19050" rIns="38100" bIns="19050" anchor="ctr">
                <a:spAutoFit/>
              </a:bodyPr>
              <a:lstStyle/>
              <a:p>
                <a:pPr>
                  <a:defRPr sz="900" b="0"/>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dati_4!$K$172:$K$213</c:f>
              <c:numCache>
                <c:formatCode>General</c:formatCode>
                <c:ptCount val="42"/>
                <c:pt idx="0" formatCode="0.0">
                  <c:v>-7.5499999999999989</c:v>
                </c:pt>
                <c:pt idx="2" formatCode="0.0">
                  <c:v>-9.4500000000000011</c:v>
                </c:pt>
                <c:pt idx="3" formatCode="0.0">
                  <c:v>-5.8500000000000014</c:v>
                </c:pt>
                <c:pt idx="5" formatCode="0.0">
                  <c:v>1.0499999999999972</c:v>
                </c:pt>
                <c:pt idx="6" formatCode="0.0">
                  <c:v>-2.9499999999999993</c:v>
                </c:pt>
                <c:pt idx="7" formatCode="0.0">
                  <c:v>-5.4500000000000028</c:v>
                </c:pt>
                <c:pt idx="8" formatCode="0.0">
                  <c:v>-12.850000000000001</c:v>
                </c:pt>
                <c:pt idx="9" formatCode="0.0">
                  <c:v>-16.200000000000003</c:v>
                </c:pt>
                <c:pt idx="10" formatCode="0.0">
                  <c:v>-4.0999999999999979</c:v>
                </c:pt>
                <c:pt idx="12" formatCode="0.0">
                  <c:v>-11.85</c:v>
                </c:pt>
                <c:pt idx="13" formatCode="0.0">
                  <c:v>-9.3499999999999979</c:v>
                </c:pt>
                <c:pt idx="14" formatCode="0.0">
                  <c:v>-2.4000000000000004</c:v>
                </c:pt>
                <c:pt idx="16" formatCode="0.0">
                  <c:v>-7.7000000000000011</c:v>
                </c:pt>
                <c:pt idx="17" formatCode="0.0">
                  <c:v>-8.8999999999999986</c:v>
                </c:pt>
                <c:pt idx="19" formatCode="0.0">
                  <c:v>-8.4999999999999982</c:v>
                </c:pt>
                <c:pt idx="20" formatCode="0.0">
                  <c:v>-0.69999999999999796</c:v>
                </c:pt>
                <c:pt idx="22" formatCode="0.0">
                  <c:v>-4</c:v>
                </c:pt>
                <c:pt idx="23" formatCode="0.0">
                  <c:v>-10.050000000000001</c:v>
                </c:pt>
                <c:pt idx="24" formatCode="0.0">
                  <c:v>-6.0000000000000018</c:v>
                </c:pt>
                <c:pt idx="26" formatCode="0.0">
                  <c:v>-10.75</c:v>
                </c:pt>
                <c:pt idx="27" formatCode="0.0">
                  <c:v>1.75</c:v>
                </c:pt>
                <c:pt idx="28" formatCode="0.0">
                  <c:v>-14.100000000000001</c:v>
                </c:pt>
                <c:pt idx="29" formatCode="0.0">
                  <c:v>-11.799999999999999</c:v>
                </c:pt>
                <c:pt idx="30" formatCode="0.0">
                  <c:v>-6.2000000000000011</c:v>
                </c:pt>
                <c:pt idx="32" formatCode="0.0">
                  <c:v>-2.8999999999999977</c:v>
                </c:pt>
                <c:pt idx="33" formatCode="0.0">
                  <c:v>-14.15</c:v>
                </c:pt>
                <c:pt idx="34" formatCode="0.0">
                  <c:v>-7.7999999999999972</c:v>
                </c:pt>
                <c:pt idx="35" formatCode="0.0">
                  <c:v>-26</c:v>
                </c:pt>
                <c:pt idx="36" formatCode="0.0">
                  <c:v>3.4999999999999982</c:v>
                </c:pt>
                <c:pt idx="37" formatCode="0.0">
                  <c:v>-2.7499999999999964</c:v>
                </c:pt>
                <c:pt idx="39" formatCode="0.0">
                  <c:v>-2.8999999999999977</c:v>
                </c:pt>
                <c:pt idx="40" formatCode="0.0">
                  <c:v>-4.4500000000000011</c:v>
                </c:pt>
                <c:pt idx="41" formatCode="0.0">
                  <c:v>-16.850000000000001</c:v>
                </c:pt>
              </c:numCache>
            </c:numRef>
          </c:val>
          <c:extLst>
            <c:ext xmlns:c16="http://schemas.microsoft.com/office/drawing/2014/chart" uri="{C3380CC4-5D6E-409C-BE32-E72D297353CC}">
              <c16:uniqueId val="{00000000-C4A3-47B3-A93B-1057DD6B22BF}"/>
            </c:ext>
          </c:extLst>
        </c:ser>
        <c:dLbls>
          <c:showLegendKey val="0"/>
          <c:showVal val="0"/>
          <c:showCatName val="0"/>
          <c:showSerName val="0"/>
          <c:showPercent val="0"/>
          <c:showBubbleSize val="0"/>
        </c:dLbls>
        <c:gapWidth val="27"/>
        <c:overlap val="100"/>
        <c:axId val="473175624"/>
        <c:axId val="1"/>
      </c:barChart>
      <c:catAx>
        <c:axId val="473175624"/>
        <c:scaling>
          <c:orientation val="maxMin"/>
        </c:scaling>
        <c:delete val="0"/>
        <c:axPos val="l"/>
        <c:majorTickMark val="out"/>
        <c:minorTickMark val="none"/>
        <c:tickLblPos val="none"/>
        <c:spPr>
          <a:ln w="3175">
            <a:solidFill>
              <a:srgbClr val="000000"/>
            </a:solidFill>
            <a:prstDash val="solid"/>
          </a:ln>
        </c:spPr>
        <c:crossAx val="1"/>
        <c:crosses val="autoZero"/>
        <c:auto val="1"/>
        <c:lblAlgn val="ctr"/>
        <c:lblOffset val="100"/>
        <c:tickLblSkip val="1"/>
        <c:tickMarkSkip val="1"/>
        <c:noMultiLvlLbl val="0"/>
      </c:catAx>
      <c:valAx>
        <c:axId val="1"/>
        <c:scaling>
          <c:orientation val="minMax"/>
          <c:max val="5"/>
          <c:min val="-40"/>
        </c:scaling>
        <c:delete val="1"/>
        <c:axPos val="b"/>
        <c:numFmt formatCode="0.0" sourceLinked="1"/>
        <c:majorTickMark val="out"/>
        <c:minorTickMark val="none"/>
        <c:tickLblPos val="nextTo"/>
        <c:crossAx val="473175624"/>
        <c:crosses val="max"/>
        <c:crossBetween val="between"/>
        <c:majorUnit val="1"/>
      </c:valAx>
      <c:spPr>
        <a:noFill/>
        <a:ln w="25400">
          <a:noFill/>
        </a:ln>
      </c:spPr>
    </c:plotArea>
    <c:plotVisOnly val="1"/>
    <c:dispBlanksAs val="gap"/>
    <c:showDLblsOverMax val="0"/>
  </c:chart>
  <c:spPr>
    <a:noFill/>
    <a:ln w="6350">
      <a:noFill/>
    </a:ln>
  </c:spPr>
  <c:txPr>
    <a:bodyPr/>
    <a:lstStyle/>
    <a:p>
      <a:pPr>
        <a:defRPr sz="150" b="0" i="0" u="none" strike="noStrike" baseline="0">
          <a:solidFill>
            <a:srgbClr val="000000"/>
          </a:solidFill>
          <a:latin typeface="Arial"/>
          <a:ea typeface="Arial"/>
          <a:cs typeface="Arial"/>
        </a:defRPr>
      </a:pPr>
      <a:endParaRPr lang="en-US"/>
    </a:p>
  </c:txPr>
  <c:externalData r:id="rId2">
    <c:autoUpdate val="0"/>
  </c:externalData>
</c:chartSpace>
</file>

<file path=ppt/charts/chart4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32710674900516468"/>
          <c:y val="5.7643298619930575E-2"/>
          <c:w val="0.67289325099483532"/>
          <c:h val="0.89888620777241568"/>
        </c:manualLayout>
      </c:layout>
      <c:barChart>
        <c:barDir val="bar"/>
        <c:grouping val="stacked"/>
        <c:varyColors val="0"/>
        <c:ser>
          <c:idx val="0"/>
          <c:order val="0"/>
          <c:tx>
            <c:strRef>
              <c:f>dati_4!$B$223</c:f>
              <c:strCache>
                <c:ptCount val="1"/>
              </c:strCache>
            </c:strRef>
          </c:tx>
          <c:spPr>
            <a:noFill/>
            <a:ln w="25400">
              <a:noFill/>
            </a:ln>
          </c:spPr>
          <c:invertIfNegative val="0"/>
          <c:cat>
            <c:strRef>
              <c:f>dati_4!$A$224:$A$265</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dati_4!$B$224:$B$265</c:f>
              <c:numCache>
                <c:formatCode>General</c:formatCode>
                <c:ptCount val="42"/>
                <c:pt idx="0" formatCode="0.0">
                  <c:v>17.700000000000006</c:v>
                </c:pt>
                <c:pt idx="2" formatCode="0.0">
                  <c:v>18.7</c:v>
                </c:pt>
                <c:pt idx="3" formatCode="0.0">
                  <c:v>16.900000000000006</c:v>
                </c:pt>
                <c:pt idx="5" formatCode="0.0">
                  <c:v>9.9000000000000057</c:v>
                </c:pt>
                <c:pt idx="6" formatCode="0.0">
                  <c:v>16.2</c:v>
                </c:pt>
                <c:pt idx="7" formatCode="0.0">
                  <c:v>13.8</c:v>
                </c:pt>
                <c:pt idx="8" formatCode="0.0">
                  <c:v>25.700000000000006</c:v>
                </c:pt>
                <c:pt idx="9" formatCode="0.0">
                  <c:v>21.1</c:v>
                </c:pt>
                <c:pt idx="10" formatCode="0.0">
                  <c:v>16.000000000000004</c:v>
                </c:pt>
                <c:pt idx="12" formatCode="0.0">
                  <c:v>13.000000000000007</c:v>
                </c:pt>
                <c:pt idx="13" formatCode="0.0">
                  <c:v>18.600000000000001</c:v>
                </c:pt>
                <c:pt idx="14" formatCode="0.0">
                  <c:v>17.400000000000002</c:v>
                </c:pt>
                <c:pt idx="16" formatCode="0.0">
                  <c:v>13.899999999999999</c:v>
                </c:pt>
                <c:pt idx="17" formatCode="0.0">
                  <c:v>25.200000000000003</c:v>
                </c:pt>
                <c:pt idx="19" formatCode="0.0">
                  <c:v>17.300000000000004</c:v>
                </c:pt>
                <c:pt idx="20" formatCode="0.0">
                  <c:v>21.700000000000003</c:v>
                </c:pt>
                <c:pt idx="22" formatCode="0.0">
                  <c:v>14</c:v>
                </c:pt>
                <c:pt idx="23" formatCode="0.0">
                  <c:v>19.400000000000002</c:v>
                </c:pt>
                <c:pt idx="24" formatCode="0.0">
                  <c:v>17.300000000000004</c:v>
                </c:pt>
                <c:pt idx="26" formatCode="0.0">
                  <c:v>17.400000000000002</c:v>
                </c:pt>
                <c:pt idx="27" formatCode="0.0">
                  <c:v>9.2000000000000028</c:v>
                </c:pt>
                <c:pt idx="28" formatCode="0.0">
                  <c:v>25.2</c:v>
                </c:pt>
                <c:pt idx="29" formatCode="0.0">
                  <c:v>17.300000000000004</c:v>
                </c:pt>
                <c:pt idx="30" formatCode="0.0">
                  <c:v>13.300000000000004</c:v>
                </c:pt>
                <c:pt idx="32" formatCode="0.0">
                  <c:v>18.100000000000005</c:v>
                </c:pt>
                <c:pt idx="33" formatCode="0.0">
                  <c:v>20.5</c:v>
                </c:pt>
                <c:pt idx="34" formatCode="0.0">
                  <c:v>14.800000000000004</c:v>
                </c:pt>
                <c:pt idx="35" formatCode="0.0">
                  <c:v>29.600000000000005</c:v>
                </c:pt>
                <c:pt idx="36" formatCode="0.0">
                  <c:v>3.5</c:v>
                </c:pt>
                <c:pt idx="37" formatCode="0.0">
                  <c:v>16.900000000000002</c:v>
                </c:pt>
                <c:pt idx="39" formatCode="0.0">
                  <c:v>18.100000000000005</c:v>
                </c:pt>
                <c:pt idx="40" formatCode="0.0">
                  <c:v>14.7</c:v>
                </c:pt>
                <c:pt idx="41" formatCode="0.0">
                  <c:v>21.100000000000005</c:v>
                </c:pt>
              </c:numCache>
            </c:numRef>
          </c:val>
          <c:extLst>
            <c:ext xmlns:c16="http://schemas.microsoft.com/office/drawing/2014/chart" uri="{C3380CC4-5D6E-409C-BE32-E72D297353CC}">
              <c16:uniqueId val="{00000000-4C1E-4B01-A79D-89830976D4F5}"/>
            </c:ext>
          </c:extLst>
        </c:ser>
        <c:ser>
          <c:idx val="1"/>
          <c:order val="1"/>
          <c:tx>
            <c:strRef>
              <c:f>dati_4!$C$223</c:f>
              <c:strCache>
                <c:ptCount val="1"/>
                <c:pt idx="0">
                  <c:v>Pilnībā piekrītu</c:v>
                </c:pt>
              </c:strCache>
            </c:strRef>
          </c:tx>
          <c:spPr>
            <a:solidFill>
              <a:srgbClr val="79B2BD"/>
            </a:solidFill>
            <a:ln w="25400">
              <a:noFill/>
            </a:ln>
          </c:spPr>
          <c:invertIfNegative val="0"/>
          <c:dLbls>
            <c:dLbl>
              <c:idx val="0"/>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1-4C1E-4B01-A79D-89830976D4F5}"/>
                </c:ext>
              </c:extLst>
            </c:dLbl>
            <c:dLbl>
              <c:idx val="1"/>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2-4C1E-4B01-A79D-89830976D4F5}"/>
                </c:ext>
              </c:extLst>
            </c:dLbl>
            <c:dLbl>
              <c:idx val="2"/>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3-4C1E-4B01-A79D-89830976D4F5}"/>
                </c:ext>
              </c:extLst>
            </c:dLbl>
            <c:dLbl>
              <c:idx val="3"/>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4-4C1E-4B01-A79D-89830976D4F5}"/>
                </c:ext>
              </c:extLst>
            </c:dLbl>
            <c:dLbl>
              <c:idx val="4"/>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5-4C1E-4B01-A79D-89830976D4F5}"/>
                </c:ext>
              </c:extLst>
            </c:dLbl>
            <c:dLbl>
              <c:idx val="5"/>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6-4C1E-4B01-A79D-89830976D4F5}"/>
                </c:ext>
              </c:extLst>
            </c:dLbl>
            <c:dLbl>
              <c:idx val="6"/>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7-4C1E-4B01-A79D-89830976D4F5}"/>
                </c:ext>
              </c:extLst>
            </c:dLbl>
            <c:dLbl>
              <c:idx val="7"/>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8-4C1E-4B01-A79D-89830976D4F5}"/>
                </c:ext>
              </c:extLst>
            </c:dLbl>
            <c:dLbl>
              <c:idx val="8"/>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9-4C1E-4B01-A79D-89830976D4F5}"/>
                </c:ext>
              </c:extLst>
            </c:dLbl>
            <c:dLbl>
              <c:idx val="9"/>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A-4C1E-4B01-A79D-89830976D4F5}"/>
                </c:ext>
              </c:extLst>
            </c:dLbl>
            <c:dLbl>
              <c:idx val="10"/>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B-4C1E-4B01-A79D-89830976D4F5}"/>
                </c:ext>
              </c:extLst>
            </c:dLbl>
            <c:dLbl>
              <c:idx val="11"/>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C-4C1E-4B01-A79D-89830976D4F5}"/>
                </c:ext>
              </c:extLst>
            </c:dLbl>
            <c:dLbl>
              <c:idx val="12"/>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D-4C1E-4B01-A79D-89830976D4F5}"/>
                </c:ext>
              </c:extLst>
            </c:dLbl>
            <c:dLbl>
              <c:idx val="13"/>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E-4C1E-4B01-A79D-89830976D4F5}"/>
                </c:ext>
              </c:extLst>
            </c:dLbl>
            <c:dLbl>
              <c:idx val="14"/>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F-4C1E-4B01-A79D-89830976D4F5}"/>
                </c:ext>
              </c:extLst>
            </c:dLbl>
            <c:dLbl>
              <c:idx val="15"/>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0-4C1E-4B01-A79D-89830976D4F5}"/>
                </c:ext>
              </c:extLst>
            </c:dLbl>
            <c:dLbl>
              <c:idx val="16"/>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1-4C1E-4B01-A79D-89830976D4F5}"/>
                </c:ext>
              </c:extLst>
            </c:dLbl>
            <c:dLbl>
              <c:idx val="18"/>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2-4C1E-4B01-A79D-89830976D4F5}"/>
                </c:ext>
              </c:extLst>
            </c:dLbl>
            <c:dLbl>
              <c:idx val="19"/>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3-4C1E-4B01-A79D-89830976D4F5}"/>
                </c:ext>
              </c:extLst>
            </c:dLbl>
            <c:dLbl>
              <c:idx val="20"/>
              <c:numFmt formatCode="0" sourceLinked="0"/>
              <c:spPr>
                <a:noFill/>
                <a:ln w="25400">
                  <a:noFill/>
                </a:ln>
              </c:spPr>
              <c:txPr>
                <a:bodyPr wrap="square" lIns="38100" tIns="19050" rIns="38100" bIns="19050" anchor="ctr">
                  <a:spAutoFit/>
                </a:bodyPr>
                <a:lstStyle/>
                <a:p>
                  <a:pPr algn="r">
                    <a:defRPr sz="900" b="0" i="0" u="none" strike="noStrike" baseline="0">
                      <a:solidFill>
                        <a:srgbClr val="000000"/>
                      </a:solidFill>
                      <a:latin typeface="Arial"/>
                      <a:ea typeface="Arial"/>
                      <a:cs typeface="Arial"/>
                    </a:defRPr>
                  </a:pPr>
                  <a:endParaRPr lang="lv-LV"/>
                </a:p>
              </c:txPr>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5E71-4361-92FD-B963E772606D}"/>
                </c:ext>
              </c:extLst>
            </c:dLbl>
            <c:dLbl>
              <c:idx val="22"/>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4-4C1E-4B01-A79D-89830976D4F5}"/>
                </c:ext>
              </c:extLst>
            </c:dLbl>
            <c:dLbl>
              <c:idx val="23"/>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5-4C1E-4B01-A79D-89830976D4F5}"/>
                </c:ext>
              </c:extLst>
            </c:dLbl>
            <c:dLbl>
              <c:idx val="25"/>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6-4C1E-4B01-A79D-89830976D4F5}"/>
                </c:ext>
              </c:extLst>
            </c:dLbl>
            <c:dLbl>
              <c:idx val="26"/>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7-4C1E-4B01-A79D-89830976D4F5}"/>
                </c:ext>
              </c:extLst>
            </c:dLbl>
            <c:dLbl>
              <c:idx val="27"/>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8-4C1E-4B01-A79D-89830976D4F5}"/>
                </c:ext>
              </c:extLst>
            </c:dLbl>
            <c:dLbl>
              <c:idx val="28"/>
              <c:numFmt formatCode="0" sourceLinked="0"/>
              <c:spPr>
                <a:noFill/>
                <a:ln w="25400">
                  <a:noFill/>
                </a:ln>
              </c:spPr>
              <c:txPr>
                <a:bodyPr/>
                <a:lstStyle/>
                <a:p>
                  <a:pPr algn="r">
                    <a:defRPr sz="900" b="0" i="0" u="none" strike="noStrike" baseline="0">
                      <a:solidFill>
                        <a:srgbClr val="000000"/>
                      </a:solidFill>
                      <a:latin typeface="Arial"/>
                      <a:ea typeface="Arial"/>
                      <a:cs typeface="Arial"/>
                    </a:defRPr>
                  </a:pPr>
                  <a:endParaRPr lang="lv-LV"/>
                </a:p>
              </c:txPr>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9-4C1E-4B01-A79D-89830976D4F5}"/>
                </c:ext>
              </c:extLst>
            </c:dLbl>
            <c:dLbl>
              <c:idx val="29"/>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A-4C1E-4B01-A79D-89830976D4F5}"/>
                </c:ext>
              </c:extLst>
            </c:dLbl>
            <c:dLbl>
              <c:idx val="30"/>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B-4C1E-4B01-A79D-89830976D4F5}"/>
                </c:ext>
              </c:extLst>
            </c:dLbl>
            <c:dLbl>
              <c:idx val="31"/>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C-4C1E-4B01-A79D-89830976D4F5}"/>
                </c:ext>
              </c:extLst>
            </c:dLbl>
            <c:dLbl>
              <c:idx val="32"/>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D-4C1E-4B01-A79D-89830976D4F5}"/>
                </c:ext>
              </c:extLst>
            </c:dLbl>
            <c:dLbl>
              <c:idx val="33"/>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E-4C1E-4B01-A79D-89830976D4F5}"/>
                </c:ext>
              </c:extLst>
            </c:dLbl>
            <c:dLbl>
              <c:idx val="34"/>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F-4C1E-4B01-A79D-89830976D4F5}"/>
                </c:ext>
              </c:extLst>
            </c:dLbl>
            <c:dLbl>
              <c:idx val="35"/>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0-4C1E-4B01-A79D-89830976D4F5}"/>
                </c:ext>
              </c:extLst>
            </c:dLbl>
            <c:dLbl>
              <c:idx val="36"/>
              <c:numFmt formatCode="0" sourceLinked="0"/>
              <c:spPr>
                <a:noFill/>
                <a:ln w="25400">
                  <a:noFill/>
                </a:ln>
              </c:spPr>
              <c:txPr>
                <a:bodyPr wrap="square" lIns="38100" tIns="19050" rIns="38100" bIns="19050" anchor="ctr">
                  <a:spAutoFit/>
                </a:bodyPr>
                <a:lstStyle/>
                <a:p>
                  <a:pPr algn="r">
                    <a:defRPr sz="900" b="0" i="0" u="none" strike="noStrike" baseline="0">
                      <a:solidFill>
                        <a:srgbClr val="000000"/>
                      </a:solidFill>
                      <a:latin typeface="Arial"/>
                      <a:ea typeface="Arial"/>
                      <a:cs typeface="Arial"/>
                    </a:defRPr>
                  </a:pPr>
                  <a:endParaRPr lang="lv-LV"/>
                </a:p>
              </c:txPr>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5E71-4361-92FD-B963E772606D}"/>
                </c:ext>
              </c:extLst>
            </c:dLbl>
            <c:dLbl>
              <c:idx val="37"/>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1-4C1E-4B01-A79D-89830976D4F5}"/>
                </c:ext>
              </c:extLst>
            </c:dLbl>
            <c:dLbl>
              <c:idx val="38"/>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2-4C1E-4B01-A79D-89830976D4F5}"/>
                </c:ext>
              </c:extLst>
            </c:dLbl>
            <c:numFmt formatCode="0" sourceLinked="0"/>
            <c:spPr>
              <a:noFill/>
              <a:ln w="25400">
                <a:noFill/>
              </a:ln>
            </c:spPr>
            <c:txPr>
              <a:bodyPr wrap="square" lIns="38100" tIns="19050" rIns="38100" bIns="19050" anchor="ctr">
                <a:spAutoFit/>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dati_4!$A$224:$A$265</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dati_4!$C$224:$C$265</c:f>
              <c:numCache>
                <c:formatCode>General</c:formatCode>
                <c:ptCount val="42"/>
                <c:pt idx="0" formatCode="0">
                  <c:v>2.8</c:v>
                </c:pt>
                <c:pt idx="2" formatCode="0">
                  <c:v>3.7</c:v>
                </c:pt>
                <c:pt idx="3" formatCode="0">
                  <c:v>1.9</c:v>
                </c:pt>
                <c:pt idx="5" formatCode="0">
                  <c:v>4.9000000000000004</c:v>
                </c:pt>
                <c:pt idx="6" formatCode="0">
                  <c:v>2.7</c:v>
                </c:pt>
                <c:pt idx="7" formatCode="0">
                  <c:v>3.2</c:v>
                </c:pt>
                <c:pt idx="8" formatCode="0">
                  <c:v>2.8</c:v>
                </c:pt>
                <c:pt idx="9" formatCode="0">
                  <c:v>1.7</c:v>
                </c:pt>
                <c:pt idx="10" formatCode="0">
                  <c:v>2.4</c:v>
                </c:pt>
                <c:pt idx="12" formatCode="0">
                  <c:v>1.3</c:v>
                </c:pt>
                <c:pt idx="13" formatCode="0">
                  <c:v>2.6</c:v>
                </c:pt>
                <c:pt idx="14" formatCode="0">
                  <c:v>3.6</c:v>
                </c:pt>
                <c:pt idx="16" formatCode="0">
                  <c:v>3.2</c:v>
                </c:pt>
                <c:pt idx="17" formatCode="0">
                  <c:v>2.1</c:v>
                </c:pt>
                <c:pt idx="19" formatCode="0">
                  <c:v>3</c:v>
                </c:pt>
                <c:pt idx="20" formatCode="0">
                  <c:v>0.9</c:v>
                </c:pt>
                <c:pt idx="22" formatCode="0">
                  <c:v>3.6</c:v>
                </c:pt>
                <c:pt idx="23" formatCode="0">
                  <c:v>2.5</c:v>
                </c:pt>
                <c:pt idx="24" formatCode="0">
                  <c:v>2.8</c:v>
                </c:pt>
                <c:pt idx="26" formatCode="0">
                  <c:v>2</c:v>
                </c:pt>
                <c:pt idx="27" formatCode="0">
                  <c:v>6.5</c:v>
                </c:pt>
                <c:pt idx="28" formatCode="0">
                  <c:v>0.7</c:v>
                </c:pt>
                <c:pt idx="29" formatCode="0">
                  <c:v>2.9</c:v>
                </c:pt>
                <c:pt idx="30" formatCode="0">
                  <c:v>1.6</c:v>
                </c:pt>
                <c:pt idx="32" formatCode="0">
                  <c:v>3.3</c:v>
                </c:pt>
                <c:pt idx="33" formatCode="0">
                  <c:v>1.7</c:v>
                </c:pt>
                <c:pt idx="34" formatCode="0">
                  <c:v>3.4</c:v>
                </c:pt>
                <c:pt idx="35" formatCode="0">
                  <c:v>2.9</c:v>
                </c:pt>
                <c:pt idx="36" formatCode="0">
                  <c:v>1</c:v>
                </c:pt>
                <c:pt idx="37" formatCode="0">
                  <c:v>3.5</c:v>
                </c:pt>
                <c:pt idx="39" formatCode="0">
                  <c:v>3.3</c:v>
                </c:pt>
                <c:pt idx="40" formatCode="0">
                  <c:v>2.7</c:v>
                </c:pt>
                <c:pt idx="41" formatCode="0">
                  <c:v>2.2999999999999998</c:v>
                </c:pt>
              </c:numCache>
            </c:numRef>
          </c:val>
          <c:extLst>
            <c:ext xmlns:c16="http://schemas.microsoft.com/office/drawing/2014/chart" uri="{C3380CC4-5D6E-409C-BE32-E72D297353CC}">
              <c16:uniqueId val="{00000023-4C1E-4B01-A79D-89830976D4F5}"/>
            </c:ext>
          </c:extLst>
        </c:ser>
        <c:ser>
          <c:idx val="2"/>
          <c:order val="2"/>
          <c:tx>
            <c:strRef>
              <c:f>dati_4!$D$223</c:f>
              <c:strCache>
                <c:ptCount val="1"/>
                <c:pt idx="0">
                  <c:v>Drīzāk piekrītu</c:v>
                </c:pt>
              </c:strCache>
            </c:strRef>
          </c:tx>
          <c:spPr>
            <a:solidFill>
              <a:srgbClr val="B7D5DB"/>
            </a:solidFill>
            <a:ln w="25400">
              <a:noFill/>
            </a:ln>
          </c:spPr>
          <c:invertIfNegative val="0"/>
          <c:dLbls>
            <c:dLbl>
              <c:idx val="0"/>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4-4C1E-4B01-A79D-89830976D4F5}"/>
                </c:ext>
              </c:extLst>
            </c:dLbl>
            <c:dLbl>
              <c:idx val="1"/>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5-4C1E-4B01-A79D-89830976D4F5}"/>
                </c:ext>
              </c:extLst>
            </c:dLbl>
            <c:dLbl>
              <c:idx val="2"/>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6-4C1E-4B01-A79D-89830976D4F5}"/>
                </c:ext>
              </c:extLst>
            </c:dLbl>
            <c:dLbl>
              <c:idx val="3"/>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7-4C1E-4B01-A79D-89830976D4F5}"/>
                </c:ext>
              </c:extLst>
            </c:dLbl>
            <c:dLbl>
              <c:idx val="4"/>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8-4C1E-4B01-A79D-89830976D4F5}"/>
                </c:ext>
              </c:extLst>
            </c:dLbl>
            <c:dLbl>
              <c:idx val="5"/>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9-4C1E-4B01-A79D-89830976D4F5}"/>
                </c:ext>
              </c:extLst>
            </c:dLbl>
            <c:dLbl>
              <c:idx val="6"/>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A-4C1E-4B01-A79D-89830976D4F5}"/>
                </c:ext>
              </c:extLst>
            </c:dLbl>
            <c:dLbl>
              <c:idx val="7"/>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B-4C1E-4B01-A79D-89830976D4F5}"/>
                </c:ext>
              </c:extLst>
            </c:dLbl>
            <c:dLbl>
              <c:idx val="8"/>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C-4C1E-4B01-A79D-89830976D4F5}"/>
                </c:ext>
              </c:extLst>
            </c:dLbl>
            <c:numFmt formatCode="0" sourceLinked="0"/>
            <c:spPr>
              <a:noFill/>
              <a:ln w="25400">
                <a:noFill/>
              </a:ln>
            </c:spPr>
            <c:txPr>
              <a:bodyPr wrap="square" lIns="38100" tIns="19050" rIns="38100" bIns="19050" anchor="ctr">
                <a:spAutoFit/>
              </a:bodyPr>
              <a:lstStyle/>
              <a:p>
                <a:pPr>
                  <a:defRPr sz="9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dati_4!$A$224:$A$265</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dati_4!$D$224:$D$265</c:f>
              <c:numCache>
                <c:formatCode>General</c:formatCode>
                <c:ptCount val="42"/>
                <c:pt idx="0" formatCode="0">
                  <c:v>27.2</c:v>
                </c:pt>
                <c:pt idx="2" formatCode="0">
                  <c:v>25.3</c:v>
                </c:pt>
                <c:pt idx="3" formatCode="0">
                  <c:v>28.9</c:v>
                </c:pt>
                <c:pt idx="5" formatCode="0">
                  <c:v>32.9</c:v>
                </c:pt>
                <c:pt idx="6" formatCode="0">
                  <c:v>28.8</c:v>
                </c:pt>
                <c:pt idx="7" formatCode="0">
                  <c:v>30.7</c:v>
                </c:pt>
                <c:pt idx="8" formatCode="0">
                  <c:v>19.2</c:v>
                </c:pt>
                <c:pt idx="9" formatCode="0">
                  <c:v>24.9</c:v>
                </c:pt>
                <c:pt idx="10" formatCode="0">
                  <c:v>29.3</c:v>
                </c:pt>
                <c:pt idx="12" formatCode="0">
                  <c:v>33.4</c:v>
                </c:pt>
                <c:pt idx="13" formatCode="0">
                  <c:v>26.5</c:v>
                </c:pt>
                <c:pt idx="14" formatCode="0">
                  <c:v>26.7</c:v>
                </c:pt>
                <c:pt idx="16" formatCode="0">
                  <c:v>30.6</c:v>
                </c:pt>
                <c:pt idx="17" formatCode="0">
                  <c:v>20.399999999999999</c:v>
                </c:pt>
                <c:pt idx="19" formatCode="0">
                  <c:v>27.4</c:v>
                </c:pt>
                <c:pt idx="20" formatCode="0">
                  <c:v>25.1</c:v>
                </c:pt>
                <c:pt idx="22" formatCode="0">
                  <c:v>30.1</c:v>
                </c:pt>
                <c:pt idx="23" formatCode="0">
                  <c:v>25.8</c:v>
                </c:pt>
                <c:pt idx="24" formatCode="0">
                  <c:v>27.6</c:v>
                </c:pt>
                <c:pt idx="26" formatCode="0">
                  <c:v>28.3</c:v>
                </c:pt>
                <c:pt idx="27" formatCode="0">
                  <c:v>32</c:v>
                </c:pt>
                <c:pt idx="28" formatCode="0">
                  <c:v>21.8</c:v>
                </c:pt>
                <c:pt idx="29" formatCode="0">
                  <c:v>27.5</c:v>
                </c:pt>
                <c:pt idx="30" formatCode="0">
                  <c:v>32.799999999999997</c:v>
                </c:pt>
                <c:pt idx="32" formatCode="0">
                  <c:v>26.3</c:v>
                </c:pt>
                <c:pt idx="33" formatCode="0">
                  <c:v>25.5</c:v>
                </c:pt>
                <c:pt idx="34" formatCode="0">
                  <c:v>29.5</c:v>
                </c:pt>
                <c:pt idx="35" formatCode="0">
                  <c:v>15.2</c:v>
                </c:pt>
                <c:pt idx="36" formatCode="0">
                  <c:v>43.2</c:v>
                </c:pt>
                <c:pt idx="37" formatCode="0">
                  <c:v>27.3</c:v>
                </c:pt>
                <c:pt idx="39" formatCode="0">
                  <c:v>26.3</c:v>
                </c:pt>
                <c:pt idx="40" formatCode="0">
                  <c:v>30.3</c:v>
                </c:pt>
                <c:pt idx="41" formatCode="0">
                  <c:v>24.3</c:v>
                </c:pt>
              </c:numCache>
            </c:numRef>
          </c:val>
          <c:extLst>
            <c:ext xmlns:c16="http://schemas.microsoft.com/office/drawing/2014/chart" uri="{C3380CC4-5D6E-409C-BE32-E72D297353CC}">
              <c16:uniqueId val="{0000002D-4C1E-4B01-A79D-89830976D4F5}"/>
            </c:ext>
          </c:extLst>
        </c:ser>
        <c:ser>
          <c:idx val="3"/>
          <c:order val="3"/>
          <c:tx>
            <c:strRef>
              <c:f>dati_4!$E$223</c:f>
              <c:strCache>
                <c:ptCount val="1"/>
                <c:pt idx="0">
                  <c:v>Drīzāk nepiekrītu</c:v>
                </c:pt>
              </c:strCache>
            </c:strRef>
          </c:tx>
          <c:spPr>
            <a:solidFill>
              <a:srgbClr val="D5BAEC"/>
            </a:solidFill>
            <a:ln w="25400">
              <a:noFill/>
            </a:ln>
          </c:spPr>
          <c:invertIfNegative val="0"/>
          <c:dLbls>
            <c:dLbl>
              <c:idx val="0"/>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2E-4C1E-4B01-A79D-89830976D4F5}"/>
                </c:ext>
              </c:extLst>
            </c:dLbl>
            <c:dLbl>
              <c:idx val="1"/>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2F-4C1E-4B01-A79D-89830976D4F5}"/>
                </c:ext>
              </c:extLst>
            </c:dLbl>
            <c:dLbl>
              <c:idx val="2"/>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0-4C1E-4B01-A79D-89830976D4F5}"/>
                </c:ext>
              </c:extLst>
            </c:dLbl>
            <c:dLbl>
              <c:idx val="3"/>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1-4C1E-4B01-A79D-89830976D4F5}"/>
                </c:ext>
              </c:extLst>
            </c:dLbl>
            <c:dLbl>
              <c:idx val="4"/>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2-4C1E-4B01-A79D-89830976D4F5}"/>
                </c:ext>
              </c:extLst>
            </c:dLbl>
            <c:dLbl>
              <c:idx val="5"/>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3-4C1E-4B01-A79D-89830976D4F5}"/>
                </c:ext>
              </c:extLst>
            </c:dLbl>
            <c:dLbl>
              <c:idx val="6"/>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4-4C1E-4B01-A79D-89830976D4F5}"/>
                </c:ext>
              </c:extLst>
            </c:dLbl>
            <c:dLbl>
              <c:idx val="7"/>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5-4C1E-4B01-A79D-89830976D4F5}"/>
                </c:ext>
              </c:extLst>
            </c:dLbl>
            <c:dLbl>
              <c:idx val="8"/>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6-4C1E-4B01-A79D-89830976D4F5}"/>
                </c:ext>
              </c:extLst>
            </c:dLbl>
            <c:dLbl>
              <c:idx val="9"/>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7-4C1E-4B01-A79D-89830976D4F5}"/>
                </c:ext>
              </c:extLst>
            </c:dLbl>
            <c:dLbl>
              <c:idx val="10"/>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8-4C1E-4B01-A79D-89830976D4F5}"/>
                </c:ext>
              </c:extLst>
            </c:dLbl>
            <c:dLbl>
              <c:idx val="11"/>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9-4C1E-4B01-A79D-89830976D4F5}"/>
                </c:ext>
              </c:extLst>
            </c:dLbl>
            <c:dLbl>
              <c:idx val="12"/>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A-4C1E-4B01-A79D-89830976D4F5}"/>
                </c:ext>
              </c:extLst>
            </c:dLbl>
            <c:dLbl>
              <c:idx val="13"/>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B-4C1E-4B01-A79D-89830976D4F5}"/>
                </c:ext>
              </c:extLst>
            </c:dLbl>
            <c:dLbl>
              <c:idx val="14"/>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C-4C1E-4B01-A79D-89830976D4F5}"/>
                </c:ext>
              </c:extLst>
            </c:dLbl>
            <c:dLbl>
              <c:idx val="15"/>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D-4C1E-4B01-A79D-89830976D4F5}"/>
                </c:ext>
              </c:extLst>
            </c:dLbl>
            <c:dLbl>
              <c:idx val="16"/>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E-4C1E-4B01-A79D-89830976D4F5}"/>
                </c:ext>
              </c:extLst>
            </c:dLbl>
            <c:dLbl>
              <c:idx val="17"/>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F-4C1E-4B01-A79D-89830976D4F5}"/>
                </c:ext>
              </c:extLst>
            </c:dLbl>
            <c:numFmt formatCode="0" sourceLinked="0"/>
            <c:spPr>
              <a:noFill/>
              <a:ln w="25400">
                <a:noFill/>
              </a:ln>
            </c:spPr>
            <c:txPr>
              <a:bodyPr wrap="square" lIns="38100" tIns="19050" rIns="38100" bIns="19050" anchor="ctr">
                <a:spAutoFit/>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dati_4!$A$224:$A$265</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dati_4!$E$224:$E$265</c:f>
              <c:numCache>
                <c:formatCode>General</c:formatCode>
                <c:ptCount val="42"/>
                <c:pt idx="0" formatCode="0">
                  <c:v>33.1</c:v>
                </c:pt>
                <c:pt idx="2" formatCode="0">
                  <c:v>34.9</c:v>
                </c:pt>
                <c:pt idx="3" formatCode="0">
                  <c:v>31.5</c:v>
                </c:pt>
                <c:pt idx="5" formatCode="0">
                  <c:v>23.6</c:v>
                </c:pt>
                <c:pt idx="6" formatCode="0">
                  <c:v>30.8</c:v>
                </c:pt>
                <c:pt idx="7" formatCode="0">
                  <c:v>32.200000000000003</c:v>
                </c:pt>
                <c:pt idx="8" formatCode="0">
                  <c:v>38.799999999999997</c:v>
                </c:pt>
                <c:pt idx="9" formatCode="0">
                  <c:v>37.1</c:v>
                </c:pt>
                <c:pt idx="10" formatCode="0">
                  <c:v>31.1</c:v>
                </c:pt>
                <c:pt idx="12" formatCode="0">
                  <c:v>30.2</c:v>
                </c:pt>
                <c:pt idx="13" formatCode="0">
                  <c:v>32.6</c:v>
                </c:pt>
                <c:pt idx="14" formatCode="0">
                  <c:v>35.200000000000003</c:v>
                </c:pt>
                <c:pt idx="16" formatCode="0">
                  <c:v>31.5</c:v>
                </c:pt>
                <c:pt idx="17" formatCode="0">
                  <c:v>37.200000000000003</c:v>
                </c:pt>
                <c:pt idx="19" formatCode="0">
                  <c:v>33.299999999999997</c:v>
                </c:pt>
                <c:pt idx="20" formatCode="0">
                  <c:v>31.9</c:v>
                </c:pt>
                <c:pt idx="22" formatCode="0">
                  <c:v>32.9</c:v>
                </c:pt>
                <c:pt idx="23" formatCode="0">
                  <c:v>35.4</c:v>
                </c:pt>
                <c:pt idx="24" formatCode="0">
                  <c:v>30</c:v>
                </c:pt>
                <c:pt idx="26" formatCode="0">
                  <c:v>34.200000000000003</c:v>
                </c:pt>
                <c:pt idx="27" formatCode="0">
                  <c:v>27.8</c:v>
                </c:pt>
                <c:pt idx="28" formatCode="0">
                  <c:v>43.5</c:v>
                </c:pt>
                <c:pt idx="29" formatCode="0">
                  <c:v>30.4</c:v>
                </c:pt>
                <c:pt idx="30" formatCode="0">
                  <c:v>36.6</c:v>
                </c:pt>
                <c:pt idx="32" formatCode="0">
                  <c:v>32.9</c:v>
                </c:pt>
                <c:pt idx="33" formatCode="0">
                  <c:v>33.6</c:v>
                </c:pt>
                <c:pt idx="34" formatCode="0">
                  <c:v>41.7</c:v>
                </c:pt>
                <c:pt idx="35" formatCode="0">
                  <c:v>33.200000000000003</c:v>
                </c:pt>
                <c:pt idx="36" formatCode="0">
                  <c:v>31.1</c:v>
                </c:pt>
                <c:pt idx="37" formatCode="0">
                  <c:v>25.7</c:v>
                </c:pt>
                <c:pt idx="39" formatCode="0">
                  <c:v>32.9</c:v>
                </c:pt>
                <c:pt idx="40" formatCode="0">
                  <c:v>29.5</c:v>
                </c:pt>
                <c:pt idx="41" formatCode="0">
                  <c:v>37.799999999999997</c:v>
                </c:pt>
              </c:numCache>
            </c:numRef>
          </c:val>
          <c:extLst>
            <c:ext xmlns:c16="http://schemas.microsoft.com/office/drawing/2014/chart" uri="{C3380CC4-5D6E-409C-BE32-E72D297353CC}">
              <c16:uniqueId val="{00000040-4C1E-4B01-A79D-89830976D4F5}"/>
            </c:ext>
          </c:extLst>
        </c:ser>
        <c:ser>
          <c:idx val="4"/>
          <c:order val="4"/>
          <c:tx>
            <c:strRef>
              <c:f>dati_4!$F$223</c:f>
              <c:strCache>
                <c:ptCount val="1"/>
                <c:pt idx="0">
                  <c:v>Nemaz nepiekrītu</c:v>
                </c:pt>
              </c:strCache>
            </c:strRef>
          </c:tx>
          <c:spPr>
            <a:solidFill>
              <a:srgbClr val="A37EDE"/>
            </a:solidFill>
            <a:ln w="25400">
              <a:noFill/>
            </a:ln>
          </c:spPr>
          <c:invertIfNegative val="0"/>
          <c:dLbls>
            <c:dLbl>
              <c:idx val="0"/>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1-4C1E-4B01-A79D-89830976D4F5}"/>
                </c:ext>
              </c:extLst>
            </c:dLbl>
            <c:dLbl>
              <c:idx val="1"/>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2-4C1E-4B01-A79D-89830976D4F5}"/>
                </c:ext>
              </c:extLst>
            </c:dLbl>
            <c:dLbl>
              <c:idx val="2"/>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3-4C1E-4B01-A79D-89830976D4F5}"/>
                </c:ext>
              </c:extLst>
            </c:dLbl>
            <c:dLbl>
              <c:idx val="3"/>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4-4C1E-4B01-A79D-89830976D4F5}"/>
                </c:ext>
              </c:extLst>
            </c:dLbl>
            <c:dLbl>
              <c:idx val="4"/>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5-4C1E-4B01-A79D-89830976D4F5}"/>
                </c:ext>
              </c:extLst>
            </c:dLbl>
            <c:dLbl>
              <c:idx val="5"/>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6-4C1E-4B01-A79D-89830976D4F5}"/>
                </c:ext>
              </c:extLst>
            </c:dLbl>
            <c:dLbl>
              <c:idx val="6"/>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7-4C1E-4B01-A79D-89830976D4F5}"/>
                </c:ext>
              </c:extLst>
            </c:dLbl>
            <c:dLbl>
              <c:idx val="7"/>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8-4C1E-4B01-A79D-89830976D4F5}"/>
                </c:ext>
              </c:extLst>
            </c:dLbl>
            <c:dLbl>
              <c:idx val="8"/>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9-4C1E-4B01-A79D-89830976D4F5}"/>
                </c:ext>
              </c:extLst>
            </c:dLbl>
            <c:dLbl>
              <c:idx val="9"/>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A-4C1E-4B01-A79D-89830976D4F5}"/>
                </c:ext>
              </c:extLst>
            </c:dLbl>
            <c:dLbl>
              <c:idx val="10"/>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B-4C1E-4B01-A79D-89830976D4F5}"/>
                </c:ext>
              </c:extLst>
            </c:dLbl>
            <c:dLbl>
              <c:idx val="11"/>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C-4C1E-4B01-A79D-89830976D4F5}"/>
                </c:ext>
              </c:extLst>
            </c:dLbl>
            <c:dLbl>
              <c:idx val="12"/>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D-4C1E-4B01-A79D-89830976D4F5}"/>
                </c:ext>
              </c:extLst>
            </c:dLbl>
            <c:dLbl>
              <c:idx val="13"/>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E-4C1E-4B01-A79D-89830976D4F5}"/>
                </c:ext>
              </c:extLst>
            </c:dLbl>
            <c:dLbl>
              <c:idx val="14"/>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F-4C1E-4B01-A79D-89830976D4F5}"/>
                </c:ext>
              </c:extLst>
            </c:dLbl>
            <c:dLbl>
              <c:idx val="15"/>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50-4C1E-4B01-A79D-89830976D4F5}"/>
                </c:ext>
              </c:extLst>
            </c:dLbl>
            <c:dLbl>
              <c:idx val="16"/>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51-4C1E-4B01-A79D-89830976D4F5}"/>
                </c:ext>
              </c:extLst>
            </c:dLbl>
            <c:dLbl>
              <c:idx val="17"/>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52-4C1E-4B01-A79D-89830976D4F5}"/>
                </c:ext>
              </c:extLst>
            </c:dLbl>
            <c:numFmt formatCode="0" sourceLinked="0"/>
            <c:spPr>
              <a:noFill/>
              <a:ln w="25400">
                <a:noFill/>
              </a:ln>
            </c:spPr>
            <c:txPr>
              <a:bodyPr wrap="square" lIns="38100" tIns="19050" rIns="38100" bIns="19050" anchor="ctr">
                <a:spAutoFit/>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dati_4!$A$224:$A$265</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dati_4!$F$224:$F$265</c:f>
              <c:numCache>
                <c:formatCode>General</c:formatCode>
                <c:ptCount val="42"/>
                <c:pt idx="0" formatCode="0">
                  <c:v>9.1</c:v>
                </c:pt>
                <c:pt idx="2" formatCode="0">
                  <c:v>10.9</c:v>
                </c:pt>
                <c:pt idx="3" formatCode="0">
                  <c:v>7.4</c:v>
                </c:pt>
                <c:pt idx="5" formatCode="0">
                  <c:v>5.3</c:v>
                </c:pt>
                <c:pt idx="6" formatCode="0">
                  <c:v>9.1999999999999993</c:v>
                </c:pt>
                <c:pt idx="7" formatCode="0">
                  <c:v>10.7</c:v>
                </c:pt>
                <c:pt idx="8" formatCode="0">
                  <c:v>11.7</c:v>
                </c:pt>
                <c:pt idx="9" formatCode="0">
                  <c:v>9.1999999999999993</c:v>
                </c:pt>
                <c:pt idx="10" formatCode="0">
                  <c:v>6.1</c:v>
                </c:pt>
                <c:pt idx="12" formatCode="0">
                  <c:v>8.4</c:v>
                </c:pt>
                <c:pt idx="13" formatCode="0">
                  <c:v>9.1</c:v>
                </c:pt>
                <c:pt idx="14" formatCode="0">
                  <c:v>9.3000000000000007</c:v>
                </c:pt>
                <c:pt idx="16" formatCode="0">
                  <c:v>10.1</c:v>
                </c:pt>
                <c:pt idx="17" formatCode="0">
                  <c:v>7.8</c:v>
                </c:pt>
                <c:pt idx="19" formatCode="0">
                  <c:v>9.6</c:v>
                </c:pt>
                <c:pt idx="20" formatCode="0">
                  <c:v>5.3</c:v>
                </c:pt>
                <c:pt idx="22" formatCode="0">
                  <c:v>6.8</c:v>
                </c:pt>
                <c:pt idx="23" formatCode="0">
                  <c:v>11</c:v>
                </c:pt>
                <c:pt idx="24" formatCode="0">
                  <c:v>7.6</c:v>
                </c:pt>
                <c:pt idx="26" formatCode="0">
                  <c:v>8.1999999999999993</c:v>
                </c:pt>
                <c:pt idx="27" formatCode="0">
                  <c:v>6.7</c:v>
                </c:pt>
                <c:pt idx="28" formatCode="0">
                  <c:v>7.7</c:v>
                </c:pt>
                <c:pt idx="29" formatCode="0">
                  <c:v>12.5</c:v>
                </c:pt>
                <c:pt idx="30" formatCode="0">
                  <c:v>7.6</c:v>
                </c:pt>
                <c:pt idx="32" formatCode="0">
                  <c:v>7.9</c:v>
                </c:pt>
                <c:pt idx="33" formatCode="0">
                  <c:v>15.3</c:v>
                </c:pt>
                <c:pt idx="34" formatCode="0">
                  <c:v>5.3</c:v>
                </c:pt>
                <c:pt idx="35" formatCode="0">
                  <c:v>14.7</c:v>
                </c:pt>
                <c:pt idx="36" formatCode="0">
                  <c:v>7.5</c:v>
                </c:pt>
                <c:pt idx="37" formatCode="0">
                  <c:v>5</c:v>
                </c:pt>
                <c:pt idx="39" formatCode="0">
                  <c:v>7.9</c:v>
                </c:pt>
                <c:pt idx="40" formatCode="0">
                  <c:v>9.4</c:v>
                </c:pt>
                <c:pt idx="41" formatCode="0">
                  <c:v>10.1</c:v>
                </c:pt>
              </c:numCache>
            </c:numRef>
          </c:val>
          <c:extLst>
            <c:ext xmlns:c16="http://schemas.microsoft.com/office/drawing/2014/chart" uri="{C3380CC4-5D6E-409C-BE32-E72D297353CC}">
              <c16:uniqueId val="{00000053-4C1E-4B01-A79D-89830976D4F5}"/>
            </c:ext>
          </c:extLst>
        </c:ser>
        <c:ser>
          <c:idx val="5"/>
          <c:order val="5"/>
          <c:tx>
            <c:strRef>
              <c:f>dati_4!$G$223</c:f>
              <c:strCache>
                <c:ptCount val="1"/>
              </c:strCache>
            </c:strRef>
          </c:tx>
          <c:spPr>
            <a:noFill/>
            <a:ln w="25400">
              <a:noFill/>
            </a:ln>
          </c:spPr>
          <c:invertIfNegative val="0"/>
          <c:cat>
            <c:strRef>
              <c:f>dati_4!$A$224:$A$265</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dati_4!$G$224:$G$265</c:f>
              <c:numCache>
                <c:formatCode>General</c:formatCode>
                <c:ptCount val="42"/>
                <c:pt idx="0" formatCode="0.0">
                  <c:v>11.599999999999994</c:v>
                </c:pt>
                <c:pt idx="2" formatCode="0.0">
                  <c:v>8</c:v>
                </c:pt>
                <c:pt idx="3" formatCode="0.0">
                  <c:v>14.899999999999999</c:v>
                </c:pt>
                <c:pt idx="5" formatCode="0.0">
                  <c:v>24.9</c:v>
                </c:pt>
                <c:pt idx="6" formatCode="0.0">
                  <c:v>13.799999999999994</c:v>
                </c:pt>
                <c:pt idx="7" formatCode="0.0">
                  <c:v>10.899999999999991</c:v>
                </c:pt>
                <c:pt idx="8" formatCode="0.0">
                  <c:v>3.2999999999999972</c:v>
                </c:pt>
                <c:pt idx="9" formatCode="0.0">
                  <c:v>7.4999999999999929</c:v>
                </c:pt>
                <c:pt idx="10" formatCode="0.0">
                  <c:v>16.599999999999994</c:v>
                </c:pt>
                <c:pt idx="12" formatCode="0.0">
                  <c:v>15.2</c:v>
                </c:pt>
                <c:pt idx="13" formatCode="0.0">
                  <c:v>12.099999999999994</c:v>
                </c:pt>
                <c:pt idx="14" formatCode="0.0">
                  <c:v>9.2999999999999972</c:v>
                </c:pt>
                <c:pt idx="16" formatCode="0.0">
                  <c:v>12.199999999999996</c:v>
                </c:pt>
                <c:pt idx="17" formatCode="0.0">
                  <c:v>8.7999999999999972</c:v>
                </c:pt>
                <c:pt idx="19" formatCode="0.0">
                  <c:v>10.899999999999999</c:v>
                </c:pt>
                <c:pt idx="20" formatCode="0.0">
                  <c:v>16.600000000000001</c:v>
                </c:pt>
                <c:pt idx="22" formatCode="0.0">
                  <c:v>14.100000000000001</c:v>
                </c:pt>
                <c:pt idx="23" formatCode="0.0">
                  <c:v>7.3999999999999986</c:v>
                </c:pt>
                <c:pt idx="24" formatCode="0.0">
                  <c:v>16.199999999999996</c:v>
                </c:pt>
                <c:pt idx="26" formatCode="0.0">
                  <c:v>11.399999999999991</c:v>
                </c:pt>
                <c:pt idx="27" formatCode="0.0">
                  <c:v>19.299999999999994</c:v>
                </c:pt>
                <c:pt idx="28" formatCode="0.0">
                  <c:v>2.5999999999999943</c:v>
                </c:pt>
                <c:pt idx="29" formatCode="0.0">
                  <c:v>10.899999999999999</c:v>
                </c:pt>
                <c:pt idx="30" formatCode="0.0">
                  <c:v>9.5999999999999943</c:v>
                </c:pt>
                <c:pt idx="32" formatCode="0.0">
                  <c:v>13</c:v>
                </c:pt>
                <c:pt idx="33" formatCode="0.0">
                  <c:v>4.8999999999999986</c:v>
                </c:pt>
                <c:pt idx="34" formatCode="0.0">
                  <c:v>6.7999999999999972</c:v>
                </c:pt>
                <c:pt idx="35" formatCode="0.0">
                  <c:v>5.8999999999999915</c:v>
                </c:pt>
                <c:pt idx="36" formatCode="0.0">
                  <c:v>15.199999999999996</c:v>
                </c:pt>
                <c:pt idx="37" formatCode="0.0">
                  <c:v>23.099999999999998</c:v>
                </c:pt>
                <c:pt idx="39" formatCode="0">
                  <c:v>13</c:v>
                </c:pt>
                <c:pt idx="40" formatCode="0.0">
                  <c:v>14.899999999999999</c:v>
                </c:pt>
                <c:pt idx="41" formatCode="0.0">
                  <c:v>5.8999999999999986</c:v>
                </c:pt>
              </c:numCache>
            </c:numRef>
          </c:val>
          <c:extLst>
            <c:ext xmlns:c16="http://schemas.microsoft.com/office/drawing/2014/chart" uri="{C3380CC4-5D6E-409C-BE32-E72D297353CC}">
              <c16:uniqueId val="{00000054-4C1E-4B01-A79D-89830976D4F5}"/>
            </c:ext>
          </c:extLst>
        </c:ser>
        <c:ser>
          <c:idx val="6"/>
          <c:order val="6"/>
          <c:tx>
            <c:strRef>
              <c:f>dati_4!$H$223</c:f>
              <c:strCache>
                <c:ptCount val="1"/>
                <c:pt idx="0">
                  <c:v>Grūti pateikt</c:v>
                </c:pt>
              </c:strCache>
            </c:strRef>
          </c:tx>
          <c:spPr>
            <a:solidFill>
              <a:srgbClr val="D7D7D7"/>
            </a:solidFill>
            <a:ln w="25400">
              <a:noFill/>
            </a:ln>
          </c:spPr>
          <c:invertIfNegative val="0"/>
          <c:dLbls>
            <c:numFmt formatCode="#,##0" sourceLinked="0"/>
            <c:spPr>
              <a:noFill/>
              <a:ln w="25400">
                <a:noFill/>
              </a:ln>
            </c:spPr>
            <c:txPr>
              <a:bodyPr wrap="square" lIns="38100" tIns="19050" rIns="38100" bIns="19050" anchor="ctr">
                <a:spAutoFit/>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dati_4!$A$224:$A$265</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dati_4!$H$224:$H$265</c:f>
              <c:numCache>
                <c:formatCode>General</c:formatCode>
                <c:ptCount val="42"/>
                <c:pt idx="0" formatCode="0">
                  <c:v>27.8</c:v>
                </c:pt>
                <c:pt idx="2" formatCode="0">
                  <c:v>25.1</c:v>
                </c:pt>
                <c:pt idx="3" formatCode="0">
                  <c:v>30.3</c:v>
                </c:pt>
                <c:pt idx="5" formatCode="0">
                  <c:v>33.299999999999997</c:v>
                </c:pt>
                <c:pt idx="6" formatCode="0">
                  <c:v>28.4</c:v>
                </c:pt>
                <c:pt idx="7" formatCode="0">
                  <c:v>23.2</c:v>
                </c:pt>
                <c:pt idx="8" formatCode="0">
                  <c:v>27.4</c:v>
                </c:pt>
                <c:pt idx="9" formatCode="0">
                  <c:v>27</c:v>
                </c:pt>
                <c:pt idx="10" formatCode="0">
                  <c:v>31.2</c:v>
                </c:pt>
                <c:pt idx="12" formatCode="0">
                  <c:v>26.7</c:v>
                </c:pt>
                <c:pt idx="13" formatCode="0">
                  <c:v>29.2</c:v>
                </c:pt>
                <c:pt idx="14" formatCode="0">
                  <c:v>25.2</c:v>
                </c:pt>
                <c:pt idx="16" formatCode="0">
                  <c:v>24.6</c:v>
                </c:pt>
                <c:pt idx="17" formatCode="0">
                  <c:v>32.5</c:v>
                </c:pt>
                <c:pt idx="19" formatCode="0">
                  <c:v>26.6</c:v>
                </c:pt>
                <c:pt idx="20" formatCode="0">
                  <c:v>36.799999999999997</c:v>
                </c:pt>
                <c:pt idx="22" formatCode="0">
                  <c:v>26.7</c:v>
                </c:pt>
                <c:pt idx="23" formatCode="0">
                  <c:v>25.3</c:v>
                </c:pt>
                <c:pt idx="24" formatCode="0">
                  <c:v>32.1</c:v>
                </c:pt>
                <c:pt idx="26" formatCode="0">
                  <c:v>27.3</c:v>
                </c:pt>
                <c:pt idx="27" formatCode="0">
                  <c:v>27</c:v>
                </c:pt>
                <c:pt idx="28" formatCode="0">
                  <c:v>26.3</c:v>
                </c:pt>
                <c:pt idx="29" formatCode="0">
                  <c:v>26.8</c:v>
                </c:pt>
                <c:pt idx="30" formatCode="0">
                  <c:v>21.4</c:v>
                </c:pt>
                <c:pt idx="32" formatCode="0">
                  <c:v>29.6</c:v>
                </c:pt>
                <c:pt idx="33" formatCode="0">
                  <c:v>23.9</c:v>
                </c:pt>
                <c:pt idx="34" formatCode="0">
                  <c:v>20</c:v>
                </c:pt>
                <c:pt idx="35" formatCode="0">
                  <c:v>34</c:v>
                </c:pt>
                <c:pt idx="36" formatCode="0">
                  <c:v>17.2</c:v>
                </c:pt>
                <c:pt idx="37" formatCode="0">
                  <c:v>38.5</c:v>
                </c:pt>
                <c:pt idx="39" formatCode="0">
                  <c:v>29.6</c:v>
                </c:pt>
                <c:pt idx="40" formatCode="0">
                  <c:v>28.2</c:v>
                </c:pt>
                <c:pt idx="41" formatCode="0">
                  <c:v>25.4</c:v>
                </c:pt>
              </c:numCache>
            </c:numRef>
          </c:val>
          <c:extLst>
            <c:ext xmlns:c16="http://schemas.microsoft.com/office/drawing/2014/chart" uri="{C3380CC4-5D6E-409C-BE32-E72D297353CC}">
              <c16:uniqueId val="{00000055-4C1E-4B01-A79D-89830976D4F5}"/>
            </c:ext>
          </c:extLst>
        </c:ser>
        <c:dLbls>
          <c:showLegendKey val="0"/>
          <c:showVal val="0"/>
          <c:showCatName val="0"/>
          <c:showSerName val="0"/>
          <c:showPercent val="0"/>
          <c:showBubbleSize val="0"/>
        </c:dLbls>
        <c:gapWidth val="27"/>
        <c:overlap val="100"/>
        <c:axId val="473174184"/>
        <c:axId val="1"/>
      </c:barChart>
      <c:catAx>
        <c:axId val="473174184"/>
        <c:scaling>
          <c:orientation val="maxMin"/>
        </c:scaling>
        <c:delete val="0"/>
        <c:axPos val="l"/>
        <c:title>
          <c:tx>
            <c:rich>
              <a:bodyPr rot="0" vert="horz"/>
              <a:lstStyle/>
              <a:p>
                <a:pPr algn="just">
                  <a:defRPr sz="800" b="0" i="0" u="none" strike="noStrike" baseline="0">
                    <a:solidFill>
                      <a:srgbClr val="000000"/>
                    </a:solidFill>
                    <a:latin typeface="Arial"/>
                    <a:ea typeface="Arial"/>
                    <a:cs typeface="Arial"/>
                  </a:defRPr>
                </a:pPr>
                <a:r>
                  <a:rPr lang="en-US"/>
                  <a:t>%</a:t>
                </a:r>
              </a:p>
            </c:rich>
          </c:tx>
          <c:layout>
            <c:manualLayout>
              <c:xMode val="edge"/>
              <c:yMode val="edge"/>
              <c:x val="2.6164210581989592E-2"/>
              <c:y val="2.7234219484940619E-2"/>
            </c:manualLayout>
          </c:layout>
          <c:overlay val="0"/>
          <c:spPr>
            <a:solidFill>
              <a:srgbClr val="FFFFFF"/>
            </a:solidFill>
            <a:ln w="3175">
              <a:solidFill>
                <a:srgbClr val="000000"/>
              </a:solidFill>
              <a:prstDash val="solid"/>
            </a:ln>
            <a:effectLst>
              <a:outerShdw dist="35921" dir="2700000" algn="br">
                <a:srgbClr val="000000"/>
              </a:outerShdw>
            </a:effectLst>
          </c:spPr>
        </c:title>
        <c:numFmt formatCode="General" sourceLinked="1"/>
        <c:majorTickMark val="out"/>
        <c:minorTickMark val="none"/>
        <c:tickLblPos val="low"/>
        <c:spPr>
          <a:ln w="3175">
            <a:solidFill>
              <a:srgbClr val="000000"/>
            </a:solidFill>
            <a:prstDash val="solid"/>
          </a:ln>
        </c:spPr>
        <c:txPr>
          <a:bodyPr rot="0" vert="horz"/>
          <a:lstStyle/>
          <a:p>
            <a:pPr>
              <a:defRPr sz="1000" b="0" i="0" u="none" strike="noStrike" baseline="0">
                <a:solidFill>
                  <a:srgbClr val="000000"/>
                </a:solidFill>
                <a:latin typeface="Arial"/>
                <a:ea typeface="Arial"/>
                <a:cs typeface="Arial"/>
              </a:defRPr>
            </a:pPr>
            <a:endParaRPr lang="en-US"/>
          </a:p>
        </c:txPr>
        <c:crossAx val="1"/>
        <c:crossesAt val="47.7"/>
        <c:auto val="1"/>
        <c:lblAlgn val="ctr"/>
        <c:lblOffset val="100"/>
        <c:tickLblSkip val="1"/>
        <c:tickMarkSkip val="1"/>
        <c:noMultiLvlLbl val="0"/>
      </c:catAx>
      <c:valAx>
        <c:axId val="1"/>
        <c:scaling>
          <c:orientation val="minMax"/>
          <c:max val="145"/>
          <c:min val="0"/>
        </c:scaling>
        <c:delete val="1"/>
        <c:axPos val="b"/>
        <c:numFmt formatCode="0.0" sourceLinked="1"/>
        <c:majorTickMark val="out"/>
        <c:minorTickMark val="none"/>
        <c:tickLblPos val="nextTo"/>
        <c:crossAx val="473174184"/>
        <c:crosses val="max"/>
        <c:crossBetween val="between"/>
        <c:majorUnit val="74.5"/>
        <c:minorUnit val="4"/>
      </c:valAx>
      <c:spPr>
        <a:noFill/>
        <a:ln w="25400">
          <a:noFill/>
        </a:ln>
      </c:spPr>
    </c:plotArea>
    <c:legend>
      <c:legendPos val="r"/>
      <c:legendEntry>
        <c:idx val="0"/>
        <c:delete val="1"/>
      </c:legendEntry>
      <c:legendEntry>
        <c:idx val="5"/>
        <c:delete val="1"/>
      </c:legendEntry>
      <c:layout>
        <c:manualLayout>
          <c:xMode val="edge"/>
          <c:yMode val="edge"/>
          <c:x val="0.16404128526057479"/>
          <c:y val="7.0721357850070717E-3"/>
          <c:w val="0.80699142114959932"/>
          <c:h val="5.2333804809052337E-2"/>
        </c:manualLayout>
      </c:layout>
      <c:overlay val="0"/>
      <c:spPr>
        <a:noFill/>
        <a:ln w="25400">
          <a:noFill/>
        </a:ln>
      </c:spPr>
      <c:txPr>
        <a:bodyPr/>
        <a:lstStyle/>
        <a:p>
          <a:pPr>
            <a:defRPr sz="1000" b="0" i="0" u="none" strike="noStrike" baseline="0">
              <a:solidFill>
                <a:srgbClr val="000000"/>
              </a:solidFill>
              <a:latin typeface="Arial"/>
              <a:ea typeface="Arial"/>
              <a:cs typeface="Arial"/>
            </a:defRPr>
          </a:pPr>
          <a:endParaRPr lang="lv-LV"/>
        </a:p>
      </c:txPr>
    </c:legend>
    <c:plotVisOnly val="1"/>
    <c:dispBlanksAs val="gap"/>
    <c:showDLblsOverMax val="0"/>
  </c:chart>
  <c:spPr>
    <a:noFill/>
    <a:ln w="6350">
      <a:noFill/>
    </a:ln>
  </c:spPr>
  <c:txPr>
    <a:bodyPr/>
    <a:lstStyle/>
    <a:p>
      <a:pPr>
        <a:defRPr sz="800" b="0" i="0" u="none" strike="noStrike" baseline="0">
          <a:solidFill>
            <a:srgbClr val="000000"/>
          </a:solidFill>
          <a:latin typeface="Arial"/>
          <a:ea typeface="Arial"/>
          <a:cs typeface="Arial"/>
        </a:defRPr>
      </a:pPr>
      <a:endParaRPr lang="en-US"/>
    </a:p>
  </c:txPr>
  <c:externalData r:id="rId2">
    <c:autoUpdate val="0"/>
  </c:externalData>
  <c:userShapes r:id="rId3"/>
</c:chartSpace>
</file>

<file path=ppt/charts/chart4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000" b="0" i="0" u="none" strike="noStrike" baseline="0">
                <a:solidFill>
                  <a:srgbClr val="000000"/>
                </a:solidFill>
                <a:latin typeface="Arial"/>
                <a:ea typeface="Arial"/>
                <a:cs typeface="Arial"/>
              </a:defRPr>
            </a:pPr>
            <a:r>
              <a:rPr lang="lv-LV" sz="1000"/>
              <a:t>Indekss*</a:t>
            </a:r>
          </a:p>
        </c:rich>
      </c:tx>
      <c:layout>
        <c:manualLayout>
          <c:xMode val="edge"/>
          <c:yMode val="edge"/>
          <c:x val="0.25710526609705703"/>
          <c:y val="1.5150181155309477E-2"/>
        </c:manualLayout>
      </c:layout>
      <c:overlay val="0"/>
      <c:spPr>
        <a:solidFill>
          <a:srgbClr val="FFFFFF"/>
        </a:solidFill>
        <a:ln w="3175">
          <a:solidFill>
            <a:srgbClr val="000000"/>
          </a:solidFill>
          <a:prstDash val="solid"/>
        </a:ln>
        <a:effectLst>
          <a:outerShdw dist="35921" dir="2700000" algn="br">
            <a:srgbClr val="000000"/>
          </a:outerShdw>
        </a:effectLst>
      </c:spPr>
    </c:title>
    <c:autoTitleDeleted val="0"/>
    <c:plotArea>
      <c:layout>
        <c:manualLayout>
          <c:layoutTarget val="inner"/>
          <c:xMode val="edge"/>
          <c:yMode val="edge"/>
          <c:x val="0.24444621271855266"/>
          <c:y val="6.3236296457888003E-2"/>
          <c:w val="0.42222527651386366"/>
          <c:h val="0.91348978312783569"/>
        </c:manualLayout>
      </c:layout>
      <c:barChart>
        <c:barDir val="bar"/>
        <c:grouping val="clustered"/>
        <c:varyColors val="0"/>
        <c:ser>
          <c:idx val="0"/>
          <c:order val="0"/>
          <c:spPr>
            <a:pattFill prst="dkUpDiag">
              <a:fgClr>
                <a:srgbClr val="E3A50B"/>
              </a:fgClr>
              <a:bgClr>
                <a:schemeClr val="bg1"/>
              </a:bgClr>
            </a:pattFill>
            <a:ln>
              <a:solidFill>
                <a:srgbClr val="E3A50B"/>
              </a:solidFill>
            </a:ln>
          </c:spPr>
          <c:invertIfNegative val="1"/>
          <c:dLbls>
            <c:numFmt formatCode="#,##0.0" sourceLinked="0"/>
            <c:spPr>
              <a:noFill/>
              <a:ln w="25400">
                <a:noFill/>
              </a:ln>
            </c:spPr>
            <c:txPr>
              <a:bodyPr wrap="square" lIns="38100" tIns="19050" rIns="38100" bIns="19050" anchor="ctr">
                <a:spAutoFit/>
              </a:bodyPr>
              <a:lstStyle/>
              <a:p>
                <a:pPr>
                  <a:defRPr sz="900" b="0"/>
                </a:pPr>
                <a:endParaRPr lang="lv-LV"/>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dati_4!$K$224:$K$265</c:f>
              <c:numCache>
                <c:formatCode>General</c:formatCode>
                <c:ptCount val="42"/>
                <c:pt idx="0" formatCode="0.0">
                  <c:v>-9.2500000000000018</c:v>
                </c:pt>
                <c:pt idx="2" formatCode="0.0">
                  <c:v>-11.999999999999998</c:v>
                </c:pt>
                <c:pt idx="3" formatCode="0.0">
                  <c:v>-6.8000000000000025</c:v>
                </c:pt>
                <c:pt idx="5" formatCode="0.0">
                  <c:v>4.2500000000000009</c:v>
                </c:pt>
                <c:pt idx="6" formatCode="0.0">
                  <c:v>-7.4999999999999982</c:v>
                </c:pt>
                <c:pt idx="7" formatCode="0.0">
                  <c:v>-8.25</c:v>
                </c:pt>
                <c:pt idx="8" formatCode="0.0">
                  <c:v>-18.7</c:v>
                </c:pt>
                <c:pt idx="9" formatCode="0.0">
                  <c:v>-13.600000000000001</c:v>
                </c:pt>
                <c:pt idx="10" formatCode="0.0">
                  <c:v>-4.5999999999999996</c:v>
                </c:pt>
                <c:pt idx="12" formatCode="0.0">
                  <c:v>-5.5</c:v>
                </c:pt>
                <c:pt idx="13" formatCode="0.0">
                  <c:v>-9.5500000000000007</c:v>
                </c:pt>
                <c:pt idx="14" formatCode="0.0">
                  <c:v>-9.9500000000000028</c:v>
                </c:pt>
                <c:pt idx="16" formatCode="0.0">
                  <c:v>-7.35</c:v>
                </c:pt>
                <c:pt idx="17" formatCode="0.0">
                  <c:v>-14.100000000000001</c:v>
                </c:pt>
                <c:pt idx="19" formatCode="0.0">
                  <c:v>-9.5499999999999989</c:v>
                </c:pt>
                <c:pt idx="20" formatCode="0.0">
                  <c:v>-7.799999999999998</c:v>
                </c:pt>
                <c:pt idx="22" formatCode="0.0">
                  <c:v>-4.599999999999997</c:v>
                </c:pt>
                <c:pt idx="23" formatCode="0.0">
                  <c:v>-13.299999999999999</c:v>
                </c:pt>
                <c:pt idx="24" formatCode="0.0">
                  <c:v>-5.9999999999999982</c:v>
                </c:pt>
                <c:pt idx="26" formatCode="0.0">
                  <c:v>-9.1500000000000021</c:v>
                </c:pt>
                <c:pt idx="27" formatCode="0.0">
                  <c:v>1.8999999999999995</c:v>
                </c:pt>
                <c:pt idx="28" formatCode="0.0">
                  <c:v>-17.850000000000001</c:v>
                </c:pt>
                <c:pt idx="29" formatCode="0.0">
                  <c:v>-11.05</c:v>
                </c:pt>
                <c:pt idx="30" formatCode="0.0">
                  <c:v>-7.9</c:v>
                </c:pt>
                <c:pt idx="32" formatCode="0.0">
                  <c:v>-7.9</c:v>
                </c:pt>
                <c:pt idx="33" formatCode="0.0">
                  <c:v>-17.650000000000002</c:v>
                </c:pt>
                <c:pt idx="34" formatCode="0.0">
                  <c:v>-8.0000000000000036</c:v>
                </c:pt>
                <c:pt idx="35" formatCode="0.0">
                  <c:v>-20.8</c:v>
                </c:pt>
                <c:pt idx="36" formatCode="0.0">
                  <c:v>-0.44999999999999929</c:v>
                </c:pt>
                <c:pt idx="37" formatCode="0.0">
                  <c:v>-0.70000000000000107</c:v>
                </c:pt>
                <c:pt idx="39" formatCode="0.0">
                  <c:v>-7.9</c:v>
                </c:pt>
                <c:pt idx="40" formatCode="0.0">
                  <c:v>-6.2999999999999989</c:v>
                </c:pt>
                <c:pt idx="41" formatCode="0.0">
                  <c:v>-14.549999999999999</c:v>
                </c:pt>
              </c:numCache>
            </c:numRef>
          </c:val>
          <c:extLst>
            <c:ext xmlns:c16="http://schemas.microsoft.com/office/drawing/2014/chart" uri="{C3380CC4-5D6E-409C-BE32-E72D297353CC}">
              <c16:uniqueId val="{00000000-ABE5-42AB-914C-E34979D6D133}"/>
            </c:ext>
          </c:extLst>
        </c:ser>
        <c:dLbls>
          <c:showLegendKey val="0"/>
          <c:showVal val="0"/>
          <c:showCatName val="0"/>
          <c:showSerName val="0"/>
          <c:showPercent val="0"/>
          <c:showBubbleSize val="0"/>
        </c:dLbls>
        <c:gapWidth val="27"/>
        <c:overlap val="100"/>
        <c:axId val="488687208"/>
        <c:axId val="1"/>
      </c:barChart>
      <c:catAx>
        <c:axId val="488687208"/>
        <c:scaling>
          <c:orientation val="maxMin"/>
        </c:scaling>
        <c:delete val="0"/>
        <c:axPos val="l"/>
        <c:majorTickMark val="out"/>
        <c:minorTickMark val="none"/>
        <c:tickLblPos val="none"/>
        <c:spPr>
          <a:ln w="3175">
            <a:solidFill>
              <a:srgbClr val="000000"/>
            </a:solidFill>
            <a:prstDash val="solid"/>
          </a:ln>
        </c:spPr>
        <c:crossAx val="1"/>
        <c:crosses val="autoZero"/>
        <c:auto val="1"/>
        <c:lblAlgn val="ctr"/>
        <c:lblOffset val="100"/>
        <c:tickLblSkip val="1"/>
        <c:tickMarkSkip val="1"/>
        <c:noMultiLvlLbl val="0"/>
      </c:catAx>
      <c:valAx>
        <c:axId val="1"/>
        <c:scaling>
          <c:orientation val="minMax"/>
          <c:max val="5"/>
          <c:min val="-30"/>
        </c:scaling>
        <c:delete val="1"/>
        <c:axPos val="b"/>
        <c:numFmt formatCode="0.0" sourceLinked="1"/>
        <c:majorTickMark val="out"/>
        <c:minorTickMark val="none"/>
        <c:tickLblPos val="nextTo"/>
        <c:crossAx val="488687208"/>
        <c:crosses val="max"/>
        <c:crossBetween val="between"/>
        <c:majorUnit val="1"/>
      </c:valAx>
      <c:spPr>
        <a:noFill/>
        <a:ln w="25400">
          <a:noFill/>
        </a:ln>
      </c:spPr>
    </c:plotArea>
    <c:plotVisOnly val="1"/>
    <c:dispBlanksAs val="gap"/>
    <c:showDLblsOverMax val="0"/>
  </c:chart>
  <c:spPr>
    <a:noFill/>
    <a:ln w="6350">
      <a:noFill/>
    </a:ln>
  </c:spPr>
  <c:txPr>
    <a:bodyPr/>
    <a:lstStyle/>
    <a:p>
      <a:pPr>
        <a:defRPr sz="150" b="0" i="0" u="none" strike="noStrike" baseline="0">
          <a:solidFill>
            <a:srgbClr val="000000"/>
          </a:solidFill>
          <a:latin typeface="Arial"/>
          <a:ea typeface="Arial"/>
          <a:cs typeface="Arial"/>
        </a:defRPr>
      </a:pPr>
      <a:endParaRPr lang="en-US"/>
    </a:p>
  </c:txPr>
  <c:externalData r:id="rId2">
    <c:autoUpdate val="0"/>
  </c:externalData>
</c:chartSpace>
</file>

<file path=ppt/charts/chart4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32710674900516468"/>
          <c:y val="5.7643298619930575E-2"/>
          <c:w val="0.67289325099483532"/>
          <c:h val="0.89888620777241568"/>
        </c:manualLayout>
      </c:layout>
      <c:barChart>
        <c:barDir val="bar"/>
        <c:grouping val="stacked"/>
        <c:varyColors val="0"/>
        <c:ser>
          <c:idx val="0"/>
          <c:order val="0"/>
          <c:tx>
            <c:strRef>
              <c:f>dati_4!$B$329</c:f>
              <c:strCache>
                <c:ptCount val="1"/>
              </c:strCache>
            </c:strRef>
          </c:tx>
          <c:spPr>
            <a:noFill/>
            <a:ln w="25400">
              <a:noFill/>
            </a:ln>
          </c:spPr>
          <c:invertIfNegative val="0"/>
          <c:cat>
            <c:strRef>
              <c:f>dati_4!$A$330:$A$371</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dati_4!$B$330:$B$371</c:f>
              <c:numCache>
                <c:formatCode>General</c:formatCode>
                <c:ptCount val="42"/>
                <c:pt idx="0" formatCode="0.0">
                  <c:v>10.299999999999997</c:v>
                </c:pt>
                <c:pt idx="2" formatCode="0.0">
                  <c:v>9.899999999999995</c:v>
                </c:pt>
                <c:pt idx="3" formatCode="0.0">
                  <c:v>10.499999999999996</c:v>
                </c:pt>
                <c:pt idx="5" formatCode="0.0">
                  <c:v>6.1999999999999993</c:v>
                </c:pt>
                <c:pt idx="6" formatCode="0.0">
                  <c:v>5.6999999999999993</c:v>
                </c:pt>
                <c:pt idx="7" formatCode="0.0">
                  <c:v>10.099999999999998</c:v>
                </c:pt>
                <c:pt idx="8" formatCode="0.0">
                  <c:v>12.099999999999994</c:v>
                </c:pt>
                <c:pt idx="9" formatCode="0.0">
                  <c:v>13.299999999999997</c:v>
                </c:pt>
                <c:pt idx="10" formatCode="0.0">
                  <c:v>11.099999999999998</c:v>
                </c:pt>
                <c:pt idx="12" formatCode="0.0">
                  <c:v>5.7999999999999972</c:v>
                </c:pt>
                <c:pt idx="13" formatCode="0.0">
                  <c:v>11.999999999999996</c:v>
                </c:pt>
                <c:pt idx="14" formatCode="0.0">
                  <c:v>7.4999999999999964</c:v>
                </c:pt>
                <c:pt idx="16" formatCode="0.0">
                  <c:v>8.8999999999999986</c:v>
                </c:pt>
                <c:pt idx="17" formatCode="0.0">
                  <c:v>13.2</c:v>
                </c:pt>
                <c:pt idx="19" formatCode="0.0">
                  <c:v>10.099999999999998</c:v>
                </c:pt>
                <c:pt idx="20" formatCode="0.0">
                  <c:v>10.599999999999998</c:v>
                </c:pt>
                <c:pt idx="22" formatCode="0.0">
                  <c:v>9.2999999999999972</c:v>
                </c:pt>
                <c:pt idx="23" formatCode="0.0">
                  <c:v>9.5999999999999979</c:v>
                </c:pt>
                <c:pt idx="24" formatCode="0.0">
                  <c:v>11.7</c:v>
                </c:pt>
                <c:pt idx="26" formatCode="0.0">
                  <c:v>14.499999999999996</c:v>
                </c:pt>
                <c:pt idx="27" formatCode="0.0">
                  <c:v>0</c:v>
                </c:pt>
                <c:pt idx="28" formatCode="0.0">
                  <c:v>10.299999999999997</c:v>
                </c:pt>
                <c:pt idx="29" formatCode="0.0">
                  <c:v>10.299999999999997</c:v>
                </c:pt>
                <c:pt idx="30" formatCode="0.0">
                  <c:v>9.1999999999999993</c:v>
                </c:pt>
                <c:pt idx="32" formatCode="0.0">
                  <c:v>5.2999999999999972</c:v>
                </c:pt>
                <c:pt idx="33" formatCode="0.0">
                  <c:v>11.599999999999998</c:v>
                </c:pt>
                <c:pt idx="34" formatCode="0.0">
                  <c:v>7.6999999999999993</c:v>
                </c:pt>
                <c:pt idx="35" formatCode="0.0">
                  <c:v>21.099999999999998</c:v>
                </c:pt>
                <c:pt idx="36" formatCode="0.0">
                  <c:v>11.999999999999996</c:v>
                </c:pt>
                <c:pt idx="37" formatCode="0.0">
                  <c:v>10.799999999999997</c:v>
                </c:pt>
                <c:pt idx="39" formatCode="0.0">
                  <c:v>5.2999999999999972</c:v>
                </c:pt>
                <c:pt idx="40" formatCode="0.0">
                  <c:v>11.599999999999998</c:v>
                </c:pt>
                <c:pt idx="41" formatCode="0.0">
                  <c:v>14.099999999999998</c:v>
                </c:pt>
              </c:numCache>
            </c:numRef>
          </c:val>
          <c:extLst>
            <c:ext xmlns:c16="http://schemas.microsoft.com/office/drawing/2014/chart" uri="{C3380CC4-5D6E-409C-BE32-E72D297353CC}">
              <c16:uniqueId val="{00000000-CD69-47ED-8B66-96755943FFB9}"/>
            </c:ext>
          </c:extLst>
        </c:ser>
        <c:ser>
          <c:idx val="1"/>
          <c:order val="1"/>
          <c:tx>
            <c:strRef>
              <c:f>dati_4!$C$329</c:f>
              <c:strCache>
                <c:ptCount val="1"/>
                <c:pt idx="0">
                  <c:v>Pilnībā piekrītu</c:v>
                </c:pt>
              </c:strCache>
            </c:strRef>
          </c:tx>
          <c:spPr>
            <a:solidFill>
              <a:srgbClr val="79B2BD"/>
            </a:solidFill>
            <a:ln w="25400">
              <a:noFill/>
            </a:ln>
          </c:spPr>
          <c:invertIfNegative val="0"/>
          <c:dLbls>
            <c:dLbl>
              <c:idx val="0"/>
              <c:numFmt formatCode="0" sourceLinked="0"/>
              <c:spPr>
                <a:noFill/>
                <a:ln w="25400">
                  <a:noFill/>
                </a:ln>
              </c:spPr>
              <c:txPr>
                <a:bodyPr/>
                <a:lstStyle/>
                <a:p>
                  <a:pPr algn="r">
                    <a:defRPr sz="9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01-CD69-47ED-8B66-96755943FFB9}"/>
                </c:ext>
              </c:extLst>
            </c:dLbl>
            <c:dLbl>
              <c:idx val="1"/>
              <c:numFmt formatCode="0" sourceLinked="0"/>
              <c:spPr>
                <a:noFill/>
                <a:ln w="25400">
                  <a:noFill/>
                </a:ln>
              </c:spPr>
              <c:txPr>
                <a:bodyPr/>
                <a:lstStyle/>
                <a:p>
                  <a:pPr algn="r">
                    <a:defRPr sz="9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02-CD69-47ED-8B66-96755943FFB9}"/>
                </c:ext>
              </c:extLst>
            </c:dLbl>
            <c:dLbl>
              <c:idx val="2"/>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CD69-47ED-8B66-96755943FFB9}"/>
                </c:ext>
              </c:extLst>
            </c:dLbl>
            <c:dLbl>
              <c:idx val="3"/>
              <c:numFmt formatCode="0" sourceLinked="0"/>
              <c:spPr>
                <a:noFill/>
                <a:ln w="25400">
                  <a:noFill/>
                </a:ln>
              </c:spPr>
              <c:txPr>
                <a:bodyPr/>
                <a:lstStyle/>
                <a:p>
                  <a:pPr algn="r">
                    <a:defRPr sz="9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04-CD69-47ED-8B66-96755943FFB9}"/>
                </c:ext>
              </c:extLst>
            </c:dLbl>
            <c:dLbl>
              <c:idx val="4"/>
              <c:numFmt formatCode="0" sourceLinked="0"/>
              <c:spPr>
                <a:noFill/>
                <a:ln w="25400">
                  <a:noFill/>
                </a:ln>
              </c:spPr>
              <c:txPr>
                <a:bodyPr/>
                <a:lstStyle/>
                <a:p>
                  <a:pPr algn="r">
                    <a:defRPr sz="9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05-CD69-47ED-8B66-96755943FFB9}"/>
                </c:ext>
              </c:extLst>
            </c:dLbl>
            <c:dLbl>
              <c:idx val="5"/>
              <c:numFmt formatCode="0" sourceLinked="0"/>
              <c:spPr>
                <a:noFill/>
                <a:ln w="25400">
                  <a:noFill/>
                </a:ln>
              </c:spPr>
              <c:txPr>
                <a:bodyPr/>
                <a:lstStyle/>
                <a:p>
                  <a:pPr algn="r">
                    <a:defRPr sz="9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06-CD69-47ED-8B66-96755943FFB9}"/>
                </c:ext>
              </c:extLst>
            </c:dLbl>
            <c:dLbl>
              <c:idx val="6"/>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CD69-47ED-8B66-96755943FFB9}"/>
                </c:ext>
              </c:extLst>
            </c:dLbl>
            <c:dLbl>
              <c:idx val="7"/>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CD69-47ED-8B66-96755943FFB9}"/>
                </c:ext>
              </c:extLst>
            </c:dLbl>
            <c:dLbl>
              <c:idx val="8"/>
              <c:numFmt formatCode="0" sourceLinked="0"/>
              <c:spPr>
                <a:noFill/>
                <a:ln w="25400">
                  <a:noFill/>
                </a:ln>
              </c:spPr>
              <c:txPr>
                <a:bodyPr/>
                <a:lstStyle/>
                <a:p>
                  <a:pPr algn="r">
                    <a:defRPr sz="9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09-CD69-47ED-8B66-96755943FFB9}"/>
                </c:ext>
              </c:extLst>
            </c:dLbl>
            <c:dLbl>
              <c:idx val="9"/>
              <c:numFmt formatCode="0" sourceLinked="0"/>
              <c:spPr>
                <a:noFill/>
                <a:ln w="25400">
                  <a:noFill/>
                </a:ln>
              </c:spPr>
              <c:txPr>
                <a:bodyPr/>
                <a:lstStyle/>
                <a:p>
                  <a:pPr algn="r">
                    <a:defRPr sz="9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0A-CD69-47ED-8B66-96755943FFB9}"/>
                </c:ext>
              </c:extLst>
            </c:dLbl>
            <c:dLbl>
              <c:idx val="10"/>
              <c:numFmt formatCode="0" sourceLinked="0"/>
              <c:spPr>
                <a:noFill/>
                <a:ln w="25400">
                  <a:noFill/>
                </a:ln>
              </c:spPr>
              <c:txPr>
                <a:bodyPr/>
                <a:lstStyle/>
                <a:p>
                  <a:pPr algn="r">
                    <a:defRPr sz="9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0B-CD69-47ED-8B66-96755943FFB9}"/>
                </c:ext>
              </c:extLst>
            </c:dLbl>
            <c:dLbl>
              <c:idx val="11"/>
              <c:numFmt formatCode="0" sourceLinked="0"/>
              <c:spPr>
                <a:noFill/>
                <a:ln w="25400">
                  <a:noFill/>
                </a:ln>
              </c:spPr>
              <c:txPr>
                <a:bodyPr/>
                <a:lstStyle/>
                <a:p>
                  <a:pPr algn="r">
                    <a:defRPr sz="9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0C-CD69-47ED-8B66-96755943FFB9}"/>
                </c:ext>
              </c:extLst>
            </c:dLbl>
            <c:dLbl>
              <c:idx val="12"/>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CD69-47ED-8B66-96755943FFB9}"/>
                </c:ext>
              </c:extLst>
            </c:dLbl>
            <c:dLbl>
              <c:idx val="13"/>
              <c:numFmt formatCode="0" sourceLinked="0"/>
              <c:spPr>
                <a:noFill/>
                <a:ln w="25400">
                  <a:noFill/>
                </a:ln>
              </c:spPr>
              <c:txPr>
                <a:bodyPr/>
                <a:lstStyle/>
                <a:p>
                  <a:pPr algn="r">
                    <a:defRPr sz="9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0E-CD69-47ED-8B66-96755943FFB9}"/>
                </c:ext>
              </c:extLst>
            </c:dLbl>
            <c:dLbl>
              <c:idx val="14"/>
              <c:numFmt formatCode="0" sourceLinked="0"/>
              <c:spPr>
                <a:noFill/>
                <a:ln w="25400">
                  <a:noFill/>
                </a:ln>
              </c:spPr>
              <c:txPr>
                <a:bodyPr/>
                <a:lstStyle/>
                <a:p>
                  <a:pPr algn="r">
                    <a:defRPr sz="9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0F-CD69-47ED-8B66-96755943FFB9}"/>
                </c:ext>
              </c:extLst>
            </c:dLbl>
            <c:dLbl>
              <c:idx val="15"/>
              <c:numFmt formatCode="0" sourceLinked="0"/>
              <c:spPr>
                <a:noFill/>
                <a:ln w="25400">
                  <a:noFill/>
                </a:ln>
              </c:spPr>
              <c:txPr>
                <a:bodyPr/>
                <a:lstStyle/>
                <a:p>
                  <a:pPr algn="r">
                    <a:defRPr sz="9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10-CD69-47ED-8B66-96755943FFB9}"/>
                </c:ext>
              </c:extLst>
            </c:dLbl>
            <c:dLbl>
              <c:idx val="16"/>
              <c:numFmt formatCode="0" sourceLinked="0"/>
              <c:spPr>
                <a:noFill/>
                <a:ln w="25400">
                  <a:noFill/>
                </a:ln>
              </c:spPr>
              <c:txPr>
                <a:bodyPr/>
                <a:lstStyle/>
                <a:p>
                  <a:pPr algn="r">
                    <a:defRPr sz="9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11-CD69-47ED-8B66-96755943FFB9}"/>
                </c:ext>
              </c:extLst>
            </c:dLbl>
            <c:dLbl>
              <c:idx val="18"/>
              <c:numFmt formatCode="0" sourceLinked="0"/>
              <c:spPr>
                <a:noFill/>
                <a:ln w="25400">
                  <a:noFill/>
                </a:ln>
              </c:spPr>
              <c:txPr>
                <a:bodyPr/>
                <a:lstStyle/>
                <a:p>
                  <a:pPr algn="r">
                    <a:defRPr sz="9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12-CD69-47ED-8B66-96755943FFB9}"/>
                </c:ext>
              </c:extLst>
            </c:dLbl>
            <c:dLbl>
              <c:idx val="19"/>
              <c:numFmt formatCode="0" sourceLinked="0"/>
              <c:spPr>
                <a:noFill/>
                <a:ln w="25400">
                  <a:noFill/>
                </a:ln>
              </c:spPr>
              <c:txPr>
                <a:bodyPr/>
                <a:lstStyle/>
                <a:p>
                  <a:pPr algn="r">
                    <a:defRPr sz="9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13-CD69-47ED-8B66-96755943FFB9}"/>
                </c:ext>
              </c:extLst>
            </c:dLbl>
            <c:dLbl>
              <c:idx val="22"/>
              <c:numFmt formatCode="0" sourceLinked="0"/>
              <c:spPr>
                <a:noFill/>
                <a:ln w="25400">
                  <a:noFill/>
                </a:ln>
              </c:spPr>
              <c:txPr>
                <a:bodyPr/>
                <a:lstStyle/>
                <a:p>
                  <a:pPr algn="r">
                    <a:defRPr sz="9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14-CD69-47ED-8B66-96755943FFB9}"/>
                </c:ext>
              </c:extLst>
            </c:dLbl>
            <c:dLbl>
              <c:idx val="23"/>
              <c:numFmt formatCode="0" sourceLinked="0"/>
              <c:spPr>
                <a:noFill/>
                <a:ln w="25400">
                  <a:noFill/>
                </a:ln>
              </c:spPr>
              <c:txPr>
                <a:bodyPr/>
                <a:lstStyle/>
                <a:p>
                  <a:pPr algn="r">
                    <a:defRPr sz="9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15-CD69-47ED-8B66-96755943FFB9}"/>
                </c:ext>
              </c:extLst>
            </c:dLbl>
            <c:dLbl>
              <c:idx val="25"/>
              <c:numFmt formatCode="0" sourceLinked="0"/>
              <c:spPr>
                <a:noFill/>
                <a:ln w="25400">
                  <a:noFill/>
                </a:ln>
              </c:spPr>
              <c:txPr>
                <a:bodyPr/>
                <a:lstStyle/>
                <a:p>
                  <a:pPr algn="r">
                    <a:defRPr sz="9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16-CD69-47ED-8B66-96755943FFB9}"/>
                </c:ext>
              </c:extLst>
            </c:dLbl>
            <c:dLbl>
              <c:idx val="26"/>
              <c:numFmt formatCode="0" sourceLinked="0"/>
              <c:spPr>
                <a:noFill/>
                <a:ln w="25400">
                  <a:noFill/>
                </a:ln>
              </c:spPr>
              <c:txPr>
                <a:bodyPr/>
                <a:lstStyle/>
                <a:p>
                  <a:pPr algn="r">
                    <a:defRPr sz="9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17-CD69-47ED-8B66-96755943FFB9}"/>
                </c:ext>
              </c:extLst>
            </c:dLbl>
            <c:dLbl>
              <c:idx val="27"/>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8-CD69-47ED-8B66-96755943FFB9}"/>
                </c:ext>
              </c:extLst>
            </c:dLbl>
            <c:dLbl>
              <c:idx val="28"/>
              <c:numFmt formatCode="0" sourceLinked="0"/>
              <c:spPr>
                <a:noFill/>
                <a:ln w="25400">
                  <a:noFill/>
                </a:ln>
              </c:spPr>
              <c:txPr>
                <a:bodyPr/>
                <a:lstStyle/>
                <a:p>
                  <a:pPr algn="r">
                    <a:defRPr sz="9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19-CD69-47ED-8B66-96755943FFB9}"/>
                </c:ext>
              </c:extLst>
            </c:dLbl>
            <c:dLbl>
              <c:idx val="29"/>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A-CD69-47ED-8B66-96755943FFB9}"/>
                </c:ext>
              </c:extLst>
            </c:dLbl>
            <c:dLbl>
              <c:idx val="30"/>
              <c:numFmt formatCode="0" sourceLinked="0"/>
              <c:spPr>
                <a:noFill/>
                <a:ln w="25400">
                  <a:noFill/>
                </a:ln>
              </c:spPr>
              <c:txPr>
                <a:bodyPr/>
                <a:lstStyle/>
                <a:p>
                  <a:pPr algn="r">
                    <a:defRPr sz="9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1B-CD69-47ED-8B66-96755943FFB9}"/>
                </c:ext>
              </c:extLst>
            </c:dLbl>
            <c:dLbl>
              <c:idx val="31"/>
              <c:numFmt formatCode="0" sourceLinked="0"/>
              <c:spPr>
                <a:noFill/>
                <a:ln w="25400">
                  <a:noFill/>
                </a:ln>
              </c:spPr>
              <c:txPr>
                <a:bodyPr/>
                <a:lstStyle/>
                <a:p>
                  <a:pPr algn="r">
                    <a:defRPr sz="9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1C-CD69-47ED-8B66-96755943FFB9}"/>
                </c:ext>
              </c:extLst>
            </c:dLbl>
            <c:dLbl>
              <c:idx val="32"/>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D-CD69-47ED-8B66-96755943FFB9}"/>
                </c:ext>
              </c:extLst>
            </c:dLbl>
            <c:dLbl>
              <c:idx val="33"/>
              <c:numFmt formatCode="0" sourceLinked="0"/>
              <c:spPr>
                <a:noFill/>
                <a:ln w="25400">
                  <a:noFill/>
                </a:ln>
              </c:spPr>
              <c:txPr>
                <a:bodyPr/>
                <a:lstStyle/>
                <a:p>
                  <a:pPr algn="r">
                    <a:defRPr sz="9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1E-CD69-47ED-8B66-96755943FFB9}"/>
                </c:ext>
              </c:extLst>
            </c:dLbl>
            <c:dLbl>
              <c:idx val="34"/>
              <c:numFmt formatCode="0" sourceLinked="0"/>
              <c:spPr>
                <a:noFill/>
                <a:ln w="25400">
                  <a:noFill/>
                </a:ln>
              </c:spPr>
              <c:txPr>
                <a:bodyPr/>
                <a:lstStyle/>
                <a:p>
                  <a:pPr algn="r">
                    <a:defRPr sz="9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1F-CD69-47ED-8B66-96755943FFB9}"/>
                </c:ext>
              </c:extLst>
            </c:dLbl>
            <c:dLbl>
              <c:idx val="35"/>
              <c:numFmt formatCode="0" sourceLinked="0"/>
              <c:spPr>
                <a:noFill/>
                <a:ln w="25400">
                  <a:noFill/>
                </a:ln>
              </c:spPr>
              <c:txPr>
                <a:bodyPr/>
                <a:lstStyle/>
                <a:p>
                  <a:pPr algn="r">
                    <a:defRPr sz="9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20-CD69-47ED-8B66-96755943FFB9}"/>
                </c:ext>
              </c:extLst>
            </c:dLbl>
            <c:dLbl>
              <c:idx val="37"/>
              <c:numFmt formatCode="0" sourceLinked="0"/>
              <c:spPr>
                <a:noFill/>
                <a:ln w="25400">
                  <a:noFill/>
                </a:ln>
              </c:spPr>
              <c:txPr>
                <a:bodyPr/>
                <a:lstStyle/>
                <a:p>
                  <a:pPr algn="r">
                    <a:defRPr sz="9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21-CD69-47ED-8B66-96755943FFB9}"/>
                </c:ext>
              </c:extLst>
            </c:dLbl>
            <c:dLbl>
              <c:idx val="38"/>
              <c:numFmt formatCode="0" sourceLinked="0"/>
              <c:spPr>
                <a:noFill/>
                <a:ln w="25400">
                  <a:noFill/>
                </a:ln>
              </c:spPr>
              <c:txPr>
                <a:bodyPr/>
                <a:lstStyle/>
                <a:p>
                  <a:pPr algn="r">
                    <a:defRPr sz="9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22-CD69-47ED-8B66-96755943FFB9}"/>
                </c:ext>
              </c:extLst>
            </c:dLbl>
            <c:dLbl>
              <c:idx val="39"/>
              <c:numFmt formatCode="0" sourceLinked="0"/>
              <c:spPr>
                <a:noFill/>
                <a:ln w="25400">
                  <a:noFill/>
                </a:ln>
              </c:spPr>
              <c:txPr>
                <a:bodyPr wrap="square" lIns="38100" tIns="19050" rIns="38100" bIns="19050" anchor="ctr">
                  <a:spAutoFit/>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3-CD69-47ED-8B66-96755943FFB9}"/>
                </c:ext>
              </c:extLst>
            </c:dLbl>
            <c:numFmt formatCode="0" sourceLinked="0"/>
            <c:spPr>
              <a:noFill/>
              <a:ln w="25400">
                <a:noFill/>
              </a:ln>
            </c:spPr>
            <c:txPr>
              <a:bodyPr wrap="square" lIns="38100" tIns="19050" rIns="38100" bIns="19050" anchor="ctr">
                <a:spAutoFit/>
              </a:bodyPr>
              <a:lstStyle/>
              <a:p>
                <a:pPr algn="r">
                  <a:defRPr sz="9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dati_4!$A$330:$A$371</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dati_4!$C$330:$C$371</c:f>
              <c:numCache>
                <c:formatCode>General</c:formatCode>
                <c:ptCount val="42"/>
                <c:pt idx="0" formatCode="0">
                  <c:v>2.1</c:v>
                </c:pt>
                <c:pt idx="2" formatCode="0">
                  <c:v>3.3</c:v>
                </c:pt>
                <c:pt idx="3" formatCode="0">
                  <c:v>1</c:v>
                </c:pt>
                <c:pt idx="5" formatCode="0">
                  <c:v>2.2000000000000002</c:v>
                </c:pt>
                <c:pt idx="6" formatCode="0">
                  <c:v>3.4</c:v>
                </c:pt>
                <c:pt idx="7" formatCode="0">
                  <c:v>3.2</c:v>
                </c:pt>
                <c:pt idx="8" formatCode="0">
                  <c:v>1.1000000000000001</c:v>
                </c:pt>
                <c:pt idx="9" formatCode="0">
                  <c:v>1.7</c:v>
                </c:pt>
                <c:pt idx="10" formatCode="0">
                  <c:v>1.3</c:v>
                </c:pt>
                <c:pt idx="12" formatCode="0">
                  <c:v>2.6</c:v>
                </c:pt>
                <c:pt idx="13" formatCode="0">
                  <c:v>2.1</c:v>
                </c:pt>
                <c:pt idx="14" formatCode="0">
                  <c:v>2.2000000000000002</c:v>
                </c:pt>
                <c:pt idx="16" formatCode="0">
                  <c:v>2.2000000000000002</c:v>
                </c:pt>
                <c:pt idx="17" formatCode="0">
                  <c:v>1.9</c:v>
                </c:pt>
                <c:pt idx="19" formatCode="0">
                  <c:v>2.2000000000000002</c:v>
                </c:pt>
                <c:pt idx="20" formatCode="0">
                  <c:v>1.9</c:v>
                </c:pt>
                <c:pt idx="22" formatCode="0">
                  <c:v>1.7</c:v>
                </c:pt>
                <c:pt idx="23" formatCode="0">
                  <c:v>2.4</c:v>
                </c:pt>
                <c:pt idx="24" formatCode="0">
                  <c:v>1.9</c:v>
                </c:pt>
                <c:pt idx="26" formatCode="0">
                  <c:v>1.1000000000000001</c:v>
                </c:pt>
                <c:pt idx="27" formatCode="0">
                  <c:v>4.5999999999999996</c:v>
                </c:pt>
                <c:pt idx="28" formatCode="0">
                  <c:v>1.6</c:v>
                </c:pt>
                <c:pt idx="29" formatCode="0">
                  <c:v>2.9</c:v>
                </c:pt>
                <c:pt idx="30" formatCode="0">
                  <c:v>0.7</c:v>
                </c:pt>
                <c:pt idx="32" formatCode="0">
                  <c:v>3.1</c:v>
                </c:pt>
                <c:pt idx="33" formatCode="0">
                  <c:v>0.8</c:v>
                </c:pt>
                <c:pt idx="34" formatCode="0">
                  <c:v>2.2000000000000002</c:v>
                </c:pt>
                <c:pt idx="35" formatCode="0">
                  <c:v>2.2000000000000002</c:v>
                </c:pt>
                <c:pt idx="36" formatCode="0">
                  <c:v>1</c:v>
                </c:pt>
                <c:pt idx="37" formatCode="0">
                  <c:v>1.9</c:v>
                </c:pt>
                <c:pt idx="39" formatCode="0">
                  <c:v>3.1</c:v>
                </c:pt>
                <c:pt idx="40" formatCode="0">
                  <c:v>2.2000000000000002</c:v>
                </c:pt>
                <c:pt idx="41" formatCode="0">
                  <c:v>1</c:v>
                </c:pt>
              </c:numCache>
            </c:numRef>
          </c:val>
          <c:extLst>
            <c:ext xmlns:c16="http://schemas.microsoft.com/office/drawing/2014/chart" uri="{C3380CC4-5D6E-409C-BE32-E72D297353CC}">
              <c16:uniqueId val="{00000024-CD69-47ED-8B66-96755943FFB9}"/>
            </c:ext>
          </c:extLst>
        </c:ser>
        <c:ser>
          <c:idx val="2"/>
          <c:order val="2"/>
          <c:tx>
            <c:strRef>
              <c:f>dati_4!$D$329</c:f>
              <c:strCache>
                <c:ptCount val="1"/>
                <c:pt idx="0">
                  <c:v>Drīzāk piekrītu</c:v>
                </c:pt>
              </c:strCache>
            </c:strRef>
          </c:tx>
          <c:spPr>
            <a:solidFill>
              <a:srgbClr val="B7D5DB"/>
            </a:solidFill>
            <a:ln w="25400">
              <a:noFill/>
            </a:ln>
          </c:spPr>
          <c:invertIfNegative val="0"/>
          <c:dLbls>
            <c:dLbl>
              <c:idx val="0"/>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5-CD69-47ED-8B66-96755943FFB9}"/>
                </c:ext>
              </c:extLst>
            </c:dLbl>
            <c:dLbl>
              <c:idx val="1"/>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6-CD69-47ED-8B66-96755943FFB9}"/>
                </c:ext>
              </c:extLst>
            </c:dLbl>
            <c:dLbl>
              <c:idx val="2"/>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7-CD69-47ED-8B66-96755943FFB9}"/>
                </c:ext>
              </c:extLst>
            </c:dLbl>
            <c:dLbl>
              <c:idx val="3"/>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8-CD69-47ED-8B66-96755943FFB9}"/>
                </c:ext>
              </c:extLst>
            </c:dLbl>
            <c:dLbl>
              <c:idx val="4"/>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9-CD69-47ED-8B66-96755943FFB9}"/>
                </c:ext>
              </c:extLst>
            </c:dLbl>
            <c:dLbl>
              <c:idx val="5"/>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A-CD69-47ED-8B66-96755943FFB9}"/>
                </c:ext>
              </c:extLst>
            </c:dLbl>
            <c:dLbl>
              <c:idx val="6"/>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B-CD69-47ED-8B66-96755943FFB9}"/>
                </c:ext>
              </c:extLst>
            </c:dLbl>
            <c:dLbl>
              <c:idx val="7"/>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C-CD69-47ED-8B66-96755943FFB9}"/>
                </c:ext>
              </c:extLst>
            </c:dLbl>
            <c:dLbl>
              <c:idx val="8"/>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D-CD69-47ED-8B66-96755943FFB9}"/>
                </c:ext>
              </c:extLst>
            </c:dLbl>
            <c:numFmt formatCode="0" sourceLinked="0"/>
            <c:spPr>
              <a:noFill/>
              <a:ln w="25400">
                <a:noFill/>
              </a:ln>
            </c:spPr>
            <c:txPr>
              <a:bodyPr wrap="square" lIns="38100" tIns="19050" rIns="38100" bIns="19050" anchor="ctr">
                <a:spAutoFit/>
              </a:bodyPr>
              <a:lstStyle/>
              <a:p>
                <a:pPr>
                  <a:defRPr sz="9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dati_4!$A$330:$A$371</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dati_4!$D$330:$D$371</c:f>
              <c:numCache>
                <c:formatCode>General</c:formatCode>
                <c:ptCount val="42"/>
                <c:pt idx="0" formatCode="0">
                  <c:v>17.399999999999999</c:v>
                </c:pt>
                <c:pt idx="2" formatCode="0">
                  <c:v>16.600000000000001</c:v>
                </c:pt>
                <c:pt idx="3" formatCode="0">
                  <c:v>18.3</c:v>
                </c:pt>
                <c:pt idx="5" formatCode="0">
                  <c:v>21.4</c:v>
                </c:pt>
                <c:pt idx="6" formatCode="0">
                  <c:v>20.7</c:v>
                </c:pt>
                <c:pt idx="7" formatCode="0">
                  <c:v>16.5</c:v>
                </c:pt>
                <c:pt idx="8" formatCode="0">
                  <c:v>16.600000000000001</c:v>
                </c:pt>
                <c:pt idx="9" formatCode="0">
                  <c:v>14.8</c:v>
                </c:pt>
                <c:pt idx="10" formatCode="0">
                  <c:v>17.399999999999999</c:v>
                </c:pt>
                <c:pt idx="12" formatCode="0">
                  <c:v>21.4</c:v>
                </c:pt>
                <c:pt idx="13" formatCode="0">
                  <c:v>15.7</c:v>
                </c:pt>
                <c:pt idx="14" formatCode="0">
                  <c:v>20.100000000000001</c:v>
                </c:pt>
                <c:pt idx="16" formatCode="0">
                  <c:v>18.7</c:v>
                </c:pt>
                <c:pt idx="17" formatCode="0">
                  <c:v>14.7</c:v>
                </c:pt>
                <c:pt idx="19" formatCode="0">
                  <c:v>17.5</c:v>
                </c:pt>
                <c:pt idx="20" formatCode="0">
                  <c:v>17.3</c:v>
                </c:pt>
                <c:pt idx="22" formatCode="0">
                  <c:v>18.8</c:v>
                </c:pt>
                <c:pt idx="23" formatCode="0">
                  <c:v>17.8</c:v>
                </c:pt>
                <c:pt idx="24" formatCode="0">
                  <c:v>16.2</c:v>
                </c:pt>
                <c:pt idx="26" formatCode="0">
                  <c:v>14.2</c:v>
                </c:pt>
                <c:pt idx="27" formatCode="0">
                  <c:v>25.2</c:v>
                </c:pt>
                <c:pt idx="28" formatCode="0">
                  <c:v>17.899999999999999</c:v>
                </c:pt>
                <c:pt idx="29" formatCode="0">
                  <c:v>16.600000000000001</c:v>
                </c:pt>
                <c:pt idx="30" formatCode="0">
                  <c:v>19.899999999999999</c:v>
                </c:pt>
                <c:pt idx="32" formatCode="0">
                  <c:v>21.4</c:v>
                </c:pt>
                <c:pt idx="33" formatCode="0">
                  <c:v>17.399999999999999</c:v>
                </c:pt>
                <c:pt idx="34" formatCode="0">
                  <c:v>19.899999999999999</c:v>
                </c:pt>
                <c:pt idx="35" formatCode="0">
                  <c:v>6.5</c:v>
                </c:pt>
                <c:pt idx="36" formatCode="0">
                  <c:v>16.8</c:v>
                </c:pt>
                <c:pt idx="37" formatCode="0">
                  <c:v>17.100000000000001</c:v>
                </c:pt>
                <c:pt idx="39" formatCode="0">
                  <c:v>21.4</c:v>
                </c:pt>
                <c:pt idx="40" formatCode="0">
                  <c:v>16</c:v>
                </c:pt>
                <c:pt idx="41" formatCode="0">
                  <c:v>14.7</c:v>
                </c:pt>
              </c:numCache>
            </c:numRef>
          </c:val>
          <c:extLst>
            <c:ext xmlns:c16="http://schemas.microsoft.com/office/drawing/2014/chart" uri="{C3380CC4-5D6E-409C-BE32-E72D297353CC}">
              <c16:uniqueId val="{0000002E-CD69-47ED-8B66-96755943FFB9}"/>
            </c:ext>
          </c:extLst>
        </c:ser>
        <c:ser>
          <c:idx val="3"/>
          <c:order val="3"/>
          <c:tx>
            <c:strRef>
              <c:f>dati_4!$E$329</c:f>
              <c:strCache>
                <c:ptCount val="1"/>
                <c:pt idx="0">
                  <c:v>Drīzāk nepiekrītu</c:v>
                </c:pt>
              </c:strCache>
            </c:strRef>
          </c:tx>
          <c:spPr>
            <a:solidFill>
              <a:srgbClr val="D5BAEC"/>
            </a:solidFill>
            <a:ln w="25400">
              <a:noFill/>
            </a:ln>
          </c:spPr>
          <c:invertIfNegative val="0"/>
          <c:dLbls>
            <c:dLbl>
              <c:idx val="0"/>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2F-CD69-47ED-8B66-96755943FFB9}"/>
                </c:ext>
              </c:extLst>
            </c:dLbl>
            <c:dLbl>
              <c:idx val="1"/>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0-CD69-47ED-8B66-96755943FFB9}"/>
                </c:ext>
              </c:extLst>
            </c:dLbl>
            <c:dLbl>
              <c:idx val="2"/>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1-CD69-47ED-8B66-96755943FFB9}"/>
                </c:ext>
              </c:extLst>
            </c:dLbl>
            <c:dLbl>
              <c:idx val="3"/>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2-CD69-47ED-8B66-96755943FFB9}"/>
                </c:ext>
              </c:extLst>
            </c:dLbl>
            <c:dLbl>
              <c:idx val="4"/>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3-CD69-47ED-8B66-96755943FFB9}"/>
                </c:ext>
              </c:extLst>
            </c:dLbl>
            <c:dLbl>
              <c:idx val="5"/>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4-CD69-47ED-8B66-96755943FFB9}"/>
                </c:ext>
              </c:extLst>
            </c:dLbl>
            <c:dLbl>
              <c:idx val="6"/>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5-CD69-47ED-8B66-96755943FFB9}"/>
                </c:ext>
              </c:extLst>
            </c:dLbl>
            <c:dLbl>
              <c:idx val="7"/>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6-CD69-47ED-8B66-96755943FFB9}"/>
                </c:ext>
              </c:extLst>
            </c:dLbl>
            <c:dLbl>
              <c:idx val="8"/>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7-CD69-47ED-8B66-96755943FFB9}"/>
                </c:ext>
              </c:extLst>
            </c:dLbl>
            <c:dLbl>
              <c:idx val="9"/>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8-CD69-47ED-8B66-96755943FFB9}"/>
                </c:ext>
              </c:extLst>
            </c:dLbl>
            <c:dLbl>
              <c:idx val="10"/>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9-CD69-47ED-8B66-96755943FFB9}"/>
                </c:ext>
              </c:extLst>
            </c:dLbl>
            <c:dLbl>
              <c:idx val="11"/>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A-CD69-47ED-8B66-96755943FFB9}"/>
                </c:ext>
              </c:extLst>
            </c:dLbl>
            <c:dLbl>
              <c:idx val="12"/>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B-CD69-47ED-8B66-96755943FFB9}"/>
                </c:ext>
              </c:extLst>
            </c:dLbl>
            <c:dLbl>
              <c:idx val="13"/>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C-CD69-47ED-8B66-96755943FFB9}"/>
                </c:ext>
              </c:extLst>
            </c:dLbl>
            <c:dLbl>
              <c:idx val="14"/>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D-CD69-47ED-8B66-96755943FFB9}"/>
                </c:ext>
              </c:extLst>
            </c:dLbl>
            <c:dLbl>
              <c:idx val="15"/>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E-CD69-47ED-8B66-96755943FFB9}"/>
                </c:ext>
              </c:extLst>
            </c:dLbl>
            <c:dLbl>
              <c:idx val="16"/>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F-CD69-47ED-8B66-96755943FFB9}"/>
                </c:ext>
              </c:extLst>
            </c:dLbl>
            <c:dLbl>
              <c:idx val="17"/>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40-CD69-47ED-8B66-96755943FFB9}"/>
                </c:ext>
              </c:extLst>
            </c:dLbl>
            <c:numFmt formatCode="0" sourceLinked="0"/>
            <c:spPr>
              <a:noFill/>
              <a:ln w="25400">
                <a:noFill/>
              </a:ln>
            </c:spPr>
            <c:txPr>
              <a:bodyPr wrap="square" lIns="38100" tIns="19050" rIns="38100" bIns="19050" anchor="ctr">
                <a:spAutoFit/>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dati_4!$A$330:$A$371</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dati_4!$E$330:$E$371</c:f>
              <c:numCache>
                <c:formatCode>General</c:formatCode>
                <c:ptCount val="42"/>
                <c:pt idx="0" formatCode="0">
                  <c:v>32.700000000000003</c:v>
                </c:pt>
                <c:pt idx="2" formatCode="0">
                  <c:v>33.700000000000003</c:v>
                </c:pt>
                <c:pt idx="3" formatCode="0">
                  <c:v>31.8</c:v>
                </c:pt>
                <c:pt idx="5" formatCode="0">
                  <c:v>27.5</c:v>
                </c:pt>
                <c:pt idx="6" formatCode="0">
                  <c:v>26.8</c:v>
                </c:pt>
                <c:pt idx="7" formatCode="0">
                  <c:v>36.200000000000003</c:v>
                </c:pt>
                <c:pt idx="8" formatCode="0">
                  <c:v>34.299999999999997</c:v>
                </c:pt>
                <c:pt idx="9" formatCode="0">
                  <c:v>36.799999999999997</c:v>
                </c:pt>
                <c:pt idx="10" formatCode="0">
                  <c:v>30.3</c:v>
                </c:pt>
                <c:pt idx="12" formatCode="0">
                  <c:v>25.7</c:v>
                </c:pt>
                <c:pt idx="13" formatCode="0">
                  <c:v>32.5</c:v>
                </c:pt>
                <c:pt idx="14" formatCode="0">
                  <c:v>35.4</c:v>
                </c:pt>
                <c:pt idx="16" formatCode="0">
                  <c:v>31.8</c:v>
                </c:pt>
                <c:pt idx="17" formatCode="0">
                  <c:v>35.6</c:v>
                </c:pt>
                <c:pt idx="19" formatCode="0">
                  <c:v>32.9</c:v>
                </c:pt>
                <c:pt idx="20" formatCode="0">
                  <c:v>31.6</c:v>
                </c:pt>
                <c:pt idx="22" formatCode="0">
                  <c:v>34</c:v>
                </c:pt>
                <c:pt idx="23" formatCode="0">
                  <c:v>34.1</c:v>
                </c:pt>
                <c:pt idx="24" formatCode="0">
                  <c:v>30</c:v>
                </c:pt>
                <c:pt idx="26" formatCode="0">
                  <c:v>32.6</c:v>
                </c:pt>
                <c:pt idx="27" formatCode="0">
                  <c:v>28.3</c:v>
                </c:pt>
                <c:pt idx="28" formatCode="0">
                  <c:v>36.700000000000003</c:v>
                </c:pt>
                <c:pt idx="29" formatCode="0">
                  <c:v>35</c:v>
                </c:pt>
                <c:pt idx="30" formatCode="0">
                  <c:v>40.6</c:v>
                </c:pt>
                <c:pt idx="32" formatCode="0">
                  <c:v>33.200000000000003</c:v>
                </c:pt>
                <c:pt idx="33" formatCode="0">
                  <c:v>27.5</c:v>
                </c:pt>
                <c:pt idx="34" formatCode="0">
                  <c:v>36.200000000000003</c:v>
                </c:pt>
                <c:pt idx="35" formatCode="0">
                  <c:v>26.4</c:v>
                </c:pt>
                <c:pt idx="36" formatCode="0">
                  <c:v>48.8</c:v>
                </c:pt>
                <c:pt idx="37" formatCode="0">
                  <c:v>25.9</c:v>
                </c:pt>
                <c:pt idx="39" formatCode="0">
                  <c:v>33.200000000000003</c:v>
                </c:pt>
                <c:pt idx="40" formatCode="0">
                  <c:v>33</c:v>
                </c:pt>
                <c:pt idx="41" formatCode="0">
                  <c:v>31.9</c:v>
                </c:pt>
              </c:numCache>
            </c:numRef>
          </c:val>
          <c:extLst>
            <c:ext xmlns:c16="http://schemas.microsoft.com/office/drawing/2014/chart" uri="{C3380CC4-5D6E-409C-BE32-E72D297353CC}">
              <c16:uniqueId val="{00000041-CD69-47ED-8B66-96755943FFB9}"/>
            </c:ext>
          </c:extLst>
        </c:ser>
        <c:ser>
          <c:idx val="4"/>
          <c:order val="4"/>
          <c:tx>
            <c:strRef>
              <c:f>dati_4!$F$329</c:f>
              <c:strCache>
                <c:ptCount val="1"/>
                <c:pt idx="0">
                  <c:v>Nemaz nepiekrītu</c:v>
                </c:pt>
              </c:strCache>
            </c:strRef>
          </c:tx>
          <c:spPr>
            <a:solidFill>
              <a:srgbClr val="A37EDE"/>
            </a:solidFill>
            <a:ln w="25400">
              <a:noFill/>
            </a:ln>
          </c:spPr>
          <c:invertIfNegative val="0"/>
          <c:dLbls>
            <c:dLbl>
              <c:idx val="0"/>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2-CD69-47ED-8B66-96755943FFB9}"/>
                </c:ext>
              </c:extLst>
            </c:dLbl>
            <c:dLbl>
              <c:idx val="1"/>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3-CD69-47ED-8B66-96755943FFB9}"/>
                </c:ext>
              </c:extLst>
            </c:dLbl>
            <c:dLbl>
              <c:idx val="2"/>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4-CD69-47ED-8B66-96755943FFB9}"/>
                </c:ext>
              </c:extLst>
            </c:dLbl>
            <c:dLbl>
              <c:idx val="3"/>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5-CD69-47ED-8B66-96755943FFB9}"/>
                </c:ext>
              </c:extLst>
            </c:dLbl>
            <c:dLbl>
              <c:idx val="4"/>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6-CD69-47ED-8B66-96755943FFB9}"/>
                </c:ext>
              </c:extLst>
            </c:dLbl>
            <c:dLbl>
              <c:idx val="5"/>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7-CD69-47ED-8B66-96755943FFB9}"/>
                </c:ext>
              </c:extLst>
            </c:dLbl>
            <c:dLbl>
              <c:idx val="6"/>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8-CD69-47ED-8B66-96755943FFB9}"/>
                </c:ext>
              </c:extLst>
            </c:dLbl>
            <c:dLbl>
              <c:idx val="7"/>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9-CD69-47ED-8B66-96755943FFB9}"/>
                </c:ext>
              </c:extLst>
            </c:dLbl>
            <c:dLbl>
              <c:idx val="8"/>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A-CD69-47ED-8B66-96755943FFB9}"/>
                </c:ext>
              </c:extLst>
            </c:dLbl>
            <c:dLbl>
              <c:idx val="9"/>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B-CD69-47ED-8B66-96755943FFB9}"/>
                </c:ext>
              </c:extLst>
            </c:dLbl>
            <c:dLbl>
              <c:idx val="10"/>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C-CD69-47ED-8B66-96755943FFB9}"/>
                </c:ext>
              </c:extLst>
            </c:dLbl>
            <c:dLbl>
              <c:idx val="11"/>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D-CD69-47ED-8B66-96755943FFB9}"/>
                </c:ext>
              </c:extLst>
            </c:dLbl>
            <c:dLbl>
              <c:idx val="12"/>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E-CD69-47ED-8B66-96755943FFB9}"/>
                </c:ext>
              </c:extLst>
            </c:dLbl>
            <c:dLbl>
              <c:idx val="13"/>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F-CD69-47ED-8B66-96755943FFB9}"/>
                </c:ext>
              </c:extLst>
            </c:dLbl>
            <c:dLbl>
              <c:idx val="14"/>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50-CD69-47ED-8B66-96755943FFB9}"/>
                </c:ext>
              </c:extLst>
            </c:dLbl>
            <c:dLbl>
              <c:idx val="15"/>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51-CD69-47ED-8B66-96755943FFB9}"/>
                </c:ext>
              </c:extLst>
            </c:dLbl>
            <c:dLbl>
              <c:idx val="16"/>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52-CD69-47ED-8B66-96755943FFB9}"/>
                </c:ext>
              </c:extLst>
            </c:dLbl>
            <c:dLbl>
              <c:idx val="17"/>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53-CD69-47ED-8B66-96755943FFB9}"/>
                </c:ext>
              </c:extLst>
            </c:dLbl>
            <c:numFmt formatCode="0" sourceLinked="0"/>
            <c:spPr>
              <a:noFill/>
              <a:ln w="25400">
                <a:noFill/>
              </a:ln>
            </c:spPr>
            <c:txPr>
              <a:bodyPr wrap="square" lIns="38100" tIns="19050" rIns="38100" bIns="19050" anchor="ctr">
                <a:spAutoFit/>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dati_4!$A$330:$A$371</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dati_4!$F$330:$F$371</c:f>
              <c:numCache>
                <c:formatCode>General</c:formatCode>
                <c:ptCount val="42"/>
                <c:pt idx="0" formatCode="0">
                  <c:v>16.600000000000001</c:v>
                </c:pt>
                <c:pt idx="2" formatCode="0">
                  <c:v>18.100000000000001</c:v>
                </c:pt>
                <c:pt idx="3" formatCode="0">
                  <c:v>15.1</c:v>
                </c:pt>
                <c:pt idx="5" formatCode="0">
                  <c:v>10.4</c:v>
                </c:pt>
                <c:pt idx="6" formatCode="0">
                  <c:v>14.5</c:v>
                </c:pt>
                <c:pt idx="7" formatCode="0">
                  <c:v>15.5</c:v>
                </c:pt>
                <c:pt idx="8" formatCode="0">
                  <c:v>15.5</c:v>
                </c:pt>
                <c:pt idx="9" formatCode="0">
                  <c:v>22.4</c:v>
                </c:pt>
                <c:pt idx="10" formatCode="0">
                  <c:v>18.100000000000001</c:v>
                </c:pt>
                <c:pt idx="12" formatCode="0">
                  <c:v>21.3</c:v>
                </c:pt>
                <c:pt idx="13" formatCode="0">
                  <c:v>17.8</c:v>
                </c:pt>
                <c:pt idx="14" formatCode="0">
                  <c:v>12.5</c:v>
                </c:pt>
                <c:pt idx="16" formatCode="0">
                  <c:v>17.2</c:v>
                </c:pt>
                <c:pt idx="17" formatCode="0">
                  <c:v>16.2</c:v>
                </c:pt>
                <c:pt idx="19" formatCode="0">
                  <c:v>17</c:v>
                </c:pt>
                <c:pt idx="20" formatCode="0">
                  <c:v>12.9</c:v>
                </c:pt>
                <c:pt idx="22" formatCode="0">
                  <c:v>14.1</c:v>
                </c:pt>
                <c:pt idx="23" formatCode="0">
                  <c:v>17.5</c:v>
                </c:pt>
                <c:pt idx="24" formatCode="0">
                  <c:v>16.5</c:v>
                </c:pt>
                <c:pt idx="26" formatCode="0">
                  <c:v>22.1</c:v>
                </c:pt>
                <c:pt idx="27" formatCode="0">
                  <c:v>11.5</c:v>
                </c:pt>
                <c:pt idx="28" formatCode="0">
                  <c:v>15.8</c:v>
                </c:pt>
                <c:pt idx="29" formatCode="0">
                  <c:v>15.2</c:v>
                </c:pt>
                <c:pt idx="30" formatCode="0">
                  <c:v>11.7</c:v>
                </c:pt>
                <c:pt idx="32" formatCode="0">
                  <c:v>10.3</c:v>
                </c:pt>
                <c:pt idx="33" formatCode="0">
                  <c:v>23</c:v>
                </c:pt>
                <c:pt idx="34" formatCode="0">
                  <c:v>13</c:v>
                </c:pt>
                <c:pt idx="35" formatCode="0">
                  <c:v>27.6</c:v>
                </c:pt>
                <c:pt idx="36" formatCode="0">
                  <c:v>19.100000000000001</c:v>
                </c:pt>
                <c:pt idx="37" formatCode="0">
                  <c:v>15.4</c:v>
                </c:pt>
                <c:pt idx="39" formatCode="0">
                  <c:v>10.3</c:v>
                </c:pt>
                <c:pt idx="40" formatCode="0">
                  <c:v>15.7</c:v>
                </c:pt>
                <c:pt idx="41" formatCode="0">
                  <c:v>24.6</c:v>
                </c:pt>
              </c:numCache>
            </c:numRef>
          </c:val>
          <c:extLst>
            <c:ext xmlns:c16="http://schemas.microsoft.com/office/drawing/2014/chart" uri="{C3380CC4-5D6E-409C-BE32-E72D297353CC}">
              <c16:uniqueId val="{00000054-CD69-47ED-8B66-96755943FFB9}"/>
            </c:ext>
          </c:extLst>
        </c:ser>
        <c:ser>
          <c:idx val="5"/>
          <c:order val="5"/>
          <c:tx>
            <c:strRef>
              <c:f>dati_4!$G$329</c:f>
              <c:strCache>
                <c:ptCount val="1"/>
              </c:strCache>
            </c:strRef>
          </c:tx>
          <c:spPr>
            <a:noFill/>
            <a:ln w="25400">
              <a:noFill/>
            </a:ln>
          </c:spPr>
          <c:invertIfNegative val="0"/>
          <c:cat>
            <c:strRef>
              <c:f>dati_4!$A$330:$A$371</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dati_4!$G$330:$G$371</c:f>
              <c:numCache>
                <c:formatCode>General</c:formatCode>
                <c:ptCount val="42"/>
                <c:pt idx="0" formatCode="0.0">
                  <c:v>22.1</c:v>
                </c:pt>
                <c:pt idx="2" formatCode="0.0">
                  <c:v>19.600000000000001</c:v>
                </c:pt>
                <c:pt idx="3" formatCode="0.0">
                  <c:v>24.500000000000004</c:v>
                </c:pt>
                <c:pt idx="5" formatCode="0.0">
                  <c:v>33.500000000000007</c:v>
                </c:pt>
                <c:pt idx="6" formatCode="0.0">
                  <c:v>30.100000000000005</c:v>
                </c:pt>
                <c:pt idx="7" formatCode="0.0">
                  <c:v>19.700000000000003</c:v>
                </c:pt>
                <c:pt idx="8" formatCode="0.0">
                  <c:v>21.600000000000009</c:v>
                </c:pt>
                <c:pt idx="9" formatCode="0.0">
                  <c:v>12.20000000000001</c:v>
                </c:pt>
                <c:pt idx="10" formatCode="0.0">
                  <c:v>23.000000000000004</c:v>
                </c:pt>
                <c:pt idx="12" formatCode="0.0">
                  <c:v>24.400000000000009</c:v>
                </c:pt>
                <c:pt idx="13" formatCode="0.0">
                  <c:v>21.100000000000009</c:v>
                </c:pt>
                <c:pt idx="14" formatCode="0.0">
                  <c:v>23.500000000000007</c:v>
                </c:pt>
                <c:pt idx="16" formatCode="0.0">
                  <c:v>22.400000000000002</c:v>
                </c:pt>
                <c:pt idx="17" formatCode="0.0">
                  <c:v>19.600000000000001</c:v>
                </c:pt>
                <c:pt idx="19" formatCode="0.0">
                  <c:v>21.500000000000007</c:v>
                </c:pt>
                <c:pt idx="20" formatCode="0.0">
                  <c:v>26.900000000000006</c:v>
                </c:pt>
                <c:pt idx="22" formatCode="0.0">
                  <c:v>23.300000000000004</c:v>
                </c:pt>
                <c:pt idx="23" formatCode="0.0">
                  <c:v>19.800000000000004</c:v>
                </c:pt>
                <c:pt idx="24" formatCode="0.0">
                  <c:v>24.900000000000006</c:v>
                </c:pt>
                <c:pt idx="26" formatCode="0.0">
                  <c:v>16.700000000000003</c:v>
                </c:pt>
                <c:pt idx="27" formatCode="0.0">
                  <c:v>31.600000000000005</c:v>
                </c:pt>
                <c:pt idx="28" formatCode="0.0">
                  <c:v>18.900000000000006</c:v>
                </c:pt>
                <c:pt idx="29" formatCode="0.0">
                  <c:v>21.200000000000003</c:v>
                </c:pt>
                <c:pt idx="30" formatCode="0.0">
                  <c:v>19.100000000000001</c:v>
                </c:pt>
                <c:pt idx="32" formatCode="0.0">
                  <c:v>27.900000000000006</c:v>
                </c:pt>
                <c:pt idx="33" formatCode="0.0">
                  <c:v>20.900000000000006</c:v>
                </c:pt>
                <c:pt idx="34" formatCode="0.0">
                  <c:v>22.200000000000003</c:v>
                </c:pt>
                <c:pt idx="35" formatCode="0.0">
                  <c:v>17.400000000000006</c:v>
                </c:pt>
                <c:pt idx="36" formatCode="0.0">
                  <c:v>3.5000000000000071</c:v>
                </c:pt>
                <c:pt idx="37" formatCode="0.0">
                  <c:v>30.100000000000009</c:v>
                </c:pt>
                <c:pt idx="39" formatCode="0.0">
                  <c:v>27.900000000000006</c:v>
                </c:pt>
                <c:pt idx="40" formatCode="0.0">
                  <c:v>22.700000000000003</c:v>
                </c:pt>
                <c:pt idx="41" formatCode="0.0">
                  <c:v>14.900000000000006</c:v>
                </c:pt>
              </c:numCache>
            </c:numRef>
          </c:val>
          <c:extLst>
            <c:ext xmlns:c16="http://schemas.microsoft.com/office/drawing/2014/chart" uri="{C3380CC4-5D6E-409C-BE32-E72D297353CC}">
              <c16:uniqueId val="{00000055-CD69-47ED-8B66-96755943FFB9}"/>
            </c:ext>
          </c:extLst>
        </c:ser>
        <c:ser>
          <c:idx val="6"/>
          <c:order val="6"/>
          <c:tx>
            <c:strRef>
              <c:f>dati_4!$H$329</c:f>
              <c:strCache>
                <c:ptCount val="1"/>
                <c:pt idx="0">
                  <c:v>Grūti pateikt</c:v>
                </c:pt>
              </c:strCache>
            </c:strRef>
          </c:tx>
          <c:spPr>
            <a:solidFill>
              <a:srgbClr val="D7D7D7"/>
            </a:solidFill>
            <a:ln w="25400">
              <a:noFill/>
            </a:ln>
          </c:spPr>
          <c:invertIfNegative val="0"/>
          <c:dLbls>
            <c:numFmt formatCode="#,##0" sourceLinked="0"/>
            <c:spPr>
              <a:noFill/>
              <a:ln w="25400">
                <a:noFill/>
              </a:ln>
            </c:spPr>
            <c:txPr>
              <a:bodyPr wrap="square" lIns="38100" tIns="19050" rIns="38100" bIns="19050" anchor="ctr">
                <a:spAutoFit/>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dati_4!$A$330:$A$371</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dati_4!$H$330:$H$371</c:f>
              <c:numCache>
                <c:formatCode>General</c:formatCode>
                <c:ptCount val="42"/>
                <c:pt idx="0" formatCode="0">
                  <c:v>31.1</c:v>
                </c:pt>
                <c:pt idx="2" formatCode="0">
                  <c:v>28.3</c:v>
                </c:pt>
                <c:pt idx="3" formatCode="0">
                  <c:v>33.799999999999997</c:v>
                </c:pt>
                <c:pt idx="5" formatCode="0">
                  <c:v>38.5</c:v>
                </c:pt>
                <c:pt idx="6" formatCode="0">
                  <c:v>34.700000000000003</c:v>
                </c:pt>
                <c:pt idx="7" formatCode="0">
                  <c:v>28.5</c:v>
                </c:pt>
                <c:pt idx="8" formatCode="0">
                  <c:v>32.5</c:v>
                </c:pt>
                <c:pt idx="9" formatCode="0">
                  <c:v>24.3</c:v>
                </c:pt>
                <c:pt idx="10" formatCode="0">
                  <c:v>32.9</c:v>
                </c:pt>
                <c:pt idx="12" formatCode="0">
                  <c:v>29.1</c:v>
                </c:pt>
                <c:pt idx="13" formatCode="0">
                  <c:v>32</c:v>
                </c:pt>
                <c:pt idx="14" formatCode="0">
                  <c:v>29.9</c:v>
                </c:pt>
                <c:pt idx="16" formatCode="0">
                  <c:v>30.1</c:v>
                </c:pt>
                <c:pt idx="17" formatCode="0">
                  <c:v>31.7</c:v>
                </c:pt>
                <c:pt idx="19" formatCode="0">
                  <c:v>30.4</c:v>
                </c:pt>
                <c:pt idx="20" formatCode="0">
                  <c:v>36.4</c:v>
                </c:pt>
                <c:pt idx="22" formatCode="0">
                  <c:v>31.4</c:v>
                </c:pt>
                <c:pt idx="23" formatCode="0">
                  <c:v>28.1</c:v>
                </c:pt>
                <c:pt idx="24" formatCode="0">
                  <c:v>35.4</c:v>
                </c:pt>
                <c:pt idx="26" formatCode="0">
                  <c:v>30</c:v>
                </c:pt>
                <c:pt idx="27" formatCode="0">
                  <c:v>30.4</c:v>
                </c:pt>
                <c:pt idx="28" formatCode="0">
                  <c:v>28</c:v>
                </c:pt>
                <c:pt idx="29" formatCode="0">
                  <c:v>30.3</c:v>
                </c:pt>
                <c:pt idx="30" formatCode="0">
                  <c:v>27.1</c:v>
                </c:pt>
                <c:pt idx="32" formatCode="0">
                  <c:v>32</c:v>
                </c:pt>
                <c:pt idx="33" formatCode="0">
                  <c:v>31.2</c:v>
                </c:pt>
                <c:pt idx="34" formatCode="0">
                  <c:v>28.6</c:v>
                </c:pt>
                <c:pt idx="35" formatCode="0">
                  <c:v>37.299999999999997</c:v>
                </c:pt>
                <c:pt idx="36" formatCode="0">
                  <c:v>14.3</c:v>
                </c:pt>
                <c:pt idx="37" formatCode="0">
                  <c:v>39.799999999999997</c:v>
                </c:pt>
                <c:pt idx="39" formatCode="0">
                  <c:v>32</c:v>
                </c:pt>
                <c:pt idx="40" formatCode="0">
                  <c:v>33.1</c:v>
                </c:pt>
                <c:pt idx="41" formatCode="0">
                  <c:v>27.8</c:v>
                </c:pt>
              </c:numCache>
            </c:numRef>
          </c:val>
          <c:extLst>
            <c:ext xmlns:c16="http://schemas.microsoft.com/office/drawing/2014/chart" uri="{C3380CC4-5D6E-409C-BE32-E72D297353CC}">
              <c16:uniqueId val="{00000056-CD69-47ED-8B66-96755943FFB9}"/>
            </c:ext>
          </c:extLst>
        </c:ser>
        <c:dLbls>
          <c:showLegendKey val="0"/>
          <c:showVal val="0"/>
          <c:showCatName val="0"/>
          <c:showSerName val="0"/>
          <c:showPercent val="0"/>
          <c:showBubbleSize val="0"/>
        </c:dLbls>
        <c:gapWidth val="27"/>
        <c:overlap val="100"/>
        <c:axId val="488683248"/>
        <c:axId val="1"/>
      </c:barChart>
      <c:catAx>
        <c:axId val="488683248"/>
        <c:scaling>
          <c:orientation val="maxMin"/>
        </c:scaling>
        <c:delete val="0"/>
        <c:axPos val="l"/>
        <c:title>
          <c:tx>
            <c:rich>
              <a:bodyPr rot="0" vert="horz"/>
              <a:lstStyle/>
              <a:p>
                <a:pPr algn="just">
                  <a:defRPr sz="800" b="0" i="0" u="none" strike="noStrike" baseline="0">
                    <a:solidFill>
                      <a:srgbClr val="000000"/>
                    </a:solidFill>
                    <a:latin typeface="Arial"/>
                    <a:ea typeface="Arial"/>
                    <a:cs typeface="Arial"/>
                  </a:defRPr>
                </a:pPr>
                <a:r>
                  <a:rPr lang="en-US"/>
                  <a:t>%</a:t>
                </a:r>
              </a:p>
            </c:rich>
          </c:tx>
          <c:layout>
            <c:manualLayout>
              <c:xMode val="edge"/>
              <c:yMode val="edge"/>
              <c:x val="2.6164210581989592E-2"/>
              <c:y val="2.7234367981230068E-2"/>
            </c:manualLayout>
          </c:layout>
          <c:overlay val="0"/>
          <c:spPr>
            <a:solidFill>
              <a:srgbClr val="FFFFFF"/>
            </a:solidFill>
            <a:ln w="3175">
              <a:solidFill>
                <a:srgbClr val="000000"/>
              </a:solidFill>
              <a:prstDash val="solid"/>
            </a:ln>
            <a:effectLst>
              <a:outerShdw dist="35921" dir="2700000" algn="br">
                <a:srgbClr val="000000"/>
              </a:outerShdw>
            </a:effectLst>
          </c:spPr>
        </c:title>
        <c:numFmt formatCode="General" sourceLinked="1"/>
        <c:majorTickMark val="out"/>
        <c:minorTickMark val="none"/>
        <c:tickLblPos val="low"/>
        <c:spPr>
          <a:ln w="3175">
            <a:solidFill>
              <a:srgbClr val="000000"/>
            </a:solidFill>
            <a:prstDash val="solid"/>
          </a:ln>
        </c:spPr>
        <c:txPr>
          <a:bodyPr rot="0" vert="horz"/>
          <a:lstStyle/>
          <a:p>
            <a:pPr>
              <a:defRPr sz="1000" b="0" i="0" u="none" strike="noStrike" baseline="0">
                <a:solidFill>
                  <a:srgbClr val="000000"/>
                </a:solidFill>
                <a:latin typeface="Arial"/>
                <a:ea typeface="Arial"/>
                <a:cs typeface="Arial"/>
              </a:defRPr>
            </a:pPr>
            <a:endParaRPr lang="en-US"/>
          </a:p>
        </c:txPr>
        <c:crossAx val="1"/>
        <c:crossesAt val="29.8"/>
        <c:auto val="1"/>
        <c:lblAlgn val="ctr"/>
        <c:lblOffset val="100"/>
        <c:tickLblSkip val="1"/>
        <c:tickMarkSkip val="1"/>
        <c:noMultiLvlLbl val="0"/>
      </c:catAx>
      <c:valAx>
        <c:axId val="1"/>
        <c:scaling>
          <c:orientation val="minMax"/>
          <c:max val="143"/>
          <c:min val="0"/>
        </c:scaling>
        <c:delete val="1"/>
        <c:axPos val="b"/>
        <c:numFmt formatCode="0.0" sourceLinked="1"/>
        <c:majorTickMark val="out"/>
        <c:minorTickMark val="none"/>
        <c:tickLblPos val="nextTo"/>
        <c:crossAx val="488683248"/>
        <c:crosses val="max"/>
        <c:crossBetween val="between"/>
        <c:majorUnit val="74.5"/>
        <c:minorUnit val="4"/>
      </c:valAx>
      <c:spPr>
        <a:noFill/>
        <a:ln w="25400">
          <a:noFill/>
        </a:ln>
      </c:spPr>
    </c:plotArea>
    <c:legend>
      <c:legendPos val="r"/>
      <c:legendEntry>
        <c:idx val="0"/>
        <c:delete val="1"/>
      </c:legendEntry>
      <c:legendEntry>
        <c:idx val="5"/>
        <c:delete val="1"/>
      </c:legendEntry>
      <c:layout>
        <c:manualLayout>
          <c:xMode val="edge"/>
          <c:yMode val="edge"/>
          <c:x val="0.20843430742653418"/>
          <c:y val="7.0721357850070717E-3"/>
          <c:w val="0.76259834761954226"/>
          <c:h val="5.2333804809052337E-2"/>
        </c:manualLayout>
      </c:layout>
      <c:overlay val="0"/>
      <c:spPr>
        <a:noFill/>
        <a:ln w="25400">
          <a:noFill/>
        </a:ln>
      </c:spPr>
      <c:txPr>
        <a:bodyPr/>
        <a:lstStyle/>
        <a:p>
          <a:pPr>
            <a:defRPr sz="1000" b="0" i="0" u="none" strike="noStrike" baseline="0">
              <a:solidFill>
                <a:srgbClr val="000000"/>
              </a:solidFill>
              <a:latin typeface="Arial"/>
              <a:ea typeface="Arial"/>
              <a:cs typeface="Arial"/>
            </a:defRPr>
          </a:pPr>
          <a:endParaRPr lang="lv-LV"/>
        </a:p>
      </c:txPr>
    </c:legend>
    <c:plotVisOnly val="1"/>
    <c:dispBlanksAs val="gap"/>
    <c:showDLblsOverMax val="0"/>
  </c:chart>
  <c:spPr>
    <a:noFill/>
    <a:ln w="6350">
      <a:noFill/>
    </a:ln>
  </c:spPr>
  <c:txPr>
    <a:bodyPr/>
    <a:lstStyle/>
    <a:p>
      <a:pPr>
        <a:defRPr sz="800" b="0" i="0" u="none" strike="noStrike" baseline="0">
          <a:solidFill>
            <a:srgbClr val="000000"/>
          </a:solidFill>
          <a:latin typeface="Arial"/>
          <a:ea typeface="Arial"/>
          <a:cs typeface="Arial"/>
        </a:defRPr>
      </a:pPr>
      <a:endParaRPr lang="en-US"/>
    </a:p>
  </c:txPr>
  <c:externalData r:id="rId2">
    <c:autoUpdate val="0"/>
  </c:externalData>
  <c:userShapes r:id="rId3"/>
</c:chartSpace>
</file>

<file path=ppt/charts/chart4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000" b="0" i="0" u="none" strike="noStrike" baseline="0">
                <a:solidFill>
                  <a:srgbClr val="000000"/>
                </a:solidFill>
                <a:latin typeface="Arial"/>
                <a:ea typeface="Arial"/>
                <a:cs typeface="Arial"/>
              </a:defRPr>
            </a:pPr>
            <a:r>
              <a:rPr lang="lv-LV" sz="1000"/>
              <a:t>Indekss*</a:t>
            </a:r>
          </a:p>
        </c:rich>
      </c:tx>
      <c:layout>
        <c:manualLayout>
          <c:xMode val="edge"/>
          <c:yMode val="edge"/>
          <c:x val="0.25710526609705703"/>
          <c:y val="1.5150181155309477E-2"/>
        </c:manualLayout>
      </c:layout>
      <c:overlay val="0"/>
      <c:spPr>
        <a:solidFill>
          <a:srgbClr val="FFFFFF"/>
        </a:solidFill>
        <a:ln w="3175">
          <a:solidFill>
            <a:srgbClr val="000000"/>
          </a:solidFill>
          <a:prstDash val="solid"/>
        </a:ln>
        <a:effectLst>
          <a:outerShdw dist="35921" dir="2700000" algn="br">
            <a:srgbClr val="000000"/>
          </a:outerShdw>
        </a:effectLst>
      </c:spPr>
    </c:title>
    <c:autoTitleDeleted val="0"/>
    <c:plotArea>
      <c:layout>
        <c:manualLayout>
          <c:layoutTarget val="inner"/>
          <c:xMode val="edge"/>
          <c:yMode val="edge"/>
          <c:x val="0.24444621271855266"/>
          <c:y val="6.3236296457888003E-2"/>
          <c:w val="0.42222527651386366"/>
          <c:h val="0.91348978312783569"/>
        </c:manualLayout>
      </c:layout>
      <c:barChart>
        <c:barDir val="bar"/>
        <c:grouping val="clustered"/>
        <c:varyColors val="0"/>
        <c:ser>
          <c:idx val="0"/>
          <c:order val="0"/>
          <c:spPr>
            <a:pattFill prst="dkUpDiag">
              <a:fgClr>
                <a:srgbClr val="E3A50B"/>
              </a:fgClr>
              <a:bgClr>
                <a:schemeClr val="bg1"/>
              </a:bgClr>
            </a:pattFill>
            <a:ln>
              <a:solidFill>
                <a:srgbClr val="E3A50B"/>
              </a:solidFill>
            </a:ln>
          </c:spPr>
          <c:invertIfNegative val="1"/>
          <c:dLbls>
            <c:numFmt formatCode="#,##0.0" sourceLinked="0"/>
            <c:spPr>
              <a:noFill/>
              <a:ln w="25400">
                <a:noFill/>
              </a:ln>
            </c:spPr>
            <c:txPr>
              <a:bodyPr wrap="square" lIns="38100" tIns="19050" rIns="38100" bIns="19050" anchor="ctr">
                <a:spAutoFit/>
              </a:bodyPr>
              <a:lstStyle/>
              <a:p>
                <a:pPr>
                  <a:defRPr sz="900" b="0"/>
                </a:pPr>
                <a:endParaRPr lang="lv-LV"/>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dati_4!$K$330:$K$371</c:f>
              <c:numCache>
                <c:formatCode>General</c:formatCode>
                <c:ptCount val="42"/>
                <c:pt idx="0" formatCode="0.0">
                  <c:v>-22.150000000000006</c:v>
                </c:pt>
                <c:pt idx="2" formatCode="0.0">
                  <c:v>-23.35</c:v>
                </c:pt>
                <c:pt idx="3" formatCode="0.0">
                  <c:v>-20.85</c:v>
                </c:pt>
                <c:pt idx="5" formatCode="0.0">
                  <c:v>-11.250000000000002</c:v>
                </c:pt>
                <c:pt idx="6" formatCode="0.0">
                  <c:v>-14.15</c:v>
                </c:pt>
                <c:pt idx="7" formatCode="0.0">
                  <c:v>-22.150000000000002</c:v>
                </c:pt>
                <c:pt idx="8" formatCode="0.0">
                  <c:v>-23.25</c:v>
                </c:pt>
                <c:pt idx="9" formatCode="0.0">
                  <c:v>-31.699999999999996</c:v>
                </c:pt>
                <c:pt idx="10" formatCode="0.0">
                  <c:v>-23.25</c:v>
                </c:pt>
                <c:pt idx="12" formatCode="0.0">
                  <c:v>-20.85</c:v>
                </c:pt>
                <c:pt idx="13" formatCode="0.0">
                  <c:v>-24.1</c:v>
                </c:pt>
                <c:pt idx="14" formatCode="0.0">
                  <c:v>-17.95</c:v>
                </c:pt>
                <c:pt idx="16" formatCode="0.0">
                  <c:v>-21.549999999999997</c:v>
                </c:pt>
                <c:pt idx="17" formatCode="0.0">
                  <c:v>-24.75</c:v>
                </c:pt>
                <c:pt idx="19" formatCode="0.0">
                  <c:v>-22.5</c:v>
                </c:pt>
                <c:pt idx="20" formatCode="0.0">
                  <c:v>-18.149999999999999</c:v>
                </c:pt>
                <c:pt idx="22" formatCode="0.0">
                  <c:v>-20</c:v>
                </c:pt>
                <c:pt idx="23" formatCode="0.0">
                  <c:v>-23.25</c:v>
                </c:pt>
                <c:pt idx="24" formatCode="0.0">
                  <c:v>-21.5</c:v>
                </c:pt>
                <c:pt idx="26" formatCode="0.0">
                  <c:v>-30.200000000000003</c:v>
                </c:pt>
                <c:pt idx="27" formatCode="0.0">
                  <c:v>-8.4500000000000011</c:v>
                </c:pt>
                <c:pt idx="28" formatCode="0.0">
                  <c:v>-23.6</c:v>
                </c:pt>
                <c:pt idx="29" formatCode="0.0">
                  <c:v>-21.5</c:v>
                </c:pt>
                <c:pt idx="30" formatCode="0.0">
                  <c:v>-21.35</c:v>
                </c:pt>
                <c:pt idx="32" formatCode="0.0">
                  <c:v>-13.100000000000003</c:v>
                </c:pt>
                <c:pt idx="33" formatCode="0.0">
                  <c:v>-27.25</c:v>
                </c:pt>
                <c:pt idx="34" formatCode="0.0">
                  <c:v>-18.950000000000003</c:v>
                </c:pt>
                <c:pt idx="35" formatCode="0.0">
                  <c:v>-35.35</c:v>
                </c:pt>
                <c:pt idx="36" formatCode="0.0">
                  <c:v>-34.1</c:v>
                </c:pt>
                <c:pt idx="37" formatCode="0.0">
                  <c:v>-17.899999999999999</c:v>
                </c:pt>
                <c:pt idx="39" formatCode="0.0">
                  <c:v>-13.100000000000003</c:v>
                </c:pt>
                <c:pt idx="40" formatCode="0.0">
                  <c:v>-22</c:v>
                </c:pt>
                <c:pt idx="41" formatCode="0.0">
                  <c:v>-32.200000000000003</c:v>
                </c:pt>
              </c:numCache>
            </c:numRef>
          </c:val>
          <c:extLst>
            <c:ext xmlns:c16="http://schemas.microsoft.com/office/drawing/2014/chart" uri="{C3380CC4-5D6E-409C-BE32-E72D297353CC}">
              <c16:uniqueId val="{00000000-FCAB-4C30-80BF-0DD6B8CB1E04}"/>
            </c:ext>
          </c:extLst>
        </c:ser>
        <c:dLbls>
          <c:showLegendKey val="0"/>
          <c:showVal val="0"/>
          <c:showCatName val="0"/>
          <c:showSerName val="0"/>
          <c:showPercent val="0"/>
          <c:showBubbleSize val="0"/>
        </c:dLbls>
        <c:gapWidth val="27"/>
        <c:overlap val="100"/>
        <c:axId val="488682888"/>
        <c:axId val="1"/>
      </c:barChart>
      <c:catAx>
        <c:axId val="488682888"/>
        <c:scaling>
          <c:orientation val="maxMin"/>
        </c:scaling>
        <c:delete val="0"/>
        <c:axPos val="l"/>
        <c:majorTickMark val="out"/>
        <c:minorTickMark val="none"/>
        <c:tickLblPos val="none"/>
        <c:spPr>
          <a:ln w="3175">
            <a:solidFill>
              <a:srgbClr val="000000"/>
            </a:solidFill>
            <a:prstDash val="solid"/>
          </a:ln>
        </c:spPr>
        <c:crossAx val="1"/>
        <c:crosses val="autoZero"/>
        <c:auto val="1"/>
        <c:lblAlgn val="ctr"/>
        <c:lblOffset val="100"/>
        <c:tickLblSkip val="1"/>
        <c:tickMarkSkip val="1"/>
        <c:noMultiLvlLbl val="0"/>
      </c:catAx>
      <c:valAx>
        <c:axId val="1"/>
        <c:scaling>
          <c:orientation val="minMax"/>
          <c:max val="0"/>
          <c:min val="-40"/>
        </c:scaling>
        <c:delete val="1"/>
        <c:axPos val="b"/>
        <c:numFmt formatCode="0.0" sourceLinked="1"/>
        <c:majorTickMark val="out"/>
        <c:minorTickMark val="none"/>
        <c:tickLblPos val="nextTo"/>
        <c:crossAx val="488682888"/>
        <c:crosses val="max"/>
        <c:crossBetween val="between"/>
        <c:majorUnit val="1"/>
      </c:valAx>
      <c:spPr>
        <a:noFill/>
        <a:ln w="25400">
          <a:noFill/>
        </a:ln>
      </c:spPr>
    </c:plotArea>
    <c:plotVisOnly val="1"/>
    <c:dispBlanksAs val="gap"/>
    <c:showDLblsOverMax val="0"/>
  </c:chart>
  <c:spPr>
    <a:noFill/>
    <a:ln w="6350">
      <a:noFill/>
    </a:ln>
  </c:spPr>
  <c:txPr>
    <a:bodyPr/>
    <a:lstStyle/>
    <a:p>
      <a:pPr>
        <a:defRPr sz="150" b="0" i="0" u="none" strike="noStrike" baseline="0">
          <a:solidFill>
            <a:srgbClr val="000000"/>
          </a:solidFill>
          <a:latin typeface="Arial"/>
          <a:ea typeface="Arial"/>
          <a:cs typeface="Arial"/>
        </a:defRPr>
      </a:pPr>
      <a:endParaRPr lang="en-US"/>
    </a:p>
  </c:txPr>
  <c:externalData r:id="rId2">
    <c:autoUpdate val="0"/>
  </c:externalData>
</c:chartSpace>
</file>

<file path=ppt/charts/chart4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32710674900516468"/>
          <c:y val="5.7643298619930575E-2"/>
          <c:w val="0.67289325099483532"/>
          <c:h val="0.89888620777241568"/>
        </c:manualLayout>
      </c:layout>
      <c:barChart>
        <c:barDir val="bar"/>
        <c:grouping val="stacked"/>
        <c:varyColors val="0"/>
        <c:ser>
          <c:idx val="0"/>
          <c:order val="0"/>
          <c:tx>
            <c:strRef>
              <c:f>dati_4!$B$275</c:f>
              <c:strCache>
                <c:ptCount val="1"/>
              </c:strCache>
            </c:strRef>
          </c:tx>
          <c:spPr>
            <a:noFill/>
            <a:ln w="25400">
              <a:noFill/>
            </a:ln>
          </c:spPr>
          <c:invertIfNegative val="0"/>
          <c:cat>
            <c:strRef>
              <c:f>dati_4!$A$276:$A$317</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dati_4!$B$276:$B$317</c:f>
              <c:numCache>
                <c:formatCode>General</c:formatCode>
                <c:ptCount val="42"/>
                <c:pt idx="0" formatCode="0.0">
                  <c:v>8.0999999999999979</c:v>
                </c:pt>
                <c:pt idx="2" formatCode="0.0">
                  <c:v>8.0999999999999961</c:v>
                </c:pt>
                <c:pt idx="3" formatCode="0.0">
                  <c:v>8.0999999999999979</c:v>
                </c:pt>
                <c:pt idx="5" formatCode="0.0">
                  <c:v>2.1999999999999993</c:v>
                </c:pt>
                <c:pt idx="6" formatCode="0.0">
                  <c:v>1.3999999999999986</c:v>
                </c:pt>
                <c:pt idx="7" formatCode="0.0">
                  <c:v>6.5999999999999979</c:v>
                </c:pt>
                <c:pt idx="8" formatCode="0.0">
                  <c:v>12.499999999999996</c:v>
                </c:pt>
                <c:pt idx="9" formatCode="0.0">
                  <c:v>10.999999999999996</c:v>
                </c:pt>
                <c:pt idx="10" formatCode="0.0">
                  <c:v>10.899999999999997</c:v>
                </c:pt>
                <c:pt idx="12" formatCode="0.0">
                  <c:v>6.1</c:v>
                </c:pt>
                <c:pt idx="13" formatCode="0.0">
                  <c:v>7.4999999999999964</c:v>
                </c:pt>
                <c:pt idx="14" formatCode="0.0">
                  <c:v>9.9999999999999964</c:v>
                </c:pt>
                <c:pt idx="16" formatCode="0.0">
                  <c:v>7.4999999999999964</c:v>
                </c:pt>
                <c:pt idx="17" formatCode="0.0">
                  <c:v>9.5999999999999979</c:v>
                </c:pt>
                <c:pt idx="19" formatCode="0.0">
                  <c:v>7.8999999999999968</c:v>
                </c:pt>
                <c:pt idx="20" formatCode="0.0">
                  <c:v>9.7999999999999972</c:v>
                </c:pt>
                <c:pt idx="22" formatCode="0.0">
                  <c:v>7.2999999999999972</c:v>
                </c:pt>
                <c:pt idx="23" formatCode="0.0">
                  <c:v>7.5999999999999979</c:v>
                </c:pt>
                <c:pt idx="24" formatCode="0.0">
                  <c:v>9.3999999999999986</c:v>
                </c:pt>
                <c:pt idx="26" formatCode="0.0">
                  <c:v>10.299999999999997</c:v>
                </c:pt>
                <c:pt idx="27" formatCode="0.0">
                  <c:v>1.6999999999999993</c:v>
                </c:pt>
                <c:pt idx="28" formatCode="0.0">
                  <c:v>9.4999999999999982</c:v>
                </c:pt>
                <c:pt idx="29" formatCode="0.0">
                  <c:v>7.7999999999999989</c:v>
                </c:pt>
                <c:pt idx="30" formatCode="0.0">
                  <c:v>9</c:v>
                </c:pt>
                <c:pt idx="32" formatCode="0.0">
                  <c:v>5</c:v>
                </c:pt>
                <c:pt idx="33" formatCode="0.0">
                  <c:v>11.399999999999997</c:v>
                </c:pt>
                <c:pt idx="34" formatCode="0.0">
                  <c:v>9.1</c:v>
                </c:pt>
                <c:pt idx="35" formatCode="0.0">
                  <c:v>13.199999999999998</c:v>
                </c:pt>
                <c:pt idx="36" formatCode="0.0">
                  <c:v>5.3999999999999986</c:v>
                </c:pt>
                <c:pt idx="37" formatCode="0.0">
                  <c:v>8.2999999999999989</c:v>
                </c:pt>
                <c:pt idx="39" formatCode="0.0">
                  <c:v>5</c:v>
                </c:pt>
                <c:pt idx="40" formatCode="0.0">
                  <c:v>9.0999999999999979</c:v>
                </c:pt>
                <c:pt idx="41" formatCode="0.0">
                  <c:v>10.299999999999999</c:v>
                </c:pt>
              </c:numCache>
            </c:numRef>
          </c:val>
          <c:extLst>
            <c:ext xmlns:c16="http://schemas.microsoft.com/office/drawing/2014/chart" uri="{C3380CC4-5D6E-409C-BE32-E72D297353CC}">
              <c16:uniqueId val="{00000000-8AB9-45AC-837C-8655CFF639A7}"/>
            </c:ext>
          </c:extLst>
        </c:ser>
        <c:ser>
          <c:idx val="1"/>
          <c:order val="1"/>
          <c:tx>
            <c:strRef>
              <c:f>dati_4!$C$275</c:f>
              <c:strCache>
                <c:ptCount val="1"/>
                <c:pt idx="0">
                  <c:v>Pilnībā piekrītu</c:v>
                </c:pt>
              </c:strCache>
            </c:strRef>
          </c:tx>
          <c:spPr>
            <a:solidFill>
              <a:srgbClr val="79B2BD"/>
            </a:solidFill>
            <a:ln w="25400">
              <a:noFill/>
            </a:ln>
          </c:spPr>
          <c:invertIfNegative val="0"/>
          <c:dLbls>
            <c:dLbl>
              <c:idx val="0"/>
              <c:numFmt formatCode="0" sourceLinked="0"/>
              <c:spPr>
                <a:noFill/>
                <a:ln w="25400">
                  <a:noFill/>
                </a:ln>
              </c:spPr>
              <c:txPr>
                <a:bodyPr/>
                <a:lstStyle/>
                <a:p>
                  <a:pPr algn="r">
                    <a:defRPr sz="9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01-8AB9-45AC-837C-8655CFF639A7}"/>
                </c:ext>
              </c:extLst>
            </c:dLbl>
            <c:dLbl>
              <c:idx val="1"/>
              <c:numFmt formatCode="0" sourceLinked="0"/>
              <c:spPr>
                <a:noFill/>
                <a:ln w="25400">
                  <a:noFill/>
                </a:ln>
              </c:spPr>
              <c:txPr>
                <a:bodyPr/>
                <a:lstStyle/>
                <a:p>
                  <a:pPr algn="r">
                    <a:defRPr sz="9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02-8AB9-45AC-837C-8655CFF639A7}"/>
                </c:ext>
              </c:extLst>
            </c:dLbl>
            <c:dLbl>
              <c:idx val="2"/>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8AB9-45AC-837C-8655CFF639A7}"/>
                </c:ext>
              </c:extLst>
            </c:dLbl>
            <c:dLbl>
              <c:idx val="3"/>
              <c:numFmt formatCode="0" sourceLinked="0"/>
              <c:spPr>
                <a:noFill/>
                <a:ln w="25400">
                  <a:noFill/>
                </a:ln>
              </c:spPr>
              <c:txPr>
                <a:bodyPr/>
                <a:lstStyle/>
                <a:p>
                  <a:pPr algn="r">
                    <a:defRPr sz="9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04-8AB9-45AC-837C-8655CFF639A7}"/>
                </c:ext>
              </c:extLst>
            </c:dLbl>
            <c:dLbl>
              <c:idx val="4"/>
              <c:numFmt formatCode="0" sourceLinked="0"/>
              <c:spPr>
                <a:noFill/>
                <a:ln w="25400">
                  <a:noFill/>
                </a:ln>
              </c:spPr>
              <c:txPr>
                <a:bodyPr/>
                <a:lstStyle/>
                <a:p>
                  <a:pPr algn="r">
                    <a:defRPr sz="9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05-8AB9-45AC-837C-8655CFF639A7}"/>
                </c:ext>
              </c:extLst>
            </c:dLbl>
            <c:dLbl>
              <c:idx val="5"/>
              <c:numFmt formatCode="0" sourceLinked="0"/>
              <c:spPr>
                <a:noFill/>
                <a:ln w="25400">
                  <a:noFill/>
                </a:ln>
              </c:spPr>
              <c:txPr>
                <a:bodyPr/>
                <a:lstStyle/>
                <a:p>
                  <a:pPr algn="r">
                    <a:defRPr sz="9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06-8AB9-45AC-837C-8655CFF639A7}"/>
                </c:ext>
              </c:extLst>
            </c:dLbl>
            <c:dLbl>
              <c:idx val="6"/>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8AB9-45AC-837C-8655CFF639A7}"/>
                </c:ext>
              </c:extLst>
            </c:dLbl>
            <c:dLbl>
              <c:idx val="7"/>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8AB9-45AC-837C-8655CFF639A7}"/>
                </c:ext>
              </c:extLst>
            </c:dLbl>
            <c:dLbl>
              <c:idx val="8"/>
              <c:numFmt formatCode="0" sourceLinked="0"/>
              <c:spPr>
                <a:noFill/>
                <a:ln w="25400">
                  <a:noFill/>
                </a:ln>
              </c:spPr>
              <c:txPr>
                <a:bodyPr/>
                <a:lstStyle/>
                <a:p>
                  <a:pPr algn="r">
                    <a:defRPr sz="9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09-8AB9-45AC-837C-8655CFF639A7}"/>
                </c:ext>
              </c:extLst>
            </c:dLbl>
            <c:dLbl>
              <c:idx val="9"/>
              <c:numFmt formatCode="0" sourceLinked="0"/>
              <c:spPr>
                <a:noFill/>
                <a:ln w="25400">
                  <a:noFill/>
                </a:ln>
              </c:spPr>
              <c:txPr>
                <a:bodyPr/>
                <a:lstStyle/>
                <a:p>
                  <a:pPr algn="r">
                    <a:defRPr sz="9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0A-8AB9-45AC-837C-8655CFF639A7}"/>
                </c:ext>
              </c:extLst>
            </c:dLbl>
            <c:dLbl>
              <c:idx val="10"/>
              <c:numFmt formatCode="0" sourceLinked="0"/>
              <c:spPr>
                <a:noFill/>
                <a:ln w="25400">
                  <a:noFill/>
                </a:ln>
              </c:spPr>
              <c:txPr>
                <a:bodyPr/>
                <a:lstStyle/>
                <a:p>
                  <a:pPr algn="r">
                    <a:defRPr sz="9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0B-8AB9-45AC-837C-8655CFF639A7}"/>
                </c:ext>
              </c:extLst>
            </c:dLbl>
            <c:dLbl>
              <c:idx val="11"/>
              <c:numFmt formatCode="0" sourceLinked="0"/>
              <c:spPr>
                <a:noFill/>
                <a:ln w="25400">
                  <a:noFill/>
                </a:ln>
              </c:spPr>
              <c:txPr>
                <a:bodyPr/>
                <a:lstStyle/>
                <a:p>
                  <a:pPr algn="r">
                    <a:defRPr sz="9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0C-8AB9-45AC-837C-8655CFF639A7}"/>
                </c:ext>
              </c:extLst>
            </c:dLbl>
            <c:dLbl>
              <c:idx val="12"/>
              <c:numFmt formatCode="0" sourceLinked="0"/>
              <c:spPr>
                <a:noFill/>
                <a:ln w="25400">
                  <a:noFill/>
                </a:ln>
              </c:spPr>
              <c:txPr>
                <a:bodyPr/>
                <a:lstStyle/>
                <a:p>
                  <a:pPr algn="r">
                    <a:defRPr sz="9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0D-8AB9-45AC-837C-8655CFF639A7}"/>
                </c:ext>
              </c:extLst>
            </c:dLbl>
            <c:dLbl>
              <c:idx val="13"/>
              <c:numFmt formatCode="0" sourceLinked="0"/>
              <c:spPr>
                <a:noFill/>
                <a:ln w="25400">
                  <a:noFill/>
                </a:ln>
              </c:spPr>
              <c:txPr>
                <a:bodyPr/>
                <a:lstStyle/>
                <a:p>
                  <a:pPr algn="r">
                    <a:defRPr sz="9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0E-8AB9-45AC-837C-8655CFF639A7}"/>
                </c:ext>
              </c:extLst>
            </c:dLbl>
            <c:dLbl>
              <c:idx val="14"/>
              <c:numFmt formatCode="0" sourceLinked="0"/>
              <c:spPr>
                <a:noFill/>
                <a:ln w="25400">
                  <a:noFill/>
                </a:ln>
              </c:spPr>
              <c:txPr>
                <a:bodyPr/>
                <a:lstStyle/>
                <a:p>
                  <a:pPr algn="r">
                    <a:defRPr sz="9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0F-8AB9-45AC-837C-8655CFF639A7}"/>
                </c:ext>
              </c:extLst>
            </c:dLbl>
            <c:dLbl>
              <c:idx val="15"/>
              <c:numFmt formatCode="0" sourceLinked="0"/>
              <c:spPr>
                <a:noFill/>
                <a:ln w="25400">
                  <a:noFill/>
                </a:ln>
              </c:spPr>
              <c:txPr>
                <a:bodyPr/>
                <a:lstStyle/>
                <a:p>
                  <a:pPr algn="r">
                    <a:defRPr sz="9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10-8AB9-45AC-837C-8655CFF639A7}"/>
                </c:ext>
              </c:extLst>
            </c:dLbl>
            <c:dLbl>
              <c:idx val="16"/>
              <c:numFmt formatCode="0" sourceLinked="0"/>
              <c:spPr>
                <a:noFill/>
                <a:ln w="25400">
                  <a:noFill/>
                </a:ln>
              </c:spPr>
              <c:txPr>
                <a:bodyPr/>
                <a:lstStyle/>
                <a:p>
                  <a:pPr algn="r">
                    <a:defRPr sz="9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11-8AB9-45AC-837C-8655CFF639A7}"/>
                </c:ext>
              </c:extLst>
            </c:dLbl>
            <c:dLbl>
              <c:idx val="18"/>
              <c:numFmt formatCode="0" sourceLinked="0"/>
              <c:spPr>
                <a:noFill/>
                <a:ln w="25400">
                  <a:noFill/>
                </a:ln>
              </c:spPr>
              <c:txPr>
                <a:bodyPr/>
                <a:lstStyle/>
                <a:p>
                  <a:pPr algn="r">
                    <a:defRPr sz="9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12-8AB9-45AC-837C-8655CFF639A7}"/>
                </c:ext>
              </c:extLst>
            </c:dLbl>
            <c:dLbl>
              <c:idx val="19"/>
              <c:numFmt formatCode="0" sourceLinked="0"/>
              <c:spPr>
                <a:noFill/>
                <a:ln w="25400">
                  <a:noFill/>
                </a:ln>
              </c:spPr>
              <c:txPr>
                <a:bodyPr/>
                <a:lstStyle/>
                <a:p>
                  <a:pPr algn="r">
                    <a:defRPr sz="9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13-8AB9-45AC-837C-8655CFF639A7}"/>
                </c:ext>
              </c:extLst>
            </c:dLbl>
            <c:dLbl>
              <c:idx val="22"/>
              <c:numFmt formatCode="0" sourceLinked="0"/>
              <c:spPr>
                <a:noFill/>
                <a:ln w="25400">
                  <a:noFill/>
                </a:ln>
              </c:spPr>
              <c:txPr>
                <a:bodyPr/>
                <a:lstStyle/>
                <a:p>
                  <a:pPr algn="r">
                    <a:defRPr sz="9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14-8AB9-45AC-837C-8655CFF639A7}"/>
                </c:ext>
              </c:extLst>
            </c:dLbl>
            <c:dLbl>
              <c:idx val="23"/>
              <c:numFmt formatCode="0" sourceLinked="0"/>
              <c:spPr>
                <a:noFill/>
                <a:ln w="25400">
                  <a:noFill/>
                </a:ln>
              </c:spPr>
              <c:txPr>
                <a:bodyPr/>
                <a:lstStyle/>
                <a:p>
                  <a:pPr algn="r">
                    <a:defRPr sz="9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15-8AB9-45AC-837C-8655CFF639A7}"/>
                </c:ext>
              </c:extLst>
            </c:dLbl>
            <c:dLbl>
              <c:idx val="25"/>
              <c:numFmt formatCode="0" sourceLinked="0"/>
              <c:spPr>
                <a:noFill/>
                <a:ln w="25400">
                  <a:noFill/>
                </a:ln>
              </c:spPr>
              <c:txPr>
                <a:bodyPr/>
                <a:lstStyle/>
                <a:p>
                  <a:pPr algn="r">
                    <a:defRPr sz="9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16-8AB9-45AC-837C-8655CFF639A7}"/>
                </c:ext>
              </c:extLst>
            </c:dLbl>
            <c:dLbl>
              <c:idx val="26"/>
              <c:numFmt formatCode="0" sourceLinked="0"/>
              <c:spPr>
                <a:noFill/>
                <a:ln w="25400">
                  <a:noFill/>
                </a:ln>
              </c:spPr>
              <c:txPr>
                <a:bodyPr/>
                <a:lstStyle/>
                <a:p>
                  <a:pPr algn="r">
                    <a:defRPr sz="9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17-8AB9-45AC-837C-8655CFF639A7}"/>
                </c:ext>
              </c:extLst>
            </c:dLbl>
            <c:dLbl>
              <c:idx val="27"/>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8-8AB9-45AC-837C-8655CFF639A7}"/>
                </c:ext>
              </c:extLst>
            </c:dLbl>
            <c:dLbl>
              <c:idx val="28"/>
              <c:numFmt formatCode="0" sourceLinked="0"/>
              <c:spPr>
                <a:noFill/>
                <a:ln w="25400">
                  <a:noFill/>
                </a:ln>
              </c:spPr>
              <c:txPr>
                <a:bodyPr/>
                <a:lstStyle/>
                <a:p>
                  <a:pPr algn="r">
                    <a:defRPr sz="9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19-8AB9-45AC-837C-8655CFF639A7}"/>
                </c:ext>
              </c:extLst>
            </c:dLbl>
            <c:dLbl>
              <c:idx val="29"/>
              <c:numFmt formatCode="0" sourceLinked="0"/>
              <c:spPr>
                <a:noFill/>
                <a:ln w="25400">
                  <a:noFill/>
                </a:ln>
              </c:spPr>
              <c:txPr>
                <a:bodyPr/>
                <a:lstStyle/>
                <a:p>
                  <a:pPr algn="r">
                    <a:defRPr sz="9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1A-8AB9-45AC-837C-8655CFF639A7}"/>
                </c:ext>
              </c:extLst>
            </c:dLbl>
            <c:dLbl>
              <c:idx val="30"/>
              <c:numFmt formatCode="0" sourceLinked="0"/>
              <c:spPr>
                <a:noFill/>
                <a:ln w="25400">
                  <a:noFill/>
                </a:ln>
              </c:spPr>
              <c:txPr>
                <a:bodyPr/>
                <a:lstStyle/>
                <a:p>
                  <a:pPr algn="r">
                    <a:defRPr sz="9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1B-8AB9-45AC-837C-8655CFF639A7}"/>
                </c:ext>
              </c:extLst>
            </c:dLbl>
            <c:dLbl>
              <c:idx val="31"/>
              <c:numFmt formatCode="0" sourceLinked="0"/>
              <c:spPr>
                <a:noFill/>
                <a:ln w="25400">
                  <a:noFill/>
                </a:ln>
              </c:spPr>
              <c:txPr>
                <a:bodyPr/>
                <a:lstStyle/>
                <a:p>
                  <a:pPr algn="r">
                    <a:defRPr sz="9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1C-8AB9-45AC-837C-8655CFF639A7}"/>
                </c:ext>
              </c:extLst>
            </c:dLbl>
            <c:dLbl>
              <c:idx val="32"/>
              <c:numFmt formatCode="0" sourceLinked="0"/>
              <c:spPr>
                <a:noFill/>
                <a:ln w="25400">
                  <a:noFill/>
                </a:ln>
              </c:spPr>
              <c:txPr>
                <a:bodyPr/>
                <a:lstStyle/>
                <a:p>
                  <a:pPr algn="r">
                    <a:defRPr sz="9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1D-8AB9-45AC-837C-8655CFF639A7}"/>
                </c:ext>
              </c:extLst>
            </c:dLbl>
            <c:dLbl>
              <c:idx val="33"/>
              <c:numFmt formatCode="0" sourceLinked="0"/>
              <c:spPr>
                <a:noFill/>
                <a:ln w="25400">
                  <a:noFill/>
                </a:ln>
              </c:spPr>
              <c:txPr>
                <a:bodyPr/>
                <a:lstStyle/>
                <a:p>
                  <a:pPr algn="r">
                    <a:defRPr sz="9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1E-8AB9-45AC-837C-8655CFF639A7}"/>
                </c:ext>
              </c:extLst>
            </c:dLbl>
            <c:dLbl>
              <c:idx val="34"/>
              <c:numFmt formatCode="0" sourceLinked="0"/>
              <c:spPr>
                <a:noFill/>
                <a:ln w="25400">
                  <a:noFill/>
                </a:ln>
              </c:spPr>
              <c:txPr>
                <a:bodyPr/>
                <a:lstStyle/>
                <a:p>
                  <a:pPr algn="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F-8AB9-45AC-837C-8655CFF639A7}"/>
                </c:ext>
              </c:extLst>
            </c:dLbl>
            <c:dLbl>
              <c:idx val="35"/>
              <c:numFmt formatCode="0" sourceLinked="0"/>
              <c:spPr>
                <a:noFill/>
                <a:ln w="25400">
                  <a:noFill/>
                </a:ln>
              </c:spPr>
              <c:txPr>
                <a:bodyPr/>
                <a:lstStyle/>
                <a:p>
                  <a:pPr algn="r">
                    <a:defRPr sz="9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20-8AB9-45AC-837C-8655CFF639A7}"/>
                </c:ext>
              </c:extLst>
            </c:dLbl>
            <c:dLbl>
              <c:idx val="37"/>
              <c:numFmt formatCode="0" sourceLinked="0"/>
              <c:spPr>
                <a:noFill/>
                <a:ln w="25400">
                  <a:noFill/>
                </a:ln>
              </c:spPr>
              <c:txPr>
                <a:bodyPr/>
                <a:lstStyle/>
                <a:p>
                  <a:pPr algn="r">
                    <a:defRPr sz="9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21-8AB9-45AC-837C-8655CFF639A7}"/>
                </c:ext>
              </c:extLst>
            </c:dLbl>
            <c:dLbl>
              <c:idx val="38"/>
              <c:numFmt formatCode="0" sourceLinked="0"/>
              <c:spPr>
                <a:noFill/>
                <a:ln w="25400">
                  <a:noFill/>
                </a:ln>
              </c:spPr>
              <c:txPr>
                <a:bodyPr/>
                <a:lstStyle/>
                <a:p>
                  <a:pPr algn="r">
                    <a:defRPr sz="9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extLst>
                <c:ext xmlns:c16="http://schemas.microsoft.com/office/drawing/2014/chart" uri="{C3380CC4-5D6E-409C-BE32-E72D297353CC}">
                  <c16:uniqueId val="{00000022-8AB9-45AC-837C-8655CFF639A7}"/>
                </c:ext>
              </c:extLst>
            </c:dLbl>
            <c:numFmt formatCode="0" sourceLinked="0"/>
            <c:spPr>
              <a:noFill/>
              <a:ln w="25400">
                <a:noFill/>
              </a:ln>
            </c:spPr>
            <c:txPr>
              <a:bodyPr wrap="square" lIns="38100" tIns="19050" rIns="38100" bIns="19050" anchor="ctr">
                <a:spAutoFit/>
              </a:bodyPr>
              <a:lstStyle/>
              <a:p>
                <a:pPr algn="r">
                  <a:defRPr sz="900" b="0" i="0" u="none" strike="noStrike" baseline="0">
                    <a:solidFill>
                      <a:sysClr val="windowText" lastClr="000000"/>
                    </a:solidFill>
                    <a:latin typeface="Arial"/>
                    <a:ea typeface="Arial"/>
                    <a:cs typeface="Arial"/>
                  </a:defRPr>
                </a:pPr>
                <a:endParaRPr lang="lv-LV"/>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dati_4!$A$276:$A$317</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dati_4!$C$276:$C$317</c:f>
              <c:numCache>
                <c:formatCode>General</c:formatCode>
                <c:ptCount val="42"/>
                <c:pt idx="0" formatCode="0">
                  <c:v>2</c:v>
                </c:pt>
                <c:pt idx="2" formatCode="0">
                  <c:v>3.1</c:v>
                </c:pt>
                <c:pt idx="3" formatCode="0">
                  <c:v>1</c:v>
                </c:pt>
                <c:pt idx="5" formatCode="0">
                  <c:v>2</c:v>
                </c:pt>
                <c:pt idx="6" formatCode="0">
                  <c:v>4.2</c:v>
                </c:pt>
                <c:pt idx="7" formatCode="0">
                  <c:v>2.7</c:v>
                </c:pt>
                <c:pt idx="8" formatCode="0">
                  <c:v>1.1000000000000001</c:v>
                </c:pt>
                <c:pt idx="9" formatCode="0">
                  <c:v>1.1000000000000001</c:v>
                </c:pt>
                <c:pt idx="10" formatCode="0">
                  <c:v>1.3</c:v>
                </c:pt>
                <c:pt idx="12" formatCode="0">
                  <c:v>2.4</c:v>
                </c:pt>
                <c:pt idx="13" formatCode="0">
                  <c:v>2.1</c:v>
                </c:pt>
                <c:pt idx="14" formatCode="0">
                  <c:v>1.8</c:v>
                </c:pt>
                <c:pt idx="16" formatCode="0">
                  <c:v>2.2999999999999998</c:v>
                </c:pt>
                <c:pt idx="17" formatCode="0">
                  <c:v>1.5</c:v>
                </c:pt>
                <c:pt idx="19" formatCode="0">
                  <c:v>2.1</c:v>
                </c:pt>
                <c:pt idx="20" formatCode="0">
                  <c:v>1</c:v>
                </c:pt>
                <c:pt idx="22" formatCode="0">
                  <c:v>1.1000000000000001</c:v>
                </c:pt>
                <c:pt idx="23" formatCode="0">
                  <c:v>2.2000000000000002</c:v>
                </c:pt>
                <c:pt idx="24" formatCode="0">
                  <c:v>2.2000000000000002</c:v>
                </c:pt>
                <c:pt idx="26" formatCode="0">
                  <c:v>1.8</c:v>
                </c:pt>
                <c:pt idx="27" formatCode="0">
                  <c:v>3.9</c:v>
                </c:pt>
                <c:pt idx="28" formatCode="0">
                  <c:v>1.5</c:v>
                </c:pt>
                <c:pt idx="29" formatCode="0">
                  <c:v>1.7</c:v>
                </c:pt>
                <c:pt idx="30" formatCode="0">
                  <c:v>0.9</c:v>
                </c:pt>
                <c:pt idx="32" formatCode="0">
                  <c:v>2.4</c:v>
                </c:pt>
                <c:pt idx="33" formatCode="0">
                  <c:v>0.8</c:v>
                </c:pt>
                <c:pt idx="34" formatCode="0">
                  <c:v>2.9</c:v>
                </c:pt>
                <c:pt idx="35" formatCode="0">
                  <c:v>2.2999999999999998</c:v>
                </c:pt>
                <c:pt idx="36" formatCode="0">
                  <c:v>1</c:v>
                </c:pt>
                <c:pt idx="37" formatCode="0">
                  <c:v>1.9</c:v>
                </c:pt>
                <c:pt idx="39" formatCode="0">
                  <c:v>2.4</c:v>
                </c:pt>
                <c:pt idx="40" formatCode="0">
                  <c:v>2.2000000000000002</c:v>
                </c:pt>
                <c:pt idx="41" formatCode="0">
                  <c:v>1.4</c:v>
                </c:pt>
              </c:numCache>
            </c:numRef>
          </c:val>
          <c:extLst>
            <c:ext xmlns:c16="http://schemas.microsoft.com/office/drawing/2014/chart" uri="{C3380CC4-5D6E-409C-BE32-E72D297353CC}">
              <c16:uniqueId val="{00000023-8AB9-45AC-837C-8655CFF639A7}"/>
            </c:ext>
          </c:extLst>
        </c:ser>
        <c:ser>
          <c:idx val="2"/>
          <c:order val="2"/>
          <c:tx>
            <c:strRef>
              <c:f>dati_4!$D$275</c:f>
              <c:strCache>
                <c:ptCount val="1"/>
                <c:pt idx="0">
                  <c:v>Drīzāk piekrītu</c:v>
                </c:pt>
              </c:strCache>
            </c:strRef>
          </c:tx>
          <c:spPr>
            <a:solidFill>
              <a:srgbClr val="B7D5DB"/>
            </a:solidFill>
            <a:ln w="25400">
              <a:noFill/>
            </a:ln>
          </c:spPr>
          <c:invertIfNegative val="0"/>
          <c:dLbls>
            <c:dLbl>
              <c:idx val="0"/>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4-8AB9-45AC-837C-8655CFF639A7}"/>
                </c:ext>
              </c:extLst>
            </c:dLbl>
            <c:dLbl>
              <c:idx val="1"/>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5-8AB9-45AC-837C-8655CFF639A7}"/>
                </c:ext>
              </c:extLst>
            </c:dLbl>
            <c:dLbl>
              <c:idx val="2"/>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6-8AB9-45AC-837C-8655CFF639A7}"/>
                </c:ext>
              </c:extLst>
            </c:dLbl>
            <c:dLbl>
              <c:idx val="3"/>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7-8AB9-45AC-837C-8655CFF639A7}"/>
                </c:ext>
              </c:extLst>
            </c:dLbl>
            <c:dLbl>
              <c:idx val="4"/>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8-8AB9-45AC-837C-8655CFF639A7}"/>
                </c:ext>
              </c:extLst>
            </c:dLbl>
            <c:dLbl>
              <c:idx val="5"/>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9-8AB9-45AC-837C-8655CFF639A7}"/>
                </c:ext>
              </c:extLst>
            </c:dLbl>
            <c:dLbl>
              <c:idx val="6"/>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A-8AB9-45AC-837C-8655CFF639A7}"/>
                </c:ext>
              </c:extLst>
            </c:dLbl>
            <c:dLbl>
              <c:idx val="7"/>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B-8AB9-45AC-837C-8655CFF639A7}"/>
                </c:ext>
              </c:extLst>
            </c:dLbl>
            <c:dLbl>
              <c:idx val="8"/>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C-8AB9-45AC-837C-8655CFF639A7}"/>
                </c:ext>
              </c:extLst>
            </c:dLbl>
            <c:numFmt formatCode="0" sourceLinked="0"/>
            <c:spPr>
              <a:noFill/>
              <a:ln w="25400">
                <a:noFill/>
              </a:ln>
            </c:spPr>
            <c:txPr>
              <a:bodyPr wrap="square" lIns="38100" tIns="19050" rIns="38100" bIns="19050" anchor="ctr">
                <a:spAutoFit/>
              </a:bodyPr>
              <a:lstStyle/>
              <a:p>
                <a:pPr>
                  <a:defRPr sz="9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dati_4!$A$276:$A$317</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dati_4!$D$276:$D$317</c:f>
              <c:numCache>
                <c:formatCode>General</c:formatCode>
                <c:ptCount val="42"/>
                <c:pt idx="0" formatCode="0">
                  <c:v>13.5</c:v>
                </c:pt>
                <c:pt idx="2" formatCode="0">
                  <c:v>12.4</c:v>
                </c:pt>
                <c:pt idx="3" formatCode="0">
                  <c:v>14.5</c:v>
                </c:pt>
                <c:pt idx="5" formatCode="0">
                  <c:v>19.399999999999999</c:v>
                </c:pt>
                <c:pt idx="6" formatCode="0">
                  <c:v>18</c:v>
                </c:pt>
                <c:pt idx="7" formatCode="0">
                  <c:v>14.3</c:v>
                </c:pt>
                <c:pt idx="8" formatCode="0">
                  <c:v>10</c:v>
                </c:pt>
                <c:pt idx="9" formatCode="0">
                  <c:v>11.5</c:v>
                </c:pt>
                <c:pt idx="10" formatCode="0">
                  <c:v>11.4</c:v>
                </c:pt>
                <c:pt idx="12" formatCode="0">
                  <c:v>15.1</c:v>
                </c:pt>
                <c:pt idx="13" formatCode="0">
                  <c:v>14</c:v>
                </c:pt>
                <c:pt idx="14" formatCode="0">
                  <c:v>11.8</c:v>
                </c:pt>
                <c:pt idx="16" formatCode="0">
                  <c:v>13.8</c:v>
                </c:pt>
                <c:pt idx="17" formatCode="0">
                  <c:v>12.5</c:v>
                </c:pt>
                <c:pt idx="19" formatCode="0">
                  <c:v>13.6</c:v>
                </c:pt>
                <c:pt idx="20" formatCode="0">
                  <c:v>12.8</c:v>
                </c:pt>
                <c:pt idx="22" formatCode="0">
                  <c:v>15.2</c:v>
                </c:pt>
                <c:pt idx="23" formatCode="0">
                  <c:v>13.8</c:v>
                </c:pt>
                <c:pt idx="24" formatCode="0">
                  <c:v>12</c:v>
                </c:pt>
                <c:pt idx="26" formatCode="0">
                  <c:v>11.5</c:v>
                </c:pt>
                <c:pt idx="27" formatCode="0">
                  <c:v>18</c:v>
                </c:pt>
                <c:pt idx="28" formatCode="0">
                  <c:v>12.6</c:v>
                </c:pt>
                <c:pt idx="29" formatCode="0">
                  <c:v>14.1</c:v>
                </c:pt>
                <c:pt idx="30" formatCode="0">
                  <c:v>13.7</c:v>
                </c:pt>
                <c:pt idx="32" formatCode="0">
                  <c:v>16.2</c:v>
                </c:pt>
                <c:pt idx="33" formatCode="0">
                  <c:v>11.4</c:v>
                </c:pt>
                <c:pt idx="34" formatCode="0">
                  <c:v>11.6</c:v>
                </c:pt>
                <c:pt idx="35" formatCode="0">
                  <c:v>8.1</c:v>
                </c:pt>
                <c:pt idx="36" formatCode="0">
                  <c:v>17.2</c:v>
                </c:pt>
                <c:pt idx="37" formatCode="0">
                  <c:v>13.4</c:v>
                </c:pt>
                <c:pt idx="39" formatCode="0">
                  <c:v>16.2</c:v>
                </c:pt>
                <c:pt idx="40" formatCode="0">
                  <c:v>12.3</c:v>
                </c:pt>
                <c:pt idx="41" formatCode="0">
                  <c:v>11.9</c:v>
                </c:pt>
              </c:numCache>
            </c:numRef>
          </c:val>
          <c:extLst>
            <c:ext xmlns:c16="http://schemas.microsoft.com/office/drawing/2014/chart" uri="{C3380CC4-5D6E-409C-BE32-E72D297353CC}">
              <c16:uniqueId val="{0000002D-8AB9-45AC-837C-8655CFF639A7}"/>
            </c:ext>
          </c:extLst>
        </c:ser>
        <c:ser>
          <c:idx val="3"/>
          <c:order val="3"/>
          <c:tx>
            <c:strRef>
              <c:f>dati_4!$E$275</c:f>
              <c:strCache>
                <c:ptCount val="1"/>
                <c:pt idx="0">
                  <c:v>Drīzāk nepiekrītu</c:v>
                </c:pt>
              </c:strCache>
            </c:strRef>
          </c:tx>
          <c:spPr>
            <a:solidFill>
              <a:srgbClr val="D5BAEC"/>
            </a:solidFill>
            <a:ln w="25400">
              <a:noFill/>
            </a:ln>
          </c:spPr>
          <c:invertIfNegative val="0"/>
          <c:dLbls>
            <c:dLbl>
              <c:idx val="0"/>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2E-8AB9-45AC-837C-8655CFF639A7}"/>
                </c:ext>
              </c:extLst>
            </c:dLbl>
            <c:dLbl>
              <c:idx val="1"/>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2F-8AB9-45AC-837C-8655CFF639A7}"/>
                </c:ext>
              </c:extLst>
            </c:dLbl>
            <c:dLbl>
              <c:idx val="2"/>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0-8AB9-45AC-837C-8655CFF639A7}"/>
                </c:ext>
              </c:extLst>
            </c:dLbl>
            <c:dLbl>
              <c:idx val="3"/>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1-8AB9-45AC-837C-8655CFF639A7}"/>
                </c:ext>
              </c:extLst>
            </c:dLbl>
            <c:dLbl>
              <c:idx val="4"/>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2-8AB9-45AC-837C-8655CFF639A7}"/>
                </c:ext>
              </c:extLst>
            </c:dLbl>
            <c:dLbl>
              <c:idx val="5"/>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3-8AB9-45AC-837C-8655CFF639A7}"/>
                </c:ext>
              </c:extLst>
            </c:dLbl>
            <c:dLbl>
              <c:idx val="6"/>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4-8AB9-45AC-837C-8655CFF639A7}"/>
                </c:ext>
              </c:extLst>
            </c:dLbl>
            <c:dLbl>
              <c:idx val="7"/>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5-8AB9-45AC-837C-8655CFF639A7}"/>
                </c:ext>
              </c:extLst>
            </c:dLbl>
            <c:dLbl>
              <c:idx val="8"/>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6-8AB9-45AC-837C-8655CFF639A7}"/>
                </c:ext>
              </c:extLst>
            </c:dLbl>
            <c:dLbl>
              <c:idx val="9"/>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7-8AB9-45AC-837C-8655CFF639A7}"/>
                </c:ext>
              </c:extLst>
            </c:dLbl>
            <c:dLbl>
              <c:idx val="10"/>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8-8AB9-45AC-837C-8655CFF639A7}"/>
                </c:ext>
              </c:extLst>
            </c:dLbl>
            <c:dLbl>
              <c:idx val="11"/>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9-8AB9-45AC-837C-8655CFF639A7}"/>
                </c:ext>
              </c:extLst>
            </c:dLbl>
            <c:dLbl>
              <c:idx val="12"/>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A-8AB9-45AC-837C-8655CFF639A7}"/>
                </c:ext>
              </c:extLst>
            </c:dLbl>
            <c:dLbl>
              <c:idx val="13"/>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B-8AB9-45AC-837C-8655CFF639A7}"/>
                </c:ext>
              </c:extLst>
            </c:dLbl>
            <c:dLbl>
              <c:idx val="14"/>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C-8AB9-45AC-837C-8655CFF639A7}"/>
                </c:ext>
              </c:extLst>
            </c:dLbl>
            <c:dLbl>
              <c:idx val="15"/>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D-8AB9-45AC-837C-8655CFF639A7}"/>
                </c:ext>
              </c:extLst>
            </c:dLbl>
            <c:dLbl>
              <c:idx val="16"/>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E-8AB9-45AC-837C-8655CFF639A7}"/>
                </c:ext>
              </c:extLst>
            </c:dLbl>
            <c:dLbl>
              <c:idx val="17"/>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F-8AB9-45AC-837C-8655CFF639A7}"/>
                </c:ext>
              </c:extLst>
            </c:dLbl>
            <c:numFmt formatCode="0" sourceLinked="0"/>
            <c:spPr>
              <a:noFill/>
              <a:ln w="25400">
                <a:noFill/>
              </a:ln>
            </c:spPr>
            <c:txPr>
              <a:bodyPr wrap="square" lIns="38100" tIns="19050" rIns="38100" bIns="19050" anchor="ctr">
                <a:spAutoFit/>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dati_4!$A$276:$A$317</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dati_4!$E$276:$E$317</c:f>
              <c:numCache>
                <c:formatCode>General</c:formatCode>
                <c:ptCount val="42"/>
                <c:pt idx="0" formatCode="0">
                  <c:v>34.6</c:v>
                </c:pt>
                <c:pt idx="2" formatCode="0">
                  <c:v>36.799999999999997</c:v>
                </c:pt>
                <c:pt idx="3" formatCode="0">
                  <c:v>32.5</c:v>
                </c:pt>
                <c:pt idx="5" formatCode="0">
                  <c:v>31.7</c:v>
                </c:pt>
                <c:pt idx="6" formatCode="0">
                  <c:v>32.799999999999997</c:v>
                </c:pt>
                <c:pt idx="7" formatCode="0">
                  <c:v>35.9</c:v>
                </c:pt>
                <c:pt idx="8" formatCode="0">
                  <c:v>37</c:v>
                </c:pt>
                <c:pt idx="9" formatCode="0">
                  <c:v>37.5</c:v>
                </c:pt>
                <c:pt idx="10" formatCode="0">
                  <c:v>30.4</c:v>
                </c:pt>
                <c:pt idx="12" formatCode="0">
                  <c:v>30.3</c:v>
                </c:pt>
                <c:pt idx="13" formatCode="0">
                  <c:v>34.1</c:v>
                </c:pt>
                <c:pt idx="14" formatCode="0">
                  <c:v>37</c:v>
                </c:pt>
                <c:pt idx="16" formatCode="0">
                  <c:v>33.5</c:v>
                </c:pt>
                <c:pt idx="17" formatCode="0">
                  <c:v>37.700000000000003</c:v>
                </c:pt>
                <c:pt idx="19" formatCode="0">
                  <c:v>34.4</c:v>
                </c:pt>
                <c:pt idx="20" formatCode="0">
                  <c:v>36.1</c:v>
                </c:pt>
                <c:pt idx="22" formatCode="0">
                  <c:v>36.200000000000003</c:v>
                </c:pt>
                <c:pt idx="23" formatCode="0">
                  <c:v>37.6</c:v>
                </c:pt>
                <c:pt idx="24" formatCode="0">
                  <c:v>29.3</c:v>
                </c:pt>
                <c:pt idx="26" formatCode="0">
                  <c:v>30.1</c:v>
                </c:pt>
                <c:pt idx="27" formatCode="0">
                  <c:v>32.200000000000003</c:v>
                </c:pt>
                <c:pt idx="28" formatCode="0">
                  <c:v>36.299999999999997</c:v>
                </c:pt>
                <c:pt idx="29" formatCode="0">
                  <c:v>38.9</c:v>
                </c:pt>
                <c:pt idx="30" formatCode="0">
                  <c:v>41.8</c:v>
                </c:pt>
                <c:pt idx="32" formatCode="0">
                  <c:v>39.9</c:v>
                </c:pt>
                <c:pt idx="33" formatCode="0">
                  <c:v>27.8</c:v>
                </c:pt>
                <c:pt idx="34" formatCode="0">
                  <c:v>40</c:v>
                </c:pt>
                <c:pt idx="35" formatCode="0">
                  <c:v>22.8</c:v>
                </c:pt>
                <c:pt idx="36" formatCode="0">
                  <c:v>41.6</c:v>
                </c:pt>
                <c:pt idx="37" formatCode="0">
                  <c:v>29</c:v>
                </c:pt>
                <c:pt idx="39" formatCode="0">
                  <c:v>39.9</c:v>
                </c:pt>
                <c:pt idx="40" formatCode="0">
                  <c:v>35.700000000000003</c:v>
                </c:pt>
                <c:pt idx="41" formatCode="0">
                  <c:v>27.3</c:v>
                </c:pt>
              </c:numCache>
            </c:numRef>
          </c:val>
          <c:extLst>
            <c:ext xmlns:c16="http://schemas.microsoft.com/office/drawing/2014/chart" uri="{C3380CC4-5D6E-409C-BE32-E72D297353CC}">
              <c16:uniqueId val="{00000040-8AB9-45AC-837C-8655CFF639A7}"/>
            </c:ext>
          </c:extLst>
        </c:ser>
        <c:ser>
          <c:idx val="4"/>
          <c:order val="4"/>
          <c:tx>
            <c:strRef>
              <c:f>dati_4!$F$275</c:f>
              <c:strCache>
                <c:ptCount val="1"/>
                <c:pt idx="0">
                  <c:v>Nemaz nepiekrītu</c:v>
                </c:pt>
              </c:strCache>
            </c:strRef>
          </c:tx>
          <c:spPr>
            <a:solidFill>
              <a:srgbClr val="A37EDE"/>
            </a:solidFill>
            <a:ln w="25400">
              <a:noFill/>
            </a:ln>
          </c:spPr>
          <c:invertIfNegative val="0"/>
          <c:dLbls>
            <c:dLbl>
              <c:idx val="0"/>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1-8AB9-45AC-837C-8655CFF639A7}"/>
                </c:ext>
              </c:extLst>
            </c:dLbl>
            <c:dLbl>
              <c:idx val="1"/>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2-8AB9-45AC-837C-8655CFF639A7}"/>
                </c:ext>
              </c:extLst>
            </c:dLbl>
            <c:dLbl>
              <c:idx val="2"/>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3-8AB9-45AC-837C-8655CFF639A7}"/>
                </c:ext>
              </c:extLst>
            </c:dLbl>
            <c:dLbl>
              <c:idx val="3"/>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4-8AB9-45AC-837C-8655CFF639A7}"/>
                </c:ext>
              </c:extLst>
            </c:dLbl>
            <c:dLbl>
              <c:idx val="4"/>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5-8AB9-45AC-837C-8655CFF639A7}"/>
                </c:ext>
              </c:extLst>
            </c:dLbl>
            <c:dLbl>
              <c:idx val="5"/>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6-8AB9-45AC-837C-8655CFF639A7}"/>
                </c:ext>
              </c:extLst>
            </c:dLbl>
            <c:dLbl>
              <c:idx val="6"/>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7-8AB9-45AC-837C-8655CFF639A7}"/>
                </c:ext>
              </c:extLst>
            </c:dLbl>
            <c:dLbl>
              <c:idx val="7"/>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8-8AB9-45AC-837C-8655CFF639A7}"/>
                </c:ext>
              </c:extLst>
            </c:dLbl>
            <c:dLbl>
              <c:idx val="8"/>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9-8AB9-45AC-837C-8655CFF639A7}"/>
                </c:ext>
              </c:extLst>
            </c:dLbl>
            <c:dLbl>
              <c:idx val="9"/>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A-8AB9-45AC-837C-8655CFF639A7}"/>
                </c:ext>
              </c:extLst>
            </c:dLbl>
            <c:dLbl>
              <c:idx val="10"/>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B-8AB9-45AC-837C-8655CFF639A7}"/>
                </c:ext>
              </c:extLst>
            </c:dLbl>
            <c:dLbl>
              <c:idx val="11"/>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C-8AB9-45AC-837C-8655CFF639A7}"/>
                </c:ext>
              </c:extLst>
            </c:dLbl>
            <c:dLbl>
              <c:idx val="12"/>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D-8AB9-45AC-837C-8655CFF639A7}"/>
                </c:ext>
              </c:extLst>
            </c:dLbl>
            <c:dLbl>
              <c:idx val="13"/>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E-8AB9-45AC-837C-8655CFF639A7}"/>
                </c:ext>
              </c:extLst>
            </c:dLbl>
            <c:dLbl>
              <c:idx val="14"/>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F-8AB9-45AC-837C-8655CFF639A7}"/>
                </c:ext>
              </c:extLst>
            </c:dLbl>
            <c:dLbl>
              <c:idx val="15"/>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50-8AB9-45AC-837C-8655CFF639A7}"/>
                </c:ext>
              </c:extLst>
            </c:dLbl>
            <c:dLbl>
              <c:idx val="16"/>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51-8AB9-45AC-837C-8655CFF639A7}"/>
                </c:ext>
              </c:extLst>
            </c:dLbl>
            <c:dLbl>
              <c:idx val="17"/>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52-8AB9-45AC-837C-8655CFF639A7}"/>
                </c:ext>
              </c:extLst>
            </c:dLbl>
            <c:numFmt formatCode="0" sourceLinked="0"/>
            <c:spPr>
              <a:noFill/>
              <a:ln w="25400">
                <a:noFill/>
              </a:ln>
            </c:spPr>
            <c:txPr>
              <a:bodyPr wrap="square" lIns="38100" tIns="19050" rIns="38100" bIns="19050" anchor="ctr">
                <a:spAutoFit/>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dati_4!$A$276:$A$317</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dati_4!$F$276:$F$317</c:f>
              <c:numCache>
                <c:formatCode>General</c:formatCode>
                <c:ptCount val="42"/>
                <c:pt idx="0" formatCode="0">
                  <c:v>24.1</c:v>
                </c:pt>
                <c:pt idx="2" formatCode="0">
                  <c:v>24.8</c:v>
                </c:pt>
                <c:pt idx="3" formatCode="0">
                  <c:v>23.5</c:v>
                </c:pt>
                <c:pt idx="5" formatCode="0">
                  <c:v>14.5</c:v>
                </c:pt>
                <c:pt idx="6" formatCode="0">
                  <c:v>19.399999999999999</c:v>
                </c:pt>
                <c:pt idx="7" formatCode="0">
                  <c:v>25.6</c:v>
                </c:pt>
                <c:pt idx="8" formatCode="0">
                  <c:v>23.5</c:v>
                </c:pt>
                <c:pt idx="9" formatCode="0">
                  <c:v>29.2</c:v>
                </c:pt>
                <c:pt idx="10" formatCode="0">
                  <c:v>27.1</c:v>
                </c:pt>
                <c:pt idx="12" formatCode="0">
                  <c:v>24.5</c:v>
                </c:pt>
                <c:pt idx="13" formatCode="0">
                  <c:v>24.2</c:v>
                </c:pt>
                <c:pt idx="14" formatCode="0">
                  <c:v>23.9</c:v>
                </c:pt>
                <c:pt idx="16" formatCode="0">
                  <c:v>27.9</c:v>
                </c:pt>
                <c:pt idx="17" formatCode="0">
                  <c:v>18.399999999999999</c:v>
                </c:pt>
                <c:pt idx="19" formatCode="0">
                  <c:v>25.3</c:v>
                </c:pt>
                <c:pt idx="20" formatCode="0">
                  <c:v>15.1</c:v>
                </c:pt>
                <c:pt idx="22" formatCode="0">
                  <c:v>20.8</c:v>
                </c:pt>
                <c:pt idx="23" formatCode="0">
                  <c:v>23.6</c:v>
                </c:pt>
                <c:pt idx="24" formatCode="0">
                  <c:v>26.7</c:v>
                </c:pt>
                <c:pt idx="26" formatCode="0">
                  <c:v>28.7</c:v>
                </c:pt>
                <c:pt idx="27" formatCode="0">
                  <c:v>21</c:v>
                </c:pt>
                <c:pt idx="28" formatCode="0">
                  <c:v>24</c:v>
                </c:pt>
                <c:pt idx="29" formatCode="0">
                  <c:v>24</c:v>
                </c:pt>
                <c:pt idx="30" formatCode="0">
                  <c:v>19</c:v>
                </c:pt>
                <c:pt idx="32" formatCode="0">
                  <c:v>13.4</c:v>
                </c:pt>
                <c:pt idx="33" formatCode="0">
                  <c:v>38.299999999999997</c:v>
                </c:pt>
                <c:pt idx="34" formatCode="0">
                  <c:v>28.3</c:v>
                </c:pt>
                <c:pt idx="35" formatCode="0">
                  <c:v>34.799999999999997</c:v>
                </c:pt>
                <c:pt idx="36" formatCode="0">
                  <c:v>29.9</c:v>
                </c:pt>
                <c:pt idx="37" formatCode="0">
                  <c:v>15.6</c:v>
                </c:pt>
                <c:pt idx="39" formatCode="0">
                  <c:v>13.4</c:v>
                </c:pt>
                <c:pt idx="40" formatCode="0">
                  <c:v>22.2</c:v>
                </c:pt>
                <c:pt idx="41" formatCode="0">
                  <c:v>38.5</c:v>
                </c:pt>
              </c:numCache>
            </c:numRef>
          </c:val>
          <c:extLst>
            <c:ext xmlns:c16="http://schemas.microsoft.com/office/drawing/2014/chart" uri="{C3380CC4-5D6E-409C-BE32-E72D297353CC}">
              <c16:uniqueId val="{00000053-8AB9-45AC-837C-8655CFF639A7}"/>
            </c:ext>
          </c:extLst>
        </c:ser>
        <c:ser>
          <c:idx val="5"/>
          <c:order val="5"/>
          <c:tx>
            <c:strRef>
              <c:f>dati_4!$G$275</c:f>
              <c:strCache>
                <c:ptCount val="1"/>
              </c:strCache>
            </c:strRef>
          </c:tx>
          <c:spPr>
            <a:noFill/>
            <a:ln w="25400">
              <a:noFill/>
            </a:ln>
          </c:spPr>
          <c:invertIfNegative val="0"/>
          <c:cat>
            <c:strRef>
              <c:f>dati_4!$A$276:$A$317</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dati_4!$G$276:$G$317</c:f>
              <c:numCache>
                <c:formatCode>General</c:formatCode>
                <c:ptCount val="42"/>
                <c:pt idx="0" formatCode="0.0">
                  <c:v>15.599999999999994</c:v>
                </c:pt>
                <c:pt idx="2" formatCode="0.0">
                  <c:v>12.700000000000003</c:v>
                </c:pt>
                <c:pt idx="3" formatCode="0.0">
                  <c:v>18.299999999999997</c:v>
                </c:pt>
                <c:pt idx="5" formatCode="0.0">
                  <c:v>28.099999999999998</c:v>
                </c:pt>
                <c:pt idx="6" formatCode="0.0">
                  <c:v>22.1</c:v>
                </c:pt>
                <c:pt idx="7" formatCode="0.0">
                  <c:v>12.799999999999997</c:v>
                </c:pt>
                <c:pt idx="8" formatCode="0.0">
                  <c:v>13.799999999999997</c:v>
                </c:pt>
                <c:pt idx="9" formatCode="0.0">
                  <c:v>7.5999999999999943</c:v>
                </c:pt>
                <c:pt idx="10" formatCode="0.0">
                  <c:v>16.799999999999997</c:v>
                </c:pt>
                <c:pt idx="12" formatCode="0.0">
                  <c:v>19.499999999999996</c:v>
                </c:pt>
                <c:pt idx="13" formatCode="0.0">
                  <c:v>15.999999999999993</c:v>
                </c:pt>
                <c:pt idx="14" formatCode="0.0">
                  <c:v>13.399999999999999</c:v>
                </c:pt>
                <c:pt idx="16" formatCode="0.0">
                  <c:v>12.899999999999999</c:v>
                </c:pt>
                <c:pt idx="17" formatCode="0.0">
                  <c:v>18.199999999999996</c:v>
                </c:pt>
                <c:pt idx="19" formatCode="0.0">
                  <c:v>14.600000000000001</c:v>
                </c:pt>
                <c:pt idx="20" formatCode="0.0">
                  <c:v>23.099999999999994</c:v>
                </c:pt>
                <c:pt idx="22" formatCode="0.0">
                  <c:v>17.299999999999997</c:v>
                </c:pt>
                <c:pt idx="23" formatCode="0.0">
                  <c:v>13.099999999999994</c:v>
                </c:pt>
                <c:pt idx="24" formatCode="0.0">
                  <c:v>18.299999999999994</c:v>
                </c:pt>
                <c:pt idx="26" formatCode="0.0">
                  <c:v>15.499999999999993</c:v>
                </c:pt>
                <c:pt idx="27" formatCode="0.0">
                  <c:v>21.099999999999994</c:v>
                </c:pt>
                <c:pt idx="28" formatCode="0.0">
                  <c:v>14</c:v>
                </c:pt>
                <c:pt idx="29" formatCode="0.0">
                  <c:v>11.399999999999999</c:v>
                </c:pt>
                <c:pt idx="30" formatCode="0.0">
                  <c:v>13.5</c:v>
                </c:pt>
                <c:pt idx="32" formatCode="0.0">
                  <c:v>21</c:v>
                </c:pt>
                <c:pt idx="33" formatCode="0.0">
                  <c:v>8.1999999999999993</c:v>
                </c:pt>
                <c:pt idx="34" formatCode="0.0">
                  <c:v>6</c:v>
                </c:pt>
                <c:pt idx="35" formatCode="0.0">
                  <c:v>16.7</c:v>
                </c:pt>
                <c:pt idx="36" formatCode="0.0">
                  <c:v>2.7999999999999972</c:v>
                </c:pt>
                <c:pt idx="37" formatCode="0.0">
                  <c:v>29.699999999999996</c:v>
                </c:pt>
                <c:pt idx="39" formatCode="0.0">
                  <c:v>21</c:v>
                </c:pt>
                <c:pt idx="40" formatCode="0.0">
                  <c:v>16.399999999999991</c:v>
                </c:pt>
                <c:pt idx="41" formatCode="0.0">
                  <c:v>8.4999999999999964</c:v>
                </c:pt>
              </c:numCache>
            </c:numRef>
          </c:val>
          <c:extLst>
            <c:ext xmlns:c16="http://schemas.microsoft.com/office/drawing/2014/chart" uri="{C3380CC4-5D6E-409C-BE32-E72D297353CC}">
              <c16:uniqueId val="{00000054-8AB9-45AC-837C-8655CFF639A7}"/>
            </c:ext>
          </c:extLst>
        </c:ser>
        <c:ser>
          <c:idx val="6"/>
          <c:order val="6"/>
          <c:tx>
            <c:strRef>
              <c:f>dati_4!$H$275</c:f>
              <c:strCache>
                <c:ptCount val="1"/>
                <c:pt idx="0">
                  <c:v>Grūti pateikt</c:v>
                </c:pt>
              </c:strCache>
            </c:strRef>
          </c:tx>
          <c:spPr>
            <a:solidFill>
              <a:srgbClr val="D7D7D7"/>
            </a:solidFill>
            <a:ln w="25400">
              <a:noFill/>
            </a:ln>
          </c:spPr>
          <c:invertIfNegative val="0"/>
          <c:dLbls>
            <c:numFmt formatCode="#,##0" sourceLinked="0"/>
            <c:spPr>
              <a:noFill/>
              <a:ln w="25400">
                <a:noFill/>
              </a:ln>
            </c:spPr>
            <c:txPr>
              <a:bodyPr wrap="square" lIns="38100" tIns="19050" rIns="38100" bIns="19050" anchor="ctr">
                <a:spAutoFit/>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dati_4!$A$276:$A$317</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dati_4!$H$276:$H$317</c:f>
              <c:numCache>
                <c:formatCode>General</c:formatCode>
                <c:ptCount val="42"/>
                <c:pt idx="0" formatCode="0">
                  <c:v>25.8</c:v>
                </c:pt>
                <c:pt idx="2" formatCode="0">
                  <c:v>22.9</c:v>
                </c:pt>
                <c:pt idx="3" formatCode="0">
                  <c:v>28.5</c:v>
                </c:pt>
                <c:pt idx="5" formatCode="0">
                  <c:v>32.5</c:v>
                </c:pt>
                <c:pt idx="6" formatCode="0">
                  <c:v>25.7</c:v>
                </c:pt>
                <c:pt idx="7" formatCode="0">
                  <c:v>21.6</c:v>
                </c:pt>
                <c:pt idx="8" formatCode="0">
                  <c:v>28.3</c:v>
                </c:pt>
                <c:pt idx="9" formatCode="0">
                  <c:v>20.8</c:v>
                </c:pt>
                <c:pt idx="10" formatCode="0">
                  <c:v>29.8</c:v>
                </c:pt>
                <c:pt idx="12" formatCode="0">
                  <c:v>27.7</c:v>
                </c:pt>
                <c:pt idx="13" formatCode="0">
                  <c:v>25.6</c:v>
                </c:pt>
                <c:pt idx="14" formatCode="0">
                  <c:v>25.5</c:v>
                </c:pt>
                <c:pt idx="16" formatCode="0">
                  <c:v>22.5</c:v>
                </c:pt>
                <c:pt idx="17" formatCode="0">
                  <c:v>29.8</c:v>
                </c:pt>
                <c:pt idx="19" formatCode="0">
                  <c:v>24.5</c:v>
                </c:pt>
                <c:pt idx="20" formatCode="0">
                  <c:v>35</c:v>
                </c:pt>
                <c:pt idx="22" formatCode="0">
                  <c:v>26.6</c:v>
                </c:pt>
                <c:pt idx="23" formatCode="0">
                  <c:v>22.7</c:v>
                </c:pt>
                <c:pt idx="24" formatCode="0">
                  <c:v>29.8</c:v>
                </c:pt>
                <c:pt idx="26" formatCode="0">
                  <c:v>27.9</c:v>
                </c:pt>
                <c:pt idx="27" formatCode="0">
                  <c:v>24.9</c:v>
                </c:pt>
                <c:pt idx="28" formatCode="0">
                  <c:v>25.7</c:v>
                </c:pt>
                <c:pt idx="29" formatCode="0">
                  <c:v>21.4</c:v>
                </c:pt>
                <c:pt idx="30" formatCode="0">
                  <c:v>24.6</c:v>
                </c:pt>
                <c:pt idx="32" formatCode="0">
                  <c:v>28.2</c:v>
                </c:pt>
                <c:pt idx="33" formatCode="0">
                  <c:v>21.6</c:v>
                </c:pt>
                <c:pt idx="34" formatCode="0">
                  <c:v>17.2</c:v>
                </c:pt>
                <c:pt idx="35" formatCode="0">
                  <c:v>32</c:v>
                </c:pt>
                <c:pt idx="36" formatCode="0">
                  <c:v>10.4</c:v>
                </c:pt>
                <c:pt idx="37" formatCode="0">
                  <c:v>40</c:v>
                </c:pt>
                <c:pt idx="39" formatCode="0">
                  <c:v>28.2</c:v>
                </c:pt>
                <c:pt idx="40" formatCode="0">
                  <c:v>27.5</c:v>
                </c:pt>
                <c:pt idx="41" formatCode="0">
                  <c:v>20.9</c:v>
                </c:pt>
              </c:numCache>
            </c:numRef>
          </c:val>
          <c:extLst>
            <c:ext xmlns:c16="http://schemas.microsoft.com/office/drawing/2014/chart" uri="{C3380CC4-5D6E-409C-BE32-E72D297353CC}">
              <c16:uniqueId val="{00000055-8AB9-45AC-837C-8655CFF639A7}"/>
            </c:ext>
          </c:extLst>
        </c:ser>
        <c:dLbls>
          <c:showLegendKey val="0"/>
          <c:showVal val="0"/>
          <c:showCatName val="0"/>
          <c:showSerName val="0"/>
          <c:showPercent val="0"/>
          <c:showBubbleSize val="0"/>
        </c:dLbls>
        <c:gapWidth val="27"/>
        <c:overlap val="100"/>
        <c:axId val="488680008"/>
        <c:axId val="1"/>
      </c:barChart>
      <c:catAx>
        <c:axId val="488680008"/>
        <c:scaling>
          <c:orientation val="maxMin"/>
        </c:scaling>
        <c:delete val="0"/>
        <c:axPos val="l"/>
        <c:title>
          <c:tx>
            <c:rich>
              <a:bodyPr rot="0" vert="horz"/>
              <a:lstStyle/>
              <a:p>
                <a:pPr algn="just">
                  <a:defRPr sz="800" b="0" i="0" u="none" strike="noStrike" baseline="0">
                    <a:solidFill>
                      <a:srgbClr val="000000"/>
                    </a:solidFill>
                    <a:latin typeface="Arial"/>
                    <a:ea typeface="Arial"/>
                    <a:cs typeface="Arial"/>
                  </a:defRPr>
                </a:pPr>
                <a:r>
                  <a:rPr lang="en-US"/>
                  <a:t>%</a:t>
                </a:r>
              </a:p>
            </c:rich>
          </c:tx>
          <c:layout>
            <c:manualLayout>
              <c:xMode val="edge"/>
              <c:yMode val="edge"/>
              <c:x val="2.6164210581989592E-2"/>
              <c:y val="2.7234219484940619E-2"/>
            </c:manualLayout>
          </c:layout>
          <c:overlay val="0"/>
          <c:spPr>
            <a:solidFill>
              <a:srgbClr val="FFFFFF"/>
            </a:solidFill>
            <a:ln w="3175">
              <a:solidFill>
                <a:srgbClr val="000000"/>
              </a:solidFill>
              <a:prstDash val="solid"/>
            </a:ln>
            <a:effectLst>
              <a:outerShdw dist="35921" dir="2700000" algn="br">
                <a:srgbClr val="000000"/>
              </a:outerShdw>
            </a:effectLst>
          </c:spPr>
        </c:title>
        <c:numFmt formatCode="General" sourceLinked="1"/>
        <c:majorTickMark val="out"/>
        <c:minorTickMark val="none"/>
        <c:tickLblPos val="low"/>
        <c:spPr>
          <a:ln w="3175">
            <a:solidFill>
              <a:srgbClr val="000000"/>
            </a:solidFill>
            <a:prstDash val="solid"/>
          </a:ln>
        </c:spPr>
        <c:txPr>
          <a:bodyPr rot="0" vert="horz"/>
          <a:lstStyle/>
          <a:p>
            <a:pPr>
              <a:defRPr sz="1000" b="0" i="0" u="none" strike="noStrike" baseline="0">
                <a:solidFill>
                  <a:srgbClr val="000000"/>
                </a:solidFill>
                <a:latin typeface="Arial"/>
                <a:ea typeface="Arial"/>
                <a:cs typeface="Arial"/>
              </a:defRPr>
            </a:pPr>
            <a:endParaRPr lang="en-US"/>
          </a:p>
        </c:txPr>
        <c:crossAx val="1"/>
        <c:crossesAt val="23.6"/>
        <c:auto val="1"/>
        <c:lblAlgn val="ctr"/>
        <c:lblOffset val="100"/>
        <c:tickLblSkip val="1"/>
        <c:tickMarkSkip val="1"/>
        <c:noMultiLvlLbl val="0"/>
      </c:catAx>
      <c:valAx>
        <c:axId val="1"/>
        <c:scaling>
          <c:orientation val="minMax"/>
          <c:max val="140"/>
          <c:min val="0"/>
        </c:scaling>
        <c:delete val="1"/>
        <c:axPos val="b"/>
        <c:numFmt formatCode="0.0" sourceLinked="1"/>
        <c:majorTickMark val="out"/>
        <c:minorTickMark val="none"/>
        <c:tickLblPos val="nextTo"/>
        <c:crossAx val="488680008"/>
        <c:crosses val="max"/>
        <c:crossBetween val="between"/>
        <c:majorUnit val="74.5"/>
        <c:minorUnit val="4"/>
      </c:valAx>
      <c:spPr>
        <a:noFill/>
        <a:ln w="25400">
          <a:noFill/>
        </a:ln>
      </c:spPr>
    </c:plotArea>
    <c:legend>
      <c:legendPos val="r"/>
      <c:legendEntry>
        <c:idx val="0"/>
        <c:delete val="1"/>
      </c:legendEntry>
      <c:legendEntry>
        <c:idx val="5"/>
        <c:delete val="1"/>
      </c:legendEntry>
      <c:layout>
        <c:manualLayout>
          <c:xMode val="edge"/>
          <c:yMode val="edge"/>
          <c:x val="0.21903059030056313"/>
          <c:y val="7.0721357850070717E-3"/>
          <c:w val="0.75200206474551334"/>
          <c:h val="5.2333804809052337E-2"/>
        </c:manualLayout>
      </c:layout>
      <c:overlay val="0"/>
      <c:spPr>
        <a:noFill/>
        <a:ln w="25400">
          <a:noFill/>
        </a:ln>
      </c:spPr>
      <c:txPr>
        <a:bodyPr/>
        <a:lstStyle/>
        <a:p>
          <a:pPr>
            <a:defRPr sz="1000" b="0" i="0" u="none" strike="noStrike" baseline="0">
              <a:solidFill>
                <a:srgbClr val="000000"/>
              </a:solidFill>
              <a:latin typeface="Arial"/>
              <a:ea typeface="Arial"/>
              <a:cs typeface="Arial"/>
            </a:defRPr>
          </a:pPr>
          <a:endParaRPr lang="lv-LV"/>
        </a:p>
      </c:txPr>
    </c:legend>
    <c:plotVisOnly val="1"/>
    <c:dispBlanksAs val="gap"/>
    <c:showDLblsOverMax val="0"/>
  </c:chart>
  <c:spPr>
    <a:noFill/>
    <a:ln w="6350">
      <a:noFill/>
    </a:ln>
  </c:spPr>
  <c:txPr>
    <a:bodyPr/>
    <a:lstStyle/>
    <a:p>
      <a:pPr>
        <a:defRPr sz="800" b="0" i="0" u="none" strike="noStrike" baseline="0">
          <a:solidFill>
            <a:srgbClr val="000000"/>
          </a:solidFill>
          <a:latin typeface="Arial"/>
          <a:ea typeface="Arial"/>
          <a:cs typeface="Arial"/>
        </a:defRPr>
      </a:pPr>
      <a:endParaRPr lang="en-US"/>
    </a:p>
  </c:txPr>
  <c:externalData r:id="rId2">
    <c:autoUpdate val="0"/>
  </c:externalData>
  <c:userShapes r:id="rId3"/>
</c:chartSpace>
</file>

<file path=ppt/charts/chart4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000" b="0" i="0" u="none" strike="noStrike" baseline="0">
                <a:solidFill>
                  <a:srgbClr val="000000"/>
                </a:solidFill>
                <a:latin typeface="Arial"/>
                <a:ea typeface="Arial"/>
                <a:cs typeface="Arial"/>
              </a:defRPr>
            </a:pPr>
            <a:r>
              <a:rPr lang="lv-LV" sz="1000"/>
              <a:t>Indekss*</a:t>
            </a:r>
          </a:p>
        </c:rich>
      </c:tx>
      <c:layout>
        <c:manualLayout>
          <c:xMode val="edge"/>
          <c:yMode val="edge"/>
          <c:x val="0.25710526609705703"/>
          <c:y val="1.5150181155309477E-2"/>
        </c:manualLayout>
      </c:layout>
      <c:overlay val="0"/>
      <c:spPr>
        <a:solidFill>
          <a:srgbClr val="FFFFFF"/>
        </a:solidFill>
        <a:ln w="3175">
          <a:solidFill>
            <a:srgbClr val="000000"/>
          </a:solidFill>
          <a:prstDash val="solid"/>
        </a:ln>
        <a:effectLst>
          <a:outerShdw dist="35921" dir="2700000" algn="br">
            <a:srgbClr val="000000"/>
          </a:outerShdw>
        </a:effectLst>
      </c:spPr>
    </c:title>
    <c:autoTitleDeleted val="0"/>
    <c:plotArea>
      <c:layout>
        <c:manualLayout>
          <c:layoutTarget val="inner"/>
          <c:xMode val="edge"/>
          <c:yMode val="edge"/>
          <c:x val="0.24444621271855266"/>
          <c:y val="6.3236296457888003E-2"/>
          <c:w val="0.42222527651386366"/>
          <c:h val="0.91348978312783569"/>
        </c:manualLayout>
      </c:layout>
      <c:barChart>
        <c:barDir val="bar"/>
        <c:grouping val="clustered"/>
        <c:varyColors val="0"/>
        <c:ser>
          <c:idx val="0"/>
          <c:order val="0"/>
          <c:spPr>
            <a:pattFill prst="dkUpDiag">
              <a:fgClr>
                <a:srgbClr val="E3A50B"/>
              </a:fgClr>
              <a:bgClr>
                <a:schemeClr val="bg1"/>
              </a:bgClr>
            </a:pattFill>
            <a:ln>
              <a:solidFill>
                <a:srgbClr val="E3A50B"/>
              </a:solidFill>
            </a:ln>
          </c:spPr>
          <c:invertIfNegative val="1"/>
          <c:dLbls>
            <c:numFmt formatCode="#,##0.0" sourceLinked="0"/>
            <c:spPr>
              <a:noFill/>
              <a:ln w="25400">
                <a:noFill/>
              </a:ln>
            </c:spPr>
            <c:txPr>
              <a:bodyPr wrap="square" lIns="38100" tIns="19050" rIns="38100" bIns="19050" anchor="ctr">
                <a:spAutoFit/>
              </a:bodyPr>
              <a:lstStyle/>
              <a:p>
                <a:pPr>
                  <a:defRPr sz="900" b="0"/>
                </a:pPr>
                <a:endParaRPr lang="lv-LV"/>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dati_4!$K$276:$K$317</c:f>
              <c:numCache>
                <c:formatCode>General</c:formatCode>
                <c:ptCount val="42"/>
                <c:pt idx="0" formatCode="0.0">
                  <c:v>-32.650000000000006</c:v>
                </c:pt>
                <c:pt idx="2" formatCode="0.0">
                  <c:v>-33.9</c:v>
                </c:pt>
                <c:pt idx="3" formatCode="0.0">
                  <c:v>-31.5</c:v>
                </c:pt>
                <c:pt idx="5" formatCode="0.0">
                  <c:v>-18.649999999999999</c:v>
                </c:pt>
                <c:pt idx="6" formatCode="0.0">
                  <c:v>-22.599999999999998</c:v>
                </c:pt>
                <c:pt idx="7" formatCode="0.0">
                  <c:v>-33.700000000000003</c:v>
                </c:pt>
                <c:pt idx="8" formatCode="0.0">
                  <c:v>-35.9</c:v>
                </c:pt>
                <c:pt idx="9" formatCode="0.0">
                  <c:v>-41.1</c:v>
                </c:pt>
                <c:pt idx="10" formatCode="0.0">
                  <c:v>-35.299999999999997</c:v>
                </c:pt>
                <c:pt idx="12" formatCode="0.0">
                  <c:v>-29.700000000000003</c:v>
                </c:pt>
                <c:pt idx="13" formatCode="0.0">
                  <c:v>-32.15</c:v>
                </c:pt>
                <c:pt idx="14" formatCode="0.0">
                  <c:v>-34.700000000000003</c:v>
                </c:pt>
                <c:pt idx="16" formatCode="0.0">
                  <c:v>-35.450000000000003</c:v>
                </c:pt>
                <c:pt idx="17" formatCode="0.0">
                  <c:v>-29.5</c:v>
                </c:pt>
                <c:pt idx="19" formatCode="0.0">
                  <c:v>-33.6</c:v>
                </c:pt>
                <c:pt idx="20" formatCode="0.0">
                  <c:v>-25.75</c:v>
                </c:pt>
                <c:pt idx="22" formatCode="0.0">
                  <c:v>-30.200000000000003</c:v>
                </c:pt>
                <c:pt idx="23" formatCode="0.0">
                  <c:v>-33.299999999999997</c:v>
                </c:pt>
                <c:pt idx="24" formatCode="0.0">
                  <c:v>-33.15</c:v>
                </c:pt>
                <c:pt idx="26" formatCode="0.0">
                  <c:v>-36.200000000000003</c:v>
                </c:pt>
                <c:pt idx="27" formatCode="0.0">
                  <c:v>-24.200000000000003</c:v>
                </c:pt>
                <c:pt idx="28" formatCode="0.0">
                  <c:v>-34.349999999999994</c:v>
                </c:pt>
                <c:pt idx="29" formatCode="0.0">
                  <c:v>-34.700000000000003</c:v>
                </c:pt>
                <c:pt idx="30" formatCode="0.0">
                  <c:v>-32.15</c:v>
                </c:pt>
                <c:pt idx="32" formatCode="0.0">
                  <c:v>-22.85</c:v>
                </c:pt>
                <c:pt idx="33" formatCode="0.0">
                  <c:v>-45.699999999999996</c:v>
                </c:pt>
                <c:pt idx="34" formatCode="0.0">
                  <c:v>-39.6</c:v>
                </c:pt>
                <c:pt idx="35" formatCode="0.0">
                  <c:v>-39.849999999999994</c:v>
                </c:pt>
                <c:pt idx="36" formatCode="0.0">
                  <c:v>-41.1</c:v>
                </c:pt>
                <c:pt idx="37" formatCode="0.0">
                  <c:v>-21.5</c:v>
                </c:pt>
                <c:pt idx="39" formatCode="0.0">
                  <c:v>-22.85</c:v>
                </c:pt>
                <c:pt idx="40" formatCode="0.0">
                  <c:v>-31.7</c:v>
                </c:pt>
                <c:pt idx="41" formatCode="0.0">
                  <c:v>-44.8</c:v>
                </c:pt>
              </c:numCache>
            </c:numRef>
          </c:val>
          <c:extLst>
            <c:ext xmlns:c16="http://schemas.microsoft.com/office/drawing/2014/chart" uri="{C3380CC4-5D6E-409C-BE32-E72D297353CC}">
              <c16:uniqueId val="{00000000-9024-4FFB-9757-274B42D4BD0A}"/>
            </c:ext>
          </c:extLst>
        </c:ser>
        <c:dLbls>
          <c:showLegendKey val="0"/>
          <c:showVal val="0"/>
          <c:showCatName val="0"/>
          <c:showSerName val="0"/>
          <c:showPercent val="0"/>
          <c:showBubbleSize val="0"/>
        </c:dLbls>
        <c:gapWidth val="27"/>
        <c:overlap val="100"/>
        <c:axId val="488687928"/>
        <c:axId val="1"/>
      </c:barChart>
      <c:catAx>
        <c:axId val="488687928"/>
        <c:scaling>
          <c:orientation val="maxMin"/>
        </c:scaling>
        <c:delete val="0"/>
        <c:axPos val="l"/>
        <c:majorTickMark val="out"/>
        <c:minorTickMark val="none"/>
        <c:tickLblPos val="none"/>
        <c:spPr>
          <a:ln w="3175">
            <a:solidFill>
              <a:srgbClr val="000000"/>
            </a:solidFill>
            <a:prstDash val="solid"/>
          </a:ln>
        </c:spPr>
        <c:crossAx val="1"/>
        <c:crosses val="autoZero"/>
        <c:auto val="1"/>
        <c:lblAlgn val="ctr"/>
        <c:lblOffset val="100"/>
        <c:tickLblSkip val="1"/>
        <c:tickMarkSkip val="1"/>
        <c:noMultiLvlLbl val="0"/>
      </c:catAx>
      <c:valAx>
        <c:axId val="1"/>
        <c:scaling>
          <c:orientation val="minMax"/>
          <c:max val="0"/>
          <c:min val="-50"/>
        </c:scaling>
        <c:delete val="1"/>
        <c:axPos val="b"/>
        <c:numFmt formatCode="0.0" sourceLinked="1"/>
        <c:majorTickMark val="out"/>
        <c:minorTickMark val="none"/>
        <c:tickLblPos val="nextTo"/>
        <c:crossAx val="488687928"/>
        <c:crosses val="max"/>
        <c:crossBetween val="between"/>
        <c:majorUnit val="1"/>
      </c:valAx>
      <c:spPr>
        <a:noFill/>
        <a:ln w="25400">
          <a:noFill/>
        </a:ln>
      </c:spPr>
    </c:plotArea>
    <c:plotVisOnly val="1"/>
    <c:dispBlanksAs val="gap"/>
    <c:showDLblsOverMax val="0"/>
  </c:chart>
  <c:spPr>
    <a:noFill/>
    <a:ln w="6350">
      <a:noFill/>
    </a:ln>
  </c:spPr>
  <c:txPr>
    <a:bodyPr/>
    <a:lstStyle/>
    <a:p>
      <a:pPr>
        <a:defRPr sz="150" b="0" i="0" u="none" strike="noStrike" baseline="0">
          <a:solidFill>
            <a:srgbClr val="000000"/>
          </a:solidFill>
          <a:latin typeface="Arial"/>
          <a:ea typeface="Arial"/>
          <a:cs typeface="Arial"/>
        </a:defRPr>
      </a:pPr>
      <a:endParaRPr lang="en-US"/>
    </a:p>
  </c:txPr>
  <c:externalData r:id="rId2">
    <c:autoUpdate val="0"/>
  </c:externalData>
</c:chartSpace>
</file>

<file path=ppt/charts/chart4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49498000544743226"/>
          <c:y val="1.8656750409482878E-2"/>
          <c:w val="0.44710470059744062"/>
          <c:h val="0.8962019895491683"/>
        </c:manualLayout>
      </c:layout>
      <c:barChart>
        <c:barDir val="bar"/>
        <c:grouping val="clustered"/>
        <c:varyColors val="0"/>
        <c:ser>
          <c:idx val="0"/>
          <c:order val="0"/>
          <c:spPr>
            <a:solidFill>
              <a:srgbClr val="93B907"/>
            </a:solidFill>
            <a:ln w="25400">
              <a:noFill/>
            </a:ln>
          </c:spPr>
          <c:invertIfNegative val="0"/>
          <c:dPt>
            <c:idx val="0"/>
            <c:invertIfNegative val="0"/>
            <c:bubble3D val="0"/>
            <c:extLst>
              <c:ext xmlns:c16="http://schemas.microsoft.com/office/drawing/2014/chart" uri="{C3380CC4-5D6E-409C-BE32-E72D297353CC}">
                <c16:uniqueId val="{00000000-91CC-4059-8D96-DA6D29451D1A}"/>
              </c:ext>
            </c:extLst>
          </c:dPt>
          <c:dPt>
            <c:idx val="4"/>
            <c:invertIfNegative val="0"/>
            <c:bubble3D val="0"/>
            <c:extLst>
              <c:ext xmlns:c16="http://schemas.microsoft.com/office/drawing/2014/chart" uri="{C3380CC4-5D6E-409C-BE32-E72D297353CC}">
                <c16:uniqueId val="{00000001-91CC-4059-8D96-DA6D29451D1A}"/>
              </c:ext>
            </c:extLst>
          </c:dPt>
          <c:dPt>
            <c:idx val="5"/>
            <c:invertIfNegative val="0"/>
            <c:bubble3D val="0"/>
            <c:extLst>
              <c:ext xmlns:c16="http://schemas.microsoft.com/office/drawing/2014/chart" uri="{C3380CC4-5D6E-409C-BE32-E72D297353CC}">
                <c16:uniqueId val="{00000002-91CC-4059-8D96-DA6D29451D1A}"/>
              </c:ext>
            </c:extLst>
          </c:dPt>
          <c:dPt>
            <c:idx val="6"/>
            <c:invertIfNegative val="0"/>
            <c:bubble3D val="0"/>
            <c:extLst>
              <c:ext xmlns:c16="http://schemas.microsoft.com/office/drawing/2014/chart" uri="{C3380CC4-5D6E-409C-BE32-E72D297353CC}">
                <c16:uniqueId val="{00000003-91CC-4059-8D96-DA6D29451D1A}"/>
              </c:ext>
            </c:extLst>
          </c:dPt>
          <c:dPt>
            <c:idx val="7"/>
            <c:invertIfNegative val="0"/>
            <c:bubble3D val="0"/>
            <c:extLst>
              <c:ext xmlns:c16="http://schemas.microsoft.com/office/drawing/2014/chart" uri="{C3380CC4-5D6E-409C-BE32-E72D297353CC}">
                <c16:uniqueId val="{00000004-91CC-4059-8D96-DA6D29451D1A}"/>
              </c:ext>
            </c:extLst>
          </c:dPt>
          <c:dPt>
            <c:idx val="8"/>
            <c:invertIfNegative val="0"/>
            <c:bubble3D val="0"/>
            <c:spPr>
              <a:solidFill>
                <a:srgbClr val="CBAA07"/>
              </a:solidFill>
              <a:ln w="25400">
                <a:noFill/>
              </a:ln>
            </c:spPr>
            <c:extLst>
              <c:ext xmlns:c16="http://schemas.microsoft.com/office/drawing/2014/chart" uri="{C3380CC4-5D6E-409C-BE32-E72D297353CC}">
                <c16:uniqueId val="{00000006-91CC-4059-8D96-DA6D29451D1A}"/>
              </c:ext>
            </c:extLst>
          </c:dPt>
          <c:dPt>
            <c:idx val="9"/>
            <c:invertIfNegative val="0"/>
            <c:bubble3D val="0"/>
            <c:spPr>
              <a:solidFill>
                <a:schemeClr val="bg1">
                  <a:lumMod val="85000"/>
                </a:schemeClr>
              </a:solidFill>
              <a:ln w="25400">
                <a:noFill/>
              </a:ln>
            </c:spPr>
            <c:extLst>
              <c:ext xmlns:c16="http://schemas.microsoft.com/office/drawing/2014/chart" uri="{C3380CC4-5D6E-409C-BE32-E72D297353CC}">
                <c16:uniqueId val="{00000008-91CC-4059-8D96-DA6D29451D1A}"/>
              </c:ext>
            </c:extLst>
          </c:dPt>
          <c:dLbls>
            <c:dLbl>
              <c:idx val="9"/>
              <c:numFmt formatCode="#,##0.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8-91CC-4059-8D96-DA6D29451D1A}"/>
                </c:ext>
              </c:extLst>
            </c:dLbl>
            <c:numFmt formatCode="#,##0.0" sourceLinked="0"/>
            <c:spPr>
              <a:noFill/>
              <a:ln w="25400">
                <a:noFill/>
              </a:ln>
            </c:spPr>
            <c:txPr>
              <a:bodyPr wrap="square" lIns="38100" tIns="19050" rIns="38100" bIns="19050" anchor="ctr">
                <a:spAutoFit/>
              </a:bodyPr>
              <a:lstStyle/>
              <a:p>
                <a:pPr>
                  <a:defRPr sz="1000" b="0" i="0" u="none" strike="noStrike" baseline="0">
                    <a:solidFill>
                      <a:srgbClr val="000000"/>
                    </a:solidFill>
                    <a:latin typeface="Arial"/>
                    <a:ea typeface="Arial"/>
                    <a:cs typeface="Aria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dati_5!$B$4:$B$13</c:f>
              <c:strCache>
                <c:ptCount val="10"/>
                <c:pt idx="0">
                  <c:v>Latvijas TV kanāli</c:v>
                </c:pt>
                <c:pt idx="1">
                  <c:v>Dažādi interneta portāli (piemēram, delfi.lv, tvnet.lv, lsm.lv u.c.)</c:v>
                </c:pt>
                <c:pt idx="2">
                  <c:v>Dažādi sociālie tīkli (piemēram, Facebook,  X (Twitter), YouTube, Telegram, u.c.)</c:v>
                </c:pt>
                <c:pt idx="3">
                  <c:v>Radio</c:v>
                </c:pt>
                <c:pt idx="4">
                  <c:v>No paziņām, kuri tur strādā vai ir citos veidos saistīti ar prokuratūru</c:v>
                </c:pt>
                <c:pt idx="5">
                  <c:v>Drukātie plašsaziņas līdzekļi (t.i., avīzes, žurnāli)</c:v>
                </c:pt>
                <c:pt idx="6">
                  <c:v>No personiskas pieredzes</c:v>
                </c:pt>
                <c:pt idx="7">
                  <c:v>Ir citi informācijas avoti/ kanāli</c:v>
                </c:pt>
                <c:pt idx="8">
                  <c:v>Neiegūstu šādu informāciju</c:v>
                </c:pt>
                <c:pt idx="9">
                  <c:v>Grūti pateikt</c:v>
                </c:pt>
              </c:strCache>
            </c:strRef>
          </c:cat>
          <c:val>
            <c:numRef>
              <c:f>dati_5!$C$4:$C$13</c:f>
              <c:numCache>
                <c:formatCode>0.0</c:formatCode>
                <c:ptCount val="10"/>
                <c:pt idx="0">
                  <c:v>39.4</c:v>
                </c:pt>
                <c:pt idx="1">
                  <c:v>36.1</c:v>
                </c:pt>
                <c:pt idx="2">
                  <c:v>22.9</c:v>
                </c:pt>
                <c:pt idx="3">
                  <c:v>15.7</c:v>
                </c:pt>
                <c:pt idx="4">
                  <c:v>7</c:v>
                </c:pt>
                <c:pt idx="5">
                  <c:v>6.4</c:v>
                </c:pt>
                <c:pt idx="6">
                  <c:v>3.7</c:v>
                </c:pt>
                <c:pt idx="7">
                  <c:v>4.2</c:v>
                </c:pt>
                <c:pt idx="8">
                  <c:v>31.9</c:v>
                </c:pt>
                <c:pt idx="9">
                  <c:v>1.2</c:v>
                </c:pt>
              </c:numCache>
            </c:numRef>
          </c:val>
          <c:extLst>
            <c:ext xmlns:c16="http://schemas.microsoft.com/office/drawing/2014/chart" uri="{C3380CC4-5D6E-409C-BE32-E72D297353CC}">
              <c16:uniqueId val="{00000009-91CC-4059-8D96-DA6D29451D1A}"/>
            </c:ext>
          </c:extLst>
        </c:ser>
        <c:dLbls>
          <c:showLegendKey val="0"/>
          <c:showVal val="0"/>
          <c:showCatName val="0"/>
          <c:showSerName val="0"/>
          <c:showPercent val="0"/>
          <c:showBubbleSize val="0"/>
        </c:dLbls>
        <c:gapWidth val="20"/>
        <c:axId val="567970416"/>
        <c:axId val="1"/>
      </c:barChart>
      <c:catAx>
        <c:axId val="567970416"/>
        <c:scaling>
          <c:orientation val="maxMin"/>
        </c:scaling>
        <c:delete val="0"/>
        <c:axPos val="l"/>
        <c:title>
          <c:tx>
            <c:rich>
              <a:bodyPr rot="0" vert="horz"/>
              <a:lstStyle/>
              <a:p>
                <a:pPr algn="ctr">
                  <a:defRPr sz="800" b="0" i="0" u="none" strike="noStrike" baseline="0">
                    <a:solidFill>
                      <a:srgbClr val="000000"/>
                    </a:solidFill>
                    <a:latin typeface="Arial"/>
                    <a:ea typeface="Arial"/>
                    <a:cs typeface="Arial"/>
                  </a:defRPr>
                </a:pPr>
                <a:r>
                  <a:rPr lang="en-US"/>
                  <a:t>%</a:t>
                </a:r>
              </a:p>
            </c:rich>
          </c:tx>
          <c:layout>
            <c:manualLayout>
              <c:xMode val="edge"/>
              <c:yMode val="edge"/>
              <c:x val="9.8841466472741855E-3"/>
              <c:y val="2.6486754231642953E-2"/>
            </c:manualLayout>
          </c:layout>
          <c:overlay val="0"/>
          <c:spPr>
            <a:solidFill>
              <a:srgbClr val="FFFFFF"/>
            </a:solidFill>
            <a:ln w="3175">
              <a:solidFill>
                <a:srgbClr val="000000"/>
              </a:solidFill>
              <a:prstDash val="solid"/>
            </a:ln>
            <a:effectLst>
              <a:outerShdw dist="35921" dir="2700000" algn="br">
                <a:srgbClr val="000000"/>
              </a:outerShdw>
            </a:effectLst>
          </c:spPr>
        </c:title>
        <c:numFmt formatCode="General" sourceLinked="1"/>
        <c:majorTickMark val="out"/>
        <c:minorTickMark val="none"/>
        <c:tickLblPos val="nextTo"/>
        <c:spPr>
          <a:ln w="3175">
            <a:solidFill>
              <a:srgbClr val="000000"/>
            </a:solidFill>
            <a:prstDash val="solid"/>
          </a:ln>
        </c:spPr>
        <c:txPr>
          <a:bodyPr rot="0" vert="horz"/>
          <a:lstStyle/>
          <a:p>
            <a:pPr>
              <a:defRPr sz="1000" b="0" i="0" u="none" strike="noStrike" baseline="0">
                <a:solidFill>
                  <a:srgbClr val="000000"/>
                </a:solidFill>
                <a:latin typeface="Arial" panose="020B0604020202020204" pitchFamily="34" charset="0"/>
                <a:ea typeface="Arial"/>
                <a:cs typeface="Arial" panose="020B0604020202020204" pitchFamily="34" charset="0"/>
              </a:defRPr>
            </a:pPr>
            <a:endParaRPr lang="lv-LV"/>
          </a:p>
        </c:txPr>
        <c:crossAx val="1"/>
        <c:crosses val="autoZero"/>
        <c:auto val="1"/>
        <c:lblAlgn val="ctr"/>
        <c:lblOffset val="100"/>
        <c:tickLblSkip val="1"/>
        <c:tickMarkSkip val="1"/>
        <c:noMultiLvlLbl val="0"/>
      </c:catAx>
      <c:valAx>
        <c:axId val="1"/>
        <c:scaling>
          <c:orientation val="minMax"/>
          <c:max val="45"/>
        </c:scaling>
        <c:delete val="0"/>
        <c:axPos val="b"/>
        <c:title>
          <c:tx>
            <c:rich>
              <a:bodyPr/>
              <a:lstStyle/>
              <a:p>
                <a:pPr>
                  <a:defRPr sz="800" b="0" i="0" u="none" strike="noStrike" baseline="0">
                    <a:solidFill>
                      <a:srgbClr val="000000"/>
                    </a:solidFill>
                    <a:latin typeface="Arial"/>
                    <a:ea typeface="Arial"/>
                    <a:cs typeface="Arial"/>
                  </a:defRPr>
                </a:pPr>
                <a:r>
                  <a:rPr lang="en-US"/>
                  <a:t>%</a:t>
                </a:r>
              </a:p>
            </c:rich>
          </c:tx>
          <c:layout>
            <c:manualLayout>
              <c:xMode val="edge"/>
              <c:yMode val="edge"/>
              <c:x val="0.86112643562866742"/>
              <c:y val="0.92042564093804979"/>
            </c:manualLayout>
          </c:layout>
          <c:overlay val="0"/>
          <c:spPr>
            <a:noFill/>
            <a:ln w="25400">
              <a:noFill/>
            </a:ln>
          </c:spPr>
        </c:title>
        <c:numFmt formatCode="0" sourceLinked="0"/>
        <c:majorTickMark val="out"/>
        <c:minorTickMark val="none"/>
        <c:tickLblPos val="nextTo"/>
        <c:spPr>
          <a:ln w="3175">
            <a:solidFill>
              <a:srgbClr val="000000"/>
            </a:solidFill>
            <a:prstDash val="solid"/>
          </a:ln>
        </c:spPr>
        <c:txPr>
          <a:bodyPr rot="0" vert="horz"/>
          <a:lstStyle/>
          <a:p>
            <a:pPr>
              <a:defRPr sz="800" b="0" i="0" u="none" strike="noStrike" baseline="0">
                <a:solidFill>
                  <a:srgbClr val="000000"/>
                </a:solidFill>
                <a:latin typeface="Arial"/>
                <a:ea typeface="Arial"/>
                <a:cs typeface="Arial"/>
              </a:defRPr>
            </a:pPr>
            <a:endParaRPr lang="en-US"/>
          </a:p>
        </c:txPr>
        <c:crossAx val="567970416"/>
        <c:crosses val="max"/>
        <c:crossBetween val="between"/>
        <c:majorUnit val="15"/>
      </c:valAx>
      <c:spPr>
        <a:noFill/>
        <a:ln w="25400">
          <a:noFill/>
        </a:ln>
      </c:spPr>
    </c:plotArea>
    <c:plotVisOnly val="1"/>
    <c:dispBlanksAs val="gap"/>
    <c:showDLblsOverMax val="0"/>
  </c:chart>
  <c:spPr>
    <a:noFill/>
    <a:ln w="6350">
      <a:noFill/>
    </a:ln>
  </c:spPr>
  <c:txPr>
    <a:bodyPr/>
    <a:lstStyle/>
    <a:p>
      <a:pPr>
        <a:defRPr sz="800" b="0" i="0" u="none" strike="noStrike" baseline="0">
          <a:solidFill>
            <a:srgbClr val="000000"/>
          </a:solidFill>
          <a:latin typeface="Arial"/>
          <a:ea typeface="Arial"/>
          <a:cs typeface="Arial"/>
        </a:defRPr>
      </a:pPr>
      <a:endParaRPr lang="en-US"/>
    </a:p>
  </c:txPr>
  <c:externalData r:id="rId2">
    <c:autoUpdate val="0"/>
  </c:externalData>
  <c:userShapes r:id="rId3"/>
</c:chartSpace>
</file>

<file path=ppt/charts/chart4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48808016272014276"/>
          <c:y val="3.443903480612321E-2"/>
          <c:w val="0.5318236023709888"/>
          <c:h val="0.84736754059588704"/>
        </c:manualLayout>
      </c:layout>
      <c:barChart>
        <c:barDir val="bar"/>
        <c:grouping val="clustered"/>
        <c:varyColors val="0"/>
        <c:ser>
          <c:idx val="0"/>
          <c:order val="0"/>
          <c:tx>
            <c:strRef>
              <c:f>dati_5!$H$3</c:f>
              <c:strCache>
                <c:ptCount val="1"/>
                <c:pt idx="0">
                  <c:v>04./05.2026. (n=1003)</c:v>
                </c:pt>
              </c:strCache>
            </c:strRef>
          </c:tx>
          <c:spPr>
            <a:solidFill>
              <a:srgbClr val="536804"/>
            </a:solidFill>
            <a:ln w="25400">
              <a:noFill/>
            </a:ln>
          </c:spPr>
          <c:invertIfNegative val="0"/>
          <c:dPt>
            <c:idx val="39"/>
            <c:invertIfNegative val="0"/>
            <c:bubble3D val="0"/>
            <c:extLst>
              <c:ext xmlns:c16="http://schemas.microsoft.com/office/drawing/2014/chart" uri="{C3380CC4-5D6E-409C-BE32-E72D297353CC}">
                <c16:uniqueId val="{00000000-79B8-47EF-92C0-A0CE11B5FCAF}"/>
              </c:ext>
            </c:extLst>
          </c:dPt>
          <c:dLbls>
            <c:numFmt formatCode="0" sourceLinked="0"/>
            <c:spPr>
              <a:noFill/>
              <a:ln w="25400">
                <a:noFill/>
              </a:ln>
            </c:spPr>
            <c:txPr>
              <a:bodyPr wrap="square" lIns="38100" tIns="19050" rIns="38100" bIns="19050" anchor="ctr">
                <a:spAutoFit/>
              </a:bodyPr>
              <a:lstStyle/>
              <a:p>
                <a:pPr>
                  <a:defRPr sz="1000" b="0" i="0" u="none" strike="noStrike" baseline="0">
                    <a:solidFill>
                      <a:srgbClr val="000000"/>
                    </a:solidFill>
                    <a:latin typeface="Arial"/>
                    <a:ea typeface="Arial"/>
                    <a:cs typeface="Aria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dati_5!$G$4:$G$13</c:f>
              <c:strCache>
                <c:ptCount val="10"/>
                <c:pt idx="0">
                  <c:v>Latvijas TV kanāli</c:v>
                </c:pt>
                <c:pt idx="1">
                  <c:v>Dažādi interneta portāli (piemēram, delfi.lv, tvnet.lv, lsm.lv u.c.)</c:v>
                </c:pt>
                <c:pt idx="2">
                  <c:v>Dažādi sociālie tīkli (piemēram, Facebook,  X (Twitter), YouTube, Telegram, u.c.)</c:v>
                </c:pt>
                <c:pt idx="3">
                  <c:v>Radio</c:v>
                </c:pt>
                <c:pt idx="4">
                  <c:v>No paziņām, kuri tur strādā vai ir citos veidos saistīti ar prokuratūru</c:v>
                </c:pt>
                <c:pt idx="5">
                  <c:v>Drukātie plašsaziņas līdzekļi (t.i., avīzes, žurnāli)</c:v>
                </c:pt>
                <c:pt idx="6">
                  <c:v>No personiskas pieredzes</c:v>
                </c:pt>
                <c:pt idx="7">
                  <c:v>Ir citi informācijas avoti/ kanāli</c:v>
                </c:pt>
                <c:pt idx="8">
                  <c:v>Neiegūstu šādu informāciju</c:v>
                </c:pt>
                <c:pt idx="9">
                  <c:v>Grūti pateikt</c:v>
                </c:pt>
              </c:strCache>
            </c:strRef>
          </c:cat>
          <c:val>
            <c:numRef>
              <c:f>dati_5!$H$4:$H$13</c:f>
              <c:numCache>
                <c:formatCode>General</c:formatCode>
                <c:ptCount val="10"/>
                <c:pt idx="0">
                  <c:v>39.4</c:v>
                </c:pt>
                <c:pt idx="1">
                  <c:v>36.1</c:v>
                </c:pt>
                <c:pt idx="2">
                  <c:v>22.9</c:v>
                </c:pt>
                <c:pt idx="3">
                  <c:v>15.7</c:v>
                </c:pt>
                <c:pt idx="4" formatCode="0.0">
                  <c:v>7</c:v>
                </c:pt>
                <c:pt idx="5" formatCode="0.0">
                  <c:v>6.4</c:v>
                </c:pt>
                <c:pt idx="6" formatCode="0.0">
                  <c:v>3.7</c:v>
                </c:pt>
                <c:pt idx="7" formatCode="0.0">
                  <c:v>4.2</c:v>
                </c:pt>
                <c:pt idx="8" formatCode="0.0">
                  <c:v>31.9</c:v>
                </c:pt>
                <c:pt idx="9" formatCode="0.0">
                  <c:v>1.2</c:v>
                </c:pt>
              </c:numCache>
            </c:numRef>
          </c:val>
          <c:extLst>
            <c:ext xmlns:c16="http://schemas.microsoft.com/office/drawing/2014/chart" uri="{C3380CC4-5D6E-409C-BE32-E72D297353CC}">
              <c16:uniqueId val="{00000001-79B8-47EF-92C0-A0CE11B5FCAF}"/>
            </c:ext>
          </c:extLst>
        </c:ser>
        <c:ser>
          <c:idx val="1"/>
          <c:order val="1"/>
          <c:tx>
            <c:strRef>
              <c:f>dati_5!$I$3</c:f>
              <c:strCache>
                <c:ptCount val="1"/>
                <c:pt idx="0">
                  <c:v>06.2024. (n=1014)</c:v>
                </c:pt>
              </c:strCache>
            </c:strRef>
          </c:tx>
          <c:spPr>
            <a:solidFill>
              <a:srgbClr val="93B907"/>
            </a:solidFill>
            <a:ln w="25400">
              <a:noFill/>
            </a:ln>
          </c:spPr>
          <c:invertIfNegative val="0"/>
          <c:dLbls>
            <c:dLbl>
              <c:idx val="2"/>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showLegendKey val="0"/>
              <c:showVal val="1"/>
              <c:showCatName val="0"/>
              <c:showSerName val="0"/>
              <c:showPercent val="0"/>
              <c:showBubbleSize val="0"/>
              <c:extLst>
                <c:ext xmlns:c16="http://schemas.microsoft.com/office/drawing/2014/chart" uri="{C3380CC4-5D6E-409C-BE32-E72D297353CC}">
                  <c16:uniqueId val="{00000002-79B8-47EF-92C0-A0CE11B5FCAF}"/>
                </c:ext>
              </c:extLst>
            </c:dLbl>
            <c:dLbl>
              <c:idx val="3"/>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showLegendKey val="0"/>
              <c:showVal val="1"/>
              <c:showCatName val="0"/>
              <c:showSerName val="0"/>
              <c:showPercent val="0"/>
              <c:showBubbleSize val="0"/>
              <c:extLst>
                <c:ext xmlns:c16="http://schemas.microsoft.com/office/drawing/2014/chart" uri="{C3380CC4-5D6E-409C-BE32-E72D297353CC}">
                  <c16:uniqueId val="{00000003-79B8-47EF-92C0-A0CE11B5FCAF}"/>
                </c:ext>
              </c:extLst>
            </c:dLbl>
            <c:dLbl>
              <c:idx val="4"/>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showLegendKey val="0"/>
              <c:showVal val="1"/>
              <c:showCatName val="0"/>
              <c:showSerName val="0"/>
              <c:showPercent val="0"/>
              <c:showBubbleSize val="0"/>
              <c:extLst>
                <c:ext xmlns:c16="http://schemas.microsoft.com/office/drawing/2014/chart" uri="{C3380CC4-5D6E-409C-BE32-E72D297353CC}">
                  <c16:uniqueId val="{00000004-79B8-47EF-92C0-A0CE11B5FCAF}"/>
                </c:ext>
              </c:extLst>
            </c:dLbl>
            <c:dLbl>
              <c:idx val="5"/>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showLegendKey val="0"/>
              <c:showVal val="1"/>
              <c:showCatName val="0"/>
              <c:showSerName val="0"/>
              <c:showPercent val="0"/>
              <c:showBubbleSize val="0"/>
              <c:extLst>
                <c:ext xmlns:c16="http://schemas.microsoft.com/office/drawing/2014/chart" uri="{C3380CC4-5D6E-409C-BE32-E72D297353CC}">
                  <c16:uniqueId val="{00000005-79B8-47EF-92C0-A0CE11B5FCAF}"/>
                </c:ext>
              </c:extLst>
            </c:dLbl>
            <c:dLbl>
              <c:idx val="6"/>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showLegendKey val="0"/>
              <c:showVal val="1"/>
              <c:showCatName val="0"/>
              <c:showSerName val="0"/>
              <c:showPercent val="0"/>
              <c:showBubbleSize val="0"/>
              <c:extLst>
                <c:ext xmlns:c16="http://schemas.microsoft.com/office/drawing/2014/chart" uri="{C3380CC4-5D6E-409C-BE32-E72D297353CC}">
                  <c16:uniqueId val="{00000006-79B8-47EF-92C0-A0CE11B5FCAF}"/>
                </c:ext>
              </c:extLst>
            </c:dLbl>
            <c:dLbl>
              <c:idx val="7"/>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showLegendKey val="0"/>
              <c:showVal val="1"/>
              <c:showCatName val="0"/>
              <c:showSerName val="0"/>
              <c:showPercent val="0"/>
              <c:showBubbleSize val="0"/>
              <c:extLst>
                <c:ext xmlns:c16="http://schemas.microsoft.com/office/drawing/2014/chart" uri="{C3380CC4-5D6E-409C-BE32-E72D297353CC}">
                  <c16:uniqueId val="{00000007-79B8-47EF-92C0-A0CE11B5FCAF}"/>
                </c:ext>
              </c:extLst>
            </c:dLbl>
            <c:dLbl>
              <c:idx val="8"/>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showLegendKey val="0"/>
              <c:showVal val="1"/>
              <c:showCatName val="0"/>
              <c:showSerName val="0"/>
              <c:showPercent val="0"/>
              <c:showBubbleSize val="0"/>
              <c:extLst>
                <c:ext xmlns:c16="http://schemas.microsoft.com/office/drawing/2014/chart" uri="{C3380CC4-5D6E-409C-BE32-E72D297353CC}">
                  <c16:uniqueId val="{00000008-79B8-47EF-92C0-A0CE11B5FCAF}"/>
                </c:ext>
              </c:extLst>
            </c:dLbl>
            <c:dLbl>
              <c:idx val="9"/>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showLegendKey val="0"/>
              <c:showVal val="1"/>
              <c:showCatName val="0"/>
              <c:showSerName val="0"/>
              <c:showPercent val="0"/>
              <c:showBubbleSize val="0"/>
              <c:extLst>
                <c:ext xmlns:c16="http://schemas.microsoft.com/office/drawing/2014/chart" uri="{C3380CC4-5D6E-409C-BE32-E72D297353CC}">
                  <c16:uniqueId val="{00000009-79B8-47EF-92C0-A0CE11B5FCAF}"/>
                </c:ext>
              </c:extLst>
            </c:dLbl>
            <c:dLbl>
              <c:idx val="34"/>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79B8-47EF-92C0-A0CE11B5FCAF}"/>
                </c:ext>
              </c:extLst>
            </c:dLbl>
            <c:numFmt formatCode="0" sourceLinked="0"/>
            <c:spPr>
              <a:noFill/>
              <a:ln w="25400">
                <a:noFill/>
              </a:ln>
            </c:spPr>
            <c:txPr>
              <a:bodyPr wrap="square" lIns="38100" tIns="19050" rIns="38100" bIns="19050" anchor="ctr">
                <a:spAutoFit/>
              </a:bodyPr>
              <a:lstStyle/>
              <a:p>
                <a:pPr>
                  <a:defRPr sz="1000" b="0" i="0" u="none" strike="noStrike" baseline="0">
                    <a:solidFill>
                      <a:srgbClr val="000000"/>
                    </a:solidFill>
                    <a:latin typeface="Arial"/>
                    <a:ea typeface="Arial"/>
                    <a:cs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dati_5!$G$4:$G$13</c:f>
              <c:strCache>
                <c:ptCount val="10"/>
                <c:pt idx="0">
                  <c:v>Latvijas TV kanāli</c:v>
                </c:pt>
                <c:pt idx="1">
                  <c:v>Dažādi interneta portāli (piemēram, delfi.lv, tvnet.lv, lsm.lv u.c.)</c:v>
                </c:pt>
                <c:pt idx="2">
                  <c:v>Dažādi sociālie tīkli (piemēram, Facebook,  X (Twitter), YouTube, Telegram, u.c.)</c:v>
                </c:pt>
                <c:pt idx="3">
                  <c:v>Radio</c:v>
                </c:pt>
                <c:pt idx="4">
                  <c:v>No paziņām, kuri tur strādā vai ir citos veidos saistīti ar prokuratūru</c:v>
                </c:pt>
                <c:pt idx="5">
                  <c:v>Drukātie plašsaziņas līdzekļi (t.i., avīzes, žurnāli)</c:v>
                </c:pt>
                <c:pt idx="6">
                  <c:v>No personiskas pieredzes</c:v>
                </c:pt>
                <c:pt idx="7">
                  <c:v>Ir citi informācijas avoti/ kanāli</c:v>
                </c:pt>
                <c:pt idx="8">
                  <c:v>Neiegūstu šādu informāciju</c:v>
                </c:pt>
                <c:pt idx="9">
                  <c:v>Grūti pateikt</c:v>
                </c:pt>
              </c:strCache>
            </c:strRef>
          </c:cat>
          <c:val>
            <c:numRef>
              <c:f>dati_5!$I$4:$I$13</c:f>
              <c:numCache>
                <c:formatCode>0.0</c:formatCode>
                <c:ptCount val="10"/>
                <c:pt idx="0">
                  <c:v>40.6</c:v>
                </c:pt>
                <c:pt idx="1">
                  <c:v>38.9</c:v>
                </c:pt>
                <c:pt idx="2">
                  <c:v>18.899999999999999</c:v>
                </c:pt>
                <c:pt idx="3">
                  <c:v>17.3</c:v>
                </c:pt>
                <c:pt idx="4">
                  <c:v>7.7</c:v>
                </c:pt>
                <c:pt idx="5">
                  <c:v>10.3</c:v>
                </c:pt>
                <c:pt idx="6">
                  <c:v>5.0999999999999996</c:v>
                </c:pt>
                <c:pt idx="7">
                  <c:v>4.0999999999999996</c:v>
                </c:pt>
                <c:pt idx="8">
                  <c:v>32.200000000000003</c:v>
                </c:pt>
                <c:pt idx="9">
                  <c:v>1</c:v>
                </c:pt>
              </c:numCache>
            </c:numRef>
          </c:val>
          <c:extLst>
            <c:ext xmlns:c16="http://schemas.microsoft.com/office/drawing/2014/chart" uri="{C3380CC4-5D6E-409C-BE32-E72D297353CC}">
              <c16:uniqueId val="{0000000B-79B8-47EF-92C0-A0CE11B5FCAF}"/>
            </c:ext>
          </c:extLst>
        </c:ser>
        <c:ser>
          <c:idx val="2"/>
          <c:order val="2"/>
          <c:tx>
            <c:strRef>
              <c:f>dati_5!$J$3</c:f>
              <c:strCache>
                <c:ptCount val="1"/>
                <c:pt idx="0">
                  <c:v>05.2022. (n=1010)</c:v>
                </c:pt>
              </c:strCache>
            </c:strRef>
          </c:tx>
          <c:spPr>
            <a:solidFill>
              <a:srgbClr val="C5E0B4"/>
            </a:solidFill>
          </c:spPr>
          <c:invertIfNegative val="0"/>
          <c:dLbls>
            <c:numFmt formatCode="#,##0" sourceLinked="0"/>
            <c:spPr>
              <a:noFill/>
              <a:ln>
                <a:noFill/>
              </a:ln>
              <a:effectLst/>
            </c:spPr>
            <c:txPr>
              <a:bodyPr wrap="square" lIns="38100" tIns="19050" rIns="38100" bIns="19050" anchor="ctr">
                <a:spAutoFit/>
              </a:bodyPr>
              <a:lstStyle/>
              <a:p>
                <a:pPr>
                  <a:defRPr sz="10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dati_5!$G$4:$G$13</c:f>
              <c:strCache>
                <c:ptCount val="10"/>
                <c:pt idx="0">
                  <c:v>Latvijas TV kanāli</c:v>
                </c:pt>
                <c:pt idx="1">
                  <c:v>Dažādi interneta portāli (piemēram, delfi.lv, tvnet.lv, lsm.lv u.c.)</c:v>
                </c:pt>
                <c:pt idx="2">
                  <c:v>Dažādi sociālie tīkli (piemēram, Facebook,  X (Twitter), YouTube, Telegram, u.c.)</c:v>
                </c:pt>
                <c:pt idx="3">
                  <c:v>Radio</c:v>
                </c:pt>
                <c:pt idx="4">
                  <c:v>No paziņām, kuri tur strādā vai ir citos veidos saistīti ar prokuratūru</c:v>
                </c:pt>
                <c:pt idx="5">
                  <c:v>Drukātie plašsaziņas līdzekļi (t.i., avīzes, žurnāli)</c:v>
                </c:pt>
                <c:pt idx="6">
                  <c:v>No personiskas pieredzes</c:v>
                </c:pt>
                <c:pt idx="7">
                  <c:v>Ir citi informācijas avoti/ kanāli</c:v>
                </c:pt>
                <c:pt idx="8">
                  <c:v>Neiegūstu šādu informāciju</c:v>
                </c:pt>
                <c:pt idx="9">
                  <c:v>Grūti pateikt</c:v>
                </c:pt>
              </c:strCache>
            </c:strRef>
          </c:cat>
          <c:val>
            <c:numRef>
              <c:f>dati_5!$J$4:$J$13</c:f>
              <c:numCache>
                <c:formatCode>General</c:formatCode>
                <c:ptCount val="10"/>
                <c:pt idx="0">
                  <c:v>42.5</c:v>
                </c:pt>
                <c:pt idx="1">
                  <c:v>30.6</c:v>
                </c:pt>
                <c:pt idx="2">
                  <c:v>18.5</c:v>
                </c:pt>
                <c:pt idx="3">
                  <c:v>19</c:v>
                </c:pt>
                <c:pt idx="4">
                  <c:v>7.4</c:v>
                </c:pt>
                <c:pt idx="5">
                  <c:v>8.6</c:v>
                </c:pt>
                <c:pt idx="6">
                  <c:v>3.6</c:v>
                </c:pt>
                <c:pt idx="7" formatCode="0.0">
                  <c:v>6.3</c:v>
                </c:pt>
                <c:pt idx="8">
                  <c:v>34.6</c:v>
                </c:pt>
                <c:pt idx="9">
                  <c:v>2.2999999999999998</c:v>
                </c:pt>
              </c:numCache>
            </c:numRef>
          </c:val>
          <c:extLst>
            <c:ext xmlns:c16="http://schemas.microsoft.com/office/drawing/2014/chart" uri="{C3380CC4-5D6E-409C-BE32-E72D297353CC}">
              <c16:uniqueId val="{0000000C-79B8-47EF-92C0-A0CE11B5FCAF}"/>
            </c:ext>
          </c:extLst>
        </c:ser>
        <c:dLbls>
          <c:showLegendKey val="0"/>
          <c:showVal val="0"/>
          <c:showCatName val="0"/>
          <c:showSerName val="0"/>
          <c:showPercent val="0"/>
          <c:showBubbleSize val="0"/>
        </c:dLbls>
        <c:gapWidth val="40"/>
        <c:axId val="567963936"/>
        <c:axId val="1"/>
      </c:barChart>
      <c:catAx>
        <c:axId val="567963936"/>
        <c:scaling>
          <c:orientation val="maxMin"/>
        </c:scaling>
        <c:delete val="0"/>
        <c:axPos val="l"/>
        <c:title>
          <c:tx>
            <c:rich>
              <a:bodyPr rot="0" vert="horz"/>
              <a:lstStyle/>
              <a:p>
                <a:pPr algn="ctr">
                  <a:defRPr sz="1000" b="0" i="0" u="none" strike="noStrike" baseline="0">
                    <a:solidFill>
                      <a:srgbClr val="000000"/>
                    </a:solidFill>
                    <a:latin typeface="Arial"/>
                    <a:ea typeface="Arial"/>
                    <a:cs typeface="Arial"/>
                  </a:defRPr>
                </a:pPr>
                <a:r>
                  <a:rPr lang="lv-LV" sz="1000"/>
                  <a:t>%</a:t>
                </a:r>
              </a:p>
            </c:rich>
          </c:tx>
          <c:layout>
            <c:manualLayout>
              <c:xMode val="edge"/>
              <c:yMode val="edge"/>
              <c:x val="7.7881429479949547E-3"/>
              <c:y val="1.0288068499634267E-2"/>
            </c:manualLayout>
          </c:layout>
          <c:overlay val="0"/>
          <c:spPr>
            <a:solidFill>
              <a:srgbClr val="FFFFFF"/>
            </a:solidFill>
            <a:ln w="3175">
              <a:solidFill>
                <a:srgbClr val="000000"/>
              </a:solidFill>
              <a:prstDash val="solid"/>
            </a:ln>
            <a:effectLst>
              <a:outerShdw dist="35921" dir="2700000" algn="br">
                <a:srgbClr val="000000"/>
              </a:outerShdw>
            </a:effectLst>
          </c:spPr>
        </c:title>
        <c:numFmt formatCode="General" sourceLinked="1"/>
        <c:majorTickMark val="out"/>
        <c:minorTickMark val="none"/>
        <c:tickLblPos val="nextTo"/>
        <c:spPr>
          <a:ln w="3175">
            <a:solidFill>
              <a:srgbClr val="000000"/>
            </a:solidFill>
            <a:prstDash val="solid"/>
          </a:ln>
        </c:spPr>
        <c:txPr>
          <a:bodyPr rot="0" vert="horz"/>
          <a:lstStyle/>
          <a:p>
            <a:pPr>
              <a:defRPr sz="1000" b="0" i="0" u="none" strike="noStrike" baseline="0">
                <a:solidFill>
                  <a:srgbClr val="000000"/>
                </a:solidFill>
                <a:latin typeface="Arial"/>
                <a:ea typeface="Arial"/>
                <a:cs typeface="Arial"/>
              </a:defRPr>
            </a:pPr>
            <a:endParaRPr lang="en-US"/>
          </a:p>
        </c:txPr>
        <c:crossAx val="1"/>
        <c:crosses val="autoZero"/>
        <c:auto val="1"/>
        <c:lblAlgn val="ctr"/>
        <c:lblOffset val="100"/>
        <c:tickLblSkip val="1"/>
        <c:tickMarkSkip val="1"/>
        <c:noMultiLvlLbl val="0"/>
      </c:catAx>
      <c:valAx>
        <c:axId val="1"/>
        <c:scaling>
          <c:orientation val="minMax"/>
          <c:max val="50"/>
        </c:scaling>
        <c:delete val="0"/>
        <c:axPos val="b"/>
        <c:title>
          <c:tx>
            <c:rich>
              <a:bodyPr/>
              <a:lstStyle/>
              <a:p>
                <a:pPr>
                  <a:defRPr sz="800" b="0" i="0" u="none" strike="noStrike" baseline="0">
                    <a:solidFill>
                      <a:srgbClr val="000000"/>
                    </a:solidFill>
                    <a:latin typeface="Arial"/>
                    <a:ea typeface="Arial"/>
                    <a:cs typeface="Arial"/>
                  </a:defRPr>
                </a:pPr>
                <a:r>
                  <a:rPr lang="en-US"/>
                  <a:t>%</a:t>
                </a:r>
              </a:p>
            </c:rich>
          </c:tx>
          <c:layout>
            <c:manualLayout>
              <c:xMode val="edge"/>
              <c:yMode val="edge"/>
              <c:x val="0.92076308287467545"/>
              <c:y val="0.88416093974631416"/>
            </c:manualLayout>
          </c:layout>
          <c:overlay val="0"/>
          <c:spPr>
            <a:noFill/>
            <a:ln w="25400">
              <a:noFill/>
            </a:ln>
          </c:spPr>
        </c:title>
        <c:numFmt formatCode="0" sourceLinked="0"/>
        <c:majorTickMark val="out"/>
        <c:minorTickMark val="none"/>
        <c:tickLblPos val="nextTo"/>
        <c:spPr>
          <a:ln w="3175">
            <a:solidFill>
              <a:srgbClr val="000000"/>
            </a:solidFill>
            <a:prstDash val="solid"/>
          </a:ln>
        </c:spPr>
        <c:txPr>
          <a:bodyPr rot="0" vert="horz"/>
          <a:lstStyle/>
          <a:p>
            <a:pPr>
              <a:defRPr sz="800" b="0" i="0" u="none" strike="noStrike" baseline="0">
                <a:solidFill>
                  <a:srgbClr val="000000"/>
                </a:solidFill>
                <a:latin typeface="Arial"/>
                <a:ea typeface="Arial"/>
                <a:cs typeface="Arial"/>
              </a:defRPr>
            </a:pPr>
            <a:endParaRPr lang="en-US"/>
          </a:p>
        </c:txPr>
        <c:crossAx val="567963936"/>
        <c:crosses val="max"/>
        <c:crossBetween val="between"/>
        <c:majorUnit val="10"/>
      </c:valAx>
      <c:spPr>
        <a:noFill/>
        <a:ln w="25400">
          <a:noFill/>
        </a:ln>
      </c:spPr>
    </c:plotArea>
    <c:legend>
      <c:legendPos val="r"/>
      <c:layout>
        <c:manualLayout>
          <c:xMode val="edge"/>
          <c:yMode val="edge"/>
          <c:x val="0.68667626560150186"/>
          <c:y val="0.44111177016630548"/>
          <c:w val="0.21687602209682888"/>
          <c:h val="0.15440047485402647"/>
        </c:manualLayout>
      </c:layout>
      <c:overlay val="0"/>
      <c:spPr>
        <a:noFill/>
        <a:ln w="25400">
          <a:noFill/>
        </a:ln>
      </c:spPr>
      <c:txPr>
        <a:bodyPr/>
        <a:lstStyle/>
        <a:p>
          <a:pPr>
            <a:defRPr sz="1000" b="0" i="0" u="none" strike="noStrike" baseline="0">
              <a:solidFill>
                <a:srgbClr val="000000"/>
              </a:solidFill>
              <a:latin typeface="Arial"/>
              <a:ea typeface="Arial"/>
              <a:cs typeface="Arial"/>
            </a:defRPr>
          </a:pPr>
          <a:endParaRPr lang="lv-LV"/>
        </a:p>
      </c:txPr>
    </c:legend>
    <c:plotVisOnly val="1"/>
    <c:dispBlanksAs val="gap"/>
    <c:showDLblsOverMax val="0"/>
  </c:chart>
  <c:spPr>
    <a:noFill/>
    <a:ln w="6350">
      <a:noFill/>
    </a:ln>
  </c:spPr>
  <c:txPr>
    <a:bodyPr/>
    <a:lstStyle/>
    <a:p>
      <a:pPr>
        <a:defRPr sz="800" b="0" i="0" u="none" strike="noStrike" baseline="0">
          <a:solidFill>
            <a:srgbClr val="000000"/>
          </a:solidFill>
          <a:latin typeface="Arial"/>
          <a:ea typeface="Arial"/>
          <a:cs typeface="Arial"/>
        </a:defRPr>
      </a:pPr>
      <a:endParaRPr lang="en-US"/>
    </a:p>
  </c:txPr>
  <c:externalData r:id="rId2">
    <c:autoUpdate val="0"/>
  </c:externalData>
  <c:userShapes r:id="rId3"/>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050" b="0" i="0" u="none" strike="noStrike" baseline="0">
                <a:solidFill>
                  <a:srgbClr val="000000"/>
                </a:solidFill>
                <a:latin typeface="Arial"/>
                <a:ea typeface="Arial"/>
                <a:cs typeface="Arial"/>
              </a:defRPr>
            </a:pPr>
            <a:r>
              <a:rPr lang="lv-LV" sz="1050"/>
              <a:t>Indekss*</a:t>
            </a:r>
          </a:p>
        </c:rich>
      </c:tx>
      <c:layout>
        <c:manualLayout>
          <c:xMode val="edge"/>
          <c:yMode val="edge"/>
          <c:x val="0.34777211672070402"/>
          <c:y val="2.8923657270113964E-3"/>
        </c:manualLayout>
      </c:layout>
      <c:overlay val="0"/>
      <c:spPr>
        <a:solidFill>
          <a:srgbClr val="FFFFFF"/>
        </a:solidFill>
        <a:ln w="3175">
          <a:solidFill>
            <a:srgbClr val="000000"/>
          </a:solidFill>
          <a:prstDash val="solid"/>
        </a:ln>
        <a:effectLst>
          <a:outerShdw dist="35921" dir="2700000" algn="br">
            <a:srgbClr val="000000"/>
          </a:outerShdw>
        </a:effectLst>
      </c:spPr>
    </c:title>
    <c:autoTitleDeleted val="0"/>
    <c:plotArea>
      <c:layout>
        <c:manualLayout>
          <c:layoutTarget val="inner"/>
          <c:xMode val="edge"/>
          <c:yMode val="edge"/>
          <c:x val="0.26844594741432176"/>
          <c:y val="6.3512416764713128E-2"/>
          <c:w val="0.42222527651386366"/>
          <c:h val="0.93271523281811997"/>
        </c:manualLayout>
      </c:layout>
      <c:barChart>
        <c:barDir val="bar"/>
        <c:grouping val="clustered"/>
        <c:varyColors val="0"/>
        <c:ser>
          <c:idx val="0"/>
          <c:order val="0"/>
          <c:spPr>
            <a:pattFill prst="dkUpDiag">
              <a:fgClr>
                <a:schemeClr val="accent1">
                  <a:lumMod val="75000"/>
                </a:schemeClr>
              </a:fgClr>
              <a:bgClr>
                <a:schemeClr val="bg1"/>
              </a:bgClr>
            </a:pattFill>
            <a:ln>
              <a:solidFill>
                <a:schemeClr val="accent1">
                  <a:lumMod val="50000"/>
                </a:schemeClr>
              </a:solidFill>
            </a:ln>
          </c:spPr>
          <c:invertIfNegative val="1"/>
          <c:dLbls>
            <c:numFmt formatCode="#,##0.0" sourceLinked="0"/>
            <c:spPr>
              <a:noFill/>
              <a:ln w="25400">
                <a:noFill/>
              </a:ln>
            </c:spPr>
            <c:txPr>
              <a:bodyPr wrap="square" lIns="38100" tIns="19050" rIns="38100" bIns="19050" anchor="ctr">
                <a:spAutoFit/>
              </a:bodyPr>
              <a:lstStyle/>
              <a:p>
                <a:pPr>
                  <a:defRPr sz="1050" b="0"/>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dati_1!$AB$4:$AB$30</c:f>
              <c:numCache>
                <c:formatCode>0.0</c:formatCode>
                <c:ptCount val="27"/>
                <c:pt idx="0">
                  <c:v>21.45</c:v>
                </c:pt>
                <c:pt idx="1">
                  <c:v>24.700000000000006</c:v>
                </c:pt>
                <c:pt idx="2">
                  <c:v>12.249999999999996</c:v>
                </c:pt>
                <c:pt idx="4">
                  <c:v>8.8000000000000025</c:v>
                </c:pt>
                <c:pt idx="5">
                  <c:v>11.75</c:v>
                </c:pt>
                <c:pt idx="6">
                  <c:v>-5.0000000000002487E-2</c:v>
                </c:pt>
                <c:pt idx="8">
                  <c:v>7.7999999999999972</c:v>
                </c:pt>
                <c:pt idx="9">
                  <c:v>11.350000000000005</c:v>
                </c:pt>
                <c:pt idx="10">
                  <c:v>4</c:v>
                </c:pt>
                <c:pt idx="12">
                  <c:v>10.450000000000003</c:v>
                </c:pt>
                <c:pt idx="13">
                  <c:v>21.049999999999997</c:v>
                </c:pt>
                <c:pt idx="14">
                  <c:v>7.1500000000000021</c:v>
                </c:pt>
                <c:pt idx="16">
                  <c:v>7.5000000000000018</c:v>
                </c:pt>
                <c:pt idx="17">
                  <c:v>11.149999999999999</c:v>
                </c:pt>
                <c:pt idx="18">
                  <c:v>2.1999999999999993</c:v>
                </c:pt>
                <c:pt idx="20">
                  <c:v>-8.4</c:v>
                </c:pt>
                <c:pt idx="21">
                  <c:v>2.5</c:v>
                </c:pt>
                <c:pt idx="22">
                  <c:v>-4.0000000000000018</c:v>
                </c:pt>
                <c:pt idx="24">
                  <c:v>-0.34999999999999964</c:v>
                </c:pt>
                <c:pt idx="25">
                  <c:v>2.7500000000000018</c:v>
                </c:pt>
                <c:pt idx="26">
                  <c:v>-1.9999999999999982</c:v>
                </c:pt>
              </c:numCache>
            </c:numRef>
          </c:val>
          <c:extLst>
            <c:ext xmlns:c16="http://schemas.microsoft.com/office/drawing/2014/chart" uri="{C3380CC4-5D6E-409C-BE32-E72D297353CC}">
              <c16:uniqueId val="{00000000-E246-4667-A625-1DE9EDC122E7}"/>
            </c:ext>
          </c:extLst>
        </c:ser>
        <c:dLbls>
          <c:showLegendKey val="0"/>
          <c:showVal val="0"/>
          <c:showCatName val="0"/>
          <c:showSerName val="0"/>
          <c:showPercent val="0"/>
          <c:showBubbleSize val="0"/>
        </c:dLbls>
        <c:gapWidth val="29"/>
        <c:overlap val="100"/>
        <c:axId val="486568856"/>
        <c:axId val="1"/>
      </c:barChart>
      <c:catAx>
        <c:axId val="486568856"/>
        <c:scaling>
          <c:orientation val="maxMin"/>
        </c:scaling>
        <c:delete val="0"/>
        <c:axPos val="l"/>
        <c:majorTickMark val="out"/>
        <c:minorTickMark val="none"/>
        <c:tickLblPos val="none"/>
        <c:spPr>
          <a:ln w="3175">
            <a:solidFill>
              <a:srgbClr val="000000"/>
            </a:solidFill>
            <a:prstDash val="solid"/>
          </a:ln>
        </c:spPr>
        <c:crossAx val="1"/>
        <c:crosses val="autoZero"/>
        <c:auto val="1"/>
        <c:lblAlgn val="ctr"/>
        <c:lblOffset val="100"/>
        <c:tickLblSkip val="1"/>
        <c:tickMarkSkip val="1"/>
        <c:noMultiLvlLbl val="0"/>
      </c:catAx>
      <c:valAx>
        <c:axId val="1"/>
        <c:scaling>
          <c:orientation val="minMax"/>
          <c:max val="26"/>
          <c:min val="-9"/>
        </c:scaling>
        <c:delete val="1"/>
        <c:axPos val="b"/>
        <c:numFmt formatCode="0.0" sourceLinked="1"/>
        <c:majorTickMark val="out"/>
        <c:minorTickMark val="none"/>
        <c:tickLblPos val="nextTo"/>
        <c:crossAx val="486568856"/>
        <c:crosses val="max"/>
        <c:crossBetween val="between"/>
        <c:majorUnit val="1"/>
      </c:valAx>
      <c:spPr>
        <a:noFill/>
        <a:ln w="25400">
          <a:noFill/>
        </a:ln>
      </c:spPr>
    </c:plotArea>
    <c:plotVisOnly val="1"/>
    <c:dispBlanksAs val="gap"/>
    <c:showDLblsOverMax val="0"/>
  </c:chart>
  <c:spPr>
    <a:noFill/>
    <a:ln w="6350">
      <a:noFill/>
    </a:ln>
  </c:spPr>
  <c:txPr>
    <a:bodyPr/>
    <a:lstStyle/>
    <a:p>
      <a:pPr>
        <a:defRPr sz="150" b="0" i="0" u="none" strike="noStrike" baseline="0">
          <a:solidFill>
            <a:srgbClr val="000000"/>
          </a:solidFill>
          <a:latin typeface="Arial"/>
          <a:ea typeface="Arial"/>
          <a:cs typeface="Arial"/>
        </a:defRPr>
      </a:pPr>
      <a:endParaRPr lang="en-US"/>
    </a:p>
  </c:txPr>
  <c:externalData r:id="rId2">
    <c:autoUpdate val="0"/>
  </c:externalData>
</c:chartSpace>
</file>

<file path=ppt/charts/chart5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4449316479564223"/>
          <c:y val="1.6444166070150323E-3"/>
          <c:w val="0.60487129962391672"/>
          <c:h val="0.92683626373486383"/>
        </c:manualLayout>
      </c:layout>
      <c:barChart>
        <c:barDir val="bar"/>
        <c:grouping val="stacked"/>
        <c:varyColors val="0"/>
        <c:ser>
          <c:idx val="0"/>
          <c:order val="0"/>
          <c:tx>
            <c:strRef>
              <c:f>dati_5!$B$18</c:f>
              <c:strCache>
                <c:ptCount val="1"/>
                <c:pt idx="0">
                  <c:v>Latvijas TV kanāli</c:v>
                </c:pt>
              </c:strCache>
            </c:strRef>
          </c:tx>
          <c:spPr>
            <a:solidFill>
              <a:srgbClr val="9AC87A"/>
            </a:solidFill>
            <a:ln w="25400">
              <a:noFill/>
            </a:ln>
          </c:spPr>
          <c:invertIfNegative val="0"/>
          <c:dLbls>
            <c:dLbl>
              <c:idx val="0"/>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0-1409-43F6-87DE-46DA0437E8D9}"/>
                </c:ext>
              </c:extLst>
            </c:dLbl>
            <c:dLbl>
              <c:idx val="6"/>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1-1409-43F6-87DE-46DA0437E8D9}"/>
                </c:ext>
              </c:extLst>
            </c:dLbl>
            <c:dLbl>
              <c:idx val="8"/>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2-1409-43F6-87DE-46DA0437E8D9}"/>
                </c:ext>
              </c:extLst>
            </c:dLbl>
            <c:dLbl>
              <c:idx val="9"/>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3-1409-43F6-87DE-46DA0437E8D9}"/>
                </c:ext>
              </c:extLst>
            </c:dLbl>
            <c:dLbl>
              <c:idx val="10"/>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4-1409-43F6-87DE-46DA0437E8D9}"/>
                </c:ext>
              </c:extLst>
            </c:dLbl>
            <c:dLbl>
              <c:idx val="31"/>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5-1409-43F6-87DE-46DA0437E8D9}"/>
                </c:ext>
              </c:extLst>
            </c:dLbl>
            <c:numFmt formatCode="#,##0" sourceLinked="0"/>
            <c:spPr>
              <a:noFill/>
              <a:ln w="25400">
                <a:noFill/>
              </a:ln>
            </c:spPr>
            <c:txPr>
              <a:bodyPr wrap="square" lIns="38100" tIns="19050" rIns="38100" bIns="19050" anchor="ctr">
                <a:spAutoFit/>
              </a:bodyPr>
              <a:lstStyle/>
              <a:p>
                <a:pPr>
                  <a:defRPr sz="9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dati_5!$A$19:$A$60</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dati_5!$B$19:$B$60</c:f>
              <c:numCache>
                <c:formatCode>General</c:formatCode>
                <c:ptCount val="42"/>
                <c:pt idx="0" formatCode="0">
                  <c:v>39.4</c:v>
                </c:pt>
                <c:pt idx="2" formatCode="0">
                  <c:v>37.9</c:v>
                </c:pt>
                <c:pt idx="3" formatCode="0">
                  <c:v>40.799999999999997</c:v>
                </c:pt>
                <c:pt idx="5" formatCode="0">
                  <c:v>14.6</c:v>
                </c:pt>
                <c:pt idx="6" formatCode="0">
                  <c:v>30.8</c:v>
                </c:pt>
                <c:pt idx="7" formatCode="0">
                  <c:v>34.299999999999997</c:v>
                </c:pt>
                <c:pt idx="8" formatCode="0">
                  <c:v>37.299999999999997</c:v>
                </c:pt>
                <c:pt idx="9" formatCode="0">
                  <c:v>49.3</c:v>
                </c:pt>
                <c:pt idx="10" formatCode="0">
                  <c:v>58.4</c:v>
                </c:pt>
                <c:pt idx="12" formatCode="0">
                  <c:v>21.2</c:v>
                </c:pt>
                <c:pt idx="13" formatCode="0">
                  <c:v>41</c:v>
                </c:pt>
                <c:pt idx="14" formatCode="0">
                  <c:v>41.3</c:v>
                </c:pt>
                <c:pt idx="16" formatCode="0">
                  <c:v>47.4</c:v>
                </c:pt>
                <c:pt idx="17" formatCode="0">
                  <c:v>26</c:v>
                </c:pt>
                <c:pt idx="19" formatCode="0">
                  <c:v>41</c:v>
                </c:pt>
                <c:pt idx="20" formatCode="0">
                  <c:v>26.9</c:v>
                </c:pt>
                <c:pt idx="22" formatCode="0">
                  <c:v>39.6</c:v>
                </c:pt>
                <c:pt idx="23" formatCode="0">
                  <c:v>38.6</c:v>
                </c:pt>
                <c:pt idx="24" formatCode="0">
                  <c:v>40.299999999999997</c:v>
                </c:pt>
                <c:pt idx="26" formatCode="0">
                  <c:v>33.4</c:v>
                </c:pt>
                <c:pt idx="27" formatCode="0">
                  <c:v>45</c:v>
                </c:pt>
                <c:pt idx="28" formatCode="0">
                  <c:v>41.4</c:v>
                </c:pt>
                <c:pt idx="29" formatCode="0">
                  <c:v>44.7</c:v>
                </c:pt>
                <c:pt idx="30" formatCode="0">
                  <c:v>43.5</c:v>
                </c:pt>
                <c:pt idx="32" formatCode="0">
                  <c:v>33</c:v>
                </c:pt>
                <c:pt idx="33" formatCode="0">
                  <c:v>40.5</c:v>
                </c:pt>
                <c:pt idx="34" formatCode="0">
                  <c:v>48.1</c:v>
                </c:pt>
                <c:pt idx="35" formatCode="0">
                  <c:v>45</c:v>
                </c:pt>
                <c:pt idx="36" formatCode="0">
                  <c:v>57</c:v>
                </c:pt>
                <c:pt idx="37" formatCode="0">
                  <c:v>23</c:v>
                </c:pt>
                <c:pt idx="39" formatCode="0">
                  <c:v>33</c:v>
                </c:pt>
                <c:pt idx="40" formatCode="0">
                  <c:v>35.4</c:v>
                </c:pt>
                <c:pt idx="41" formatCode="0">
                  <c:v>51.4</c:v>
                </c:pt>
              </c:numCache>
            </c:numRef>
          </c:val>
          <c:extLst>
            <c:ext xmlns:c16="http://schemas.microsoft.com/office/drawing/2014/chart" uri="{C3380CC4-5D6E-409C-BE32-E72D297353CC}">
              <c16:uniqueId val="{00000006-1409-43F6-87DE-46DA0437E8D9}"/>
            </c:ext>
          </c:extLst>
        </c:ser>
        <c:ser>
          <c:idx val="1"/>
          <c:order val="1"/>
          <c:tx>
            <c:strRef>
              <c:f>dati_5!$C$18</c:f>
              <c:strCache>
                <c:ptCount val="1"/>
                <c:pt idx="0">
                  <c:v>x</c:v>
                </c:pt>
              </c:strCache>
            </c:strRef>
          </c:tx>
          <c:spPr>
            <a:noFill/>
            <a:ln w="25400">
              <a:noFill/>
            </a:ln>
          </c:spPr>
          <c:invertIfNegative val="0"/>
          <c:cat>
            <c:strRef>
              <c:f>dati_5!$A$19:$A$60</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dati_5!$C$19:$C$60</c:f>
              <c:numCache>
                <c:formatCode>General</c:formatCode>
                <c:ptCount val="42"/>
                <c:pt idx="0" formatCode="0.0">
                  <c:v>29.000000000000007</c:v>
                </c:pt>
                <c:pt idx="2" formatCode="0.0">
                  <c:v>30.500000000000007</c:v>
                </c:pt>
                <c:pt idx="3" formatCode="0.0">
                  <c:v>27.600000000000009</c:v>
                </c:pt>
                <c:pt idx="5" formatCode="0.0">
                  <c:v>53.800000000000004</c:v>
                </c:pt>
                <c:pt idx="6" formatCode="0.0">
                  <c:v>37.600000000000009</c:v>
                </c:pt>
                <c:pt idx="7" formatCode="0.0">
                  <c:v>34.100000000000009</c:v>
                </c:pt>
                <c:pt idx="8" formatCode="0.0">
                  <c:v>31.100000000000009</c:v>
                </c:pt>
                <c:pt idx="9" formatCode="0.0">
                  <c:v>19.100000000000009</c:v>
                </c:pt>
                <c:pt idx="10" formatCode="0.0">
                  <c:v>10.000000000000007</c:v>
                </c:pt>
                <c:pt idx="12" formatCode="0.0">
                  <c:v>47.2</c:v>
                </c:pt>
                <c:pt idx="13" formatCode="0.0">
                  <c:v>27.400000000000006</c:v>
                </c:pt>
                <c:pt idx="14" formatCode="0.0">
                  <c:v>27.100000000000009</c:v>
                </c:pt>
                <c:pt idx="16" formatCode="0.0">
                  <c:v>21.000000000000007</c:v>
                </c:pt>
                <c:pt idx="17" formatCode="0.0">
                  <c:v>42.400000000000006</c:v>
                </c:pt>
                <c:pt idx="19" formatCode="0.0">
                  <c:v>27.400000000000006</c:v>
                </c:pt>
                <c:pt idx="20" formatCode="0.0">
                  <c:v>41.500000000000007</c:v>
                </c:pt>
                <c:pt idx="22" formatCode="0.0">
                  <c:v>28.800000000000004</c:v>
                </c:pt>
                <c:pt idx="23" formatCode="0.0">
                  <c:v>29.800000000000004</c:v>
                </c:pt>
                <c:pt idx="24" formatCode="0.0">
                  <c:v>28.100000000000009</c:v>
                </c:pt>
                <c:pt idx="26" formatCode="0.0">
                  <c:v>35.000000000000007</c:v>
                </c:pt>
                <c:pt idx="27" formatCode="0.0">
                  <c:v>23.400000000000006</c:v>
                </c:pt>
                <c:pt idx="28" formatCode="0.0">
                  <c:v>27.000000000000007</c:v>
                </c:pt>
                <c:pt idx="29" formatCode="0.0">
                  <c:v>23.700000000000003</c:v>
                </c:pt>
                <c:pt idx="30" formatCode="0.0">
                  <c:v>24.900000000000006</c:v>
                </c:pt>
                <c:pt idx="32" formatCode="0.0">
                  <c:v>35.400000000000006</c:v>
                </c:pt>
                <c:pt idx="33" formatCode="0.0">
                  <c:v>27.900000000000006</c:v>
                </c:pt>
                <c:pt idx="34" formatCode="0.0">
                  <c:v>20.300000000000004</c:v>
                </c:pt>
                <c:pt idx="35" formatCode="0.0">
                  <c:v>23.400000000000006</c:v>
                </c:pt>
                <c:pt idx="36" formatCode="0.0">
                  <c:v>11.400000000000006</c:v>
                </c:pt>
                <c:pt idx="37" formatCode="0.0">
                  <c:v>45.400000000000006</c:v>
                </c:pt>
                <c:pt idx="39" formatCode="0.0">
                  <c:v>35.400000000000006</c:v>
                </c:pt>
                <c:pt idx="40" formatCode="0.0">
                  <c:v>33.000000000000007</c:v>
                </c:pt>
                <c:pt idx="41" formatCode="0.0">
                  <c:v>17.000000000000007</c:v>
                </c:pt>
              </c:numCache>
            </c:numRef>
          </c:val>
          <c:extLst>
            <c:ext xmlns:c16="http://schemas.microsoft.com/office/drawing/2014/chart" uri="{C3380CC4-5D6E-409C-BE32-E72D297353CC}">
              <c16:uniqueId val="{00000007-1409-43F6-87DE-46DA0437E8D9}"/>
            </c:ext>
          </c:extLst>
        </c:ser>
        <c:ser>
          <c:idx val="2"/>
          <c:order val="2"/>
          <c:tx>
            <c:strRef>
              <c:f>dati_5!$D$18</c:f>
              <c:strCache>
                <c:ptCount val="1"/>
                <c:pt idx="0">
                  <c:v>Dažādi interneta portāli (piemēram, delfi.lv, tvnet.lv, lsm.lv u.c.)</c:v>
                </c:pt>
              </c:strCache>
            </c:strRef>
          </c:tx>
          <c:spPr>
            <a:solidFill>
              <a:schemeClr val="accent1">
                <a:lumMod val="60000"/>
                <a:lumOff val="40000"/>
              </a:schemeClr>
            </a:solidFill>
            <a:ln w="25400">
              <a:noFill/>
            </a:ln>
          </c:spPr>
          <c:invertIfNegative val="0"/>
          <c:dLbls>
            <c:dLbl>
              <c:idx val="0"/>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8-1409-43F6-87DE-46DA0437E8D9}"/>
                </c:ext>
              </c:extLst>
            </c:dLbl>
            <c:dLbl>
              <c:idx val="2"/>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9-1409-43F6-87DE-46DA0437E8D9}"/>
                </c:ext>
              </c:extLst>
            </c:dLbl>
            <c:dLbl>
              <c:idx val="3"/>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A-1409-43F6-87DE-46DA0437E8D9}"/>
                </c:ext>
              </c:extLst>
            </c:dLbl>
            <c:dLbl>
              <c:idx val="6"/>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B-1409-43F6-87DE-46DA0437E8D9}"/>
                </c:ext>
              </c:extLst>
            </c:dLbl>
            <c:dLbl>
              <c:idx val="8"/>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C-1409-43F6-87DE-46DA0437E8D9}"/>
                </c:ext>
              </c:extLst>
            </c:dLbl>
            <c:dLbl>
              <c:idx val="9"/>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D-1409-43F6-87DE-46DA0437E8D9}"/>
                </c:ext>
              </c:extLst>
            </c:dLbl>
            <c:dLbl>
              <c:idx val="10"/>
              <c:numFmt formatCode="0" sourceLinked="0"/>
              <c:spPr>
                <a:noFill/>
                <a:ln w="25400">
                  <a:noFill/>
                </a:ln>
              </c:spPr>
              <c:txPr>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E-1409-43F6-87DE-46DA0437E8D9}"/>
                </c:ext>
              </c:extLst>
            </c:dLbl>
            <c:numFmt formatCode="0" sourceLinked="0"/>
            <c:spPr>
              <a:noFill/>
              <a:ln w="25400">
                <a:noFill/>
              </a:ln>
            </c:spPr>
            <c:txPr>
              <a:bodyPr wrap="square" lIns="38100" tIns="19050" rIns="38100" bIns="19050" anchor="ctr">
                <a:spAutoFit/>
              </a:bodyPr>
              <a:lstStyle/>
              <a:p>
                <a:pPr>
                  <a:defRPr sz="9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dati_5!$A$19:$A$60</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dati_5!$D$19:$D$60</c:f>
              <c:numCache>
                <c:formatCode>General</c:formatCode>
                <c:ptCount val="42"/>
                <c:pt idx="0" formatCode="0">
                  <c:v>36.1</c:v>
                </c:pt>
                <c:pt idx="2" formatCode="0">
                  <c:v>39.9</c:v>
                </c:pt>
                <c:pt idx="3" formatCode="0">
                  <c:v>32.5</c:v>
                </c:pt>
                <c:pt idx="5" formatCode="0">
                  <c:v>42.2</c:v>
                </c:pt>
                <c:pt idx="6" formatCode="0">
                  <c:v>36.9</c:v>
                </c:pt>
                <c:pt idx="7" formatCode="0">
                  <c:v>38.200000000000003</c:v>
                </c:pt>
                <c:pt idx="8" formatCode="0">
                  <c:v>38.9</c:v>
                </c:pt>
                <c:pt idx="9" formatCode="0">
                  <c:v>37.799999999999997</c:v>
                </c:pt>
                <c:pt idx="10" formatCode="0">
                  <c:v>24.3</c:v>
                </c:pt>
                <c:pt idx="12" formatCode="0">
                  <c:v>16.3</c:v>
                </c:pt>
                <c:pt idx="13" formatCode="0">
                  <c:v>34.6</c:v>
                </c:pt>
                <c:pt idx="14" formatCode="0">
                  <c:v>45.6</c:v>
                </c:pt>
                <c:pt idx="16" formatCode="0">
                  <c:v>40</c:v>
                </c:pt>
                <c:pt idx="17" formatCode="0">
                  <c:v>30.2</c:v>
                </c:pt>
                <c:pt idx="19" formatCode="0">
                  <c:v>38</c:v>
                </c:pt>
                <c:pt idx="20" formatCode="0">
                  <c:v>21.3</c:v>
                </c:pt>
                <c:pt idx="22" formatCode="0">
                  <c:v>42.9</c:v>
                </c:pt>
                <c:pt idx="23" formatCode="0">
                  <c:v>41.2</c:v>
                </c:pt>
                <c:pt idx="24" formatCode="0">
                  <c:v>24.8</c:v>
                </c:pt>
                <c:pt idx="26" formatCode="0">
                  <c:v>21</c:v>
                </c:pt>
                <c:pt idx="27" formatCode="0">
                  <c:v>36</c:v>
                </c:pt>
                <c:pt idx="28" formatCode="0">
                  <c:v>37</c:v>
                </c:pt>
                <c:pt idx="29" formatCode="0">
                  <c:v>45.6</c:v>
                </c:pt>
                <c:pt idx="30" formatCode="0">
                  <c:v>51.5</c:v>
                </c:pt>
                <c:pt idx="32" formatCode="0">
                  <c:v>40.200000000000003</c:v>
                </c:pt>
                <c:pt idx="33" formatCode="0">
                  <c:v>38.9</c:v>
                </c:pt>
                <c:pt idx="34" formatCode="0">
                  <c:v>36.9</c:v>
                </c:pt>
                <c:pt idx="35" formatCode="0">
                  <c:v>30.2</c:v>
                </c:pt>
                <c:pt idx="36" formatCode="0">
                  <c:v>43.9</c:v>
                </c:pt>
                <c:pt idx="37" formatCode="0">
                  <c:v>21.3</c:v>
                </c:pt>
                <c:pt idx="39" formatCode="0">
                  <c:v>40.200000000000003</c:v>
                </c:pt>
                <c:pt idx="40" formatCode="0">
                  <c:v>30.1</c:v>
                </c:pt>
                <c:pt idx="41" formatCode="0">
                  <c:v>38.799999999999997</c:v>
                </c:pt>
              </c:numCache>
            </c:numRef>
          </c:val>
          <c:extLst>
            <c:ext xmlns:c16="http://schemas.microsoft.com/office/drawing/2014/chart" uri="{C3380CC4-5D6E-409C-BE32-E72D297353CC}">
              <c16:uniqueId val="{0000000F-1409-43F6-87DE-46DA0437E8D9}"/>
            </c:ext>
          </c:extLst>
        </c:ser>
        <c:ser>
          <c:idx val="3"/>
          <c:order val="3"/>
          <c:tx>
            <c:strRef>
              <c:f>dati_5!$E$18</c:f>
              <c:strCache>
                <c:ptCount val="1"/>
                <c:pt idx="0">
                  <c:v>x</c:v>
                </c:pt>
              </c:strCache>
            </c:strRef>
          </c:tx>
          <c:spPr>
            <a:noFill/>
            <a:ln w="25400">
              <a:noFill/>
            </a:ln>
          </c:spPr>
          <c:invertIfNegative val="0"/>
          <c:cat>
            <c:strRef>
              <c:f>dati_5!$A$19:$A$60</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dati_5!$E$19:$E$60</c:f>
              <c:numCache>
                <c:formatCode>General</c:formatCode>
                <c:ptCount val="42"/>
                <c:pt idx="0" formatCode="0.0">
                  <c:v>25.4</c:v>
                </c:pt>
                <c:pt idx="2" formatCode="0.0">
                  <c:v>21.6</c:v>
                </c:pt>
                <c:pt idx="3" formatCode="0.0">
                  <c:v>29</c:v>
                </c:pt>
                <c:pt idx="5" formatCode="0.0">
                  <c:v>19.299999999999997</c:v>
                </c:pt>
                <c:pt idx="6" formatCode="0.0">
                  <c:v>24.6</c:v>
                </c:pt>
                <c:pt idx="7" formatCode="0.0">
                  <c:v>23.299999999999997</c:v>
                </c:pt>
                <c:pt idx="8" formatCode="0.0">
                  <c:v>22.6</c:v>
                </c:pt>
                <c:pt idx="9" formatCode="0.0">
                  <c:v>23.700000000000003</c:v>
                </c:pt>
                <c:pt idx="10" formatCode="0.0">
                  <c:v>37.200000000000003</c:v>
                </c:pt>
                <c:pt idx="12" formatCode="0.0">
                  <c:v>45.2</c:v>
                </c:pt>
                <c:pt idx="13" formatCode="0.0">
                  <c:v>26.9</c:v>
                </c:pt>
                <c:pt idx="14" formatCode="0.0">
                  <c:v>15.899999999999999</c:v>
                </c:pt>
                <c:pt idx="16" formatCode="0.0">
                  <c:v>21.5</c:v>
                </c:pt>
                <c:pt idx="17" formatCode="0.0">
                  <c:v>31.3</c:v>
                </c:pt>
                <c:pt idx="19" formatCode="0.0">
                  <c:v>23.5</c:v>
                </c:pt>
                <c:pt idx="20" formatCode="0.0">
                  <c:v>40.200000000000003</c:v>
                </c:pt>
                <c:pt idx="22" formatCode="0.0">
                  <c:v>18.600000000000001</c:v>
                </c:pt>
                <c:pt idx="23" formatCode="0.0">
                  <c:v>20.299999999999997</c:v>
                </c:pt>
                <c:pt idx="24" formatCode="0.0">
                  <c:v>36.700000000000003</c:v>
                </c:pt>
                <c:pt idx="26" formatCode="0.0">
                  <c:v>40.5</c:v>
                </c:pt>
                <c:pt idx="27" formatCode="0.0">
                  <c:v>25.5</c:v>
                </c:pt>
                <c:pt idx="28" formatCode="0.0">
                  <c:v>24.5</c:v>
                </c:pt>
                <c:pt idx="29" formatCode="0.0">
                  <c:v>15.899999999999999</c:v>
                </c:pt>
                <c:pt idx="30" formatCode="0.0">
                  <c:v>10</c:v>
                </c:pt>
                <c:pt idx="32" formatCode="0.0">
                  <c:v>21.299999999999997</c:v>
                </c:pt>
                <c:pt idx="33" formatCode="0.0">
                  <c:v>22.6</c:v>
                </c:pt>
                <c:pt idx="34" formatCode="0.0">
                  <c:v>24.6</c:v>
                </c:pt>
                <c:pt idx="35" formatCode="0.0">
                  <c:v>31.3</c:v>
                </c:pt>
                <c:pt idx="36" formatCode="0.0">
                  <c:v>17.600000000000001</c:v>
                </c:pt>
                <c:pt idx="37" formatCode="0.0">
                  <c:v>40.200000000000003</c:v>
                </c:pt>
                <c:pt idx="39" formatCode="0.0">
                  <c:v>21.299999999999997</c:v>
                </c:pt>
                <c:pt idx="40" formatCode="0.0">
                  <c:v>31.4</c:v>
                </c:pt>
                <c:pt idx="41" formatCode="0.0">
                  <c:v>22.700000000000003</c:v>
                </c:pt>
              </c:numCache>
            </c:numRef>
          </c:val>
          <c:extLst>
            <c:ext xmlns:c16="http://schemas.microsoft.com/office/drawing/2014/chart" uri="{C3380CC4-5D6E-409C-BE32-E72D297353CC}">
              <c16:uniqueId val="{00000010-1409-43F6-87DE-46DA0437E8D9}"/>
            </c:ext>
          </c:extLst>
        </c:ser>
        <c:ser>
          <c:idx val="4"/>
          <c:order val="4"/>
          <c:tx>
            <c:strRef>
              <c:f>dati_5!$F$18</c:f>
              <c:strCache>
                <c:ptCount val="1"/>
                <c:pt idx="0">
                  <c:v>Dažādi sociālie tīkli (piemēram, Facebook,  X (Twitter), YouTube, Telegram, u.c.)</c:v>
                </c:pt>
              </c:strCache>
            </c:strRef>
          </c:tx>
          <c:spPr>
            <a:solidFill>
              <a:srgbClr val="FFCC99"/>
            </a:solidFill>
            <a:ln w="25400">
              <a:noFill/>
            </a:ln>
          </c:spPr>
          <c:invertIfNegative val="0"/>
          <c:dLbls>
            <c:dLbl>
              <c:idx val="1"/>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1-1409-43F6-87DE-46DA0437E8D9}"/>
                </c:ext>
              </c:extLst>
            </c:dLbl>
            <c:dLbl>
              <c:idx val="5"/>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2-1409-43F6-87DE-46DA0437E8D9}"/>
                </c:ext>
              </c:extLst>
            </c:dLbl>
            <c:dLbl>
              <c:idx val="8"/>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3-1409-43F6-87DE-46DA0437E8D9}"/>
                </c:ext>
              </c:extLst>
            </c:dLbl>
            <c:dLbl>
              <c:idx val="9"/>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4-1409-43F6-87DE-46DA0437E8D9}"/>
                </c:ext>
              </c:extLst>
            </c:dLbl>
            <c:dLbl>
              <c:idx val="14"/>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5-1409-43F6-87DE-46DA0437E8D9}"/>
                </c:ext>
              </c:extLst>
            </c:dLbl>
            <c:dLbl>
              <c:idx val="28"/>
              <c:numFmt formatCode="0" sourceLinked="0"/>
              <c:spPr>
                <a:noFill/>
                <a:ln w="25400">
                  <a:noFill/>
                </a:ln>
              </c:spPr>
              <c:txPr>
                <a:bodyPr/>
                <a:lstStyle/>
                <a:p>
                  <a:pPr>
                    <a:defRPr sz="9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6-1409-43F6-87DE-46DA0437E8D9}"/>
                </c:ext>
              </c:extLst>
            </c:dLbl>
            <c:numFmt formatCode="0" sourceLinked="0"/>
            <c:spPr>
              <a:noFill/>
              <a:ln w="25400">
                <a:noFill/>
              </a:ln>
            </c:spPr>
            <c:txPr>
              <a:bodyPr wrap="square" lIns="38100" tIns="19050" rIns="38100" bIns="19050" anchor="ctr">
                <a:spAutoFit/>
              </a:bodyPr>
              <a:lstStyle/>
              <a:p>
                <a:pPr>
                  <a:defRPr sz="9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dati_5!$A$19:$A$60</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dati_5!$F$19:$F$60</c:f>
              <c:numCache>
                <c:formatCode>General</c:formatCode>
                <c:ptCount val="42"/>
                <c:pt idx="0" formatCode="0">
                  <c:v>22.9</c:v>
                </c:pt>
                <c:pt idx="2" formatCode="0">
                  <c:v>24.6</c:v>
                </c:pt>
                <c:pt idx="3" formatCode="0">
                  <c:v>21.4</c:v>
                </c:pt>
                <c:pt idx="5" formatCode="0">
                  <c:v>34</c:v>
                </c:pt>
                <c:pt idx="6" formatCode="0">
                  <c:v>31.7</c:v>
                </c:pt>
                <c:pt idx="7" formatCode="0">
                  <c:v>24.2</c:v>
                </c:pt>
                <c:pt idx="8" formatCode="0">
                  <c:v>18.899999999999999</c:v>
                </c:pt>
                <c:pt idx="9" formatCode="0">
                  <c:v>20.100000000000001</c:v>
                </c:pt>
                <c:pt idx="10" formatCode="0">
                  <c:v>15.3</c:v>
                </c:pt>
                <c:pt idx="12" formatCode="0">
                  <c:v>24</c:v>
                </c:pt>
                <c:pt idx="13" formatCode="0">
                  <c:v>22</c:v>
                </c:pt>
                <c:pt idx="14" formatCode="0">
                  <c:v>24.7</c:v>
                </c:pt>
                <c:pt idx="16" formatCode="0">
                  <c:v>25.8</c:v>
                </c:pt>
                <c:pt idx="17" formatCode="0">
                  <c:v>17.899999999999999</c:v>
                </c:pt>
                <c:pt idx="19" formatCode="0">
                  <c:v>24.3</c:v>
                </c:pt>
                <c:pt idx="20" formatCode="0">
                  <c:v>12.8</c:v>
                </c:pt>
                <c:pt idx="22" formatCode="0">
                  <c:v>25.6</c:v>
                </c:pt>
                <c:pt idx="23" formatCode="0">
                  <c:v>27.5</c:v>
                </c:pt>
                <c:pt idx="24" formatCode="0">
                  <c:v>14.8</c:v>
                </c:pt>
                <c:pt idx="26" formatCode="0">
                  <c:v>21.7</c:v>
                </c:pt>
                <c:pt idx="27" formatCode="0">
                  <c:v>23.6</c:v>
                </c:pt>
                <c:pt idx="28" formatCode="0">
                  <c:v>23.4</c:v>
                </c:pt>
                <c:pt idx="29" formatCode="0">
                  <c:v>26.1</c:v>
                </c:pt>
                <c:pt idx="30" formatCode="0">
                  <c:v>28.8</c:v>
                </c:pt>
                <c:pt idx="32" formatCode="0">
                  <c:v>22.5</c:v>
                </c:pt>
                <c:pt idx="33" formatCode="0">
                  <c:v>19.3</c:v>
                </c:pt>
                <c:pt idx="34" formatCode="0">
                  <c:v>25.6</c:v>
                </c:pt>
                <c:pt idx="35" formatCode="0">
                  <c:v>29.9</c:v>
                </c:pt>
                <c:pt idx="36" formatCode="0">
                  <c:v>21.8</c:v>
                </c:pt>
                <c:pt idx="37" formatCode="0">
                  <c:v>18.2</c:v>
                </c:pt>
                <c:pt idx="39" formatCode="0">
                  <c:v>22.5</c:v>
                </c:pt>
                <c:pt idx="40" formatCode="0">
                  <c:v>20.7</c:v>
                </c:pt>
                <c:pt idx="41" formatCode="0">
                  <c:v>26.2</c:v>
                </c:pt>
              </c:numCache>
            </c:numRef>
          </c:val>
          <c:extLst>
            <c:ext xmlns:c16="http://schemas.microsoft.com/office/drawing/2014/chart" uri="{C3380CC4-5D6E-409C-BE32-E72D297353CC}">
              <c16:uniqueId val="{00000017-1409-43F6-87DE-46DA0437E8D9}"/>
            </c:ext>
          </c:extLst>
        </c:ser>
        <c:ser>
          <c:idx val="5"/>
          <c:order val="5"/>
          <c:tx>
            <c:strRef>
              <c:f>dati_5!$G$18</c:f>
              <c:strCache>
                <c:ptCount val="1"/>
                <c:pt idx="0">
                  <c:v>x</c:v>
                </c:pt>
              </c:strCache>
            </c:strRef>
          </c:tx>
          <c:spPr>
            <a:noFill/>
            <a:ln w="25400">
              <a:noFill/>
            </a:ln>
          </c:spPr>
          <c:invertIfNegative val="0"/>
          <c:cat>
            <c:strRef>
              <c:f>dati_5!$A$19:$A$60</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dati_5!$G$19:$G$60</c:f>
              <c:numCache>
                <c:formatCode>General</c:formatCode>
                <c:ptCount val="42"/>
                <c:pt idx="0" formatCode="0.0">
                  <c:v>21.1</c:v>
                </c:pt>
                <c:pt idx="2" formatCode="0.0">
                  <c:v>19.399999999999999</c:v>
                </c:pt>
                <c:pt idx="3" formatCode="0.0">
                  <c:v>22.6</c:v>
                </c:pt>
                <c:pt idx="5" formatCode="0.0">
                  <c:v>10</c:v>
                </c:pt>
                <c:pt idx="6" formatCode="0.0">
                  <c:v>12.3</c:v>
                </c:pt>
                <c:pt idx="7" formatCode="0.0">
                  <c:v>19.8</c:v>
                </c:pt>
                <c:pt idx="8" formatCode="0.0">
                  <c:v>25.1</c:v>
                </c:pt>
                <c:pt idx="9" formatCode="0.0">
                  <c:v>23.9</c:v>
                </c:pt>
                <c:pt idx="10" formatCode="0.0">
                  <c:v>28.7</c:v>
                </c:pt>
                <c:pt idx="12" formatCode="0.0">
                  <c:v>20</c:v>
                </c:pt>
                <c:pt idx="13" formatCode="0.0">
                  <c:v>22</c:v>
                </c:pt>
                <c:pt idx="14" formatCode="0.0">
                  <c:v>19.3</c:v>
                </c:pt>
                <c:pt idx="16" formatCode="0.0">
                  <c:v>18.2</c:v>
                </c:pt>
                <c:pt idx="17" formatCode="0.0">
                  <c:v>26.1</c:v>
                </c:pt>
                <c:pt idx="19" formatCode="0.0">
                  <c:v>19.7</c:v>
                </c:pt>
                <c:pt idx="20" formatCode="0.0">
                  <c:v>31.2</c:v>
                </c:pt>
                <c:pt idx="22" formatCode="0.0">
                  <c:v>18.399999999999999</c:v>
                </c:pt>
                <c:pt idx="23" formatCode="0.0">
                  <c:v>16.5</c:v>
                </c:pt>
                <c:pt idx="24" formatCode="0.0">
                  <c:v>29.2</c:v>
                </c:pt>
                <c:pt idx="26" formatCode="0.0">
                  <c:v>22.3</c:v>
                </c:pt>
                <c:pt idx="27" formatCode="0.0">
                  <c:v>20.399999999999999</c:v>
                </c:pt>
                <c:pt idx="28" formatCode="0.0">
                  <c:v>20.6</c:v>
                </c:pt>
                <c:pt idx="29" formatCode="0.0">
                  <c:v>17.899999999999999</c:v>
                </c:pt>
                <c:pt idx="30" formatCode="0.0">
                  <c:v>15.2</c:v>
                </c:pt>
                <c:pt idx="32" formatCode="0.0">
                  <c:v>21.5</c:v>
                </c:pt>
                <c:pt idx="33" formatCode="0.0">
                  <c:v>24.7</c:v>
                </c:pt>
                <c:pt idx="34" formatCode="0.0">
                  <c:v>18.399999999999999</c:v>
                </c:pt>
                <c:pt idx="35" formatCode="0.0">
                  <c:v>14.100000000000001</c:v>
                </c:pt>
                <c:pt idx="36" formatCode="0.0">
                  <c:v>22.2</c:v>
                </c:pt>
                <c:pt idx="37" formatCode="0.0">
                  <c:v>25.8</c:v>
                </c:pt>
                <c:pt idx="39" formatCode="0.0">
                  <c:v>21.5</c:v>
                </c:pt>
                <c:pt idx="40" formatCode="0.0">
                  <c:v>23.3</c:v>
                </c:pt>
                <c:pt idx="41" formatCode="0.0">
                  <c:v>17.8</c:v>
                </c:pt>
              </c:numCache>
            </c:numRef>
          </c:val>
          <c:extLst>
            <c:ext xmlns:c16="http://schemas.microsoft.com/office/drawing/2014/chart" uri="{C3380CC4-5D6E-409C-BE32-E72D297353CC}">
              <c16:uniqueId val="{00000018-1409-43F6-87DE-46DA0437E8D9}"/>
            </c:ext>
          </c:extLst>
        </c:ser>
        <c:ser>
          <c:idx val="6"/>
          <c:order val="6"/>
          <c:tx>
            <c:strRef>
              <c:f>dati_5!$H$18</c:f>
              <c:strCache>
                <c:ptCount val="1"/>
                <c:pt idx="0">
                  <c:v>Radio</c:v>
                </c:pt>
              </c:strCache>
            </c:strRef>
          </c:tx>
          <c:spPr>
            <a:solidFill>
              <a:srgbClr val="D5BAEC"/>
            </a:solidFill>
            <a:ln w="25400">
              <a:noFill/>
            </a:ln>
          </c:spPr>
          <c:invertIfNegative val="0"/>
          <c:dLbls>
            <c:dLbl>
              <c:idx val="5"/>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19-1409-43F6-87DE-46DA0437E8D9}"/>
                </c:ext>
              </c:extLst>
            </c:dLbl>
            <c:dLbl>
              <c:idx val="8"/>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1A-1409-43F6-87DE-46DA0437E8D9}"/>
                </c:ext>
              </c:extLst>
            </c:dLbl>
            <c:dLbl>
              <c:idx val="14"/>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1B-1409-43F6-87DE-46DA0437E8D9}"/>
                </c:ext>
              </c:extLst>
            </c:dLbl>
            <c:dLbl>
              <c:idx val="28"/>
              <c:numFmt formatCode="0" sourceLinked="0"/>
              <c:spPr>
                <a:noFill/>
                <a:ln w="25400">
                  <a:noFill/>
                </a:ln>
              </c:spPr>
              <c:txPr>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1C-1409-43F6-87DE-46DA0437E8D9}"/>
                </c:ext>
              </c:extLst>
            </c:dLbl>
            <c:numFmt formatCode="0" sourceLinked="0"/>
            <c:spPr>
              <a:noFill/>
              <a:ln w="25400">
                <a:noFill/>
              </a:ln>
            </c:spPr>
            <c:txPr>
              <a:bodyPr wrap="square" lIns="38100" tIns="19050" rIns="38100" bIns="19050" anchor="ctr">
                <a:spAutoFit/>
              </a:bodyPr>
              <a:lstStyle/>
              <a:p>
                <a:pPr>
                  <a:defRPr sz="9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dati_5!$A$19:$A$60</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dati_5!$H$19:$H$60</c:f>
              <c:numCache>
                <c:formatCode>General</c:formatCode>
                <c:ptCount val="42"/>
                <c:pt idx="0" formatCode="0">
                  <c:v>15.7</c:v>
                </c:pt>
                <c:pt idx="2" formatCode="0">
                  <c:v>16.5</c:v>
                </c:pt>
                <c:pt idx="3" formatCode="0">
                  <c:v>15</c:v>
                </c:pt>
                <c:pt idx="5" formatCode="0">
                  <c:v>4.2</c:v>
                </c:pt>
                <c:pt idx="6" formatCode="0">
                  <c:v>15.2</c:v>
                </c:pt>
                <c:pt idx="7" formatCode="0">
                  <c:v>18.2</c:v>
                </c:pt>
                <c:pt idx="8" formatCode="0">
                  <c:v>11.7</c:v>
                </c:pt>
                <c:pt idx="9" formatCode="0">
                  <c:v>17.899999999999999</c:v>
                </c:pt>
                <c:pt idx="10" formatCode="0">
                  <c:v>21.8</c:v>
                </c:pt>
                <c:pt idx="12" formatCode="0">
                  <c:v>4.4000000000000004</c:v>
                </c:pt>
                <c:pt idx="13" formatCode="0">
                  <c:v>16.100000000000001</c:v>
                </c:pt>
                <c:pt idx="14" formatCode="0">
                  <c:v>18.399999999999999</c:v>
                </c:pt>
                <c:pt idx="16" formatCode="0">
                  <c:v>17.3</c:v>
                </c:pt>
                <c:pt idx="17" formatCode="0">
                  <c:v>13.3</c:v>
                </c:pt>
                <c:pt idx="19" formatCode="0">
                  <c:v>15.8</c:v>
                </c:pt>
                <c:pt idx="20" formatCode="0">
                  <c:v>15.4</c:v>
                </c:pt>
                <c:pt idx="22" formatCode="0">
                  <c:v>19.7</c:v>
                </c:pt>
                <c:pt idx="23" formatCode="0">
                  <c:v>15.5</c:v>
                </c:pt>
                <c:pt idx="24" formatCode="0">
                  <c:v>13.9</c:v>
                </c:pt>
                <c:pt idx="26" formatCode="0">
                  <c:v>10.9</c:v>
                </c:pt>
                <c:pt idx="27" formatCode="0">
                  <c:v>16.7</c:v>
                </c:pt>
                <c:pt idx="28" formatCode="0">
                  <c:v>18.899999999999999</c:v>
                </c:pt>
                <c:pt idx="29" formatCode="0">
                  <c:v>16.399999999999999</c:v>
                </c:pt>
                <c:pt idx="30" formatCode="0">
                  <c:v>20.3</c:v>
                </c:pt>
                <c:pt idx="32" formatCode="0">
                  <c:v>20.399999999999999</c:v>
                </c:pt>
                <c:pt idx="33" formatCode="0">
                  <c:v>19.399999999999999</c:v>
                </c:pt>
                <c:pt idx="34" formatCode="0">
                  <c:v>8.1999999999999993</c:v>
                </c:pt>
                <c:pt idx="35" formatCode="0">
                  <c:v>10.9</c:v>
                </c:pt>
                <c:pt idx="36" formatCode="0">
                  <c:v>22.1</c:v>
                </c:pt>
                <c:pt idx="37" formatCode="0">
                  <c:v>7.5</c:v>
                </c:pt>
                <c:pt idx="39" formatCode="0">
                  <c:v>20.399999999999999</c:v>
                </c:pt>
                <c:pt idx="40" formatCode="0">
                  <c:v>9.3000000000000007</c:v>
                </c:pt>
                <c:pt idx="41" formatCode="0">
                  <c:v>18.399999999999999</c:v>
                </c:pt>
              </c:numCache>
            </c:numRef>
          </c:val>
          <c:extLst>
            <c:ext xmlns:c16="http://schemas.microsoft.com/office/drawing/2014/chart" uri="{C3380CC4-5D6E-409C-BE32-E72D297353CC}">
              <c16:uniqueId val="{0000001D-1409-43F6-87DE-46DA0437E8D9}"/>
            </c:ext>
          </c:extLst>
        </c:ser>
        <c:ser>
          <c:idx val="7"/>
          <c:order val="7"/>
          <c:tx>
            <c:strRef>
              <c:f>dati_5!$I$18</c:f>
              <c:strCache>
                <c:ptCount val="1"/>
                <c:pt idx="0">
                  <c:v>x</c:v>
                </c:pt>
              </c:strCache>
            </c:strRef>
          </c:tx>
          <c:spPr>
            <a:noFill/>
          </c:spPr>
          <c:invertIfNegative val="0"/>
          <c:cat>
            <c:strRef>
              <c:f>dati_5!$A$19:$A$60</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dati_5!$I$19:$I$60</c:f>
              <c:numCache>
                <c:formatCode>General</c:formatCode>
                <c:ptCount val="42"/>
                <c:pt idx="0" formatCode="0.0">
                  <c:v>16.400000000000002</c:v>
                </c:pt>
                <c:pt idx="2" formatCode="0.0">
                  <c:v>15.600000000000001</c:v>
                </c:pt>
                <c:pt idx="3" formatCode="0.0">
                  <c:v>17.100000000000001</c:v>
                </c:pt>
                <c:pt idx="5" formatCode="0.0">
                  <c:v>27.900000000000002</c:v>
                </c:pt>
                <c:pt idx="6" formatCode="0.0">
                  <c:v>16.900000000000002</c:v>
                </c:pt>
                <c:pt idx="7" formatCode="0.0">
                  <c:v>13.900000000000002</c:v>
                </c:pt>
                <c:pt idx="8" formatCode="0.0">
                  <c:v>20.400000000000002</c:v>
                </c:pt>
                <c:pt idx="9" formatCode="0.0">
                  <c:v>14.200000000000003</c:v>
                </c:pt>
                <c:pt idx="10" formatCode="0.0">
                  <c:v>10.3</c:v>
                </c:pt>
                <c:pt idx="12" formatCode="0.0">
                  <c:v>27.700000000000003</c:v>
                </c:pt>
                <c:pt idx="13" formatCode="0.0">
                  <c:v>16</c:v>
                </c:pt>
                <c:pt idx="14" formatCode="0.0">
                  <c:v>13.700000000000003</c:v>
                </c:pt>
                <c:pt idx="16" formatCode="0.0">
                  <c:v>14.8</c:v>
                </c:pt>
                <c:pt idx="17" formatCode="0.0">
                  <c:v>18.8</c:v>
                </c:pt>
                <c:pt idx="19" formatCode="0.0">
                  <c:v>16.3</c:v>
                </c:pt>
                <c:pt idx="20" formatCode="0.0">
                  <c:v>16.700000000000003</c:v>
                </c:pt>
                <c:pt idx="22" formatCode="0.0">
                  <c:v>12.400000000000002</c:v>
                </c:pt>
                <c:pt idx="23" formatCode="0.0">
                  <c:v>16.600000000000001</c:v>
                </c:pt>
                <c:pt idx="24" formatCode="0.0">
                  <c:v>18.200000000000003</c:v>
                </c:pt>
                <c:pt idx="26" formatCode="0.0">
                  <c:v>21.200000000000003</c:v>
                </c:pt>
                <c:pt idx="27" formatCode="0.0">
                  <c:v>15.400000000000002</c:v>
                </c:pt>
                <c:pt idx="28" formatCode="0.0">
                  <c:v>13.200000000000003</c:v>
                </c:pt>
                <c:pt idx="29" formatCode="0.0">
                  <c:v>15.700000000000003</c:v>
                </c:pt>
                <c:pt idx="30" formatCode="0.0">
                  <c:v>11.8</c:v>
                </c:pt>
                <c:pt idx="32" formatCode="0.0">
                  <c:v>11.700000000000003</c:v>
                </c:pt>
                <c:pt idx="33" formatCode="0.0">
                  <c:v>12.700000000000003</c:v>
                </c:pt>
                <c:pt idx="34" formatCode="0.0">
                  <c:v>23.900000000000002</c:v>
                </c:pt>
                <c:pt idx="35" formatCode="0.0">
                  <c:v>21.200000000000003</c:v>
                </c:pt>
                <c:pt idx="36" formatCode="0.0">
                  <c:v>10</c:v>
                </c:pt>
                <c:pt idx="37" formatCode="0.0">
                  <c:v>24.6</c:v>
                </c:pt>
                <c:pt idx="39" formatCode="0.0">
                  <c:v>11.700000000000003</c:v>
                </c:pt>
                <c:pt idx="40" formatCode="0.0">
                  <c:v>22.8</c:v>
                </c:pt>
                <c:pt idx="41" formatCode="0.0">
                  <c:v>13.700000000000003</c:v>
                </c:pt>
              </c:numCache>
            </c:numRef>
          </c:val>
          <c:extLst>
            <c:ext xmlns:c16="http://schemas.microsoft.com/office/drawing/2014/chart" uri="{C3380CC4-5D6E-409C-BE32-E72D297353CC}">
              <c16:uniqueId val="{0000001E-1409-43F6-87DE-46DA0437E8D9}"/>
            </c:ext>
          </c:extLst>
        </c:ser>
        <c:ser>
          <c:idx val="8"/>
          <c:order val="8"/>
          <c:tx>
            <c:strRef>
              <c:f>dati_5!$J$18</c:f>
              <c:strCache>
                <c:ptCount val="1"/>
                <c:pt idx="0">
                  <c:v>No paziņām, kuri tur strādā vai ir citos veidos saistīti ar prokuratūru</c:v>
                </c:pt>
              </c:strCache>
            </c:strRef>
          </c:tx>
          <c:spPr>
            <a:solidFill>
              <a:srgbClr val="B7D5DB"/>
            </a:solidFill>
          </c:spPr>
          <c:invertIfNegative val="0"/>
          <c:dLbls>
            <c:numFmt formatCode="#,##0" sourceLinked="0"/>
            <c:spPr>
              <a:noFill/>
              <a:ln w="25400">
                <a:noFill/>
              </a:ln>
            </c:spPr>
            <c:txPr>
              <a:bodyPr wrap="square" lIns="38100" tIns="19050" rIns="38100" bIns="19050" anchor="ctr">
                <a:spAutoFit/>
              </a:bodyPr>
              <a:lstStyle/>
              <a:p>
                <a:pPr>
                  <a:defRPr sz="900"/>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dati_5!$A$19:$A$60</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dati_5!$J$19:$J$60</c:f>
              <c:numCache>
                <c:formatCode>General</c:formatCode>
                <c:ptCount val="42"/>
                <c:pt idx="0" formatCode="0">
                  <c:v>7</c:v>
                </c:pt>
                <c:pt idx="2" formatCode="0">
                  <c:v>7</c:v>
                </c:pt>
                <c:pt idx="3" formatCode="0">
                  <c:v>7</c:v>
                </c:pt>
                <c:pt idx="5" formatCode="0">
                  <c:v>6.2</c:v>
                </c:pt>
                <c:pt idx="6" formatCode="0">
                  <c:v>6.1</c:v>
                </c:pt>
                <c:pt idx="7" formatCode="0">
                  <c:v>6.5</c:v>
                </c:pt>
                <c:pt idx="8" formatCode="0">
                  <c:v>10.1</c:v>
                </c:pt>
                <c:pt idx="9" formatCode="0">
                  <c:v>5.7</c:v>
                </c:pt>
                <c:pt idx="10" formatCode="0">
                  <c:v>6.9</c:v>
                </c:pt>
                <c:pt idx="12" formatCode="0">
                  <c:v>1.3</c:v>
                </c:pt>
                <c:pt idx="13" formatCode="0">
                  <c:v>6.8</c:v>
                </c:pt>
                <c:pt idx="14" formatCode="0">
                  <c:v>9.1999999999999993</c:v>
                </c:pt>
                <c:pt idx="16" formatCode="0">
                  <c:v>6.4</c:v>
                </c:pt>
                <c:pt idx="17" formatCode="0">
                  <c:v>8.1999999999999993</c:v>
                </c:pt>
                <c:pt idx="19" formatCode="0">
                  <c:v>6.6</c:v>
                </c:pt>
                <c:pt idx="20" formatCode="0">
                  <c:v>10</c:v>
                </c:pt>
                <c:pt idx="22" formatCode="0">
                  <c:v>9.6999999999999993</c:v>
                </c:pt>
                <c:pt idx="23" formatCode="0">
                  <c:v>7.4</c:v>
                </c:pt>
                <c:pt idx="24" formatCode="0">
                  <c:v>5</c:v>
                </c:pt>
                <c:pt idx="26" formatCode="0">
                  <c:v>3.2</c:v>
                </c:pt>
                <c:pt idx="27" formatCode="0">
                  <c:v>3.8</c:v>
                </c:pt>
                <c:pt idx="28" formatCode="0">
                  <c:v>12.5</c:v>
                </c:pt>
                <c:pt idx="29" formatCode="0">
                  <c:v>6.6</c:v>
                </c:pt>
                <c:pt idx="30" formatCode="0">
                  <c:v>7.5</c:v>
                </c:pt>
                <c:pt idx="32" formatCode="0">
                  <c:v>8.5</c:v>
                </c:pt>
                <c:pt idx="33" formatCode="0">
                  <c:v>10.1</c:v>
                </c:pt>
                <c:pt idx="34" formatCode="0">
                  <c:v>1.8</c:v>
                </c:pt>
                <c:pt idx="35" formatCode="0">
                  <c:v>3.9</c:v>
                </c:pt>
                <c:pt idx="36" formatCode="0">
                  <c:v>11.8</c:v>
                </c:pt>
                <c:pt idx="37" formatCode="0">
                  <c:v>4.8</c:v>
                </c:pt>
                <c:pt idx="39" formatCode="0">
                  <c:v>8.5</c:v>
                </c:pt>
                <c:pt idx="40" formatCode="0">
                  <c:v>7.9</c:v>
                </c:pt>
                <c:pt idx="41" formatCode="0">
                  <c:v>4.3</c:v>
                </c:pt>
              </c:numCache>
            </c:numRef>
          </c:val>
          <c:extLst>
            <c:ext xmlns:c16="http://schemas.microsoft.com/office/drawing/2014/chart" uri="{C3380CC4-5D6E-409C-BE32-E72D297353CC}">
              <c16:uniqueId val="{0000001F-1409-43F6-87DE-46DA0437E8D9}"/>
            </c:ext>
          </c:extLst>
        </c:ser>
        <c:ser>
          <c:idx val="9"/>
          <c:order val="9"/>
          <c:tx>
            <c:strRef>
              <c:f>dati_5!$K$18</c:f>
              <c:strCache>
                <c:ptCount val="1"/>
                <c:pt idx="0">
                  <c:v>x</c:v>
                </c:pt>
              </c:strCache>
            </c:strRef>
          </c:tx>
          <c:spPr>
            <a:noFill/>
          </c:spPr>
          <c:invertIfNegative val="0"/>
          <c:cat>
            <c:strRef>
              <c:f>dati_5!$A$19:$A$60</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dati_5!$K$19:$K$60</c:f>
              <c:numCache>
                <c:formatCode>General</c:formatCode>
                <c:ptCount val="42"/>
                <c:pt idx="0" formatCode="0.0">
                  <c:v>15.5</c:v>
                </c:pt>
                <c:pt idx="2" formatCode="0.0">
                  <c:v>15.5</c:v>
                </c:pt>
                <c:pt idx="3" formatCode="0.0">
                  <c:v>15.5</c:v>
                </c:pt>
                <c:pt idx="5" formatCode="0.0">
                  <c:v>16.3</c:v>
                </c:pt>
                <c:pt idx="6" formatCode="0.0">
                  <c:v>16.399999999999999</c:v>
                </c:pt>
                <c:pt idx="7" formatCode="0.0">
                  <c:v>16</c:v>
                </c:pt>
                <c:pt idx="8" formatCode="0.0">
                  <c:v>12.4</c:v>
                </c:pt>
                <c:pt idx="9" formatCode="0.0">
                  <c:v>16.8</c:v>
                </c:pt>
                <c:pt idx="10" formatCode="0.0">
                  <c:v>15.6</c:v>
                </c:pt>
                <c:pt idx="12" formatCode="0.0">
                  <c:v>21.2</c:v>
                </c:pt>
                <c:pt idx="13" formatCode="0.0">
                  <c:v>15.7</c:v>
                </c:pt>
                <c:pt idx="14" formatCode="0.0">
                  <c:v>13.3</c:v>
                </c:pt>
                <c:pt idx="16" formatCode="0.0">
                  <c:v>16.100000000000001</c:v>
                </c:pt>
                <c:pt idx="17" formatCode="0.0">
                  <c:v>14.3</c:v>
                </c:pt>
                <c:pt idx="19" formatCode="0.0">
                  <c:v>15.9</c:v>
                </c:pt>
                <c:pt idx="20" formatCode="0.0">
                  <c:v>12.5</c:v>
                </c:pt>
                <c:pt idx="22" formatCode="0.0">
                  <c:v>12.8</c:v>
                </c:pt>
                <c:pt idx="23" formatCode="0.0">
                  <c:v>15.1</c:v>
                </c:pt>
                <c:pt idx="24" formatCode="0.0">
                  <c:v>17.5</c:v>
                </c:pt>
                <c:pt idx="26" formatCode="0.0">
                  <c:v>19.3</c:v>
                </c:pt>
                <c:pt idx="27" formatCode="0.0">
                  <c:v>18.7</c:v>
                </c:pt>
                <c:pt idx="28" formatCode="0.0">
                  <c:v>10</c:v>
                </c:pt>
                <c:pt idx="29" formatCode="0.0">
                  <c:v>15.9</c:v>
                </c:pt>
                <c:pt idx="30" formatCode="0.0">
                  <c:v>15</c:v>
                </c:pt>
                <c:pt idx="32" formatCode="0.0">
                  <c:v>14</c:v>
                </c:pt>
                <c:pt idx="33" formatCode="0.0">
                  <c:v>12.4</c:v>
                </c:pt>
                <c:pt idx="34" formatCode="0.0">
                  <c:v>20.7</c:v>
                </c:pt>
                <c:pt idx="35" formatCode="0.0">
                  <c:v>18.600000000000001</c:v>
                </c:pt>
                <c:pt idx="36" formatCode="0.0">
                  <c:v>10.7</c:v>
                </c:pt>
                <c:pt idx="37" formatCode="0.0">
                  <c:v>17.7</c:v>
                </c:pt>
                <c:pt idx="39" formatCode="0.0">
                  <c:v>14</c:v>
                </c:pt>
                <c:pt idx="40" formatCode="0.0">
                  <c:v>14.6</c:v>
                </c:pt>
                <c:pt idx="41" formatCode="0.0">
                  <c:v>18.2</c:v>
                </c:pt>
              </c:numCache>
            </c:numRef>
          </c:val>
          <c:extLst>
            <c:ext xmlns:c16="http://schemas.microsoft.com/office/drawing/2014/chart" uri="{C3380CC4-5D6E-409C-BE32-E72D297353CC}">
              <c16:uniqueId val="{00000020-1409-43F6-87DE-46DA0437E8D9}"/>
            </c:ext>
          </c:extLst>
        </c:ser>
        <c:ser>
          <c:idx val="10"/>
          <c:order val="10"/>
          <c:tx>
            <c:strRef>
              <c:f>dati_5!$L$18</c:f>
              <c:strCache>
                <c:ptCount val="1"/>
                <c:pt idx="0">
                  <c:v>Drukātie plašsaziņas līdzekļi (t.i., avīzes, žurnāli)</c:v>
                </c:pt>
              </c:strCache>
            </c:strRef>
          </c:tx>
          <c:spPr>
            <a:solidFill>
              <a:srgbClr val="F6987E"/>
            </a:solidFill>
          </c:spPr>
          <c:invertIfNegative val="0"/>
          <c:dLbls>
            <c:numFmt formatCode="#,##0" sourceLinked="0"/>
            <c:spPr>
              <a:noFill/>
              <a:ln w="25400">
                <a:noFill/>
              </a:ln>
            </c:spPr>
            <c:txPr>
              <a:bodyPr wrap="square" lIns="38100" tIns="19050" rIns="38100" bIns="19050" anchor="ctr">
                <a:spAutoFit/>
              </a:bodyPr>
              <a:lstStyle/>
              <a:p>
                <a:pPr>
                  <a:defRPr sz="900"/>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dati_5!$A$19:$A$60</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dati_5!$L$19:$L$60</c:f>
              <c:numCache>
                <c:formatCode>General</c:formatCode>
                <c:ptCount val="42"/>
                <c:pt idx="0" formatCode="0">
                  <c:v>6.4</c:v>
                </c:pt>
                <c:pt idx="2" formatCode="0">
                  <c:v>5.0999999999999996</c:v>
                </c:pt>
                <c:pt idx="3" formatCode="0">
                  <c:v>7.6</c:v>
                </c:pt>
                <c:pt idx="5" formatCode="0">
                  <c:v>6.3</c:v>
                </c:pt>
                <c:pt idx="6" formatCode="0">
                  <c:v>4.7</c:v>
                </c:pt>
                <c:pt idx="7" formatCode="0">
                  <c:v>2.6</c:v>
                </c:pt>
                <c:pt idx="8" formatCode="0">
                  <c:v>8.5</c:v>
                </c:pt>
                <c:pt idx="9" formatCode="0">
                  <c:v>5.0999999999999996</c:v>
                </c:pt>
                <c:pt idx="10" formatCode="0">
                  <c:v>11.3</c:v>
                </c:pt>
                <c:pt idx="12" formatCode="0">
                  <c:v>5.4</c:v>
                </c:pt>
                <c:pt idx="13" formatCode="0">
                  <c:v>5.9</c:v>
                </c:pt>
                <c:pt idx="14" formatCode="0">
                  <c:v>7.6</c:v>
                </c:pt>
                <c:pt idx="16" formatCode="0">
                  <c:v>5.2</c:v>
                </c:pt>
                <c:pt idx="17" formatCode="0">
                  <c:v>8.4</c:v>
                </c:pt>
                <c:pt idx="19" formatCode="0">
                  <c:v>6</c:v>
                </c:pt>
                <c:pt idx="20" formatCode="0">
                  <c:v>9.1999999999999993</c:v>
                </c:pt>
                <c:pt idx="22" formatCode="0">
                  <c:v>6.7</c:v>
                </c:pt>
                <c:pt idx="23" formatCode="0">
                  <c:v>6.2</c:v>
                </c:pt>
                <c:pt idx="24" formatCode="0">
                  <c:v>6.5</c:v>
                </c:pt>
                <c:pt idx="26" formatCode="0">
                  <c:v>4.3</c:v>
                </c:pt>
                <c:pt idx="27" formatCode="0">
                  <c:v>5.9</c:v>
                </c:pt>
                <c:pt idx="28" formatCode="0">
                  <c:v>8.5</c:v>
                </c:pt>
                <c:pt idx="29" formatCode="0">
                  <c:v>9.1</c:v>
                </c:pt>
                <c:pt idx="30" formatCode="0">
                  <c:v>6.8</c:v>
                </c:pt>
                <c:pt idx="32" formatCode="0">
                  <c:v>8.6999999999999993</c:v>
                </c:pt>
                <c:pt idx="33" formatCode="0">
                  <c:v>9.5</c:v>
                </c:pt>
                <c:pt idx="34" formatCode="0">
                  <c:v>2.8</c:v>
                </c:pt>
                <c:pt idx="35" formatCode="0">
                  <c:v>6.4</c:v>
                </c:pt>
                <c:pt idx="36" formatCode="0">
                  <c:v>1.8</c:v>
                </c:pt>
                <c:pt idx="37" formatCode="0">
                  <c:v>4.9000000000000004</c:v>
                </c:pt>
                <c:pt idx="39" formatCode="0">
                  <c:v>8.6999999999999993</c:v>
                </c:pt>
                <c:pt idx="40" formatCode="0">
                  <c:v>4.7</c:v>
                </c:pt>
                <c:pt idx="41" formatCode="0">
                  <c:v>5.7</c:v>
                </c:pt>
              </c:numCache>
            </c:numRef>
          </c:val>
          <c:extLst>
            <c:ext xmlns:c16="http://schemas.microsoft.com/office/drawing/2014/chart" uri="{C3380CC4-5D6E-409C-BE32-E72D297353CC}">
              <c16:uniqueId val="{00000021-1409-43F6-87DE-46DA0437E8D9}"/>
            </c:ext>
          </c:extLst>
        </c:ser>
        <c:ser>
          <c:idx val="11"/>
          <c:order val="11"/>
          <c:tx>
            <c:strRef>
              <c:f>dati_5!$M$18</c:f>
              <c:strCache>
                <c:ptCount val="1"/>
                <c:pt idx="0">
                  <c:v>x</c:v>
                </c:pt>
              </c:strCache>
            </c:strRef>
          </c:tx>
          <c:spPr>
            <a:noFill/>
          </c:spPr>
          <c:invertIfNegative val="0"/>
          <c:cat>
            <c:strRef>
              <c:f>dati_5!$A$19:$A$60</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dati_5!$M$19:$M$60</c:f>
              <c:numCache>
                <c:formatCode>General</c:formatCode>
                <c:ptCount val="42"/>
                <c:pt idx="0" formatCode="0.0">
                  <c:v>14.9</c:v>
                </c:pt>
                <c:pt idx="2" formatCode="0.0">
                  <c:v>16.200000000000003</c:v>
                </c:pt>
                <c:pt idx="3" formatCode="0.0">
                  <c:v>13.700000000000001</c:v>
                </c:pt>
                <c:pt idx="5" formatCode="0.0">
                  <c:v>15</c:v>
                </c:pt>
                <c:pt idx="6" formatCode="0.0">
                  <c:v>16.600000000000001</c:v>
                </c:pt>
                <c:pt idx="7" formatCode="0.0">
                  <c:v>18.7</c:v>
                </c:pt>
                <c:pt idx="8" formatCode="0.0">
                  <c:v>12.8</c:v>
                </c:pt>
                <c:pt idx="9" formatCode="0.0">
                  <c:v>16.200000000000003</c:v>
                </c:pt>
                <c:pt idx="10" formatCode="0.0">
                  <c:v>10</c:v>
                </c:pt>
                <c:pt idx="12" formatCode="0.0">
                  <c:v>15.9</c:v>
                </c:pt>
                <c:pt idx="13" formatCode="0.0">
                  <c:v>15.4</c:v>
                </c:pt>
                <c:pt idx="14" formatCode="0.0">
                  <c:v>13.700000000000001</c:v>
                </c:pt>
                <c:pt idx="16" formatCode="0.0">
                  <c:v>16.100000000000001</c:v>
                </c:pt>
                <c:pt idx="17" formatCode="0.0">
                  <c:v>12.9</c:v>
                </c:pt>
                <c:pt idx="19" formatCode="0.0">
                  <c:v>15.3</c:v>
                </c:pt>
                <c:pt idx="20" formatCode="0.0">
                  <c:v>12.100000000000001</c:v>
                </c:pt>
                <c:pt idx="22" formatCode="0.0">
                  <c:v>14.600000000000001</c:v>
                </c:pt>
                <c:pt idx="23" formatCode="0.0">
                  <c:v>15.100000000000001</c:v>
                </c:pt>
                <c:pt idx="24" formatCode="0.0">
                  <c:v>14.8</c:v>
                </c:pt>
                <c:pt idx="26" formatCode="0.0">
                  <c:v>17</c:v>
                </c:pt>
                <c:pt idx="27" formatCode="0.0">
                  <c:v>15.4</c:v>
                </c:pt>
                <c:pt idx="28" formatCode="0.0">
                  <c:v>12.8</c:v>
                </c:pt>
                <c:pt idx="29" formatCode="0.0">
                  <c:v>12.200000000000001</c:v>
                </c:pt>
                <c:pt idx="30" formatCode="0.0">
                  <c:v>14.5</c:v>
                </c:pt>
                <c:pt idx="32" formatCode="0.0">
                  <c:v>12.600000000000001</c:v>
                </c:pt>
                <c:pt idx="33" formatCode="0.0">
                  <c:v>11.8</c:v>
                </c:pt>
                <c:pt idx="34" formatCode="0.0">
                  <c:v>18.5</c:v>
                </c:pt>
                <c:pt idx="35" formatCode="0.0">
                  <c:v>14.9</c:v>
                </c:pt>
                <c:pt idx="36" formatCode="0.0">
                  <c:v>19.5</c:v>
                </c:pt>
                <c:pt idx="37" formatCode="0.0">
                  <c:v>16.399999999999999</c:v>
                </c:pt>
                <c:pt idx="39" formatCode="0.0">
                  <c:v>12.600000000000001</c:v>
                </c:pt>
                <c:pt idx="40" formatCode="0.0">
                  <c:v>16.600000000000001</c:v>
                </c:pt>
                <c:pt idx="41" formatCode="0.0">
                  <c:v>15.600000000000001</c:v>
                </c:pt>
              </c:numCache>
            </c:numRef>
          </c:val>
          <c:extLst>
            <c:ext xmlns:c16="http://schemas.microsoft.com/office/drawing/2014/chart" uri="{C3380CC4-5D6E-409C-BE32-E72D297353CC}">
              <c16:uniqueId val="{00000022-1409-43F6-87DE-46DA0437E8D9}"/>
            </c:ext>
          </c:extLst>
        </c:ser>
        <c:ser>
          <c:idx val="12"/>
          <c:order val="12"/>
          <c:tx>
            <c:strRef>
              <c:f>dati_5!$N$18</c:f>
              <c:strCache>
                <c:ptCount val="1"/>
                <c:pt idx="0">
                  <c:v>No personiskas pieredzes</c:v>
                </c:pt>
              </c:strCache>
            </c:strRef>
          </c:tx>
          <c:spPr>
            <a:solidFill>
              <a:srgbClr val="C6C206"/>
            </a:solidFill>
          </c:spPr>
          <c:invertIfNegative val="0"/>
          <c:dLbls>
            <c:numFmt formatCode="#,##0" sourceLinked="0"/>
            <c:spPr>
              <a:noFill/>
              <a:ln w="25400">
                <a:noFill/>
              </a:ln>
            </c:spPr>
            <c:txPr>
              <a:bodyPr wrap="square" lIns="38100" tIns="19050" rIns="38100" bIns="19050" anchor="ctr">
                <a:spAutoFit/>
              </a:bodyPr>
              <a:lstStyle/>
              <a:p>
                <a:pPr>
                  <a:defRPr sz="900">
                    <a:solidFill>
                      <a:sysClr val="windowText" lastClr="000000"/>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dati_5!$A$19:$A$60</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dati_5!$N$19:$N$60</c:f>
              <c:numCache>
                <c:formatCode>General</c:formatCode>
                <c:ptCount val="42"/>
                <c:pt idx="0" formatCode="0">
                  <c:v>3.7</c:v>
                </c:pt>
                <c:pt idx="2" formatCode="0">
                  <c:v>3.3</c:v>
                </c:pt>
                <c:pt idx="3" formatCode="0">
                  <c:v>4.0999999999999996</c:v>
                </c:pt>
                <c:pt idx="5" formatCode="0">
                  <c:v>1</c:v>
                </c:pt>
                <c:pt idx="6" formatCode="0">
                  <c:v>2.9</c:v>
                </c:pt>
                <c:pt idx="7" formatCode="0">
                  <c:v>3.8</c:v>
                </c:pt>
                <c:pt idx="8" formatCode="0">
                  <c:v>5</c:v>
                </c:pt>
                <c:pt idx="9" formatCode="0">
                  <c:v>4.7</c:v>
                </c:pt>
                <c:pt idx="10" formatCode="0">
                  <c:v>3.3</c:v>
                </c:pt>
                <c:pt idx="12" formatCode="0">
                  <c:v>5.8</c:v>
                </c:pt>
                <c:pt idx="13" formatCode="0">
                  <c:v>3.6</c:v>
                </c:pt>
                <c:pt idx="14" formatCode="0">
                  <c:v>3.4</c:v>
                </c:pt>
                <c:pt idx="16" formatCode="0">
                  <c:v>3.5</c:v>
                </c:pt>
                <c:pt idx="17" formatCode="0">
                  <c:v>4.3</c:v>
                </c:pt>
                <c:pt idx="19" formatCode="0">
                  <c:v>3.4</c:v>
                </c:pt>
                <c:pt idx="20" formatCode="0">
                  <c:v>6.2</c:v>
                </c:pt>
                <c:pt idx="22" formatCode="0">
                  <c:v>4.7</c:v>
                </c:pt>
                <c:pt idx="23" formatCode="0">
                  <c:v>4.4000000000000004</c:v>
                </c:pt>
                <c:pt idx="24" formatCode="0">
                  <c:v>2.2000000000000002</c:v>
                </c:pt>
                <c:pt idx="26" formatCode="0">
                  <c:v>3.8</c:v>
                </c:pt>
                <c:pt idx="27" formatCode="0">
                  <c:v>2.5</c:v>
                </c:pt>
                <c:pt idx="28" formatCode="0">
                  <c:v>3.9</c:v>
                </c:pt>
                <c:pt idx="29" formatCode="0">
                  <c:v>4.0999999999999996</c:v>
                </c:pt>
                <c:pt idx="30" formatCode="0">
                  <c:v>2.5</c:v>
                </c:pt>
                <c:pt idx="32" formatCode="0">
                  <c:v>4.3</c:v>
                </c:pt>
                <c:pt idx="33" formatCode="0">
                  <c:v>3.8</c:v>
                </c:pt>
                <c:pt idx="34" formatCode="0">
                  <c:v>0.6</c:v>
                </c:pt>
                <c:pt idx="35" formatCode="0">
                  <c:v>5.9</c:v>
                </c:pt>
                <c:pt idx="36" formatCode="0">
                  <c:v>7.3</c:v>
                </c:pt>
                <c:pt idx="37" formatCode="0">
                  <c:v>0</c:v>
                </c:pt>
                <c:pt idx="39" formatCode="0">
                  <c:v>4.3</c:v>
                </c:pt>
                <c:pt idx="40" formatCode="0">
                  <c:v>4.2</c:v>
                </c:pt>
                <c:pt idx="41" formatCode="0">
                  <c:v>2.4</c:v>
                </c:pt>
              </c:numCache>
            </c:numRef>
          </c:val>
          <c:extLst>
            <c:ext xmlns:c16="http://schemas.microsoft.com/office/drawing/2014/chart" uri="{C3380CC4-5D6E-409C-BE32-E72D297353CC}">
              <c16:uniqueId val="{00000023-1409-43F6-87DE-46DA0437E8D9}"/>
            </c:ext>
          </c:extLst>
        </c:ser>
        <c:ser>
          <c:idx val="13"/>
          <c:order val="13"/>
          <c:tx>
            <c:strRef>
              <c:f>dati_5!$O$18</c:f>
              <c:strCache>
                <c:ptCount val="1"/>
                <c:pt idx="0">
                  <c:v>x</c:v>
                </c:pt>
              </c:strCache>
            </c:strRef>
          </c:tx>
          <c:spPr>
            <a:noFill/>
          </c:spPr>
          <c:invertIfNegative val="0"/>
          <c:cat>
            <c:strRef>
              <c:f>dati_5!$A$19:$A$60</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dati_5!$O$19:$O$60</c:f>
              <c:numCache>
                <c:formatCode>General</c:formatCode>
                <c:ptCount val="42"/>
                <c:pt idx="0" formatCode="0.0">
                  <c:v>13.600000000000001</c:v>
                </c:pt>
                <c:pt idx="2" formatCode="0.0">
                  <c:v>14</c:v>
                </c:pt>
                <c:pt idx="3" formatCode="0.0">
                  <c:v>13.200000000000001</c:v>
                </c:pt>
                <c:pt idx="5" formatCode="0.0">
                  <c:v>16.3</c:v>
                </c:pt>
                <c:pt idx="6" formatCode="0.0">
                  <c:v>14.4</c:v>
                </c:pt>
                <c:pt idx="7" formatCode="0.0">
                  <c:v>13.5</c:v>
                </c:pt>
                <c:pt idx="8" formatCode="0.0">
                  <c:v>12.3</c:v>
                </c:pt>
                <c:pt idx="9" formatCode="0.0">
                  <c:v>12.600000000000001</c:v>
                </c:pt>
                <c:pt idx="10" formatCode="0.0">
                  <c:v>14</c:v>
                </c:pt>
                <c:pt idx="12" formatCode="0.0">
                  <c:v>11.5</c:v>
                </c:pt>
                <c:pt idx="13" formatCode="0.0">
                  <c:v>13.700000000000001</c:v>
                </c:pt>
                <c:pt idx="14" formatCode="0.0">
                  <c:v>13.9</c:v>
                </c:pt>
                <c:pt idx="16" formatCode="0.0">
                  <c:v>13.8</c:v>
                </c:pt>
                <c:pt idx="17" formatCode="0.0">
                  <c:v>13</c:v>
                </c:pt>
                <c:pt idx="19" formatCode="0.0">
                  <c:v>13.9</c:v>
                </c:pt>
                <c:pt idx="20" formatCode="0.0">
                  <c:v>11.100000000000001</c:v>
                </c:pt>
                <c:pt idx="22" formatCode="0.0">
                  <c:v>12.600000000000001</c:v>
                </c:pt>
                <c:pt idx="23" formatCode="0.0">
                  <c:v>12.9</c:v>
                </c:pt>
                <c:pt idx="24" formatCode="0.0">
                  <c:v>15.100000000000001</c:v>
                </c:pt>
                <c:pt idx="26" formatCode="0.0">
                  <c:v>13.5</c:v>
                </c:pt>
                <c:pt idx="27" formatCode="0.0">
                  <c:v>14.8</c:v>
                </c:pt>
                <c:pt idx="28" formatCode="0.0">
                  <c:v>13.4</c:v>
                </c:pt>
                <c:pt idx="29" formatCode="0.0">
                  <c:v>13.200000000000001</c:v>
                </c:pt>
                <c:pt idx="30" formatCode="0.0">
                  <c:v>14.8</c:v>
                </c:pt>
                <c:pt idx="32" formatCode="0.0">
                  <c:v>13</c:v>
                </c:pt>
                <c:pt idx="33" formatCode="0.0">
                  <c:v>13.5</c:v>
                </c:pt>
                <c:pt idx="34" formatCode="0.0">
                  <c:v>16.7</c:v>
                </c:pt>
                <c:pt idx="35" formatCode="0.0">
                  <c:v>11.4</c:v>
                </c:pt>
                <c:pt idx="36" formatCode="0.0">
                  <c:v>10</c:v>
                </c:pt>
                <c:pt idx="37" formatCode="0.0">
                  <c:v>17.3</c:v>
                </c:pt>
                <c:pt idx="39" formatCode="0.0">
                  <c:v>13</c:v>
                </c:pt>
                <c:pt idx="40" formatCode="0.0">
                  <c:v>13.100000000000001</c:v>
                </c:pt>
                <c:pt idx="41" formatCode="0.0">
                  <c:v>14.9</c:v>
                </c:pt>
              </c:numCache>
            </c:numRef>
          </c:val>
          <c:extLst>
            <c:ext xmlns:c16="http://schemas.microsoft.com/office/drawing/2014/chart" uri="{C3380CC4-5D6E-409C-BE32-E72D297353CC}">
              <c16:uniqueId val="{00000024-1409-43F6-87DE-46DA0437E8D9}"/>
            </c:ext>
          </c:extLst>
        </c:ser>
        <c:ser>
          <c:idx val="14"/>
          <c:order val="14"/>
          <c:tx>
            <c:strRef>
              <c:f>dati_5!$P$18</c:f>
              <c:strCache>
                <c:ptCount val="1"/>
                <c:pt idx="0">
                  <c:v>Ir citi informācijas avoti/ kanāli</c:v>
                </c:pt>
              </c:strCache>
            </c:strRef>
          </c:tx>
          <c:spPr>
            <a:solidFill>
              <a:srgbClr val="B1C7B2"/>
            </a:solidFill>
          </c:spPr>
          <c:invertIfNegative val="0"/>
          <c:dLbls>
            <c:numFmt formatCode="#,##0" sourceLinked="0"/>
            <c:spPr>
              <a:noFill/>
              <a:ln w="25400">
                <a:noFill/>
              </a:ln>
            </c:spPr>
            <c:txPr>
              <a:bodyPr wrap="square" lIns="38100" tIns="19050" rIns="38100" bIns="19050" anchor="ctr">
                <a:spAutoFit/>
              </a:bodyPr>
              <a:lstStyle/>
              <a:p>
                <a:pPr>
                  <a:defRPr sz="900"/>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dati_5!$A$19:$A$60</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dati_5!$P$19:$P$60</c:f>
              <c:numCache>
                <c:formatCode>General</c:formatCode>
                <c:ptCount val="42"/>
                <c:pt idx="0" formatCode="0">
                  <c:v>4.2</c:v>
                </c:pt>
                <c:pt idx="2" formatCode="0">
                  <c:v>6.1</c:v>
                </c:pt>
                <c:pt idx="3" formatCode="0">
                  <c:v>2.4</c:v>
                </c:pt>
                <c:pt idx="5" formatCode="0">
                  <c:v>1</c:v>
                </c:pt>
                <c:pt idx="6" formatCode="0">
                  <c:v>6.2</c:v>
                </c:pt>
                <c:pt idx="7" formatCode="0">
                  <c:v>3.6</c:v>
                </c:pt>
                <c:pt idx="8" formatCode="0">
                  <c:v>6.8</c:v>
                </c:pt>
                <c:pt idx="9" formatCode="0">
                  <c:v>4</c:v>
                </c:pt>
                <c:pt idx="10" formatCode="0">
                  <c:v>2.2999999999999998</c:v>
                </c:pt>
                <c:pt idx="12" formatCode="0">
                  <c:v>2.4</c:v>
                </c:pt>
                <c:pt idx="13" formatCode="0">
                  <c:v>5.2</c:v>
                </c:pt>
                <c:pt idx="14" formatCode="0">
                  <c:v>2.6</c:v>
                </c:pt>
                <c:pt idx="16" formatCode="0">
                  <c:v>2.9</c:v>
                </c:pt>
                <c:pt idx="17" formatCode="0">
                  <c:v>6.5</c:v>
                </c:pt>
                <c:pt idx="19" formatCode="0">
                  <c:v>3.8</c:v>
                </c:pt>
                <c:pt idx="20" formatCode="0">
                  <c:v>7.2</c:v>
                </c:pt>
                <c:pt idx="22" formatCode="0">
                  <c:v>2.9</c:v>
                </c:pt>
                <c:pt idx="23" formatCode="0">
                  <c:v>5.2</c:v>
                </c:pt>
                <c:pt idx="24" formatCode="0">
                  <c:v>3.4</c:v>
                </c:pt>
                <c:pt idx="26" formatCode="0">
                  <c:v>3.2</c:v>
                </c:pt>
                <c:pt idx="27" formatCode="0">
                  <c:v>0.7</c:v>
                </c:pt>
                <c:pt idx="28" formatCode="0">
                  <c:v>5.8</c:v>
                </c:pt>
                <c:pt idx="29" formatCode="0">
                  <c:v>2.9</c:v>
                </c:pt>
                <c:pt idx="30" formatCode="0">
                  <c:v>7.3</c:v>
                </c:pt>
                <c:pt idx="32" formatCode="0">
                  <c:v>7.3</c:v>
                </c:pt>
                <c:pt idx="33" formatCode="0">
                  <c:v>1.6</c:v>
                </c:pt>
                <c:pt idx="34" formatCode="0">
                  <c:v>0.7</c:v>
                </c:pt>
                <c:pt idx="35" formatCode="0">
                  <c:v>3.1</c:v>
                </c:pt>
                <c:pt idx="36" formatCode="0">
                  <c:v>4.5</c:v>
                </c:pt>
                <c:pt idx="37" formatCode="0">
                  <c:v>3.5</c:v>
                </c:pt>
                <c:pt idx="39" formatCode="0">
                  <c:v>7.3</c:v>
                </c:pt>
                <c:pt idx="40" formatCode="0">
                  <c:v>3.1</c:v>
                </c:pt>
                <c:pt idx="41" formatCode="0">
                  <c:v>2</c:v>
                </c:pt>
              </c:numCache>
            </c:numRef>
          </c:val>
          <c:extLst>
            <c:ext xmlns:c16="http://schemas.microsoft.com/office/drawing/2014/chart" uri="{C3380CC4-5D6E-409C-BE32-E72D297353CC}">
              <c16:uniqueId val="{00000025-1409-43F6-87DE-46DA0437E8D9}"/>
            </c:ext>
          </c:extLst>
        </c:ser>
        <c:ser>
          <c:idx val="15"/>
          <c:order val="15"/>
          <c:tx>
            <c:strRef>
              <c:f>dati_5!$Q$18</c:f>
              <c:strCache>
                <c:ptCount val="1"/>
                <c:pt idx="0">
                  <c:v>x</c:v>
                </c:pt>
              </c:strCache>
            </c:strRef>
          </c:tx>
          <c:spPr>
            <a:noFill/>
          </c:spPr>
          <c:invertIfNegative val="0"/>
          <c:cat>
            <c:strRef>
              <c:f>dati_5!$A$19:$A$60</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dati_5!$Q$19:$Q$60</c:f>
              <c:numCache>
                <c:formatCode>General</c:formatCode>
                <c:ptCount val="42"/>
                <c:pt idx="0" formatCode="0.0">
                  <c:v>13.100000000000001</c:v>
                </c:pt>
                <c:pt idx="2" formatCode="0.0">
                  <c:v>11.200000000000001</c:v>
                </c:pt>
                <c:pt idx="3" formatCode="0.0">
                  <c:v>14.9</c:v>
                </c:pt>
                <c:pt idx="5" formatCode="0.0">
                  <c:v>16.3</c:v>
                </c:pt>
                <c:pt idx="6" formatCode="0.0">
                  <c:v>11.100000000000001</c:v>
                </c:pt>
                <c:pt idx="7" formatCode="0.0">
                  <c:v>13.700000000000001</c:v>
                </c:pt>
                <c:pt idx="8" formatCode="0.0">
                  <c:v>10.5</c:v>
                </c:pt>
                <c:pt idx="9" formatCode="0.0">
                  <c:v>13.3</c:v>
                </c:pt>
                <c:pt idx="10" formatCode="0.0">
                  <c:v>15</c:v>
                </c:pt>
                <c:pt idx="12" formatCode="0.0">
                  <c:v>14.9</c:v>
                </c:pt>
                <c:pt idx="13" formatCode="0.0">
                  <c:v>12.100000000000001</c:v>
                </c:pt>
                <c:pt idx="14" formatCode="0.0">
                  <c:v>14.700000000000001</c:v>
                </c:pt>
                <c:pt idx="16" formatCode="0.0">
                  <c:v>14.4</c:v>
                </c:pt>
                <c:pt idx="17" formatCode="0.0">
                  <c:v>10.8</c:v>
                </c:pt>
                <c:pt idx="19" formatCode="0.0">
                  <c:v>13.5</c:v>
                </c:pt>
                <c:pt idx="20" formatCode="0.0">
                  <c:v>10.100000000000001</c:v>
                </c:pt>
                <c:pt idx="22" formatCode="0.0">
                  <c:v>14.4</c:v>
                </c:pt>
                <c:pt idx="23" formatCode="0.0">
                  <c:v>12.100000000000001</c:v>
                </c:pt>
                <c:pt idx="24" formatCode="0.0">
                  <c:v>13.9</c:v>
                </c:pt>
                <c:pt idx="26" formatCode="0.0">
                  <c:v>14.100000000000001</c:v>
                </c:pt>
                <c:pt idx="27" formatCode="0.0">
                  <c:v>16.600000000000001</c:v>
                </c:pt>
                <c:pt idx="28" formatCode="0.0">
                  <c:v>11.5</c:v>
                </c:pt>
                <c:pt idx="29" formatCode="0.0">
                  <c:v>14.4</c:v>
                </c:pt>
                <c:pt idx="30" formatCode="0.0">
                  <c:v>10</c:v>
                </c:pt>
                <c:pt idx="32" formatCode="0.0">
                  <c:v>10</c:v>
                </c:pt>
                <c:pt idx="33" formatCode="0.0">
                  <c:v>15.700000000000001</c:v>
                </c:pt>
                <c:pt idx="34" formatCode="0.0">
                  <c:v>16.600000000000001</c:v>
                </c:pt>
                <c:pt idx="35" formatCode="0.0">
                  <c:v>14.200000000000001</c:v>
                </c:pt>
                <c:pt idx="36" formatCode="0.0">
                  <c:v>12.8</c:v>
                </c:pt>
                <c:pt idx="37" formatCode="0.0">
                  <c:v>13.8</c:v>
                </c:pt>
                <c:pt idx="39" formatCode="0.0">
                  <c:v>10</c:v>
                </c:pt>
                <c:pt idx="40" formatCode="0.0">
                  <c:v>14.200000000000001</c:v>
                </c:pt>
                <c:pt idx="41" formatCode="0.0">
                  <c:v>15.3</c:v>
                </c:pt>
              </c:numCache>
            </c:numRef>
          </c:val>
          <c:extLst>
            <c:ext xmlns:c16="http://schemas.microsoft.com/office/drawing/2014/chart" uri="{C3380CC4-5D6E-409C-BE32-E72D297353CC}">
              <c16:uniqueId val="{00000026-1409-43F6-87DE-46DA0437E8D9}"/>
            </c:ext>
          </c:extLst>
        </c:ser>
        <c:ser>
          <c:idx val="16"/>
          <c:order val="16"/>
          <c:tx>
            <c:strRef>
              <c:f>dati_5!$R$18</c:f>
              <c:strCache>
                <c:ptCount val="1"/>
                <c:pt idx="0">
                  <c:v>Neiegūstu šādu informāciju</c:v>
                </c:pt>
              </c:strCache>
            </c:strRef>
          </c:tx>
          <c:spPr>
            <a:solidFill>
              <a:srgbClr val="CBAA07"/>
            </a:solidFill>
          </c:spPr>
          <c:invertIfNegative val="0"/>
          <c:dLbls>
            <c:dLbl>
              <c:idx val="38"/>
              <c:numFmt formatCode="#,##0" sourceLinked="0"/>
              <c:spPr>
                <a:noFill/>
                <a:ln w="25400">
                  <a:noFill/>
                </a:ln>
              </c:spPr>
              <c:txPr>
                <a:bodyPr wrap="square" lIns="38100" tIns="19050" rIns="38100" bIns="19050" anchor="ctr">
                  <a:spAutoFit/>
                </a:bodyPr>
                <a:lstStyle/>
                <a:p>
                  <a:pPr>
                    <a:defRPr sz="900">
                      <a:solidFill>
                        <a:schemeClr val="bg1"/>
                      </a:solidFil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7-1409-43F6-87DE-46DA0437E8D9}"/>
                </c:ext>
              </c:extLst>
            </c:dLbl>
            <c:spPr>
              <a:noFill/>
              <a:ln w="25400">
                <a:noFill/>
              </a:ln>
            </c:spPr>
            <c:txPr>
              <a:bodyPr wrap="square" lIns="38100" tIns="19050" rIns="38100" bIns="19050" anchor="ctr">
                <a:spAutoFit/>
              </a:bodyPr>
              <a:lstStyle/>
              <a:p>
                <a:pPr>
                  <a:defRPr sz="900">
                    <a:solidFill>
                      <a:schemeClr val="bg1"/>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dati_5!$A$19:$A$60</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dati_5!$R$19:$R$60</c:f>
              <c:numCache>
                <c:formatCode>General</c:formatCode>
                <c:ptCount val="42"/>
                <c:pt idx="0" formatCode="0">
                  <c:v>31.9</c:v>
                </c:pt>
                <c:pt idx="2" formatCode="0">
                  <c:v>28.9</c:v>
                </c:pt>
                <c:pt idx="3" formatCode="0">
                  <c:v>34.799999999999997</c:v>
                </c:pt>
                <c:pt idx="5" formatCode="0">
                  <c:v>40.1</c:v>
                </c:pt>
                <c:pt idx="6" formatCode="0">
                  <c:v>32.6</c:v>
                </c:pt>
                <c:pt idx="7" formatCode="0">
                  <c:v>35.299999999999997</c:v>
                </c:pt>
                <c:pt idx="8" formatCode="0">
                  <c:v>31.3</c:v>
                </c:pt>
                <c:pt idx="9" formatCode="0">
                  <c:v>28</c:v>
                </c:pt>
                <c:pt idx="10" formatCode="0">
                  <c:v>27.6</c:v>
                </c:pt>
                <c:pt idx="12" formatCode="0">
                  <c:v>50.8</c:v>
                </c:pt>
                <c:pt idx="13" formatCode="0">
                  <c:v>33</c:v>
                </c:pt>
                <c:pt idx="14" formatCode="0">
                  <c:v>23.8</c:v>
                </c:pt>
                <c:pt idx="16" formatCode="0">
                  <c:v>27.9</c:v>
                </c:pt>
                <c:pt idx="17" formatCode="0">
                  <c:v>38.4</c:v>
                </c:pt>
                <c:pt idx="19" formatCode="0">
                  <c:v>31</c:v>
                </c:pt>
                <c:pt idx="20" formatCode="0">
                  <c:v>38.9</c:v>
                </c:pt>
                <c:pt idx="22" formatCode="0">
                  <c:v>27.8</c:v>
                </c:pt>
                <c:pt idx="23" formatCode="0">
                  <c:v>28.3</c:v>
                </c:pt>
                <c:pt idx="24" formatCode="0">
                  <c:v>39.5</c:v>
                </c:pt>
                <c:pt idx="26" formatCode="0">
                  <c:v>40</c:v>
                </c:pt>
                <c:pt idx="27" formatCode="0">
                  <c:v>31.3</c:v>
                </c:pt>
                <c:pt idx="28" formatCode="0">
                  <c:v>30.5</c:v>
                </c:pt>
                <c:pt idx="29" formatCode="0">
                  <c:v>24.2</c:v>
                </c:pt>
                <c:pt idx="30" formatCode="0">
                  <c:v>20.5</c:v>
                </c:pt>
                <c:pt idx="32" formatCode="0">
                  <c:v>29.6</c:v>
                </c:pt>
                <c:pt idx="33" formatCode="0">
                  <c:v>28.5</c:v>
                </c:pt>
                <c:pt idx="34" formatCode="0">
                  <c:v>31.8</c:v>
                </c:pt>
                <c:pt idx="35" formatCode="0">
                  <c:v>26.6</c:v>
                </c:pt>
                <c:pt idx="36" formatCode="0">
                  <c:v>29.1</c:v>
                </c:pt>
                <c:pt idx="37" formatCode="0">
                  <c:v>50.1</c:v>
                </c:pt>
                <c:pt idx="39" formatCode="0">
                  <c:v>29.6</c:v>
                </c:pt>
                <c:pt idx="40" formatCode="0">
                  <c:v>37.5</c:v>
                </c:pt>
                <c:pt idx="41" formatCode="0">
                  <c:v>27.8</c:v>
                </c:pt>
              </c:numCache>
            </c:numRef>
          </c:val>
          <c:extLst>
            <c:ext xmlns:c16="http://schemas.microsoft.com/office/drawing/2014/chart" uri="{C3380CC4-5D6E-409C-BE32-E72D297353CC}">
              <c16:uniqueId val="{00000028-1409-43F6-87DE-46DA0437E8D9}"/>
            </c:ext>
          </c:extLst>
        </c:ser>
        <c:ser>
          <c:idx val="17"/>
          <c:order val="17"/>
          <c:tx>
            <c:strRef>
              <c:f>dati_5!$S$18</c:f>
              <c:strCache>
                <c:ptCount val="1"/>
                <c:pt idx="0">
                  <c:v>x</c:v>
                </c:pt>
              </c:strCache>
            </c:strRef>
          </c:tx>
          <c:spPr>
            <a:noFill/>
          </c:spPr>
          <c:invertIfNegative val="0"/>
          <c:cat>
            <c:strRef>
              <c:f>dati_5!$A$19:$A$60</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dati_5!$S$19:$S$60</c:f>
              <c:numCache>
                <c:formatCode>General</c:formatCode>
                <c:ptCount val="42"/>
                <c:pt idx="0" formatCode="0.0">
                  <c:v>28.9</c:v>
                </c:pt>
                <c:pt idx="2" formatCode="0.0">
                  <c:v>31.9</c:v>
                </c:pt>
                <c:pt idx="3" formatCode="0.0">
                  <c:v>26</c:v>
                </c:pt>
                <c:pt idx="5" formatCode="0.0">
                  <c:v>20.699999999999996</c:v>
                </c:pt>
                <c:pt idx="6" formatCode="0.0">
                  <c:v>28.199999999999996</c:v>
                </c:pt>
                <c:pt idx="7" formatCode="0.0">
                  <c:v>25.5</c:v>
                </c:pt>
                <c:pt idx="8" formatCode="0.0">
                  <c:v>29.499999999999996</c:v>
                </c:pt>
                <c:pt idx="9" formatCode="0.0">
                  <c:v>32.799999999999997</c:v>
                </c:pt>
                <c:pt idx="10" formatCode="0.0">
                  <c:v>33.199999999999996</c:v>
                </c:pt>
                <c:pt idx="12" formatCode="0.0">
                  <c:v>10</c:v>
                </c:pt>
                <c:pt idx="13" formatCode="0.0">
                  <c:v>27.799999999999997</c:v>
                </c:pt>
                <c:pt idx="14" formatCode="0.0">
                  <c:v>37</c:v>
                </c:pt>
                <c:pt idx="16" formatCode="0.0">
                  <c:v>32.9</c:v>
                </c:pt>
                <c:pt idx="17" formatCode="0.0">
                  <c:v>22.4</c:v>
                </c:pt>
                <c:pt idx="19" formatCode="0.0">
                  <c:v>29.799999999999997</c:v>
                </c:pt>
                <c:pt idx="20" formatCode="0.0">
                  <c:v>21.9</c:v>
                </c:pt>
                <c:pt idx="22" formatCode="0.0">
                  <c:v>33</c:v>
                </c:pt>
                <c:pt idx="23" formatCode="0.0">
                  <c:v>32.5</c:v>
                </c:pt>
                <c:pt idx="24" formatCode="0.0">
                  <c:v>21.299999999999997</c:v>
                </c:pt>
                <c:pt idx="26" formatCode="0.0">
                  <c:v>20.799999999999997</c:v>
                </c:pt>
                <c:pt idx="27" formatCode="0.0">
                  <c:v>29.499999999999996</c:v>
                </c:pt>
                <c:pt idx="28" formatCode="0.0">
                  <c:v>30.299999999999997</c:v>
                </c:pt>
                <c:pt idx="29" formatCode="0.0">
                  <c:v>36.599999999999994</c:v>
                </c:pt>
                <c:pt idx="30" formatCode="0.0">
                  <c:v>40.299999999999997</c:v>
                </c:pt>
                <c:pt idx="32" formatCode="0.0">
                  <c:v>31.199999999999996</c:v>
                </c:pt>
                <c:pt idx="33" formatCode="0.0">
                  <c:v>32.299999999999997</c:v>
                </c:pt>
                <c:pt idx="34" formatCode="0.0">
                  <c:v>28.999999999999996</c:v>
                </c:pt>
                <c:pt idx="35" formatCode="0.0">
                  <c:v>34.199999999999996</c:v>
                </c:pt>
                <c:pt idx="36" formatCode="0.0">
                  <c:v>31.699999999999996</c:v>
                </c:pt>
                <c:pt idx="37" formatCode="0.0">
                  <c:v>10.699999999999996</c:v>
                </c:pt>
                <c:pt idx="39" formatCode="0.0">
                  <c:v>31.199999999999996</c:v>
                </c:pt>
                <c:pt idx="40" formatCode="0.0">
                  <c:v>23.299999999999997</c:v>
                </c:pt>
                <c:pt idx="41" formatCode="0.0">
                  <c:v>33</c:v>
                </c:pt>
              </c:numCache>
            </c:numRef>
          </c:val>
          <c:extLst>
            <c:ext xmlns:c16="http://schemas.microsoft.com/office/drawing/2014/chart" uri="{C3380CC4-5D6E-409C-BE32-E72D297353CC}">
              <c16:uniqueId val="{00000029-1409-43F6-87DE-46DA0437E8D9}"/>
            </c:ext>
          </c:extLst>
        </c:ser>
        <c:ser>
          <c:idx val="18"/>
          <c:order val="18"/>
          <c:tx>
            <c:strRef>
              <c:f>dati_5!$T$18</c:f>
              <c:strCache>
                <c:ptCount val="1"/>
                <c:pt idx="0">
                  <c:v>Grūti pateikt</c:v>
                </c:pt>
              </c:strCache>
            </c:strRef>
          </c:tx>
          <c:spPr>
            <a:solidFill>
              <a:schemeClr val="bg1">
                <a:lumMod val="85000"/>
              </a:schemeClr>
            </a:solidFill>
          </c:spPr>
          <c:invertIfNegative val="0"/>
          <c:dLbls>
            <c:spPr>
              <a:noFill/>
              <a:ln w="25400">
                <a:noFill/>
              </a:ln>
            </c:spPr>
            <c:txPr>
              <a:bodyPr wrap="square" lIns="38100" tIns="19050" rIns="38100" bIns="19050" anchor="ctr">
                <a:spAutoFit/>
              </a:bodyPr>
              <a:lstStyle/>
              <a:p>
                <a:pPr>
                  <a:defRPr sz="900"/>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dati_5!$A$19:$A$60</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dati_5!$T$19:$T$60</c:f>
              <c:numCache>
                <c:formatCode>General</c:formatCode>
                <c:ptCount val="42"/>
                <c:pt idx="0" formatCode="0">
                  <c:v>1.2</c:v>
                </c:pt>
                <c:pt idx="2" formatCode="0">
                  <c:v>1.4</c:v>
                </c:pt>
                <c:pt idx="3" formatCode="0">
                  <c:v>0.9</c:v>
                </c:pt>
                <c:pt idx="5" formatCode="0">
                  <c:v>1</c:v>
                </c:pt>
                <c:pt idx="6" formatCode="0">
                  <c:v>2.1</c:v>
                </c:pt>
                <c:pt idx="7" formatCode="0">
                  <c:v>2.1</c:v>
                </c:pt>
                <c:pt idx="8" formatCode="0">
                  <c:v>1.1000000000000001</c:v>
                </c:pt>
                <c:pt idx="9" formatCode="0">
                  <c:v>0</c:v>
                </c:pt>
                <c:pt idx="10" formatCode="0">
                  <c:v>0.5</c:v>
                </c:pt>
                <c:pt idx="12" formatCode="0">
                  <c:v>0</c:v>
                </c:pt>
                <c:pt idx="13" formatCode="0">
                  <c:v>1.3</c:v>
                </c:pt>
                <c:pt idx="14" formatCode="0">
                  <c:v>1.2</c:v>
                </c:pt>
                <c:pt idx="16" formatCode="0.0">
                  <c:v>0.3</c:v>
                </c:pt>
                <c:pt idx="17" formatCode="0">
                  <c:v>2.1</c:v>
                </c:pt>
                <c:pt idx="19" formatCode="0">
                  <c:v>1.1000000000000001</c:v>
                </c:pt>
                <c:pt idx="20" formatCode="0">
                  <c:v>1.6</c:v>
                </c:pt>
                <c:pt idx="22" formatCode="0">
                  <c:v>0.6</c:v>
                </c:pt>
                <c:pt idx="23" formatCode="0">
                  <c:v>1.9</c:v>
                </c:pt>
                <c:pt idx="24" formatCode="0.0">
                  <c:v>0.3</c:v>
                </c:pt>
                <c:pt idx="26" formatCode="0">
                  <c:v>0</c:v>
                </c:pt>
                <c:pt idx="27" formatCode="0">
                  <c:v>2.7</c:v>
                </c:pt>
                <c:pt idx="28" formatCode="0">
                  <c:v>1.6</c:v>
                </c:pt>
                <c:pt idx="29" formatCode="0">
                  <c:v>0</c:v>
                </c:pt>
                <c:pt idx="30" formatCode="0">
                  <c:v>1.7</c:v>
                </c:pt>
                <c:pt idx="32" formatCode="0">
                  <c:v>1.5</c:v>
                </c:pt>
                <c:pt idx="33" formatCode="0">
                  <c:v>1.6</c:v>
                </c:pt>
                <c:pt idx="34" formatCode="0">
                  <c:v>0.7</c:v>
                </c:pt>
                <c:pt idx="35" formatCode="0">
                  <c:v>1.5</c:v>
                </c:pt>
                <c:pt idx="36" formatCode="0">
                  <c:v>0</c:v>
                </c:pt>
                <c:pt idx="37" formatCode="0">
                  <c:v>0.8</c:v>
                </c:pt>
                <c:pt idx="39" formatCode="0">
                  <c:v>1.5</c:v>
                </c:pt>
                <c:pt idx="40" formatCode="0">
                  <c:v>1.1000000000000001</c:v>
                </c:pt>
                <c:pt idx="41" formatCode="0">
                  <c:v>0.7</c:v>
                </c:pt>
              </c:numCache>
            </c:numRef>
          </c:val>
          <c:extLst>
            <c:ext xmlns:c16="http://schemas.microsoft.com/office/drawing/2014/chart" uri="{C3380CC4-5D6E-409C-BE32-E72D297353CC}">
              <c16:uniqueId val="{0000002A-1409-43F6-87DE-46DA0437E8D9}"/>
            </c:ext>
          </c:extLst>
        </c:ser>
        <c:dLbls>
          <c:showLegendKey val="0"/>
          <c:showVal val="0"/>
          <c:showCatName val="0"/>
          <c:showSerName val="0"/>
          <c:showPercent val="0"/>
          <c:showBubbleSize val="0"/>
        </c:dLbls>
        <c:gapWidth val="25"/>
        <c:overlap val="100"/>
        <c:axId val="567961776"/>
        <c:axId val="1"/>
      </c:barChart>
      <c:catAx>
        <c:axId val="567961776"/>
        <c:scaling>
          <c:orientation val="maxMin"/>
        </c:scaling>
        <c:delete val="0"/>
        <c:axPos val="l"/>
        <c:title>
          <c:tx>
            <c:rich>
              <a:bodyPr rot="0" vert="horz"/>
              <a:lstStyle/>
              <a:p>
                <a:pPr algn="ctr">
                  <a:defRPr sz="800" b="0" i="0" u="none" strike="noStrike" baseline="0">
                    <a:solidFill>
                      <a:srgbClr val="000000"/>
                    </a:solidFill>
                    <a:latin typeface="Arial"/>
                    <a:ea typeface="Arial"/>
                    <a:cs typeface="Arial"/>
                  </a:defRPr>
                </a:pPr>
                <a:r>
                  <a:rPr lang="en-US"/>
                  <a:t>%</a:t>
                </a:r>
              </a:p>
            </c:rich>
          </c:tx>
          <c:layout>
            <c:manualLayout>
              <c:xMode val="edge"/>
              <c:yMode val="edge"/>
              <c:x val="1.7765505339229857E-2"/>
              <c:y val="9.3862451976111684E-3"/>
            </c:manualLayout>
          </c:layout>
          <c:overlay val="0"/>
          <c:spPr>
            <a:solidFill>
              <a:srgbClr val="FFFFFF"/>
            </a:solidFill>
            <a:ln w="3175">
              <a:solidFill>
                <a:srgbClr val="000000"/>
              </a:solidFill>
              <a:prstDash val="solid"/>
            </a:ln>
            <a:effectLst>
              <a:outerShdw dist="35921" dir="2700000" algn="br">
                <a:srgbClr val="000000"/>
              </a:outerShdw>
            </a:effectLst>
          </c:spPr>
        </c:title>
        <c:numFmt formatCode="General" sourceLinked="1"/>
        <c:majorTickMark val="out"/>
        <c:minorTickMark val="none"/>
        <c:tickLblPos val="nextTo"/>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en-US"/>
          </a:p>
        </c:txPr>
        <c:crossAx val="1"/>
        <c:crosses val="autoZero"/>
        <c:auto val="1"/>
        <c:lblAlgn val="ctr"/>
        <c:lblOffset val="100"/>
        <c:tickLblSkip val="1"/>
        <c:tickMarkSkip val="1"/>
        <c:noMultiLvlLbl val="0"/>
      </c:catAx>
      <c:valAx>
        <c:axId val="1"/>
        <c:scaling>
          <c:orientation val="minMax"/>
          <c:max val="355"/>
          <c:min val="0"/>
        </c:scaling>
        <c:delete val="1"/>
        <c:axPos val="b"/>
        <c:numFmt formatCode="0" sourceLinked="1"/>
        <c:majorTickMark val="out"/>
        <c:minorTickMark val="none"/>
        <c:tickLblPos val="nextTo"/>
        <c:crossAx val="567961776"/>
        <c:crosses val="max"/>
        <c:crossBetween val="between"/>
        <c:majorUnit val="50"/>
      </c:valAx>
      <c:spPr>
        <a:noFill/>
        <a:ln w="25400">
          <a:noFill/>
        </a:ln>
      </c:spPr>
    </c:plotArea>
    <c:legend>
      <c:legendPos val="r"/>
      <c:legendEntry>
        <c:idx val="1"/>
        <c:delete val="1"/>
      </c:legendEntry>
      <c:legendEntry>
        <c:idx val="3"/>
        <c:delete val="1"/>
      </c:legendEntry>
      <c:legendEntry>
        <c:idx val="5"/>
        <c:delete val="1"/>
      </c:legendEntry>
      <c:legendEntry>
        <c:idx val="7"/>
        <c:delete val="1"/>
      </c:legendEntry>
      <c:legendEntry>
        <c:idx val="9"/>
        <c:delete val="1"/>
      </c:legendEntry>
      <c:legendEntry>
        <c:idx val="11"/>
        <c:delete val="1"/>
      </c:legendEntry>
      <c:legendEntry>
        <c:idx val="13"/>
        <c:delete val="1"/>
      </c:legendEntry>
      <c:legendEntry>
        <c:idx val="15"/>
        <c:delete val="1"/>
      </c:legendEntry>
      <c:legendEntry>
        <c:idx val="17"/>
        <c:delete val="1"/>
      </c:legendEntry>
      <c:layout>
        <c:manualLayout>
          <c:xMode val="edge"/>
          <c:yMode val="edge"/>
          <c:x val="0.76255774877455385"/>
          <c:y val="9.057971014492754E-3"/>
          <c:w val="0.23379014609475179"/>
          <c:h val="0.61775476435010845"/>
        </c:manualLayout>
      </c:layout>
      <c:overlay val="0"/>
      <c:spPr>
        <a:noFill/>
        <a:ln w="25400">
          <a:noFill/>
        </a:ln>
      </c:spPr>
      <c:txPr>
        <a:bodyPr/>
        <a:lstStyle/>
        <a:p>
          <a:pPr>
            <a:defRPr sz="900" b="0" i="0" u="none" strike="noStrike" baseline="0">
              <a:solidFill>
                <a:srgbClr val="000000"/>
              </a:solidFill>
              <a:latin typeface="Arial"/>
              <a:ea typeface="Arial"/>
              <a:cs typeface="Arial"/>
            </a:defRPr>
          </a:pPr>
          <a:endParaRPr lang="lv-LV"/>
        </a:p>
      </c:txPr>
    </c:legend>
    <c:plotVisOnly val="1"/>
    <c:dispBlanksAs val="gap"/>
    <c:showDLblsOverMax val="0"/>
  </c:chart>
  <c:spPr>
    <a:noFill/>
    <a:ln w="6350">
      <a:noFill/>
    </a:ln>
  </c:spPr>
  <c:txPr>
    <a:bodyPr/>
    <a:lstStyle/>
    <a:p>
      <a:pPr>
        <a:defRPr sz="800" b="0" i="0" u="none" strike="noStrike" baseline="0">
          <a:solidFill>
            <a:srgbClr val="000000"/>
          </a:solidFill>
          <a:latin typeface="Arial"/>
          <a:ea typeface="Arial"/>
          <a:cs typeface="Arial"/>
        </a:defRPr>
      </a:pPr>
      <a:endParaRPr lang="en-US"/>
    </a:p>
  </c:txPr>
  <c:externalData r:id="rId2">
    <c:autoUpdate val="0"/>
  </c:externalData>
  <c:userShapes r:id="rId3"/>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32710674900516468"/>
          <c:y val="5.7643298619930575E-2"/>
          <c:w val="0.67289325099483532"/>
          <c:h val="0.89888620777241568"/>
        </c:manualLayout>
      </c:layout>
      <c:barChart>
        <c:barDir val="bar"/>
        <c:grouping val="stacked"/>
        <c:varyColors val="0"/>
        <c:ser>
          <c:idx val="0"/>
          <c:order val="0"/>
          <c:tx>
            <c:strRef>
              <c:f>dati_1!$B$122</c:f>
              <c:strCache>
                <c:ptCount val="1"/>
              </c:strCache>
            </c:strRef>
          </c:tx>
          <c:spPr>
            <a:noFill/>
            <a:ln w="25400">
              <a:noFill/>
            </a:ln>
          </c:spPr>
          <c:invertIfNegative val="0"/>
          <c:cat>
            <c:strRef>
              <c:f>dati_1!$A$123:$A$164</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dati_1!$B$123:$B$164</c:f>
              <c:numCache>
                <c:formatCode>General</c:formatCode>
                <c:ptCount val="42"/>
                <c:pt idx="0" formatCode="0.0">
                  <c:v>13.199999999999996</c:v>
                </c:pt>
                <c:pt idx="2" formatCode="0.0">
                  <c:v>13.899999999999999</c:v>
                </c:pt>
                <c:pt idx="3" formatCode="0.0">
                  <c:v>12.699999999999996</c:v>
                </c:pt>
                <c:pt idx="5" formatCode="0.0">
                  <c:v>6.1999999999999957</c:v>
                </c:pt>
                <c:pt idx="6" formatCode="0.0">
                  <c:v>10.199999999999996</c:v>
                </c:pt>
                <c:pt idx="7" formatCode="0.0">
                  <c:v>7.3999999999999986</c:v>
                </c:pt>
                <c:pt idx="8" formatCode="0.0">
                  <c:v>21.199999999999996</c:v>
                </c:pt>
                <c:pt idx="9" formatCode="0.0">
                  <c:v>16.699999999999996</c:v>
                </c:pt>
                <c:pt idx="10" formatCode="0.0">
                  <c:v>14.499999999999993</c:v>
                </c:pt>
                <c:pt idx="12" formatCode="0.0">
                  <c:v>30.8</c:v>
                </c:pt>
                <c:pt idx="13" formatCode="0.0">
                  <c:v>14.399999999999999</c:v>
                </c:pt>
                <c:pt idx="14" formatCode="0.0">
                  <c:v>5.2000000000000028</c:v>
                </c:pt>
                <c:pt idx="16" formatCode="0.0">
                  <c:v>7.6000000000000014</c:v>
                </c:pt>
                <c:pt idx="17" formatCode="0.0">
                  <c:v>23.6</c:v>
                </c:pt>
                <c:pt idx="19" formatCode="0.0">
                  <c:v>12.299999999999997</c:v>
                </c:pt>
                <c:pt idx="20" formatCode="0.0">
                  <c:v>20.5</c:v>
                </c:pt>
                <c:pt idx="22" formatCode="0.0">
                  <c:v>10.799999999999997</c:v>
                </c:pt>
                <c:pt idx="23" formatCode="0.0">
                  <c:v>12.799999999999997</c:v>
                </c:pt>
                <c:pt idx="24" formatCode="0.0">
                  <c:v>15.299999999999997</c:v>
                </c:pt>
                <c:pt idx="26" formatCode="0.0">
                  <c:v>23.299999999999997</c:v>
                </c:pt>
                <c:pt idx="27" formatCode="0.0">
                  <c:v>10.299999999999997</c:v>
                </c:pt>
                <c:pt idx="28" formatCode="0.0">
                  <c:v>9.8999999999999986</c:v>
                </c:pt>
                <c:pt idx="29" formatCode="0.0">
                  <c:v>7.7999999999999972</c:v>
                </c:pt>
                <c:pt idx="30" formatCode="0.0">
                  <c:v>8.5</c:v>
                </c:pt>
                <c:pt idx="32" formatCode="0.0">
                  <c:v>13.399999999999999</c:v>
                </c:pt>
                <c:pt idx="33" formatCode="0.0">
                  <c:v>15.700000000000003</c:v>
                </c:pt>
                <c:pt idx="34" formatCode="0.0">
                  <c:v>4.6999999999999957</c:v>
                </c:pt>
                <c:pt idx="35" formatCode="0.0">
                  <c:v>28.099999999999994</c:v>
                </c:pt>
                <c:pt idx="36" formatCode="0.0">
                  <c:v>2.5</c:v>
                </c:pt>
                <c:pt idx="37" formatCode="0.0">
                  <c:v>12.999999999999993</c:v>
                </c:pt>
                <c:pt idx="39" formatCode="0.0">
                  <c:v>13.399999999999999</c:v>
                </c:pt>
                <c:pt idx="40" formatCode="0.0">
                  <c:v>11.299999999999997</c:v>
                </c:pt>
                <c:pt idx="41" formatCode="0.0">
                  <c:v>15.399999999999999</c:v>
                </c:pt>
              </c:numCache>
            </c:numRef>
          </c:val>
          <c:extLst>
            <c:ext xmlns:c16="http://schemas.microsoft.com/office/drawing/2014/chart" uri="{C3380CC4-5D6E-409C-BE32-E72D297353CC}">
              <c16:uniqueId val="{00000000-7EDD-45A4-84E3-4C80BE0F4723}"/>
            </c:ext>
          </c:extLst>
        </c:ser>
        <c:ser>
          <c:idx val="1"/>
          <c:order val="1"/>
          <c:tx>
            <c:strRef>
              <c:f>dati_1!$C$122</c:f>
              <c:strCache>
                <c:ptCount val="1"/>
                <c:pt idx="0">
                  <c:v>Pilnībā uzticos</c:v>
                </c:pt>
              </c:strCache>
            </c:strRef>
          </c:tx>
          <c:spPr>
            <a:solidFill>
              <a:srgbClr val="5B9137"/>
            </a:solidFill>
            <a:ln w="25400">
              <a:noFill/>
            </a:ln>
          </c:spPr>
          <c:invertIfNegative val="0"/>
          <c:dLbls>
            <c:dLbl>
              <c:idx val="0"/>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1-7EDD-45A4-84E3-4C80BE0F4723}"/>
                </c:ext>
              </c:extLst>
            </c:dLbl>
            <c:dLbl>
              <c:idx val="1"/>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2-7EDD-45A4-84E3-4C80BE0F4723}"/>
                </c:ext>
              </c:extLst>
            </c:dLbl>
            <c:dLbl>
              <c:idx val="2"/>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3-7EDD-45A4-84E3-4C80BE0F4723}"/>
                </c:ext>
              </c:extLst>
            </c:dLbl>
            <c:dLbl>
              <c:idx val="3"/>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4-7EDD-45A4-84E3-4C80BE0F4723}"/>
                </c:ext>
              </c:extLst>
            </c:dLbl>
            <c:dLbl>
              <c:idx val="4"/>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5-7EDD-45A4-84E3-4C80BE0F4723}"/>
                </c:ext>
              </c:extLst>
            </c:dLbl>
            <c:dLbl>
              <c:idx val="5"/>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6-7EDD-45A4-84E3-4C80BE0F4723}"/>
                </c:ext>
              </c:extLst>
            </c:dLbl>
            <c:dLbl>
              <c:idx val="6"/>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7-7EDD-45A4-84E3-4C80BE0F4723}"/>
                </c:ext>
              </c:extLst>
            </c:dLbl>
            <c:dLbl>
              <c:idx val="7"/>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8-7EDD-45A4-84E3-4C80BE0F4723}"/>
                </c:ext>
              </c:extLst>
            </c:dLbl>
            <c:dLbl>
              <c:idx val="8"/>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9-7EDD-45A4-84E3-4C80BE0F4723}"/>
                </c:ext>
              </c:extLst>
            </c:dLbl>
            <c:dLbl>
              <c:idx val="9"/>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A-7EDD-45A4-84E3-4C80BE0F4723}"/>
                </c:ext>
              </c:extLst>
            </c:dLbl>
            <c:dLbl>
              <c:idx val="10"/>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B-7EDD-45A4-84E3-4C80BE0F4723}"/>
                </c:ext>
              </c:extLst>
            </c:dLbl>
            <c:dLbl>
              <c:idx val="11"/>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C-7EDD-45A4-84E3-4C80BE0F4723}"/>
                </c:ext>
              </c:extLst>
            </c:dLbl>
            <c:dLbl>
              <c:idx val="12"/>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D-7EDD-45A4-84E3-4C80BE0F4723}"/>
                </c:ext>
              </c:extLst>
            </c:dLbl>
            <c:dLbl>
              <c:idx val="13"/>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E-7EDD-45A4-84E3-4C80BE0F4723}"/>
                </c:ext>
              </c:extLst>
            </c:dLbl>
            <c:dLbl>
              <c:idx val="14"/>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F-7EDD-45A4-84E3-4C80BE0F4723}"/>
                </c:ext>
              </c:extLst>
            </c:dLbl>
            <c:dLbl>
              <c:idx val="15"/>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0-7EDD-45A4-84E3-4C80BE0F4723}"/>
                </c:ext>
              </c:extLst>
            </c:dLbl>
            <c:dLbl>
              <c:idx val="16"/>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1-7EDD-45A4-84E3-4C80BE0F4723}"/>
                </c:ext>
              </c:extLst>
            </c:dLbl>
            <c:dLbl>
              <c:idx val="18"/>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2-7EDD-45A4-84E3-4C80BE0F4723}"/>
                </c:ext>
              </c:extLst>
            </c:dLbl>
            <c:dLbl>
              <c:idx val="19"/>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3-7EDD-45A4-84E3-4C80BE0F4723}"/>
                </c:ext>
              </c:extLst>
            </c:dLbl>
            <c:dLbl>
              <c:idx val="22"/>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4-7EDD-45A4-84E3-4C80BE0F4723}"/>
                </c:ext>
              </c:extLst>
            </c:dLbl>
            <c:dLbl>
              <c:idx val="23"/>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5-7EDD-45A4-84E3-4C80BE0F4723}"/>
                </c:ext>
              </c:extLst>
            </c:dLbl>
            <c:dLbl>
              <c:idx val="25"/>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6-7EDD-45A4-84E3-4C80BE0F4723}"/>
                </c:ext>
              </c:extLst>
            </c:dLbl>
            <c:dLbl>
              <c:idx val="26"/>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7-7EDD-45A4-84E3-4C80BE0F4723}"/>
                </c:ext>
              </c:extLst>
            </c:dLbl>
            <c:dLbl>
              <c:idx val="27"/>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8-7EDD-45A4-84E3-4C80BE0F4723}"/>
                </c:ext>
              </c:extLst>
            </c:dLbl>
            <c:dLbl>
              <c:idx val="28"/>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9-7EDD-45A4-84E3-4C80BE0F4723}"/>
                </c:ext>
              </c:extLst>
            </c:dLbl>
            <c:dLbl>
              <c:idx val="29"/>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A-7EDD-45A4-84E3-4C80BE0F4723}"/>
                </c:ext>
              </c:extLst>
            </c:dLbl>
            <c:dLbl>
              <c:idx val="30"/>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B-7EDD-45A4-84E3-4C80BE0F4723}"/>
                </c:ext>
              </c:extLst>
            </c:dLbl>
            <c:dLbl>
              <c:idx val="31"/>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C-7EDD-45A4-84E3-4C80BE0F4723}"/>
                </c:ext>
              </c:extLst>
            </c:dLbl>
            <c:dLbl>
              <c:idx val="32"/>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D-7EDD-45A4-84E3-4C80BE0F4723}"/>
                </c:ext>
              </c:extLst>
            </c:dLbl>
            <c:dLbl>
              <c:idx val="33"/>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E-7EDD-45A4-84E3-4C80BE0F4723}"/>
                </c:ext>
              </c:extLst>
            </c:dLbl>
            <c:dLbl>
              <c:idx val="34"/>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F-7EDD-45A4-84E3-4C80BE0F4723}"/>
                </c:ext>
              </c:extLst>
            </c:dLbl>
            <c:dLbl>
              <c:idx val="35"/>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0-7EDD-45A4-84E3-4C80BE0F4723}"/>
                </c:ext>
              </c:extLst>
            </c:dLbl>
            <c:dLbl>
              <c:idx val="37"/>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1-7EDD-45A4-84E3-4C80BE0F4723}"/>
                </c:ext>
              </c:extLst>
            </c:dLbl>
            <c:dLbl>
              <c:idx val="38"/>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2-7EDD-45A4-84E3-4C80BE0F4723}"/>
                </c:ext>
              </c:extLst>
            </c:dLbl>
            <c:numFmt formatCode="0" sourceLinked="0"/>
            <c:spPr>
              <a:noFill/>
              <a:ln w="25400">
                <a:noFill/>
              </a:ln>
            </c:spPr>
            <c:txPr>
              <a:bodyPr wrap="square" lIns="38100" tIns="19050" rIns="38100" bIns="19050" anchor="ctr">
                <a:spAutoFit/>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dati_1!$A$123:$A$164</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dati_1!$C$123:$C$164</c:f>
              <c:numCache>
                <c:formatCode>General</c:formatCode>
                <c:ptCount val="42"/>
                <c:pt idx="0" formatCode="0">
                  <c:v>5.7</c:v>
                </c:pt>
                <c:pt idx="2" formatCode="0">
                  <c:v>6</c:v>
                </c:pt>
                <c:pt idx="3" formatCode="0">
                  <c:v>5.4</c:v>
                </c:pt>
                <c:pt idx="5" formatCode="0">
                  <c:v>10.5</c:v>
                </c:pt>
                <c:pt idx="6" formatCode="0">
                  <c:v>6.1</c:v>
                </c:pt>
                <c:pt idx="7" formatCode="0">
                  <c:v>5.3</c:v>
                </c:pt>
                <c:pt idx="8" formatCode="0">
                  <c:v>5.6</c:v>
                </c:pt>
                <c:pt idx="9" formatCode="0">
                  <c:v>3.9</c:v>
                </c:pt>
                <c:pt idx="10" formatCode="0">
                  <c:v>5.0999999999999996</c:v>
                </c:pt>
                <c:pt idx="12" formatCode="0">
                  <c:v>4.8</c:v>
                </c:pt>
                <c:pt idx="13" formatCode="0">
                  <c:v>5.0999999999999996</c:v>
                </c:pt>
                <c:pt idx="14" formatCode="0">
                  <c:v>7.3</c:v>
                </c:pt>
                <c:pt idx="16" formatCode="0">
                  <c:v>6.9</c:v>
                </c:pt>
                <c:pt idx="17" formatCode="0">
                  <c:v>3.4</c:v>
                </c:pt>
                <c:pt idx="19" formatCode="0">
                  <c:v>5.7</c:v>
                </c:pt>
                <c:pt idx="20" formatCode="0">
                  <c:v>5.9</c:v>
                </c:pt>
                <c:pt idx="22" formatCode="0">
                  <c:v>7.1</c:v>
                </c:pt>
                <c:pt idx="23" formatCode="0">
                  <c:v>5</c:v>
                </c:pt>
                <c:pt idx="24" formatCode="0">
                  <c:v>5.9</c:v>
                </c:pt>
                <c:pt idx="26" formatCode="0">
                  <c:v>4.5</c:v>
                </c:pt>
                <c:pt idx="27" formatCode="0">
                  <c:v>9.1</c:v>
                </c:pt>
                <c:pt idx="28" formatCode="0">
                  <c:v>5.9</c:v>
                </c:pt>
                <c:pt idx="29" formatCode="0">
                  <c:v>6.3</c:v>
                </c:pt>
                <c:pt idx="30" formatCode="0">
                  <c:v>4.9000000000000004</c:v>
                </c:pt>
                <c:pt idx="32" formatCode="0">
                  <c:v>7.1</c:v>
                </c:pt>
                <c:pt idx="33" formatCode="0">
                  <c:v>3.8</c:v>
                </c:pt>
                <c:pt idx="34" formatCode="0">
                  <c:v>4</c:v>
                </c:pt>
                <c:pt idx="35" formatCode="0">
                  <c:v>5.6</c:v>
                </c:pt>
                <c:pt idx="36" formatCode="0">
                  <c:v>6</c:v>
                </c:pt>
                <c:pt idx="37" formatCode="0">
                  <c:v>5.6</c:v>
                </c:pt>
                <c:pt idx="39" formatCode="0">
                  <c:v>7.1</c:v>
                </c:pt>
                <c:pt idx="40" formatCode="0">
                  <c:v>6.1</c:v>
                </c:pt>
                <c:pt idx="41" formatCode="0">
                  <c:v>3.6</c:v>
                </c:pt>
              </c:numCache>
            </c:numRef>
          </c:val>
          <c:extLst>
            <c:ext xmlns:c16="http://schemas.microsoft.com/office/drawing/2014/chart" uri="{C3380CC4-5D6E-409C-BE32-E72D297353CC}">
              <c16:uniqueId val="{00000023-7EDD-45A4-84E3-4C80BE0F4723}"/>
            </c:ext>
          </c:extLst>
        </c:ser>
        <c:ser>
          <c:idx val="2"/>
          <c:order val="2"/>
          <c:tx>
            <c:strRef>
              <c:f>dati_1!$D$122</c:f>
              <c:strCache>
                <c:ptCount val="1"/>
                <c:pt idx="0">
                  <c:v>Drīzāk uzticos</c:v>
                </c:pt>
              </c:strCache>
            </c:strRef>
          </c:tx>
          <c:spPr>
            <a:solidFill>
              <a:srgbClr val="A0CC82"/>
            </a:solidFill>
            <a:ln w="25400">
              <a:noFill/>
            </a:ln>
          </c:spPr>
          <c:invertIfNegative val="0"/>
          <c:dLbls>
            <c:dLbl>
              <c:idx val="0"/>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4-7EDD-45A4-84E3-4C80BE0F4723}"/>
                </c:ext>
              </c:extLst>
            </c:dLbl>
            <c:dLbl>
              <c:idx val="1"/>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5-7EDD-45A4-84E3-4C80BE0F4723}"/>
                </c:ext>
              </c:extLst>
            </c:dLbl>
            <c:dLbl>
              <c:idx val="2"/>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6-7EDD-45A4-84E3-4C80BE0F4723}"/>
                </c:ext>
              </c:extLst>
            </c:dLbl>
            <c:dLbl>
              <c:idx val="3"/>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7-7EDD-45A4-84E3-4C80BE0F4723}"/>
                </c:ext>
              </c:extLst>
            </c:dLbl>
            <c:dLbl>
              <c:idx val="4"/>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8-7EDD-45A4-84E3-4C80BE0F4723}"/>
                </c:ext>
              </c:extLst>
            </c:dLbl>
            <c:dLbl>
              <c:idx val="5"/>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9-7EDD-45A4-84E3-4C80BE0F4723}"/>
                </c:ext>
              </c:extLst>
            </c:dLbl>
            <c:dLbl>
              <c:idx val="6"/>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A-7EDD-45A4-84E3-4C80BE0F4723}"/>
                </c:ext>
              </c:extLst>
            </c:dLbl>
            <c:dLbl>
              <c:idx val="7"/>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B-7EDD-45A4-84E3-4C80BE0F4723}"/>
                </c:ext>
              </c:extLst>
            </c:dLbl>
            <c:dLbl>
              <c:idx val="8"/>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C-7EDD-45A4-84E3-4C80BE0F4723}"/>
                </c:ext>
              </c:extLst>
            </c:dLbl>
            <c:numFmt formatCode="0" sourceLinked="0"/>
            <c:spPr>
              <a:noFill/>
              <a:ln w="25400">
                <a:noFill/>
              </a:ln>
            </c:spPr>
            <c:txPr>
              <a:bodyPr wrap="square" lIns="38100" tIns="19050" rIns="38100" bIns="19050" anchor="ctr">
                <a:spAutoFit/>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dati_1!$A$123:$A$164</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dati_1!$D$123:$D$164</c:f>
              <c:numCache>
                <c:formatCode>General</c:formatCode>
                <c:ptCount val="42"/>
                <c:pt idx="0" formatCode="0">
                  <c:v>45.4</c:v>
                </c:pt>
                <c:pt idx="2" formatCode="0">
                  <c:v>44.4</c:v>
                </c:pt>
                <c:pt idx="3" formatCode="0">
                  <c:v>46.2</c:v>
                </c:pt>
                <c:pt idx="5" formatCode="0">
                  <c:v>47.6</c:v>
                </c:pt>
                <c:pt idx="6" formatCode="0">
                  <c:v>48</c:v>
                </c:pt>
                <c:pt idx="7" formatCode="0">
                  <c:v>51.6</c:v>
                </c:pt>
                <c:pt idx="8" formatCode="0">
                  <c:v>37.5</c:v>
                </c:pt>
                <c:pt idx="9" formatCode="0">
                  <c:v>43.7</c:v>
                </c:pt>
                <c:pt idx="10" formatCode="0">
                  <c:v>44.7</c:v>
                </c:pt>
                <c:pt idx="12" formatCode="0">
                  <c:v>28.7</c:v>
                </c:pt>
                <c:pt idx="13" formatCode="0">
                  <c:v>44.8</c:v>
                </c:pt>
                <c:pt idx="14" formatCode="0">
                  <c:v>51.8</c:v>
                </c:pt>
                <c:pt idx="16" formatCode="0">
                  <c:v>49.8</c:v>
                </c:pt>
                <c:pt idx="17" formatCode="0">
                  <c:v>37.299999999999997</c:v>
                </c:pt>
                <c:pt idx="19" formatCode="0">
                  <c:v>46.3</c:v>
                </c:pt>
                <c:pt idx="20" formatCode="0">
                  <c:v>37.9</c:v>
                </c:pt>
                <c:pt idx="22" formatCode="0">
                  <c:v>46.4</c:v>
                </c:pt>
                <c:pt idx="23" formatCode="0">
                  <c:v>46.5</c:v>
                </c:pt>
                <c:pt idx="24" formatCode="0">
                  <c:v>43.1</c:v>
                </c:pt>
                <c:pt idx="26" formatCode="0">
                  <c:v>36.5</c:v>
                </c:pt>
                <c:pt idx="27" formatCode="0">
                  <c:v>44.9</c:v>
                </c:pt>
                <c:pt idx="28" formatCode="0">
                  <c:v>48.5</c:v>
                </c:pt>
                <c:pt idx="29" formatCode="0">
                  <c:v>50.2</c:v>
                </c:pt>
                <c:pt idx="30" formatCode="0">
                  <c:v>50.9</c:v>
                </c:pt>
                <c:pt idx="32" formatCode="0">
                  <c:v>43.8</c:v>
                </c:pt>
                <c:pt idx="33" formatCode="0">
                  <c:v>44.8</c:v>
                </c:pt>
                <c:pt idx="34" formatCode="0">
                  <c:v>55.6</c:v>
                </c:pt>
                <c:pt idx="35" formatCode="0">
                  <c:v>30.6</c:v>
                </c:pt>
                <c:pt idx="36" formatCode="0">
                  <c:v>55.8</c:v>
                </c:pt>
                <c:pt idx="37" formatCode="0">
                  <c:v>45.7</c:v>
                </c:pt>
                <c:pt idx="39" formatCode="0">
                  <c:v>43.8</c:v>
                </c:pt>
                <c:pt idx="40" formatCode="0">
                  <c:v>46.9</c:v>
                </c:pt>
                <c:pt idx="41" formatCode="0">
                  <c:v>45.3</c:v>
                </c:pt>
              </c:numCache>
            </c:numRef>
          </c:val>
          <c:extLst>
            <c:ext xmlns:c16="http://schemas.microsoft.com/office/drawing/2014/chart" uri="{C3380CC4-5D6E-409C-BE32-E72D297353CC}">
              <c16:uniqueId val="{0000002D-7EDD-45A4-84E3-4C80BE0F4723}"/>
            </c:ext>
          </c:extLst>
        </c:ser>
        <c:ser>
          <c:idx val="3"/>
          <c:order val="3"/>
          <c:tx>
            <c:strRef>
              <c:f>dati_1!$E$122</c:f>
              <c:strCache>
                <c:ptCount val="1"/>
                <c:pt idx="0">
                  <c:v>Drīzāk neuzticos</c:v>
                </c:pt>
              </c:strCache>
            </c:strRef>
          </c:tx>
          <c:spPr>
            <a:solidFill>
              <a:srgbClr val="E79B75"/>
            </a:solidFill>
            <a:ln w="25400">
              <a:noFill/>
            </a:ln>
          </c:spPr>
          <c:invertIfNegative val="0"/>
          <c:dLbls>
            <c:dLbl>
              <c:idx val="0"/>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2E-7EDD-45A4-84E3-4C80BE0F4723}"/>
                </c:ext>
              </c:extLst>
            </c:dLbl>
            <c:dLbl>
              <c:idx val="1"/>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2F-7EDD-45A4-84E3-4C80BE0F4723}"/>
                </c:ext>
              </c:extLst>
            </c:dLbl>
            <c:dLbl>
              <c:idx val="2"/>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0-7EDD-45A4-84E3-4C80BE0F4723}"/>
                </c:ext>
              </c:extLst>
            </c:dLbl>
            <c:dLbl>
              <c:idx val="3"/>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1-7EDD-45A4-84E3-4C80BE0F4723}"/>
                </c:ext>
              </c:extLst>
            </c:dLbl>
            <c:dLbl>
              <c:idx val="4"/>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2-7EDD-45A4-84E3-4C80BE0F4723}"/>
                </c:ext>
              </c:extLst>
            </c:dLbl>
            <c:dLbl>
              <c:idx val="5"/>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3-7EDD-45A4-84E3-4C80BE0F4723}"/>
                </c:ext>
              </c:extLst>
            </c:dLbl>
            <c:dLbl>
              <c:idx val="6"/>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4-7EDD-45A4-84E3-4C80BE0F4723}"/>
                </c:ext>
              </c:extLst>
            </c:dLbl>
            <c:dLbl>
              <c:idx val="7"/>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5-7EDD-45A4-84E3-4C80BE0F4723}"/>
                </c:ext>
              </c:extLst>
            </c:dLbl>
            <c:dLbl>
              <c:idx val="8"/>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6-7EDD-45A4-84E3-4C80BE0F4723}"/>
                </c:ext>
              </c:extLst>
            </c:dLbl>
            <c:dLbl>
              <c:idx val="9"/>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7-7EDD-45A4-84E3-4C80BE0F4723}"/>
                </c:ext>
              </c:extLst>
            </c:dLbl>
            <c:dLbl>
              <c:idx val="10"/>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8-7EDD-45A4-84E3-4C80BE0F4723}"/>
                </c:ext>
              </c:extLst>
            </c:dLbl>
            <c:dLbl>
              <c:idx val="11"/>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9-7EDD-45A4-84E3-4C80BE0F4723}"/>
                </c:ext>
              </c:extLst>
            </c:dLbl>
            <c:dLbl>
              <c:idx val="12"/>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A-7EDD-45A4-84E3-4C80BE0F4723}"/>
                </c:ext>
              </c:extLst>
            </c:dLbl>
            <c:dLbl>
              <c:idx val="13"/>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B-7EDD-45A4-84E3-4C80BE0F4723}"/>
                </c:ext>
              </c:extLst>
            </c:dLbl>
            <c:dLbl>
              <c:idx val="14"/>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C-7EDD-45A4-84E3-4C80BE0F4723}"/>
                </c:ext>
              </c:extLst>
            </c:dLbl>
            <c:dLbl>
              <c:idx val="15"/>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D-7EDD-45A4-84E3-4C80BE0F4723}"/>
                </c:ext>
              </c:extLst>
            </c:dLbl>
            <c:dLbl>
              <c:idx val="16"/>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E-7EDD-45A4-84E3-4C80BE0F4723}"/>
                </c:ext>
              </c:extLst>
            </c:dLbl>
            <c:dLbl>
              <c:idx val="17"/>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F-7EDD-45A4-84E3-4C80BE0F4723}"/>
                </c:ext>
              </c:extLst>
            </c:dLbl>
            <c:numFmt formatCode="0" sourceLinked="0"/>
            <c:spPr>
              <a:noFill/>
              <a:ln w="25400">
                <a:noFill/>
              </a:ln>
            </c:spPr>
            <c:txPr>
              <a:bodyPr wrap="square" lIns="38100" tIns="19050" rIns="38100" bIns="19050" anchor="ctr">
                <a:spAutoFit/>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dati_1!$A$123:$A$164</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dati_1!$E$123:$E$164</c:f>
              <c:numCache>
                <c:formatCode>General</c:formatCode>
                <c:ptCount val="42"/>
                <c:pt idx="0" formatCode="0">
                  <c:v>24.6</c:v>
                </c:pt>
                <c:pt idx="2" formatCode="0">
                  <c:v>25.7</c:v>
                </c:pt>
                <c:pt idx="3" formatCode="0">
                  <c:v>23.7</c:v>
                </c:pt>
                <c:pt idx="5" formatCode="0">
                  <c:v>24.9</c:v>
                </c:pt>
                <c:pt idx="6" formatCode="0">
                  <c:v>24</c:v>
                </c:pt>
                <c:pt idx="7" formatCode="0">
                  <c:v>20.9</c:v>
                </c:pt>
                <c:pt idx="8" formatCode="0">
                  <c:v>32.200000000000003</c:v>
                </c:pt>
                <c:pt idx="9" formatCode="0">
                  <c:v>24.3</c:v>
                </c:pt>
                <c:pt idx="10" formatCode="0">
                  <c:v>21.6</c:v>
                </c:pt>
                <c:pt idx="12" formatCode="0">
                  <c:v>34.9</c:v>
                </c:pt>
                <c:pt idx="13" formatCode="0">
                  <c:v>23.9</c:v>
                </c:pt>
                <c:pt idx="14" formatCode="0">
                  <c:v>23.2</c:v>
                </c:pt>
                <c:pt idx="16" formatCode="0">
                  <c:v>21.1</c:v>
                </c:pt>
                <c:pt idx="17" formatCode="0">
                  <c:v>31.2</c:v>
                </c:pt>
                <c:pt idx="19" formatCode="0">
                  <c:v>24.4</c:v>
                </c:pt>
                <c:pt idx="20" formatCode="0">
                  <c:v>26</c:v>
                </c:pt>
                <c:pt idx="22" formatCode="0">
                  <c:v>28.2</c:v>
                </c:pt>
                <c:pt idx="23" formatCode="0">
                  <c:v>25.3</c:v>
                </c:pt>
                <c:pt idx="24" formatCode="0">
                  <c:v>21.6</c:v>
                </c:pt>
                <c:pt idx="26" formatCode="0">
                  <c:v>29.8</c:v>
                </c:pt>
                <c:pt idx="27" formatCode="0">
                  <c:v>20.8</c:v>
                </c:pt>
                <c:pt idx="28" formatCode="0">
                  <c:v>23.8</c:v>
                </c:pt>
                <c:pt idx="29" formatCode="0">
                  <c:v>20.8</c:v>
                </c:pt>
                <c:pt idx="30" formatCode="0">
                  <c:v>26.3</c:v>
                </c:pt>
                <c:pt idx="32" formatCode="0">
                  <c:v>26.2</c:v>
                </c:pt>
                <c:pt idx="33" formatCode="0">
                  <c:v>25.4</c:v>
                </c:pt>
                <c:pt idx="34" formatCode="0">
                  <c:v>25.6</c:v>
                </c:pt>
                <c:pt idx="35" formatCode="0">
                  <c:v>22.4</c:v>
                </c:pt>
                <c:pt idx="36" formatCode="0">
                  <c:v>20.399999999999999</c:v>
                </c:pt>
                <c:pt idx="37" formatCode="0">
                  <c:v>25</c:v>
                </c:pt>
                <c:pt idx="39" formatCode="0">
                  <c:v>26.2</c:v>
                </c:pt>
                <c:pt idx="40" formatCode="0">
                  <c:v>23.4</c:v>
                </c:pt>
                <c:pt idx="41" formatCode="0">
                  <c:v>24.4</c:v>
                </c:pt>
              </c:numCache>
            </c:numRef>
          </c:val>
          <c:extLst>
            <c:ext xmlns:c16="http://schemas.microsoft.com/office/drawing/2014/chart" uri="{C3380CC4-5D6E-409C-BE32-E72D297353CC}">
              <c16:uniqueId val="{00000040-7EDD-45A4-84E3-4C80BE0F4723}"/>
            </c:ext>
          </c:extLst>
        </c:ser>
        <c:ser>
          <c:idx val="4"/>
          <c:order val="4"/>
          <c:tx>
            <c:strRef>
              <c:f>dati_1!$F$122</c:f>
              <c:strCache>
                <c:ptCount val="1"/>
                <c:pt idx="0">
                  <c:v>Pilnībā neuzticos</c:v>
                </c:pt>
              </c:strCache>
            </c:strRef>
          </c:tx>
          <c:spPr>
            <a:solidFill>
              <a:srgbClr val="CC2A2A"/>
            </a:solidFill>
            <a:ln w="25400">
              <a:noFill/>
            </a:ln>
          </c:spPr>
          <c:invertIfNegative val="0"/>
          <c:dLbls>
            <c:dLbl>
              <c:idx val="0"/>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1-7EDD-45A4-84E3-4C80BE0F4723}"/>
                </c:ext>
              </c:extLst>
            </c:dLbl>
            <c:dLbl>
              <c:idx val="1"/>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2-7EDD-45A4-84E3-4C80BE0F4723}"/>
                </c:ext>
              </c:extLst>
            </c:dLbl>
            <c:dLbl>
              <c:idx val="2"/>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3-7EDD-45A4-84E3-4C80BE0F4723}"/>
                </c:ext>
              </c:extLst>
            </c:dLbl>
            <c:dLbl>
              <c:idx val="3"/>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4-7EDD-45A4-84E3-4C80BE0F4723}"/>
                </c:ext>
              </c:extLst>
            </c:dLbl>
            <c:dLbl>
              <c:idx val="4"/>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5-7EDD-45A4-84E3-4C80BE0F4723}"/>
                </c:ext>
              </c:extLst>
            </c:dLbl>
            <c:dLbl>
              <c:idx val="5"/>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6-7EDD-45A4-84E3-4C80BE0F4723}"/>
                </c:ext>
              </c:extLst>
            </c:dLbl>
            <c:dLbl>
              <c:idx val="6"/>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7-7EDD-45A4-84E3-4C80BE0F4723}"/>
                </c:ext>
              </c:extLst>
            </c:dLbl>
            <c:dLbl>
              <c:idx val="7"/>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8-7EDD-45A4-84E3-4C80BE0F4723}"/>
                </c:ext>
              </c:extLst>
            </c:dLbl>
            <c:dLbl>
              <c:idx val="8"/>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9-7EDD-45A4-84E3-4C80BE0F4723}"/>
                </c:ext>
              </c:extLst>
            </c:dLbl>
            <c:dLbl>
              <c:idx val="9"/>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A-7EDD-45A4-84E3-4C80BE0F4723}"/>
                </c:ext>
              </c:extLst>
            </c:dLbl>
            <c:dLbl>
              <c:idx val="10"/>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B-7EDD-45A4-84E3-4C80BE0F4723}"/>
                </c:ext>
              </c:extLst>
            </c:dLbl>
            <c:dLbl>
              <c:idx val="11"/>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C-7EDD-45A4-84E3-4C80BE0F4723}"/>
                </c:ext>
              </c:extLst>
            </c:dLbl>
            <c:dLbl>
              <c:idx val="12"/>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D-7EDD-45A4-84E3-4C80BE0F4723}"/>
                </c:ext>
              </c:extLst>
            </c:dLbl>
            <c:dLbl>
              <c:idx val="13"/>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E-7EDD-45A4-84E3-4C80BE0F4723}"/>
                </c:ext>
              </c:extLst>
            </c:dLbl>
            <c:dLbl>
              <c:idx val="14"/>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F-7EDD-45A4-84E3-4C80BE0F4723}"/>
                </c:ext>
              </c:extLst>
            </c:dLbl>
            <c:dLbl>
              <c:idx val="15"/>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50-7EDD-45A4-84E3-4C80BE0F4723}"/>
                </c:ext>
              </c:extLst>
            </c:dLbl>
            <c:dLbl>
              <c:idx val="16"/>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51-7EDD-45A4-84E3-4C80BE0F4723}"/>
                </c:ext>
              </c:extLst>
            </c:dLbl>
            <c:dLbl>
              <c:idx val="17"/>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52-7EDD-45A4-84E3-4C80BE0F4723}"/>
                </c:ext>
              </c:extLst>
            </c:dLbl>
            <c:numFmt formatCode="0" sourceLinked="0"/>
            <c:spPr>
              <a:noFill/>
              <a:ln w="25400">
                <a:noFill/>
              </a:ln>
            </c:spPr>
            <c:txPr>
              <a:bodyPr wrap="square" lIns="38100" tIns="19050" rIns="38100" bIns="19050" anchor="ctr">
                <a:spAutoFit/>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dati_1!$A$123:$A$164</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dati_1!$F$123:$F$164</c:f>
              <c:numCache>
                <c:formatCode>General</c:formatCode>
                <c:ptCount val="42"/>
                <c:pt idx="0" formatCode="0">
                  <c:v>8.3000000000000007</c:v>
                </c:pt>
                <c:pt idx="2" formatCode="0">
                  <c:v>10</c:v>
                </c:pt>
                <c:pt idx="3" formatCode="0">
                  <c:v>6.8</c:v>
                </c:pt>
                <c:pt idx="5" formatCode="0">
                  <c:v>2.2000000000000002</c:v>
                </c:pt>
                <c:pt idx="6" formatCode="0">
                  <c:v>4.0999999999999996</c:v>
                </c:pt>
                <c:pt idx="7" formatCode="0">
                  <c:v>10.4</c:v>
                </c:pt>
                <c:pt idx="8" formatCode="0">
                  <c:v>7.7</c:v>
                </c:pt>
                <c:pt idx="9" formatCode="0">
                  <c:v>11.3</c:v>
                </c:pt>
                <c:pt idx="10" formatCode="0">
                  <c:v>10.3</c:v>
                </c:pt>
                <c:pt idx="12" formatCode="0">
                  <c:v>13.9</c:v>
                </c:pt>
                <c:pt idx="13" formatCode="0">
                  <c:v>9.1999999999999993</c:v>
                </c:pt>
                <c:pt idx="14" formatCode="0">
                  <c:v>4.5999999999999996</c:v>
                </c:pt>
                <c:pt idx="16" formatCode="0">
                  <c:v>6.4</c:v>
                </c:pt>
                <c:pt idx="17" formatCode="0">
                  <c:v>12.4</c:v>
                </c:pt>
                <c:pt idx="19" formatCode="0">
                  <c:v>7.6</c:v>
                </c:pt>
                <c:pt idx="20" formatCode="0">
                  <c:v>13.7</c:v>
                </c:pt>
                <c:pt idx="22" formatCode="0">
                  <c:v>6.3</c:v>
                </c:pt>
                <c:pt idx="23" formatCode="0">
                  <c:v>9.1999999999999993</c:v>
                </c:pt>
                <c:pt idx="24" formatCode="0">
                  <c:v>8.1</c:v>
                </c:pt>
                <c:pt idx="26" formatCode="0">
                  <c:v>11.5</c:v>
                </c:pt>
                <c:pt idx="27" formatCode="0">
                  <c:v>9.6</c:v>
                </c:pt>
                <c:pt idx="28" formatCode="0">
                  <c:v>6.4</c:v>
                </c:pt>
                <c:pt idx="29" formatCode="0">
                  <c:v>9.3000000000000007</c:v>
                </c:pt>
                <c:pt idx="30" formatCode="0">
                  <c:v>2.4</c:v>
                </c:pt>
                <c:pt idx="32" formatCode="0">
                  <c:v>6.5</c:v>
                </c:pt>
                <c:pt idx="33" formatCode="0">
                  <c:v>14.1</c:v>
                </c:pt>
                <c:pt idx="34" formatCode="0">
                  <c:v>4.2</c:v>
                </c:pt>
                <c:pt idx="35" formatCode="0">
                  <c:v>9.4</c:v>
                </c:pt>
                <c:pt idx="36" formatCode="0">
                  <c:v>8.9</c:v>
                </c:pt>
                <c:pt idx="37" formatCode="0">
                  <c:v>9.8000000000000007</c:v>
                </c:pt>
                <c:pt idx="39" formatCode="0">
                  <c:v>6.5</c:v>
                </c:pt>
                <c:pt idx="40" formatCode="0">
                  <c:v>8.3000000000000007</c:v>
                </c:pt>
                <c:pt idx="41" formatCode="0">
                  <c:v>10.5</c:v>
                </c:pt>
              </c:numCache>
            </c:numRef>
          </c:val>
          <c:extLst>
            <c:ext xmlns:c16="http://schemas.microsoft.com/office/drawing/2014/chart" uri="{C3380CC4-5D6E-409C-BE32-E72D297353CC}">
              <c16:uniqueId val="{00000053-7EDD-45A4-84E3-4C80BE0F4723}"/>
            </c:ext>
          </c:extLst>
        </c:ser>
        <c:ser>
          <c:idx val="5"/>
          <c:order val="5"/>
          <c:tx>
            <c:strRef>
              <c:f>dati_1!$G$122</c:f>
              <c:strCache>
                <c:ptCount val="1"/>
              </c:strCache>
            </c:strRef>
          </c:tx>
          <c:spPr>
            <a:noFill/>
            <a:ln w="25400">
              <a:noFill/>
            </a:ln>
          </c:spPr>
          <c:invertIfNegative val="0"/>
          <c:cat>
            <c:strRef>
              <c:f>dati_1!$A$123:$A$164</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dati_1!$G$123:$G$164</c:f>
              <c:numCache>
                <c:formatCode>General</c:formatCode>
                <c:ptCount val="42"/>
                <c:pt idx="0" formatCode="0.0">
                  <c:v>19.100000000000001</c:v>
                </c:pt>
                <c:pt idx="2" formatCode="0.0">
                  <c:v>16.3</c:v>
                </c:pt>
                <c:pt idx="3" formatCode="0.0">
                  <c:v>21.500000000000004</c:v>
                </c:pt>
                <c:pt idx="5" formatCode="0.0">
                  <c:v>24.9</c:v>
                </c:pt>
                <c:pt idx="6" formatCode="0.0">
                  <c:v>23.9</c:v>
                </c:pt>
                <c:pt idx="7" formatCode="0.0">
                  <c:v>20.700000000000003</c:v>
                </c:pt>
                <c:pt idx="8" formatCode="0.0">
                  <c:v>12.099999999999994</c:v>
                </c:pt>
                <c:pt idx="9" formatCode="0.0">
                  <c:v>16.400000000000002</c:v>
                </c:pt>
                <c:pt idx="10" formatCode="0.0">
                  <c:v>20.100000000000001</c:v>
                </c:pt>
                <c:pt idx="12" formatCode="0.0">
                  <c:v>3.2000000000000028</c:v>
                </c:pt>
                <c:pt idx="13" formatCode="0.0">
                  <c:v>18.899999999999999</c:v>
                </c:pt>
                <c:pt idx="14" formatCode="0.0">
                  <c:v>24.2</c:v>
                </c:pt>
                <c:pt idx="16" formatCode="0.0">
                  <c:v>24.5</c:v>
                </c:pt>
                <c:pt idx="17" formatCode="0.0">
                  <c:v>8.4000000000000021</c:v>
                </c:pt>
                <c:pt idx="19" formatCode="0.0">
                  <c:v>20</c:v>
                </c:pt>
                <c:pt idx="20" formatCode="0.0">
                  <c:v>12.299999999999997</c:v>
                </c:pt>
                <c:pt idx="22" formatCode="0.0">
                  <c:v>17.500000000000004</c:v>
                </c:pt>
                <c:pt idx="23" formatCode="0.0">
                  <c:v>17.499999999999996</c:v>
                </c:pt>
                <c:pt idx="24" formatCode="0.0">
                  <c:v>22.299999999999997</c:v>
                </c:pt>
                <c:pt idx="26" formatCode="0.0">
                  <c:v>10.7</c:v>
                </c:pt>
                <c:pt idx="27" formatCode="0.0">
                  <c:v>21.599999999999998</c:v>
                </c:pt>
                <c:pt idx="28" formatCode="0.0">
                  <c:v>21.8</c:v>
                </c:pt>
                <c:pt idx="29" formatCode="0.0">
                  <c:v>21.900000000000002</c:v>
                </c:pt>
                <c:pt idx="30" formatCode="0.0">
                  <c:v>23.3</c:v>
                </c:pt>
                <c:pt idx="32" formatCode="0.0">
                  <c:v>19.3</c:v>
                </c:pt>
                <c:pt idx="33" formatCode="0.0">
                  <c:v>12.5</c:v>
                </c:pt>
                <c:pt idx="34" formatCode="0.0">
                  <c:v>22.199999999999996</c:v>
                </c:pt>
                <c:pt idx="35" formatCode="0.0">
                  <c:v>20.200000000000003</c:v>
                </c:pt>
                <c:pt idx="36" formatCode="0.0">
                  <c:v>22.700000000000003</c:v>
                </c:pt>
                <c:pt idx="37" formatCode="0.0">
                  <c:v>17.200000000000003</c:v>
                </c:pt>
                <c:pt idx="39" formatCode="0.0">
                  <c:v>19.3</c:v>
                </c:pt>
                <c:pt idx="40" formatCode="0.0">
                  <c:v>20.300000000000004</c:v>
                </c:pt>
                <c:pt idx="41" formatCode="0.0">
                  <c:v>17.100000000000001</c:v>
                </c:pt>
              </c:numCache>
            </c:numRef>
          </c:val>
          <c:extLst>
            <c:ext xmlns:c16="http://schemas.microsoft.com/office/drawing/2014/chart" uri="{C3380CC4-5D6E-409C-BE32-E72D297353CC}">
              <c16:uniqueId val="{00000054-7EDD-45A4-84E3-4C80BE0F4723}"/>
            </c:ext>
          </c:extLst>
        </c:ser>
        <c:ser>
          <c:idx val="6"/>
          <c:order val="6"/>
          <c:tx>
            <c:strRef>
              <c:f>dati_1!$H$122</c:f>
              <c:strCache>
                <c:ptCount val="1"/>
                <c:pt idx="0">
                  <c:v>Grūti pateikt </c:v>
                </c:pt>
              </c:strCache>
            </c:strRef>
          </c:tx>
          <c:spPr>
            <a:solidFill>
              <a:srgbClr val="D7D7D7"/>
            </a:solidFill>
            <a:ln w="25400">
              <a:noFill/>
            </a:ln>
          </c:spPr>
          <c:invertIfNegative val="0"/>
          <c:dLbls>
            <c:numFmt formatCode="#,##0" sourceLinked="0"/>
            <c:spPr>
              <a:noFill/>
              <a:ln w="25400">
                <a:noFill/>
              </a:ln>
            </c:spPr>
            <c:txPr>
              <a:bodyPr wrap="square" lIns="38100" tIns="19050" rIns="38100" bIns="19050" anchor="ctr">
                <a:spAutoFit/>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dati_1!$A$123:$A$164</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dati_1!$H$123:$H$164</c:f>
              <c:numCache>
                <c:formatCode>General</c:formatCode>
                <c:ptCount val="42"/>
                <c:pt idx="0" formatCode="0">
                  <c:v>16</c:v>
                </c:pt>
                <c:pt idx="2" formatCode="0">
                  <c:v>13.9</c:v>
                </c:pt>
                <c:pt idx="3" formatCode="0">
                  <c:v>18</c:v>
                </c:pt>
                <c:pt idx="5" formatCode="0">
                  <c:v>14.9</c:v>
                </c:pt>
                <c:pt idx="6" formatCode="0">
                  <c:v>17.8</c:v>
                </c:pt>
                <c:pt idx="7" formatCode="0">
                  <c:v>11.8</c:v>
                </c:pt>
                <c:pt idx="8" formatCode="0">
                  <c:v>17</c:v>
                </c:pt>
                <c:pt idx="9" formatCode="0">
                  <c:v>16.7</c:v>
                </c:pt>
                <c:pt idx="10" formatCode="0">
                  <c:v>18.3</c:v>
                </c:pt>
                <c:pt idx="12" formatCode="0">
                  <c:v>17.7</c:v>
                </c:pt>
                <c:pt idx="13" formatCode="0">
                  <c:v>17</c:v>
                </c:pt>
                <c:pt idx="14" formatCode="0">
                  <c:v>13.1</c:v>
                </c:pt>
                <c:pt idx="16" formatCode="0">
                  <c:v>15.8</c:v>
                </c:pt>
                <c:pt idx="17" formatCode="0">
                  <c:v>15.6</c:v>
                </c:pt>
                <c:pt idx="19" formatCode="0">
                  <c:v>15.9</c:v>
                </c:pt>
                <c:pt idx="20" formatCode="0">
                  <c:v>16.5</c:v>
                </c:pt>
                <c:pt idx="22" formatCode="0">
                  <c:v>11.9</c:v>
                </c:pt>
                <c:pt idx="23" formatCode="0">
                  <c:v>13.9</c:v>
                </c:pt>
                <c:pt idx="24" formatCode="0">
                  <c:v>21.2</c:v>
                </c:pt>
                <c:pt idx="26" formatCode="0">
                  <c:v>17.7</c:v>
                </c:pt>
                <c:pt idx="27" formatCode="0">
                  <c:v>15.6</c:v>
                </c:pt>
                <c:pt idx="28" formatCode="0">
                  <c:v>15.5</c:v>
                </c:pt>
                <c:pt idx="29" formatCode="0">
                  <c:v>13.5</c:v>
                </c:pt>
                <c:pt idx="30" formatCode="0">
                  <c:v>15.5</c:v>
                </c:pt>
                <c:pt idx="32" formatCode="0">
                  <c:v>16.399999999999999</c:v>
                </c:pt>
                <c:pt idx="33" formatCode="0">
                  <c:v>11.9</c:v>
                </c:pt>
                <c:pt idx="34" formatCode="0">
                  <c:v>10.5</c:v>
                </c:pt>
                <c:pt idx="35" formatCode="0">
                  <c:v>31.9</c:v>
                </c:pt>
                <c:pt idx="36" formatCode="0">
                  <c:v>8.8000000000000007</c:v>
                </c:pt>
                <c:pt idx="37" formatCode="0">
                  <c:v>13.9</c:v>
                </c:pt>
                <c:pt idx="39" formatCode="0">
                  <c:v>16.399999999999999</c:v>
                </c:pt>
                <c:pt idx="40" formatCode="0">
                  <c:v>15.3</c:v>
                </c:pt>
                <c:pt idx="41" formatCode="0">
                  <c:v>16.3</c:v>
                </c:pt>
              </c:numCache>
            </c:numRef>
          </c:val>
          <c:extLst>
            <c:ext xmlns:c16="http://schemas.microsoft.com/office/drawing/2014/chart" uri="{C3380CC4-5D6E-409C-BE32-E72D297353CC}">
              <c16:uniqueId val="{00000055-7EDD-45A4-84E3-4C80BE0F4723}"/>
            </c:ext>
          </c:extLst>
        </c:ser>
        <c:dLbls>
          <c:showLegendKey val="0"/>
          <c:showVal val="0"/>
          <c:showCatName val="0"/>
          <c:showSerName val="0"/>
          <c:showPercent val="0"/>
          <c:showBubbleSize val="0"/>
        </c:dLbls>
        <c:gapWidth val="27"/>
        <c:overlap val="100"/>
        <c:axId val="480266872"/>
        <c:axId val="1"/>
      </c:barChart>
      <c:catAx>
        <c:axId val="480266872"/>
        <c:scaling>
          <c:orientation val="maxMin"/>
        </c:scaling>
        <c:delete val="0"/>
        <c:axPos val="l"/>
        <c:title>
          <c:tx>
            <c:rich>
              <a:bodyPr rot="0" vert="horz"/>
              <a:lstStyle/>
              <a:p>
                <a:pPr algn="just">
                  <a:defRPr sz="800" b="0" i="0" u="none" strike="noStrike" baseline="0">
                    <a:solidFill>
                      <a:srgbClr val="000000"/>
                    </a:solidFill>
                    <a:latin typeface="Arial"/>
                    <a:ea typeface="Arial"/>
                    <a:cs typeface="Arial"/>
                  </a:defRPr>
                </a:pPr>
                <a:r>
                  <a:rPr lang="en-US"/>
                  <a:t>%</a:t>
                </a:r>
              </a:p>
            </c:rich>
          </c:tx>
          <c:layout>
            <c:manualLayout>
              <c:xMode val="edge"/>
              <c:yMode val="edge"/>
              <c:x val="2.6164163107930093E-2"/>
              <c:y val="2.7234424644287884E-2"/>
            </c:manualLayout>
          </c:layout>
          <c:overlay val="0"/>
          <c:spPr>
            <a:solidFill>
              <a:srgbClr val="FFFFFF"/>
            </a:solidFill>
            <a:ln w="3175">
              <a:solidFill>
                <a:srgbClr val="000000"/>
              </a:solidFill>
              <a:prstDash val="solid"/>
            </a:ln>
            <a:effectLst>
              <a:outerShdw dist="35921" dir="2700000" algn="br">
                <a:srgbClr val="000000"/>
              </a:outerShdw>
            </a:effectLst>
          </c:spPr>
        </c:title>
        <c:numFmt formatCode="General" sourceLinked="1"/>
        <c:majorTickMark val="out"/>
        <c:minorTickMark val="none"/>
        <c:tickLblPos val="low"/>
        <c:spPr>
          <a:ln w="3175">
            <a:solidFill>
              <a:srgbClr val="000000"/>
            </a:solidFill>
            <a:prstDash val="solid"/>
          </a:ln>
        </c:spPr>
        <c:txPr>
          <a:bodyPr rot="0" vert="horz"/>
          <a:lstStyle/>
          <a:p>
            <a:pPr>
              <a:defRPr sz="1000" b="0" i="0" u="none" strike="noStrike" baseline="0">
                <a:solidFill>
                  <a:srgbClr val="000000"/>
                </a:solidFill>
                <a:latin typeface="Arial"/>
                <a:ea typeface="Arial"/>
                <a:cs typeface="Arial"/>
              </a:defRPr>
            </a:pPr>
            <a:endParaRPr lang="en-US"/>
          </a:p>
        </c:txPr>
        <c:crossAx val="1"/>
        <c:crossesAt val="64.3"/>
        <c:auto val="1"/>
        <c:lblAlgn val="ctr"/>
        <c:lblOffset val="100"/>
        <c:tickLblSkip val="1"/>
        <c:tickMarkSkip val="1"/>
        <c:noMultiLvlLbl val="0"/>
      </c:catAx>
      <c:valAx>
        <c:axId val="1"/>
        <c:scaling>
          <c:orientation val="minMax"/>
          <c:max val="150"/>
          <c:min val="0"/>
        </c:scaling>
        <c:delete val="1"/>
        <c:axPos val="b"/>
        <c:numFmt formatCode="0.0" sourceLinked="1"/>
        <c:majorTickMark val="out"/>
        <c:minorTickMark val="none"/>
        <c:tickLblPos val="nextTo"/>
        <c:crossAx val="480266872"/>
        <c:crosses val="max"/>
        <c:crossBetween val="between"/>
        <c:majorUnit val="74.5"/>
        <c:minorUnit val="4"/>
      </c:valAx>
      <c:spPr>
        <a:noFill/>
        <a:ln w="25400">
          <a:noFill/>
        </a:ln>
      </c:spPr>
    </c:plotArea>
    <c:legend>
      <c:legendPos val="r"/>
      <c:legendEntry>
        <c:idx val="0"/>
        <c:delete val="1"/>
      </c:legendEntry>
      <c:legendEntry>
        <c:idx val="5"/>
        <c:delete val="1"/>
      </c:legendEntry>
      <c:layout>
        <c:manualLayout>
          <c:xMode val="edge"/>
          <c:yMode val="edge"/>
          <c:x val="0.22404434434756623"/>
          <c:y val="6.7751070589860476E-3"/>
          <c:w val="0.7469884071948093"/>
          <c:h val="5.1490537367039645E-2"/>
        </c:manualLayout>
      </c:layout>
      <c:overlay val="0"/>
      <c:spPr>
        <a:noFill/>
        <a:ln w="25400">
          <a:noFill/>
        </a:ln>
      </c:spPr>
      <c:txPr>
        <a:bodyPr/>
        <a:lstStyle/>
        <a:p>
          <a:pPr>
            <a:defRPr sz="1000" b="0" i="0" u="none" strike="noStrike" baseline="0">
              <a:solidFill>
                <a:srgbClr val="000000"/>
              </a:solidFill>
              <a:latin typeface="Arial"/>
              <a:ea typeface="Arial"/>
              <a:cs typeface="Arial"/>
            </a:defRPr>
          </a:pPr>
          <a:endParaRPr lang="lv-LV"/>
        </a:p>
      </c:txPr>
    </c:legend>
    <c:plotVisOnly val="1"/>
    <c:dispBlanksAs val="gap"/>
    <c:showDLblsOverMax val="0"/>
  </c:chart>
  <c:spPr>
    <a:noFill/>
    <a:ln w="6350">
      <a:noFill/>
    </a:ln>
  </c:spPr>
  <c:txPr>
    <a:bodyPr/>
    <a:lstStyle/>
    <a:p>
      <a:pPr>
        <a:defRPr sz="800" b="0" i="0" u="none" strike="noStrike" baseline="0">
          <a:solidFill>
            <a:srgbClr val="000000"/>
          </a:solidFill>
          <a:latin typeface="Arial"/>
          <a:ea typeface="Arial"/>
          <a:cs typeface="Arial"/>
        </a:defRPr>
      </a:pPr>
      <a:endParaRPr lang="en-US"/>
    </a:p>
  </c:txPr>
  <c:externalData r:id="rId2">
    <c:autoUpdate val="0"/>
  </c:externalData>
  <c:userShapes r:id="rId3"/>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000" b="0" i="0" u="none" strike="noStrike" baseline="0">
                <a:solidFill>
                  <a:srgbClr val="000000"/>
                </a:solidFill>
                <a:latin typeface="Arial"/>
                <a:ea typeface="Arial"/>
                <a:cs typeface="Arial"/>
              </a:defRPr>
            </a:pPr>
            <a:r>
              <a:rPr lang="lv-LV" sz="1000"/>
              <a:t>Indekss*</a:t>
            </a:r>
          </a:p>
        </c:rich>
      </c:tx>
      <c:layout>
        <c:manualLayout>
          <c:xMode val="edge"/>
          <c:yMode val="edge"/>
          <c:x val="0.36793282889202789"/>
          <c:y val="2.6706339908384537E-2"/>
        </c:manualLayout>
      </c:layout>
      <c:overlay val="0"/>
      <c:spPr>
        <a:solidFill>
          <a:srgbClr val="FFFFFF"/>
        </a:solidFill>
        <a:ln w="3175">
          <a:solidFill>
            <a:srgbClr val="000000"/>
          </a:solidFill>
          <a:prstDash val="solid"/>
        </a:ln>
        <a:effectLst>
          <a:outerShdw dist="35921" dir="2700000" algn="br">
            <a:srgbClr val="000000"/>
          </a:outerShdw>
        </a:effectLst>
      </c:spPr>
    </c:title>
    <c:autoTitleDeleted val="0"/>
    <c:plotArea>
      <c:layout>
        <c:manualLayout>
          <c:layoutTarget val="inner"/>
          <c:xMode val="edge"/>
          <c:yMode val="edge"/>
          <c:x val="0.24444621271855266"/>
          <c:y val="6.3236296457888003E-2"/>
          <c:w val="0.42222527651386366"/>
          <c:h val="0.91348978312783569"/>
        </c:manualLayout>
      </c:layout>
      <c:barChart>
        <c:barDir val="bar"/>
        <c:grouping val="clustered"/>
        <c:varyColors val="0"/>
        <c:ser>
          <c:idx val="0"/>
          <c:order val="0"/>
          <c:spPr>
            <a:pattFill prst="dkUpDiag">
              <a:fgClr>
                <a:schemeClr val="accent1">
                  <a:lumMod val="75000"/>
                </a:schemeClr>
              </a:fgClr>
              <a:bgClr>
                <a:schemeClr val="bg1"/>
              </a:bgClr>
            </a:pattFill>
            <a:ln>
              <a:solidFill>
                <a:schemeClr val="accent1">
                  <a:lumMod val="50000"/>
                </a:schemeClr>
              </a:solidFill>
            </a:ln>
          </c:spPr>
          <c:invertIfNegative val="1"/>
          <c:dLbls>
            <c:numFmt formatCode="#,##0.0" sourceLinked="0"/>
            <c:spPr>
              <a:noFill/>
              <a:ln w="25400">
                <a:noFill/>
              </a:ln>
            </c:spPr>
            <c:txPr>
              <a:bodyPr wrap="square" lIns="38100" tIns="19050" rIns="38100" bIns="19050" anchor="ctr">
                <a:spAutoFit/>
              </a:bodyPr>
              <a:lstStyle/>
              <a:p>
                <a:pPr>
                  <a:defRPr sz="1000" b="0"/>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dati_1!$K$123:$K$164</c:f>
              <c:numCache>
                <c:formatCode>General</c:formatCode>
                <c:ptCount val="42"/>
                <c:pt idx="0" formatCode="0.0">
                  <c:v>7.7999999999999972</c:v>
                </c:pt>
                <c:pt idx="2" formatCode="0.0">
                  <c:v>5.35</c:v>
                </c:pt>
                <c:pt idx="3" formatCode="0.0">
                  <c:v>9.8499999999999979</c:v>
                </c:pt>
                <c:pt idx="5" formatCode="0.0">
                  <c:v>19.649999999999999</c:v>
                </c:pt>
                <c:pt idx="6" formatCode="0.0">
                  <c:v>14.000000000000002</c:v>
                </c:pt>
                <c:pt idx="7" formatCode="0.0">
                  <c:v>10.250000000000002</c:v>
                </c:pt>
                <c:pt idx="8" formatCode="0.0">
                  <c:v>0.54999999999999982</c:v>
                </c:pt>
                <c:pt idx="9" formatCode="0.0">
                  <c:v>2.2999999999999989</c:v>
                </c:pt>
                <c:pt idx="10" formatCode="0.0">
                  <c:v>6.3500000000000014</c:v>
                </c:pt>
                <c:pt idx="12" formatCode="0.0">
                  <c:v>-12.200000000000001</c:v>
                </c:pt>
                <c:pt idx="13" formatCode="0.0">
                  <c:v>6.3500000000000014</c:v>
                </c:pt>
                <c:pt idx="14" formatCode="0.0">
                  <c:v>16.999999999999993</c:v>
                </c:pt>
                <c:pt idx="16" formatCode="0.0">
                  <c:v>14.849999999999996</c:v>
                </c:pt>
                <c:pt idx="17" formatCode="0.0">
                  <c:v>-5.9500000000000028</c:v>
                </c:pt>
                <c:pt idx="19" formatCode="0.0">
                  <c:v>9.0499999999999989</c:v>
                </c:pt>
                <c:pt idx="20" formatCode="0.0">
                  <c:v>-1.8499999999999979</c:v>
                </c:pt>
                <c:pt idx="22" formatCode="0.0">
                  <c:v>9.899999999999995</c:v>
                </c:pt>
                <c:pt idx="23" formatCode="0.0">
                  <c:v>6.4</c:v>
                </c:pt>
                <c:pt idx="24" formatCode="0.0">
                  <c:v>8.5500000000000025</c:v>
                </c:pt>
                <c:pt idx="26" formatCode="0.0">
                  <c:v>-3.6500000000000004</c:v>
                </c:pt>
                <c:pt idx="27" formatCode="0.0">
                  <c:v>11.549999999999999</c:v>
                </c:pt>
                <c:pt idx="28" formatCode="0.0">
                  <c:v>11.85</c:v>
                </c:pt>
                <c:pt idx="29" formatCode="0.0">
                  <c:v>11.7</c:v>
                </c:pt>
                <c:pt idx="30" formatCode="0.0">
                  <c:v>14.800000000000002</c:v>
                </c:pt>
                <c:pt idx="32" formatCode="0.0">
                  <c:v>9.4</c:v>
                </c:pt>
                <c:pt idx="33" formatCode="0.0">
                  <c:v>-0.59999999999999964</c:v>
                </c:pt>
                <c:pt idx="34" formatCode="0.0">
                  <c:v>14.8</c:v>
                </c:pt>
                <c:pt idx="35" formatCode="0.0">
                  <c:v>0.29999999999999893</c:v>
                </c:pt>
                <c:pt idx="36" formatCode="0.0">
                  <c:v>14.799999999999999</c:v>
                </c:pt>
                <c:pt idx="37" formatCode="0.0">
                  <c:v>6.1500000000000021</c:v>
                </c:pt>
                <c:pt idx="39" formatCode="0.0">
                  <c:v>9.4</c:v>
                </c:pt>
                <c:pt idx="40" formatCode="0.0">
                  <c:v>9.5499999999999972</c:v>
                </c:pt>
                <c:pt idx="41" formatCode="0.0">
                  <c:v>3.5500000000000007</c:v>
                </c:pt>
              </c:numCache>
            </c:numRef>
          </c:val>
          <c:extLst>
            <c:ext xmlns:c16="http://schemas.microsoft.com/office/drawing/2014/chart" uri="{C3380CC4-5D6E-409C-BE32-E72D297353CC}">
              <c16:uniqueId val="{00000000-390D-48E9-91FC-9B456197F8FA}"/>
            </c:ext>
          </c:extLst>
        </c:ser>
        <c:dLbls>
          <c:showLegendKey val="0"/>
          <c:showVal val="0"/>
          <c:showCatName val="0"/>
          <c:showSerName val="0"/>
          <c:showPercent val="0"/>
          <c:showBubbleSize val="0"/>
        </c:dLbls>
        <c:gapWidth val="27"/>
        <c:overlap val="100"/>
        <c:axId val="485663472"/>
        <c:axId val="1"/>
      </c:barChart>
      <c:catAx>
        <c:axId val="485663472"/>
        <c:scaling>
          <c:orientation val="maxMin"/>
        </c:scaling>
        <c:delete val="0"/>
        <c:axPos val="l"/>
        <c:majorTickMark val="out"/>
        <c:minorTickMark val="none"/>
        <c:tickLblPos val="none"/>
        <c:spPr>
          <a:ln w="3175">
            <a:solidFill>
              <a:srgbClr val="000000"/>
            </a:solidFill>
            <a:prstDash val="solid"/>
          </a:ln>
        </c:spPr>
        <c:crossAx val="1"/>
        <c:crosses val="autoZero"/>
        <c:auto val="1"/>
        <c:lblAlgn val="ctr"/>
        <c:lblOffset val="100"/>
        <c:tickLblSkip val="1"/>
        <c:tickMarkSkip val="1"/>
        <c:noMultiLvlLbl val="0"/>
      </c:catAx>
      <c:valAx>
        <c:axId val="1"/>
        <c:scaling>
          <c:orientation val="minMax"/>
          <c:max val="25"/>
          <c:min val="-15"/>
        </c:scaling>
        <c:delete val="1"/>
        <c:axPos val="b"/>
        <c:numFmt formatCode="0.0" sourceLinked="1"/>
        <c:majorTickMark val="out"/>
        <c:minorTickMark val="none"/>
        <c:tickLblPos val="nextTo"/>
        <c:crossAx val="485663472"/>
        <c:crosses val="max"/>
        <c:crossBetween val="between"/>
        <c:majorUnit val="1"/>
      </c:valAx>
      <c:spPr>
        <a:noFill/>
        <a:ln w="25400">
          <a:noFill/>
        </a:ln>
      </c:spPr>
    </c:plotArea>
    <c:plotVisOnly val="1"/>
    <c:dispBlanksAs val="gap"/>
    <c:showDLblsOverMax val="0"/>
  </c:chart>
  <c:spPr>
    <a:noFill/>
    <a:ln w="6350">
      <a:noFill/>
    </a:ln>
  </c:spPr>
  <c:txPr>
    <a:bodyPr/>
    <a:lstStyle/>
    <a:p>
      <a:pPr>
        <a:defRPr sz="150" b="0" i="0" u="none" strike="noStrike" baseline="0">
          <a:solidFill>
            <a:srgbClr val="000000"/>
          </a:solidFill>
          <a:latin typeface="Arial"/>
          <a:ea typeface="Arial"/>
          <a:cs typeface="Arial"/>
        </a:defRPr>
      </a:pPr>
      <a:endParaRPr lang="en-US"/>
    </a:p>
  </c:txPr>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32710674900516468"/>
          <c:y val="5.7643298619930575E-2"/>
          <c:w val="0.67289325099483532"/>
          <c:h val="0.89888620777241568"/>
        </c:manualLayout>
      </c:layout>
      <c:barChart>
        <c:barDir val="bar"/>
        <c:grouping val="stacked"/>
        <c:varyColors val="0"/>
        <c:ser>
          <c:idx val="0"/>
          <c:order val="0"/>
          <c:tx>
            <c:strRef>
              <c:f>dati_1!$B$18</c:f>
              <c:strCache>
                <c:ptCount val="1"/>
              </c:strCache>
            </c:strRef>
          </c:tx>
          <c:spPr>
            <a:noFill/>
            <a:ln w="25400">
              <a:noFill/>
            </a:ln>
          </c:spPr>
          <c:invertIfNegative val="0"/>
          <c:cat>
            <c:strRef>
              <c:f>dati_1!$A$19:$A$60</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dati_1!$B$19:$B$60</c:f>
              <c:numCache>
                <c:formatCode>General</c:formatCode>
                <c:ptCount val="42"/>
                <c:pt idx="0" formatCode="0.0">
                  <c:v>9.9999999999999929</c:v>
                </c:pt>
                <c:pt idx="2" formatCode="0.0">
                  <c:v>11.699999999999989</c:v>
                </c:pt>
                <c:pt idx="3" formatCode="0.0">
                  <c:v>8.1999999999999886</c:v>
                </c:pt>
                <c:pt idx="5" formatCode="0.0">
                  <c:v>2.5999999999999801</c:v>
                </c:pt>
                <c:pt idx="6" formatCode="0.0">
                  <c:v>12.599999999999987</c:v>
                </c:pt>
                <c:pt idx="7" formatCode="0.0">
                  <c:v>5.2999999999999901</c:v>
                </c:pt>
                <c:pt idx="8" formatCode="0.0">
                  <c:v>13.899999999999984</c:v>
                </c:pt>
                <c:pt idx="9" formatCode="0.0">
                  <c:v>13.299999999999983</c:v>
                </c:pt>
                <c:pt idx="10" formatCode="0.0">
                  <c:v>9.6999999999999815</c:v>
                </c:pt>
                <c:pt idx="12" formatCode="0.0">
                  <c:v>20.499999999999993</c:v>
                </c:pt>
                <c:pt idx="13" formatCode="0.0">
                  <c:v>12.29999999999999</c:v>
                </c:pt>
                <c:pt idx="14" formatCode="0.0">
                  <c:v>1.6999999999999886</c:v>
                </c:pt>
                <c:pt idx="16" formatCode="0.0">
                  <c:v>5.2999999999999972</c:v>
                </c:pt>
                <c:pt idx="17" formatCode="0.0">
                  <c:v>18.899999999999984</c:v>
                </c:pt>
                <c:pt idx="19" formatCode="0.0">
                  <c:v>8.7999999999999901</c:v>
                </c:pt>
                <c:pt idx="20" formatCode="0.0">
                  <c:v>18.399999999999984</c:v>
                </c:pt>
                <c:pt idx="22" formatCode="0.0">
                  <c:v>5.1999999999999815</c:v>
                </c:pt>
                <c:pt idx="23" formatCode="0.0">
                  <c:v>10.999999999999993</c:v>
                </c:pt>
                <c:pt idx="24" formatCode="0.0">
                  <c:v>10.999999999999993</c:v>
                </c:pt>
                <c:pt idx="26" formatCode="0.0">
                  <c:v>19.09999999999998</c:v>
                </c:pt>
                <c:pt idx="27" formatCode="0.0">
                  <c:v>6.1999999999999886</c:v>
                </c:pt>
                <c:pt idx="28" formatCode="0.0">
                  <c:v>3.8999999999999915</c:v>
                </c:pt>
                <c:pt idx="29" formatCode="0.0">
                  <c:v>10.899999999999991</c:v>
                </c:pt>
                <c:pt idx="30" formatCode="0.0">
                  <c:v>3.7999999999999972</c:v>
                </c:pt>
                <c:pt idx="32" formatCode="0.0">
                  <c:v>8.3999999999999915</c:v>
                </c:pt>
                <c:pt idx="33" formatCode="0.0">
                  <c:v>10.899999999999991</c:v>
                </c:pt>
                <c:pt idx="34" formatCode="0.0">
                  <c:v>5.5999999999999943</c:v>
                </c:pt>
                <c:pt idx="35" formatCode="0.0">
                  <c:v>15.899999999999991</c:v>
                </c:pt>
                <c:pt idx="36" formatCode="0.0">
                  <c:v>6.9999999999999858</c:v>
                </c:pt>
                <c:pt idx="37" formatCode="0.0">
                  <c:v>13.699999999999989</c:v>
                </c:pt>
                <c:pt idx="39" formatCode="0.0">
                  <c:v>8.3999999999999915</c:v>
                </c:pt>
                <c:pt idx="40" formatCode="0.0">
                  <c:v>9.9999999999999929</c:v>
                </c:pt>
                <c:pt idx="41" formatCode="0.0">
                  <c:v>11.499999999999993</c:v>
                </c:pt>
              </c:numCache>
            </c:numRef>
          </c:val>
          <c:extLst>
            <c:ext xmlns:c16="http://schemas.microsoft.com/office/drawing/2014/chart" uri="{C3380CC4-5D6E-409C-BE32-E72D297353CC}">
              <c16:uniqueId val="{00000000-83A3-4B9D-A9DD-FA144BE4DE3A}"/>
            </c:ext>
          </c:extLst>
        </c:ser>
        <c:ser>
          <c:idx val="1"/>
          <c:order val="1"/>
          <c:tx>
            <c:strRef>
              <c:f>dati_1!$C$18</c:f>
              <c:strCache>
                <c:ptCount val="1"/>
                <c:pt idx="0">
                  <c:v>Pilnībā uzticos</c:v>
                </c:pt>
              </c:strCache>
            </c:strRef>
          </c:tx>
          <c:spPr>
            <a:solidFill>
              <a:srgbClr val="5B9137"/>
            </a:solidFill>
            <a:ln w="25400">
              <a:noFill/>
            </a:ln>
          </c:spPr>
          <c:invertIfNegative val="0"/>
          <c:dLbls>
            <c:dLbl>
              <c:idx val="0"/>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1-83A3-4B9D-A9DD-FA144BE4DE3A}"/>
                </c:ext>
              </c:extLst>
            </c:dLbl>
            <c:dLbl>
              <c:idx val="1"/>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2-83A3-4B9D-A9DD-FA144BE4DE3A}"/>
                </c:ext>
              </c:extLst>
            </c:dLbl>
            <c:dLbl>
              <c:idx val="2"/>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3-83A3-4B9D-A9DD-FA144BE4DE3A}"/>
                </c:ext>
              </c:extLst>
            </c:dLbl>
            <c:dLbl>
              <c:idx val="3"/>
              <c:layout>
                <c:manualLayout>
                  <c:x val="1.7998560115190124E-3"/>
                  <c:y val="5.5256250869811594E-7"/>
                </c:manualLayout>
              </c:layout>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83A3-4B9D-A9DD-FA144BE4DE3A}"/>
                </c:ext>
              </c:extLst>
            </c:dLbl>
            <c:dLbl>
              <c:idx val="4"/>
              <c:layout>
                <c:manualLayout>
                  <c:x val="3.599712023038157E-3"/>
                  <c:y val="2.7628125431689459E-7"/>
                </c:manualLayout>
              </c:layout>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83A3-4B9D-A9DD-FA144BE4DE3A}"/>
                </c:ext>
              </c:extLst>
            </c:dLbl>
            <c:dLbl>
              <c:idx val="5"/>
              <c:layout>
                <c:manualLayout>
                  <c:x val="1.7998560115190785E-3"/>
                  <c:y val="0"/>
                </c:manualLayout>
              </c:layout>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83A3-4B9D-A9DD-FA144BE4DE3A}"/>
                </c:ext>
              </c:extLst>
            </c:dLbl>
            <c:dLbl>
              <c:idx val="6"/>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7-83A3-4B9D-A9DD-FA144BE4DE3A}"/>
                </c:ext>
              </c:extLst>
            </c:dLbl>
            <c:dLbl>
              <c:idx val="7"/>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8-83A3-4B9D-A9DD-FA144BE4DE3A}"/>
                </c:ext>
              </c:extLst>
            </c:dLbl>
            <c:dLbl>
              <c:idx val="8"/>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9-83A3-4B9D-A9DD-FA144BE4DE3A}"/>
                </c:ext>
              </c:extLst>
            </c:dLbl>
            <c:dLbl>
              <c:idx val="9"/>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A-83A3-4B9D-A9DD-FA144BE4DE3A}"/>
                </c:ext>
              </c:extLst>
            </c:dLbl>
            <c:dLbl>
              <c:idx val="10"/>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B-83A3-4B9D-A9DD-FA144BE4DE3A}"/>
                </c:ext>
              </c:extLst>
            </c:dLbl>
            <c:dLbl>
              <c:idx val="11"/>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C-83A3-4B9D-A9DD-FA144BE4DE3A}"/>
                </c:ext>
              </c:extLst>
            </c:dLbl>
            <c:dLbl>
              <c:idx val="12"/>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D-83A3-4B9D-A9DD-FA144BE4DE3A}"/>
                </c:ext>
              </c:extLst>
            </c:dLbl>
            <c:dLbl>
              <c:idx val="13"/>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E-83A3-4B9D-A9DD-FA144BE4DE3A}"/>
                </c:ext>
              </c:extLst>
            </c:dLbl>
            <c:dLbl>
              <c:idx val="14"/>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0F-83A3-4B9D-A9DD-FA144BE4DE3A}"/>
                </c:ext>
              </c:extLst>
            </c:dLbl>
            <c:dLbl>
              <c:idx val="15"/>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0-83A3-4B9D-A9DD-FA144BE4DE3A}"/>
                </c:ext>
              </c:extLst>
            </c:dLbl>
            <c:dLbl>
              <c:idx val="16"/>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1-83A3-4B9D-A9DD-FA144BE4DE3A}"/>
                </c:ext>
              </c:extLst>
            </c:dLbl>
            <c:dLbl>
              <c:idx val="18"/>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2-83A3-4B9D-A9DD-FA144BE4DE3A}"/>
                </c:ext>
              </c:extLst>
            </c:dLbl>
            <c:dLbl>
              <c:idx val="19"/>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3-83A3-4B9D-A9DD-FA144BE4DE3A}"/>
                </c:ext>
              </c:extLst>
            </c:dLbl>
            <c:dLbl>
              <c:idx val="22"/>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4-83A3-4B9D-A9DD-FA144BE4DE3A}"/>
                </c:ext>
              </c:extLst>
            </c:dLbl>
            <c:dLbl>
              <c:idx val="23"/>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5-83A3-4B9D-A9DD-FA144BE4DE3A}"/>
                </c:ext>
              </c:extLst>
            </c:dLbl>
            <c:dLbl>
              <c:idx val="25"/>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6-83A3-4B9D-A9DD-FA144BE4DE3A}"/>
                </c:ext>
              </c:extLst>
            </c:dLbl>
            <c:dLbl>
              <c:idx val="26"/>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7-83A3-4B9D-A9DD-FA144BE4DE3A}"/>
                </c:ext>
              </c:extLst>
            </c:dLbl>
            <c:dLbl>
              <c:idx val="27"/>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8-83A3-4B9D-A9DD-FA144BE4DE3A}"/>
                </c:ext>
              </c:extLst>
            </c:dLbl>
            <c:dLbl>
              <c:idx val="28"/>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9-83A3-4B9D-A9DD-FA144BE4DE3A}"/>
                </c:ext>
              </c:extLst>
            </c:dLbl>
            <c:dLbl>
              <c:idx val="29"/>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A-83A3-4B9D-A9DD-FA144BE4DE3A}"/>
                </c:ext>
              </c:extLst>
            </c:dLbl>
            <c:dLbl>
              <c:idx val="30"/>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B-83A3-4B9D-A9DD-FA144BE4DE3A}"/>
                </c:ext>
              </c:extLst>
            </c:dLbl>
            <c:dLbl>
              <c:idx val="31"/>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C-83A3-4B9D-A9DD-FA144BE4DE3A}"/>
                </c:ext>
              </c:extLst>
            </c:dLbl>
            <c:dLbl>
              <c:idx val="32"/>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D-83A3-4B9D-A9DD-FA144BE4DE3A}"/>
                </c:ext>
              </c:extLst>
            </c:dLbl>
            <c:dLbl>
              <c:idx val="33"/>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E-83A3-4B9D-A9DD-FA144BE4DE3A}"/>
                </c:ext>
              </c:extLst>
            </c:dLbl>
            <c:dLbl>
              <c:idx val="34"/>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1F-83A3-4B9D-A9DD-FA144BE4DE3A}"/>
                </c:ext>
              </c:extLst>
            </c:dLbl>
            <c:dLbl>
              <c:idx val="35"/>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0-83A3-4B9D-A9DD-FA144BE4DE3A}"/>
                </c:ext>
              </c:extLst>
            </c:dLbl>
            <c:dLbl>
              <c:idx val="37"/>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1-83A3-4B9D-A9DD-FA144BE4DE3A}"/>
                </c:ext>
              </c:extLst>
            </c:dLbl>
            <c:dLbl>
              <c:idx val="38"/>
              <c:numFmt formatCode="0" sourceLinked="0"/>
              <c:spPr>
                <a:noFill/>
                <a:ln w="25400">
                  <a:noFill/>
                </a:ln>
              </c:spPr>
              <c:txPr>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2-83A3-4B9D-A9DD-FA144BE4DE3A}"/>
                </c:ext>
              </c:extLst>
            </c:dLbl>
            <c:numFmt formatCode="0" sourceLinked="0"/>
            <c:spPr>
              <a:noFill/>
              <a:ln w="25400">
                <a:noFill/>
              </a:ln>
            </c:spPr>
            <c:txPr>
              <a:bodyPr wrap="square" lIns="38100" tIns="19050" rIns="38100" bIns="19050" anchor="ctr">
                <a:spAutoFit/>
              </a:bodyPr>
              <a:lstStyle/>
              <a:p>
                <a:pPr algn="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dati_1!$A$19:$A$60</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dati_1!$C$19:$C$60</c:f>
              <c:numCache>
                <c:formatCode>General</c:formatCode>
                <c:ptCount val="42"/>
                <c:pt idx="0" formatCode="0">
                  <c:v>9.8000000000000007</c:v>
                </c:pt>
                <c:pt idx="2" formatCode="0">
                  <c:v>9.1999999999999993</c:v>
                </c:pt>
                <c:pt idx="3" formatCode="0">
                  <c:v>10.5</c:v>
                </c:pt>
                <c:pt idx="5" formatCode="0">
                  <c:v>13.4</c:v>
                </c:pt>
                <c:pt idx="6" formatCode="0">
                  <c:v>6.2</c:v>
                </c:pt>
                <c:pt idx="7" formatCode="0">
                  <c:v>13.9</c:v>
                </c:pt>
                <c:pt idx="8" formatCode="0">
                  <c:v>8.9</c:v>
                </c:pt>
                <c:pt idx="9" formatCode="0">
                  <c:v>5.7</c:v>
                </c:pt>
                <c:pt idx="10" formatCode="0">
                  <c:v>11.4</c:v>
                </c:pt>
                <c:pt idx="12" formatCode="0">
                  <c:v>7.1</c:v>
                </c:pt>
                <c:pt idx="13" formatCode="0">
                  <c:v>9.3000000000000007</c:v>
                </c:pt>
                <c:pt idx="14" formatCode="0">
                  <c:v>11.8</c:v>
                </c:pt>
                <c:pt idx="16" formatCode="0">
                  <c:v>11.1</c:v>
                </c:pt>
                <c:pt idx="17" formatCode="0">
                  <c:v>6.9</c:v>
                </c:pt>
                <c:pt idx="19" formatCode="0">
                  <c:v>10</c:v>
                </c:pt>
                <c:pt idx="20" formatCode="0">
                  <c:v>8.6999999999999993</c:v>
                </c:pt>
                <c:pt idx="22" formatCode="0">
                  <c:v>10.9</c:v>
                </c:pt>
                <c:pt idx="23" formatCode="0">
                  <c:v>8.6</c:v>
                </c:pt>
                <c:pt idx="24" formatCode="0">
                  <c:v>11.1</c:v>
                </c:pt>
                <c:pt idx="26" formatCode="0">
                  <c:v>6.9</c:v>
                </c:pt>
                <c:pt idx="27" formatCode="0">
                  <c:v>14.6</c:v>
                </c:pt>
                <c:pt idx="28" formatCode="0">
                  <c:v>10.5</c:v>
                </c:pt>
                <c:pt idx="29" formatCode="0">
                  <c:v>12.6</c:v>
                </c:pt>
                <c:pt idx="30" formatCode="0">
                  <c:v>8.8000000000000007</c:v>
                </c:pt>
                <c:pt idx="32" formatCode="0">
                  <c:v>10.3</c:v>
                </c:pt>
                <c:pt idx="33" formatCode="0">
                  <c:v>6.1</c:v>
                </c:pt>
                <c:pt idx="34" formatCode="0">
                  <c:v>7.8</c:v>
                </c:pt>
                <c:pt idx="35" formatCode="0">
                  <c:v>12.5</c:v>
                </c:pt>
                <c:pt idx="36" formatCode="0">
                  <c:v>10.9</c:v>
                </c:pt>
                <c:pt idx="37" formatCode="0">
                  <c:v>11</c:v>
                </c:pt>
                <c:pt idx="39" formatCode="0">
                  <c:v>10.3</c:v>
                </c:pt>
                <c:pt idx="40" formatCode="0">
                  <c:v>11.3</c:v>
                </c:pt>
                <c:pt idx="41" formatCode="0">
                  <c:v>7.6</c:v>
                </c:pt>
              </c:numCache>
            </c:numRef>
          </c:val>
          <c:extLst>
            <c:ext xmlns:c16="http://schemas.microsoft.com/office/drawing/2014/chart" uri="{C3380CC4-5D6E-409C-BE32-E72D297353CC}">
              <c16:uniqueId val="{00000023-83A3-4B9D-A9DD-FA144BE4DE3A}"/>
            </c:ext>
          </c:extLst>
        </c:ser>
        <c:ser>
          <c:idx val="2"/>
          <c:order val="2"/>
          <c:tx>
            <c:strRef>
              <c:f>dati_1!$D$18</c:f>
              <c:strCache>
                <c:ptCount val="1"/>
                <c:pt idx="0">
                  <c:v>Drīzāk uzticos</c:v>
                </c:pt>
              </c:strCache>
            </c:strRef>
          </c:tx>
          <c:spPr>
            <a:solidFill>
              <a:srgbClr val="A0CC82"/>
            </a:solidFill>
            <a:ln w="25400">
              <a:noFill/>
            </a:ln>
          </c:spPr>
          <c:invertIfNegative val="0"/>
          <c:dLbls>
            <c:dLbl>
              <c:idx val="0"/>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4-83A3-4B9D-A9DD-FA144BE4DE3A}"/>
                </c:ext>
              </c:extLst>
            </c:dLbl>
            <c:dLbl>
              <c:idx val="1"/>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5-83A3-4B9D-A9DD-FA144BE4DE3A}"/>
                </c:ext>
              </c:extLst>
            </c:dLbl>
            <c:dLbl>
              <c:idx val="2"/>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6-83A3-4B9D-A9DD-FA144BE4DE3A}"/>
                </c:ext>
              </c:extLst>
            </c:dLbl>
            <c:dLbl>
              <c:idx val="3"/>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7-83A3-4B9D-A9DD-FA144BE4DE3A}"/>
                </c:ext>
              </c:extLst>
            </c:dLbl>
            <c:dLbl>
              <c:idx val="4"/>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8-83A3-4B9D-A9DD-FA144BE4DE3A}"/>
                </c:ext>
              </c:extLst>
            </c:dLbl>
            <c:dLbl>
              <c:idx val="5"/>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9-83A3-4B9D-A9DD-FA144BE4DE3A}"/>
                </c:ext>
              </c:extLst>
            </c:dLbl>
            <c:dLbl>
              <c:idx val="6"/>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A-83A3-4B9D-A9DD-FA144BE4DE3A}"/>
                </c:ext>
              </c:extLst>
            </c:dLbl>
            <c:dLbl>
              <c:idx val="7"/>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B-83A3-4B9D-A9DD-FA144BE4DE3A}"/>
                </c:ext>
              </c:extLst>
            </c:dLbl>
            <c:dLbl>
              <c:idx val="8"/>
              <c:numFmt formatCode="0" sourceLinked="0"/>
              <c:spPr>
                <a:noFill/>
                <a:ln w="25400">
                  <a:noFill/>
                </a:ln>
              </c:spPr>
              <c:txPr>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2C-83A3-4B9D-A9DD-FA144BE4DE3A}"/>
                </c:ext>
              </c:extLst>
            </c:dLbl>
            <c:numFmt formatCode="0" sourceLinked="0"/>
            <c:spPr>
              <a:noFill/>
              <a:ln w="25400">
                <a:noFill/>
              </a:ln>
            </c:spPr>
            <c:txPr>
              <a:bodyPr wrap="square" lIns="38100" tIns="19050" rIns="38100" bIns="19050" anchor="ctr">
                <a:spAutoFit/>
              </a:bodyPr>
              <a:lstStyle/>
              <a:p>
                <a:pPr>
                  <a:defRPr sz="1000" b="0" i="0" u="none" strike="noStrike" baseline="0">
                    <a:solidFill>
                      <a:sysClr val="windowText" lastClr="000000"/>
                    </a:solidFill>
                    <a:latin typeface="Arial"/>
                    <a:ea typeface="Arial"/>
                    <a:cs typeface="Aria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dati_1!$A$19:$A$60</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dati_1!$D$19:$D$60</c:f>
              <c:numCache>
                <c:formatCode>General</c:formatCode>
                <c:ptCount val="42"/>
                <c:pt idx="0" formatCode="0">
                  <c:v>57.9</c:v>
                </c:pt>
                <c:pt idx="2" formatCode="0">
                  <c:v>56.8</c:v>
                </c:pt>
                <c:pt idx="3" formatCode="0">
                  <c:v>59</c:v>
                </c:pt>
                <c:pt idx="5" formatCode="0">
                  <c:v>61.7</c:v>
                </c:pt>
                <c:pt idx="6" formatCode="0">
                  <c:v>58.9</c:v>
                </c:pt>
                <c:pt idx="7" formatCode="0">
                  <c:v>58.5</c:v>
                </c:pt>
                <c:pt idx="8" formatCode="0">
                  <c:v>54.9</c:v>
                </c:pt>
                <c:pt idx="9" formatCode="0">
                  <c:v>58.7</c:v>
                </c:pt>
                <c:pt idx="10" formatCode="0">
                  <c:v>56.6</c:v>
                </c:pt>
                <c:pt idx="12" formatCode="0">
                  <c:v>50.1</c:v>
                </c:pt>
                <c:pt idx="13" formatCode="0">
                  <c:v>56.1</c:v>
                </c:pt>
                <c:pt idx="14" formatCode="0">
                  <c:v>64.2</c:v>
                </c:pt>
                <c:pt idx="16" formatCode="0">
                  <c:v>61.3</c:v>
                </c:pt>
                <c:pt idx="17" formatCode="0">
                  <c:v>51.9</c:v>
                </c:pt>
                <c:pt idx="19" formatCode="0">
                  <c:v>58.9</c:v>
                </c:pt>
                <c:pt idx="20" formatCode="0">
                  <c:v>50.6</c:v>
                </c:pt>
                <c:pt idx="22" formatCode="0">
                  <c:v>61.6</c:v>
                </c:pt>
                <c:pt idx="23" formatCode="0">
                  <c:v>58.1</c:v>
                </c:pt>
                <c:pt idx="24" formatCode="0">
                  <c:v>55.6</c:v>
                </c:pt>
                <c:pt idx="26" formatCode="0">
                  <c:v>51.7</c:v>
                </c:pt>
                <c:pt idx="27" formatCode="0">
                  <c:v>56.9</c:v>
                </c:pt>
                <c:pt idx="28" formatCode="0">
                  <c:v>63.3</c:v>
                </c:pt>
                <c:pt idx="29" formatCode="0">
                  <c:v>54.2</c:v>
                </c:pt>
                <c:pt idx="30" formatCode="0">
                  <c:v>65.099999999999994</c:v>
                </c:pt>
                <c:pt idx="32" formatCode="0">
                  <c:v>59</c:v>
                </c:pt>
                <c:pt idx="33" formatCode="0">
                  <c:v>60.7</c:v>
                </c:pt>
                <c:pt idx="34" formatCode="0">
                  <c:v>64.3</c:v>
                </c:pt>
                <c:pt idx="35" formatCode="0">
                  <c:v>49.3</c:v>
                </c:pt>
                <c:pt idx="36" formatCode="0">
                  <c:v>59.8</c:v>
                </c:pt>
                <c:pt idx="37" formatCode="0">
                  <c:v>53</c:v>
                </c:pt>
                <c:pt idx="39" formatCode="0">
                  <c:v>59</c:v>
                </c:pt>
                <c:pt idx="40" formatCode="0">
                  <c:v>56.4</c:v>
                </c:pt>
                <c:pt idx="41" formatCode="0">
                  <c:v>58.6</c:v>
                </c:pt>
              </c:numCache>
            </c:numRef>
          </c:val>
          <c:extLst>
            <c:ext xmlns:c16="http://schemas.microsoft.com/office/drawing/2014/chart" uri="{C3380CC4-5D6E-409C-BE32-E72D297353CC}">
              <c16:uniqueId val="{0000002D-83A3-4B9D-A9DD-FA144BE4DE3A}"/>
            </c:ext>
          </c:extLst>
        </c:ser>
        <c:ser>
          <c:idx val="3"/>
          <c:order val="3"/>
          <c:tx>
            <c:strRef>
              <c:f>dati_1!$E$18</c:f>
              <c:strCache>
                <c:ptCount val="1"/>
                <c:pt idx="0">
                  <c:v>Drīzāk neuzticos</c:v>
                </c:pt>
              </c:strCache>
            </c:strRef>
          </c:tx>
          <c:spPr>
            <a:solidFill>
              <a:srgbClr val="E79B75"/>
            </a:solidFill>
            <a:ln w="25400">
              <a:noFill/>
            </a:ln>
          </c:spPr>
          <c:invertIfNegative val="0"/>
          <c:dLbls>
            <c:dLbl>
              <c:idx val="0"/>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2E-83A3-4B9D-A9DD-FA144BE4DE3A}"/>
                </c:ext>
              </c:extLst>
            </c:dLbl>
            <c:dLbl>
              <c:idx val="1"/>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2F-83A3-4B9D-A9DD-FA144BE4DE3A}"/>
                </c:ext>
              </c:extLst>
            </c:dLbl>
            <c:dLbl>
              <c:idx val="2"/>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0-83A3-4B9D-A9DD-FA144BE4DE3A}"/>
                </c:ext>
              </c:extLst>
            </c:dLbl>
            <c:dLbl>
              <c:idx val="3"/>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1-83A3-4B9D-A9DD-FA144BE4DE3A}"/>
                </c:ext>
              </c:extLst>
            </c:dLbl>
            <c:dLbl>
              <c:idx val="4"/>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2-83A3-4B9D-A9DD-FA144BE4DE3A}"/>
                </c:ext>
              </c:extLst>
            </c:dLbl>
            <c:dLbl>
              <c:idx val="5"/>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3-83A3-4B9D-A9DD-FA144BE4DE3A}"/>
                </c:ext>
              </c:extLst>
            </c:dLbl>
            <c:dLbl>
              <c:idx val="6"/>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4-83A3-4B9D-A9DD-FA144BE4DE3A}"/>
                </c:ext>
              </c:extLst>
            </c:dLbl>
            <c:dLbl>
              <c:idx val="7"/>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5-83A3-4B9D-A9DD-FA144BE4DE3A}"/>
                </c:ext>
              </c:extLst>
            </c:dLbl>
            <c:dLbl>
              <c:idx val="8"/>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6-83A3-4B9D-A9DD-FA144BE4DE3A}"/>
                </c:ext>
              </c:extLst>
            </c:dLbl>
            <c:dLbl>
              <c:idx val="9"/>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7-83A3-4B9D-A9DD-FA144BE4DE3A}"/>
                </c:ext>
              </c:extLst>
            </c:dLbl>
            <c:dLbl>
              <c:idx val="10"/>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8-83A3-4B9D-A9DD-FA144BE4DE3A}"/>
                </c:ext>
              </c:extLst>
            </c:dLbl>
            <c:dLbl>
              <c:idx val="11"/>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9-83A3-4B9D-A9DD-FA144BE4DE3A}"/>
                </c:ext>
              </c:extLst>
            </c:dLbl>
            <c:dLbl>
              <c:idx val="12"/>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A-83A3-4B9D-A9DD-FA144BE4DE3A}"/>
                </c:ext>
              </c:extLst>
            </c:dLbl>
            <c:dLbl>
              <c:idx val="13"/>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B-83A3-4B9D-A9DD-FA144BE4DE3A}"/>
                </c:ext>
              </c:extLst>
            </c:dLbl>
            <c:dLbl>
              <c:idx val="14"/>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C-83A3-4B9D-A9DD-FA144BE4DE3A}"/>
                </c:ext>
              </c:extLst>
            </c:dLbl>
            <c:dLbl>
              <c:idx val="15"/>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D-83A3-4B9D-A9DD-FA144BE4DE3A}"/>
                </c:ext>
              </c:extLst>
            </c:dLbl>
            <c:dLbl>
              <c:idx val="16"/>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E-83A3-4B9D-A9DD-FA144BE4DE3A}"/>
                </c:ext>
              </c:extLst>
            </c:dLbl>
            <c:dLbl>
              <c:idx val="17"/>
              <c:numFmt formatCode="0" sourceLinked="0"/>
              <c:spPr>
                <a:noFill/>
                <a:ln w="25400">
                  <a:noFill/>
                </a:ln>
              </c:spPr>
              <c:txPr>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3F-83A3-4B9D-A9DD-FA144BE4DE3A}"/>
                </c:ext>
              </c:extLst>
            </c:dLbl>
            <c:numFmt formatCode="0" sourceLinked="0"/>
            <c:spPr>
              <a:noFill/>
              <a:ln w="25400">
                <a:noFill/>
              </a:ln>
            </c:spPr>
            <c:txPr>
              <a:bodyPr wrap="square" lIns="38100" tIns="19050" rIns="38100" bIns="19050" anchor="ctr">
                <a:spAutoFit/>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dati_1!$A$19:$A$60</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dati_1!$E$19:$E$60</c:f>
              <c:numCache>
                <c:formatCode>General</c:formatCode>
                <c:ptCount val="42"/>
                <c:pt idx="0" formatCode="0">
                  <c:v>19.600000000000001</c:v>
                </c:pt>
                <c:pt idx="2" formatCode="0">
                  <c:v>19.8</c:v>
                </c:pt>
                <c:pt idx="3" formatCode="0">
                  <c:v>19.3</c:v>
                </c:pt>
                <c:pt idx="5" formatCode="0">
                  <c:v>14.4</c:v>
                </c:pt>
                <c:pt idx="6" formatCode="0">
                  <c:v>23.2</c:v>
                </c:pt>
                <c:pt idx="7" formatCode="0">
                  <c:v>16.100000000000001</c:v>
                </c:pt>
                <c:pt idx="8" formatCode="0">
                  <c:v>22.8</c:v>
                </c:pt>
                <c:pt idx="9" formatCode="0">
                  <c:v>19</c:v>
                </c:pt>
                <c:pt idx="10" formatCode="0">
                  <c:v>20.8</c:v>
                </c:pt>
                <c:pt idx="12" formatCode="0">
                  <c:v>19.2</c:v>
                </c:pt>
                <c:pt idx="13" formatCode="0">
                  <c:v>21.1</c:v>
                </c:pt>
                <c:pt idx="14" formatCode="0">
                  <c:v>16.3</c:v>
                </c:pt>
                <c:pt idx="16" formatCode="0">
                  <c:v>17.7</c:v>
                </c:pt>
                <c:pt idx="17" formatCode="0">
                  <c:v>23.5</c:v>
                </c:pt>
                <c:pt idx="19" formatCode="0">
                  <c:v>19.399999999999999</c:v>
                </c:pt>
                <c:pt idx="20" formatCode="0">
                  <c:v>20.9</c:v>
                </c:pt>
                <c:pt idx="22" formatCode="0">
                  <c:v>19.8</c:v>
                </c:pt>
                <c:pt idx="23" formatCode="0">
                  <c:v>20.2</c:v>
                </c:pt>
                <c:pt idx="24" formatCode="0">
                  <c:v>18.5</c:v>
                </c:pt>
                <c:pt idx="26" formatCode="0">
                  <c:v>22.9</c:v>
                </c:pt>
                <c:pt idx="27" formatCode="0">
                  <c:v>16.100000000000001</c:v>
                </c:pt>
                <c:pt idx="28" formatCode="0">
                  <c:v>16.8</c:v>
                </c:pt>
                <c:pt idx="29" formatCode="0">
                  <c:v>20.3</c:v>
                </c:pt>
                <c:pt idx="30" formatCode="0">
                  <c:v>19.8</c:v>
                </c:pt>
                <c:pt idx="32" formatCode="0">
                  <c:v>18</c:v>
                </c:pt>
                <c:pt idx="33" formatCode="0">
                  <c:v>18.7</c:v>
                </c:pt>
                <c:pt idx="34" formatCode="0">
                  <c:v>20.6</c:v>
                </c:pt>
                <c:pt idx="35" formatCode="0">
                  <c:v>21.1</c:v>
                </c:pt>
                <c:pt idx="36" formatCode="0">
                  <c:v>18.600000000000001</c:v>
                </c:pt>
                <c:pt idx="37" formatCode="0">
                  <c:v>22.6</c:v>
                </c:pt>
                <c:pt idx="39" formatCode="0">
                  <c:v>18</c:v>
                </c:pt>
                <c:pt idx="40" formatCode="0">
                  <c:v>21.4</c:v>
                </c:pt>
                <c:pt idx="41" formatCode="0">
                  <c:v>19.100000000000001</c:v>
                </c:pt>
              </c:numCache>
            </c:numRef>
          </c:val>
          <c:extLst>
            <c:ext xmlns:c16="http://schemas.microsoft.com/office/drawing/2014/chart" uri="{C3380CC4-5D6E-409C-BE32-E72D297353CC}">
              <c16:uniqueId val="{00000040-83A3-4B9D-A9DD-FA144BE4DE3A}"/>
            </c:ext>
          </c:extLst>
        </c:ser>
        <c:ser>
          <c:idx val="4"/>
          <c:order val="4"/>
          <c:tx>
            <c:strRef>
              <c:f>dati_1!$F$18</c:f>
              <c:strCache>
                <c:ptCount val="1"/>
                <c:pt idx="0">
                  <c:v>Pilnībā neuzticos</c:v>
                </c:pt>
              </c:strCache>
            </c:strRef>
          </c:tx>
          <c:spPr>
            <a:solidFill>
              <a:srgbClr val="CC2A2A"/>
            </a:solidFill>
            <a:ln w="25400">
              <a:noFill/>
            </a:ln>
          </c:spPr>
          <c:invertIfNegative val="0"/>
          <c:dLbls>
            <c:dLbl>
              <c:idx val="0"/>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1-83A3-4B9D-A9DD-FA144BE4DE3A}"/>
                </c:ext>
              </c:extLst>
            </c:dLbl>
            <c:dLbl>
              <c:idx val="1"/>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2-83A3-4B9D-A9DD-FA144BE4DE3A}"/>
                </c:ext>
              </c:extLst>
            </c:dLbl>
            <c:dLbl>
              <c:idx val="2"/>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3-83A3-4B9D-A9DD-FA144BE4DE3A}"/>
                </c:ext>
              </c:extLst>
            </c:dLbl>
            <c:dLbl>
              <c:idx val="3"/>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4-83A3-4B9D-A9DD-FA144BE4DE3A}"/>
                </c:ext>
              </c:extLst>
            </c:dLbl>
            <c:dLbl>
              <c:idx val="4"/>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5-83A3-4B9D-A9DD-FA144BE4DE3A}"/>
                </c:ext>
              </c:extLst>
            </c:dLbl>
            <c:dLbl>
              <c:idx val="5"/>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6-83A3-4B9D-A9DD-FA144BE4DE3A}"/>
                </c:ext>
              </c:extLst>
            </c:dLbl>
            <c:dLbl>
              <c:idx val="6"/>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7-83A3-4B9D-A9DD-FA144BE4DE3A}"/>
                </c:ext>
              </c:extLst>
            </c:dLbl>
            <c:dLbl>
              <c:idx val="7"/>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8-83A3-4B9D-A9DD-FA144BE4DE3A}"/>
                </c:ext>
              </c:extLst>
            </c:dLbl>
            <c:dLbl>
              <c:idx val="8"/>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9-83A3-4B9D-A9DD-FA144BE4DE3A}"/>
                </c:ext>
              </c:extLst>
            </c:dLbl>
            <c:dLbl>
              <c:idx val="9"/>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A-83A3-4B9D-A9DD-FA144BE4DE3A}"/>
                </c:ext>
              </c:extLst>
            </c:dLbl>
            <c:dLbl>
              <c:idx val="10"/>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B-83A3-4B9D-A9DD-FA144BE4DE3A}"/>
                </c:ext>
              </c:extLst>
            </c:dLbl>
            <c:dLbl>
              <c:idx val="11"/>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C-83A3-4B9D-A9DD-FA144BE4DE3A}"/>
                </c:ext>
              </c:extLst>
            </c:dLbl>
            <c:dLbl>
              <c:idx val="12"/>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D-83A3-4B9D-A9DD-FA144BE4DE3A}"/>
                </c:ext>
              </c:extLst>
            </c:dLbl>
            <c:dLbl>
              <c:idx val="13"/>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E-83A3-4B9D-A9DD-FA144BE4DE3A}"/>
                </c:ext>
              </c:extLst>
            </c:dLbl>
            <c:dLbl>
              <c:idx val="14"/>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4F-83A3-4B9D-A9DD-FA144BE4DE3A}"/>
                </c:ext>
              </c:extLst>
            </c:dLbl>
            <c:dLbl>
              <c:idx val="15"/>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50-83A3-4B9D-A9DD-FA144BE4DE3A}"/>
                </c:ext>
              </c:extLst>
            </c:dLbl>
            <c:dLbl>
              <c:idx val="16"/>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51-83A3-4B9D-A9DD-FA144BE4DE3A}"/>
                </c:ext>
              </c:extLst>
            </c:dLbl>
            <c:dLbl>
              <c:idx val="17"/>
              <c:numFmt formatCode="0" sourceLinked="0"/>
              <c:spPr>
                <a:noFill/>
                <a:ln w="25400">
                  <a:noFill/>
                </a:ln>
              </c:spPr>
              <c:txPr>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extLst>
                <c:ext xmlns:c16="http://schemas.microsoft.com/office/drawing/2014/chart" uri="{C3380CC4-5D6E-409C-BE32-E72D297353CC}">
                  <c16:uniqueId val="{00000052-83A3-4B9D-A9DD-FA144BE4DE3A}"/>
                </c:ext>
              </c:extLst>
            </c:dLbl>
            <c:numFmt formatCode="0" sourceLinked="0"/>
            <c:spPr>
              <a:noFill/>
              <a:ln w="25400">
                <a:noFill/>
              </a:ln>
            </c:spPr>
            <c:txPr>
              <a:bodyPr wrap="square" lIns="38100" tIns="19050" rIns="38100" bIns="19050" anchor="ctr">
                <a:spAutoFit/>
              </a:bodyPr>
              <a:lstStyle/>
              <a:p>
                <a:pPr>
                  <a:defRPr sz="1000" b="0" i="0" u="none" strike="noStrike" baseline="0">
                    <a:solidFill>
                      <a:schemeClr val="bg1"/>
                    </a:solidFill>
                    <a:latin typeface="Arial"/>
                    <a:ea typeface="Arial"/>
                    <a:cs typeface="Aria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dati_1!$A$19:$A$60</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dati_1!$F$19:$F$60</c:f>
              <c:numCache>
                <c:formatCode>General</c:formatCode>
                <c:ptCount val="42"/>
                <c:pt idx="0" formatCode="0">
                  <c:v>7.5</c:v>
                </c:pt>
                <c:pt idx="2" formatCode="0">
                  <c:v>9.1999999999999993</c:v>
                </c:pt>
                <c:pt idx="3" formatCode="0">
                  <c:v>5.9</c:v>
                </c:pt>
                <c:pt idx="5" formatCode="0">
                  <c:v>3.2</c:v>
                </c:pt>
                <c:pt idx="6" formatCode="0">
                  <c:v>4.8</c:v>
                </c:pt>
                <c:pt idx="7" formatCode="0">
                  <c:v>8.8000000000000007</c:v>
                </c:pt>
                <c:pt idx="8" formatCode="0">
                  <c:v>8.8000000000000007</c:v>
                </c:pt>
                <c:pt idx="9" formatCode="0">
                  <c:v>11.8</c:v>
                </c:pt>
                <c:pt idx="10" formatCode="0">
                  <c:v>4.5999999999999996</c:v>
                </c:pt>
                <c:pt idx="12" formatCode="0">
                  <c:v>17.899999999999999</c:v>
                </c:pt>
                <c:pt idx="13" formatCode="0">
                  <c:v>8</c:v>
                </c:pt>
                <c:pt idx="14" formatCode="0">
                  <c:v>3.3</c:v>
                </c:pt>
                <c:pt idx="16" formatCode="0">
                  <c:v>6.2</c:v>
                </c:pt>
                <c:pt idx="17" formatCode="0">
                  <c:v>10.3</c:v>
                </c:pt>
                <c:pt idx="19" formatCode="0">
                  <c:v>7.5</c:v>
                </c:pt>
                <c:pt idx="20" formatCode="0">
                  <c:v>8</c:v>
                </c:pt>
                <c:pt idx="22" formatCode="0">
                  <c:v>4.7</c:v>
                </c:pt>
                <c:pt idx="23" formatCode="0">
                  <c:v>8.5</c:v>
                </c:pt>
                <c:pt idx="24" formatCode="0">
                  <c:v>7.7</c:v>
                </c:pt>
                <c:pt idx="26" formatCode="0">
                  <c:v>11.2</c:v>
                </c:pt>
                <c:pt idx="27" formatCode="0">
                  <c:v>8.9</c:v>
                </c:pt>
                <c:pt idx="28" formatCode="0">
                  <c:v>5.8</c:v>
                </c:pt>
                <c:pt idx="29" formatCode="0">
                  <c:v>8.1</c:v>
                </c:pt>
                <c:pt idx="30" formatCode="0">
                  <c:v>3.3</c:v>
                </c:pt>
                <c:pt idx="32" formatCode="0">
                  <c:v>5.6</c:v>
                </c:pt>
                <c:pt idx="33" formatCode="0">
                  <c:v>11.7</c:v>
                </c:pt>
                <c:pt idx="34" formatCode="0">
                  <c:v>4.9000000000000004</c:v>
                </c:pt>
                <c:pt idx="35" formatCode="0">
                  <c:v>6</c:v>
                </c:pt>
                <c:pt idx="36" formatCode="0">
                  <c:v>10</c:v>
                </c:pt>
                <c:pt idx="37" formatCode="0">
                  <c:v>10.5</c:v>
                </c:pt>
                <c:pt idx="39" formatCode="0">
                  <c:v>5.6</c:v>
                </c:pt>
                <c:pt idx="40" formatCode="0">
                  <c:v>6.1</c:v>
                </c:pt>
                <c:pt idx="41" formatCode="0">
                  <c:v>11.4</c:v>
                </c:pt>
              </c:numCache>
            </c:numRef>
          </c:val>
          <c:extLst>
            <c:ext xmlns:c16="http://schemas.microsoft.com/office/drawing/2014/chart" uri="{C3380CC4-5D6E-409C-BE32-E72D297353CC}">
              <c16:uniqueId val="{00000053-83A3-4B9D-A9DD-FA144BE4DE3A}"/>
            </c:ext>
          </c:extLst>
        </c:ser>
        <c:ser>
          <c:idx val="5"/>
          <c:order val="5"/>
          <c:tx>
            <c:strRef>
              <c:f>dati_1!$G$18</c:f>
              <c:strCache>
                <c:ptCount val="1"/>
              </c:strCache>
            </c:strRef>
          </c:tx>
          <c:spPr>
            <a:noFill/>
            <a:ln w="25400">
              <a:noFill/>
            </a:ln>
          </c:spPr>
          <c:invertIfNegative val="0"/>
          <c:cat>
            <c:strRef>
              <c:f>dati_1!$A$19:$A$60</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dati_1!$G$19:$G$60</c:f>
              <c:numCache>
                <c:formatCode>General</c:formatCode>
                <c:ptCount val="42"/>
                <c:pt idx="0" formatCode="0.0">
                  <c:v>14.299999999999997</c:v>
                </c:pt>
                <c:pt idx="2" formatCode="0.0">
                  <c:v>12.400000000000002</c:v>
                </c:pt>
                <c:pt idx="3" formatCode="0.0">
                  <c:v>16.2</c:v>
                </c:pt>
                <c:pt idx="5" formatCode="0.0">
                  <c:v>23.799999999999997</c:v>
                </c:pt>
                <c:pt idx="6" formatCode="0.0">
                  <c:v>13.400000000000002</c:v>
                </c:pt>
                <c:pt idx="7" formatCode="0.0">
                  <c:v>16.499999999999993</c:v>
                </c:pt>
                <c:pt idx="8" formatCode="0.0">
                  <c:v>9.7999999999999936</c:v>
                </c:pt>
                <c:pt idx="9" formatCode="0.0">
                  <c:v>10.599999999999998</c:v>
                </c:pt>
                <c:pt idx="10" formatCode="0.0">
                  <c:v>15.999999999999996</c:v>
                </c:pt>
                <c:pt idx="12" formatCode="0.0">
                  <c:v>4.3000000000000007</c:v>
                </c:pt>
                <c:pt idx="13" formatCode="0.0">
                  <c:v>12.299999999999997</c:v>
                </c:pt>
                <c:pt idx="14" formatCode="0.0">
                  <c:v>21.8</c:v>
                </c:pt>
                <c:pt idx="16" formatCode="0.0">
                  <c:v>17.499999999999996</c:v>
                </c:pt>
                <c:pt idx="17" formatCode="0.0">
                  <c:v>7.5999999999999979</c:v>
                </c:pt>
                <c:pt idx="19" formatCode="0.0">
                  <c:v>14.5</c:v>
                </c:pt>
                <c:pt idx="20" formatCode="0.0">
                  <c:v>12.5</c:v>
                </c:pt>
                <c:pt idx="22" formatCode="0.0">
                  <c:v>16.899999999999995</c:v>
                </c:pt>
                <c:pt idx="23" formatCode="0.0">
                  <c:v>12.7</c:v>
                </c:pt>
                <c:pt idx="24" formatCode="0.0">
                  <c:v>15.199999999999996</c:v>
                </c:pt>
                <c:pt idx="26" formatCode="0.0">
                  <c:v>7.3000000000000007</c:v>
                </c:pt>
                <c:pt idx="27" formatCode="0.0">
                  <c:v>16.399999999999999</c:v>
                </c:pt>
                <c:pt idx="28" formatCode="0.0">
                  <c:v>18.8</c:v>
                </c:pt>
                <c:pt idx="29" formatCode="0.0">
                  <c:v>12.999999999999996</c:v>
                </c:pt>
                <c:pt idx="30" formatCode="0.0">
                  <c:v>18.3</c:v>
                </c:pt>
                <c:pt idx="32" formatCode="0.0">
                  <c:v>17.799999999999997</c:v>
                </c:pt>
                <c:pt idx="33" formatCode="0.0">
                  <c:v>11</c:v>
                </c:pt>
                <c:pt idx="34" formatCode="0.0">
                  <c:v>15.899999999999999</c:v>
                </c:pt>
                <c:pt idx="35" formatCode="0.0">
                  <c:v>14.299999999999997</c:v>
                </c:pt>
                <c:pt idx="36" formatCode="0.0">
                  <c:v>12.799999999999997</c:v>
                </c:pt>
                <c:pt idx="37" formatCode="0.0">
                  <c:v>8.2999999999999972</c:v>
                </c:pt>
                <c:pt idx="39" formatCode="0.0">
                  <c:v>17.799999999999997</c:v>
                </c:pt>
                <c:pt idx="40" formatCode="0.0">
                  <c:v>13.899999999999999</c:v>
                </c:pt>
                <c:pt idx="41" formatCode="0.0">
                  <c:v>10.899999999999999</c:v>
                </c:pt>
              </c:numCache>
            </c:numRef>
          </c:val>
          <c:extLst>
            <c:ext xmlns:c16="http://schemas.microsoft.com/office/drawing/2014/chart" uri="{C3380CC4-5D6E-409C-BE32-E72D297353CC}">
              <c16:uniqueId val="{00000054-83A3-4B9D-A9DD-FA144BE4DE3A}"/>
            </c:ext>
          </c:extLst>
        </c:ser>
        <c:ser>
          <c:idx val="6"/>
          <c:order val="6"/>
          <c:tx>
            <c:strRef>
              <c:f>dati_1!$H$18</c:f>
              <c:strCache>
                <c:ptCount val="1"/>
                <c:pt idx="0">
                  <c:v>Grūti pateikt</c:v>
                </c:pt>
              </c:strCache>
            </c:strRef>
          </c:tx>
          <c:spPr>
            <a:solidFill>
              <a:srgbClr val="D7D7D7"/>
            </a:solidFill>
            <a:ln w="25400">
              <a:noFill/>
            </a:ln>
          </c:spPr>
          <c:invertIfNegative val="0"/>
          <c:dLbls>
            <c:numFmt formatCode="#,##0" sourceLinked="0"/>
            <c:spPr>
              <a:noFill/>
              <a:ln w="25400">
                <a:noFill/>
              </a:ln>
            </c:spPr>
            <c:txPr>
              <a:bodyPr wrap="square" lIns="38100" tIns="19050" rIns="38100" bIns="19050" anchor="ctr">
                <a:spAutoFit/>
              </a:bodyPr>
              <a:lstStyle/>
              <a:p>
                <a:pPr>
                  <a:defRPr sz="1000" b="0"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dati_1!$A$19:$A$60</c:f>
              <c:strCache>
                <c:ptCount val="42"/>
                <c:pt idx="0">
                  <c:v>visi respondenti (n=1003)</c:v>
                </c:pt>
                <c:pt idx="2">
                  <c:v>vīrieši (n=486)</c:v>
                </c:pt>
                <c:pt idx="3">
                  <c:v>sievietes (n=517)</c:v>
                </c:pt>
                <c:pt idx="5">
                  <c:v>18 - 24 g.v. (n=97)</c:v>
                </c:pt>
                <c:pt idx="6">
                  <c:v>25 - 34 g.v. (n=146)</c:v>
                </c:pt>
                <c:pt idx="7">
                  <c:v>35 - 44 g.v. (n=188)</c:v>
                </c:pt>
                <c:pt idx="8">
                  <c:v>45 - 54 g.v. (n=180)</c:v>
                </c:pt>
                <c:pt idx="9">
                  <c:v>55 - 64 g.v. (n=176)</c:v>
                </c:pt>
                <c:pt idx="10">
                  <c:v>65 g.v. un vairāk (n=216)</c:v>
                </c:pt>
                <c:pt idx="12">
                  <c:v>pamatizglītība (n=89)</c:v>
                </c:pt>
                <c:pt idx="13">
                  <c:v>vidējā izglītība (n=635)</c:v>
                </c:pt>
                <c:pt idx="14">
                  <c:v>augstākā izglītība (n=279)</c:v>
                </c:pt>
                <c:pt idx="16">
                  <c:v>latviešu sarunvaloda ģimenē (n=631)</c:v>
                </c:pt>
                <c:pt idx="17">
                  <c:v>krievu sarunvaloda ģimenē (n=354)</c:v>
                </c:pt>
                <c:pt idx="19">
                  <c:v>LR pilsoņi (n=881)</c:v>
                </c:pt>
                <c:pt idx="20">
                  <c:v>respondenti bez LR pilsonības (n=122)</c:v>
                </c:pt>
                <c:pt idx="22">
                  <c:v>publiskajā sektorā nodarbinātie (n=173)</c:v>
                </c:pt>
                <c:pt idx="23">
                  <c:v>privātajā sektorā nodarbinātie (n=465)</c:v>
                </c:pt>
                <c:pt idx="24">
                  <c:v>nestrādājošie (n=365)</c:v>
                </c:pt>
                <c:pt idx="26">
                  <c:v>zemi ienākumi (n=155)</c:v>
                </c:pt>
                <c:pt idx="27">
                  <c:v>vidēji zemi ienākumi (n=158)</c:v>
                </c:pt>
                <c:pt idx="28">
                  <c:v>vidēji ienākumi (n=142)</c:v>
                </c:pt>
                <c:pt idx="29">
                  <c:v>vidēji augsti ienākumi (n=178)</c:v>
                </c:pt>
                <c:pt idx="30">
                  <c:v>augsti ienākumi (n=123)</c:v>
                </c:pt>
                <c:pt idx="32">
                  <c:v>Rīga (n=330)</c:v>
                </c:pt>
                <c:pt idx="33">
                  <c:v>Pārējais Rīgas reģions (n=131)</c:v>
                </c:pt>
                <c:pt idx="34">
                  <c:v>Vidzemes reģions (n=144)</c:v>
                </c:pt>
                <c:pt idx="35">
                  <c:v>Kurzemes reģions (n=137)</c:v>
                </c:pt>
                <c:pt idx="36">
                  <c:v>Zemgales reģions (n=118)</c:v>
                </c:pt>
                <c:pt idx="37">
                  <c:v>Latgales reģions (n=143)</c:v>
                </c:pt>
                <c:pt idx="39">
                  <c:v>Rīga (n=330)</c:v>
                </c:pt>
                <c:pt idx="40">
                  <c:v>cita pilsēta (n=370)</c:v>
                </c:pt>
                <c:pt idx="41">
                  <c:v>lauki (n=303)</c:v>
                </c:pt>
              </c:strCache>
            </c:strRef>
          </c:cat>
          <c:val>
            <c:numRef>
              <c:f>dati_1!$H$19:$H$60</c:f>
              <c:numCache>
                <c:formatCode>General</c:formatCode>
                <c:ptCount val="42"/>
                <c:pt idx="0" formatCode="0">
                  <c:v>5.2</c:v>
                </c:pt>
                <c:pt idx="2" formatCode="0">
                  <c:v>5</c:v>
                </c:pt>
                <c:pt idx="3" formatCode="0">
                  <c:v>5.3</c:v>
                </c:pt>
                <c:pt idx="5" formatCode="0">
                  <c:v>7.3</c:v>
                </c:pt>
                <c:pt idx="6" formatCode="0">
                  <c:v>6.9</c:v>
                </c:pt>
                <c:pt idx="7" formatCode="0">
                  <c:v>2.6</c:v>
                </c:pt>
                <c:pt idx="8" formatCode="0">
                  <c:v>4.5999999999999996</c:v>
                </c:pt>
                <c:pt idx="9" formatCode="0">
                  <c:v>4.8</c:v>
                </c:pt>
                <c:pt idx="10" formatCode="0">
                  <c:v>6.6</c:v>
                </c:pt>
                <c:pt idx="12" formatCode="0">
                  <c:v>5.7</c:v>
                </c:pt>
                <c:pt idx="13" formatCode="0">
                  <c:v>5.4</c:v>
                </c:pt>
                <c:pt idx="14" formatCode="0">
                  <c:v>4.4000000000000004</c:v>
                </c:pt>
                <c:pt idx="16" formatCode="0">
                  <c:v>3.7</c:v>
                </c:pt>
                <c:pt idx="17" formatCode="0">
                  <c:v>7.4</c:v>
                </c:pt>
                <c:pt idx="19" formatCode="0">
                  <c:v>4.3</c:v>
                </c:pt>
                <c:pt idx="20" formatCode="0">
                  <c:v>11.8</c:v>
                </c:pt>
                <c:pt idx="22" formatCode="0">
                  <c:v>3</c:v>
                </c:pt>
                <c:pt idx="23" formatCode="0">
                  <c:v>4.5999999999999996</c:v>
                </c:pt>
                <c:pt idx="24" formatCode="0">
                  <c:v>7.1</c:v>
                </c:pt>
                <c:pt idx="26" formatCode="0">
                  <c:v>7.4</c:v>
                </c:pt>
                <c:pt idx="27" formatCode="0">
                  <c:v>3.5</c:v>
                </c:pt>
                <c:pt idx="28" formatCode="0">
                  <c:v>3.7</c:v>
                </c:pt>
                <c:pt idx="29" formatCode="0">
                  <c:v>4.8</c:v>
                </c:pt>
                <c:pt idx="30" formatCode="0">
                  <c:v>3.1</c:v>
                </c:pt>
                <c:pt idx="32" formatCode="0">
                  <c:v>7.2</c:v>
                </c:pt>
                <c:pt idx="33" formatCode="0">
                  <c:v>2.8</c:v>
                </c:pt>
                <c:pt idx="34" formatCode="0">
                  <c:v>2.4</c:v>
                </c:pt>
                <c:pt idx="35" formatCode="0">
                  <c:v>11.1</c:v>
                </c:pt>
                <c:pt idx="36" formatCode="0">
                  <c:v>0.7</c:v>
                </c:pt>
                <c:pt idx="37" formatCode="0">
                  <c:v>2.9</c:v>
                </c:pt>
                <c:pt idx="39" formatCode="0">
                  <c:v>7.2</c:v>
                </c:pt>
                <c:pt idx="40" formatCode="0">
                  <c:v>4.8</c:v>
                </c:pt>
                <c:pt idx="41" formatCode="0">
                  <c:v>3.3</c:v>
                </c:pt>
              </c:numCache>
            </c:numRef>
          </c:val>
          <c:extLst>
            <c:ext xmlns:c16="http://schemas.microsoft.com/office/drawing/2014/chart" uri="{C3380CC4-5D6E-409C-BE32-E72D297353CC}">
              <c16:uniqueId val="{00000055-83A3-4B9D-A9DD-FA144BE4DE3A}"/>
            </c:ext>
          </c:extLst>
        </c:ser>
        <c:dLbls>
          <c:showLegendKey val="0"/>
          <c:showVal val="0"/>
          <c:showCatName val="0"/>
          <c:showSerName val="0"/>
          <c:showPercent val="0"/>
          <c:showBubbleSize val="0"/>
        </c:dLbls>
        <c:gapWidth val="27"/>
        <c:overlap val="100"/>
        <c:axId val="480267592"/>
        <c:axId val="1"/>
      </c:barChart>
      <c:catAx>
        <c:axId val="480267592"/>
        <c:scaling>
          <c:orientation val="maxMin"/>
        </c:scaling>
        <c:delete val="0"/>
        <c:axPos val="l"/>
        <c:title>
          <c:tx>
            <c:rich>
              <a:bodyPr rot="0" vert="horz"/>
              <a:lstStyle/>
              <a:p>
                <a:pPr algn="just">
                  <a:defRPr sz="800" b="0" i="0" u="none" strike="noStrike" baseline="0">
                    <a:solidFill>
                      <a:srgbClr val="000000"/>
                    </a:solidFill>
                    <a:latin typeface="Arial"/>
                    <a:ea typeface="Arial"/>
                    <a:cs typeface="Arial"/>
                  </a:defRPr>
                </a:pPr>
                <a:r>
                  <a:rPr lang="en-US"/>
                  <a:t>%</a:t>
                </a:r>
              </a:p>
            </c:rich>
          </c:tx>
          <c:layout>
            <c:manualLayout>
              <c:xMode val="edge"/>
              <c:yMode val="edge"/>
              <c:x val="2.6164163107930093E-2"/>
              <c:y val="2.7234424644287884E-2"/>
            </c:manualLayout>
          </c:layout>
          <c:overlay val="0"/>
          <c:spPr>
            <a:solidFill>
              <a:srgbClr val="FFFFFF"/>
            </a:solidFill>
            <a:ln w="3175">
              <a:solidFill>
                <a:srgbClr val="000000"/>
              </a:solidFill>
              <a:prstDash val="solid"/>
            </a:ln>
            <a:effectLst>
              <a:outerShdw dist="35921" dir="2700000" algn="br">
                <a:srgbClr val="000000"/>
              </a:outerShdw>
            </a:effectLst>
          </c:spPr>
        </c:title>
        <c:numFmt formatCode="General" sourceLinked="1"/>
        <c:majorTickMark val="out"/>
        <c:minorTickMark val="none"/>
        <c:tickLblPos val="low"/>
        <c:spPr>
          <a:ln w="3175">
            <a:solidFill>
              <a:srgbClr val="000000"/>
            </a:solidFill>
            <a:prstDash val="solid"/>
          </a:ln>
        </c:spPr>
        <c:txPr>
          <a:bodyPr rot="0" vert="horz"/>
          <a:lstStyle/>
          <a:p>
            <a:pPr>
              <a:defRPr sz="1000" b="0" i="0" u="none" strike="noStrike" baseline="0">
                <a:solidFill>
                  <a:srgbClr val="000000"/>
                </a:solidFill>
                <a:latin typeface="Arial"/>
                <a:ea typeface="Arial"/>
                <a:cs typeface="Arial"/>
              </a:defRPr>
            </a:pPr>
            <a:endParaRPr lang="en-US"/>
          </a:p>
        </c:txPr>
        <c:crossAx val="1"/>
        <c:crossesAt val="77.7"/>
        <c:auto val="1"/>
        <c:lblAlgn val="ctr"/>
        <c:lblOffset val="100"/>
        <c:tickLblSkip val="1"/>
        <c:tickMarkSkip val="1"/>
        <c:noMultiLvlLbl val="0"/>
      </c:catAx>
      <c:valAx>
        <c:axId val="1"/>
        <c:scaling>
          <c:orientation val="minMax"/>
          <c:max val="133"/>
          <c:min val="0"/>
        </c:scaling>
        <c:delete val="1"/>
        <c:axPos val="b"/>
        <c:numFmt formatCode="0.0" sourceLinked="1"/>
        <c:majorTickMark val="out"/>
        <c:minorTickMark val="none"/>
        <c:tickLblPos val="nextTo"/>
        <c:crossAx val="480267592"/>
        <c:crosses val="max"/>
        <c:crossBetween val="between"/>
        <c:majorUnit val="74.5"/>
        <c:minorUnit val="4"/>
      </c:valAx>
      <c:spPr>
        <a:noFill/>
        <a:ln w="25400">
          <a:noFill/>
        </a:ln>
      </c:spPr>
    </c:plotArea>
    <c:legend>
      <c:legendPos val="r"/>
      <c:legendEntry>
        <c:idx val="0"/>
        <c:delete val="1"/>
      </c:legendEntry>
      <c:legendEntry>
        <c:idx val="5"/>
        <c:delete val="1"/>
      </c:legendEntry>
      <c:layout>
        <c:manualLayout>
          <c:xMode val="edge"/>
          <c:yMode val="edge"/>
          <c:x val="0.18157525507918479"/>
          <c:y val="6.7751070589860476E-3"/>
          <c:w val="0.78945753339234703"/>
          <c:h val="5.1490537367039645E-2"/>
        </c:manualLayout>
      </c:layout>
      <c:overlay val="0"/>
      <c:spPr>
        <a:noFill/>
        <a:ln w="25400">
          <a:noFill/>
        </a:ln>
      </c:spPr>
      <c:txPr>
        <a:bodyPr/>
        <a:lstStyle/>
        <a:p>
          <a:pPr>
            <a:defRPr sz="1000" b="0" i="0" u="none" strike="noStrike" baseline="0">
              <a:solidFill>
                <a:srgbClr val="000000"/>
              </a:solidFill>
              <a:latin typeface="Arial"/>
              <a:ea typeface="Arial"/>
              <a:cs typeface="Arial"/>
            </a:defRPr>
          </a:pPr>
          <a:endParaRPr lang="lv-LV"/>
        </a:p>
      </c:txPr>
    </c:legend>
    <c:plotVisOnly val="1"/>
    <c:dispBlanksAs val="gap"/>
    <c:showDLblsOverMax val="0"/>
  </c:chart>
  <c:spPr>
    <a:noFill/>
    <a:ln w="6350">
      <a:noFill/>
    </a:ln>
  </c:spPr>
  <c:txPr>
    <a:bodyPr/>
    <a:lstStyle/>
    <a:p>
      <a:pPr>
        <a:defRPr sz="800" b="0" i="0" u="none" strike="noStrike" baseline="0">
          <a:solidFill>
            <a:srgbClr val="000000"/>
          </a:solidFill>
          <a:latin typeface="Arial"/>
          <a:ea typeface="Arial"/>
          <a:cs typeface="Arial"/>
        </a:defRPr>
      </a:pPr>
      <a:endParaRPr lang="en-US"/>
    </a:p>
  </c:txPr>
  <c:externalData r:id="rId2">
    <c:autoUpdate val="0"/>
  </c:externalData>
  <c:userShapes r:id="rId3"/>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000" b="0" i="0" u="none" strike="noStrike" baseline="0">
                <a:solidFill>
                  <a:srgbClr val="000000"/>
                </a:solidFill>
                <a:latin typeface="Arial"/>
                <a:ea typeface="Arial"/>
                <a:cs typeface="Arial"/>
              </a:defRPr>
            </a:pPr>
            <a:r>
              <a:rPr lang="lv-LV" sz="1000"/>
              <a:t>Indekss*</a:t>
            </a:r>
          </a:p>
        </c:rich>
      </c:tx>
      <c:layout>
        <c:manualLayout>
          <c:xMode val="edge"/>
          <c:yMode val="edge"/>
          <c:x val="0.41587141350920875"/>
          <c:y val="1.8833377371452728E-2"/>
        </c:manualLayout>
      </c:layout>
      <c:overlay val="0"/>
      <c:spPr>
        <a:solidFill>
          <a:srgbClr val="FFFFFF"/>
        </a:solidFill>
        <a:ln w="3175">
          <a:solidFill>
            <a:srgbClr val="000000"/>
          </a:solidFill>
          <a:prstDash val="solid"/>
        </a:ln>
        <a:effectLst>
          <a:outerShdw dist="35921" dir="2700000" algn="br">
            <a:srgbClr val="000000"/>
          </a:outerShdw>
        </a:effectLst>
      </c:spPr>
    </c:title>
    <c:autoTitleDeleted val="0"/>
    <c:plotArea>
      <c:layout>
        <c:manualLayout>
          <c:layoutTarget val="inner"/>
          <c:xMode val="edge"/>
          <c:yMode val="edge"/>
          <c:x val="0.24444621271855266"/>
          <c:y val="6.3236296457888003E-2"/>
          <c:w val="0.42222527651386366"/>
          <c:h val="0.91348978312783569"/>
        </c:manualLayout>
      </c:layout>
      <c:barChart>
        <c:barDir val="bar"/>
        <c:grouping val="clustered"/>
        <c:varyColors val="0"/>
        <c:ser>
          <c:idx val="0"/>
          <c:order val="0"/>
          <c:spPr>
            <a:pattFill prst="dkUpDiag">
              <a:fgClr>
                <a:schemeClr val="accent1">
                  <a:lumMod val="75000"/>
                </a:schemeClr>
              </a:fgClr>
              <a:bgClr>
                <a:schemeClr val="bg1"/>
              </a:bgClr>
            </a:pattFill>
            <a:ln>
              <a:solidFill>
                <a:schemeClr val="accent1">
                  <a:lumMod val="50000"/>
                </a:schemeClr>
              </a:solidFill>
            </a:ln>
          </c:spPr>
          <c:invertIfNegative val="1"/>
          <c:dLbls>
            <c:numFmt formatCode="#,##0.0" sourceLinked="0"/>
            <c:spPr>
              <a:noFill/>
              <a:ln w="25400">
                <a:noFill/>
              </a:ln>
            </c:spPr>
            <c:txPr>
              <a:bodyPr wrap="square" lIns="38100" tIns="19050" rIns="38100" bIns="19050" anchor="ctr">
                <a:spAutoFit/>
              </a:bodyPr>
              <a:lstStyle/>
              <a:p>
                <a:pPr>
                  <a:defRPr sz="1000" b="0"/>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dati_1!$K$19:$K$60</c:f>
              <c:numCache>
                <c:formatCode>General</c:formatCode>
                <c:ptCount val="42"/>
                <c:pt idx="0" formatCode="0.0">
                  <c:v>21.45</c:v>
                </c:pt>
                <c:pt idx="2" formatCode="0.0">
                  <c:v>18.499999999999996</c:v>
                </c:pt>
                <c:pt idx="3" formatCode="0.0">
                  <c:v>24.450000000000003</c:v>
                </c:pt>
                <c:pt idx="5" formatCode="0.0">
                  <c:v>33.849999999999994</c:v>
                </c:pt>
                <c:pt idx="6" formatCode="0.0">
                  <c:v>19.249999999999996</c:v>
                </c:pt>
                <c:pt idx="7" formatCode="0.0">
                  <c:v>26.299999999999994</c:v>
                </c:pt>
                <c:pt idx="8" formatCode="0.0">
                  <c:v>16.150000000000002</c:v>
                </c:pt>
                <c:pt idx="9" formatCode="0.0">
                  <c:v>13.750000000000004</c:v>
                </c:pt>
                <c:pt idx="10" formatCode="0.0">
                  <c:v>24.700000000000003</c:v>
                </c:pt>
                <c:pt idx="12" formatCode="0.0">
                  <c:v>4.6499999999999986</c:v>
                </c:pt>
                <c:pt idx="13" formatCode="0.0">
                  <c:v>18.8</c:v>
                </c:pt>
                <c:pt idx="14" formatCode="0.0">
                  <c:v>32.45000000000001</c:v>
                </c:pt>
                <c:pt idx="16" formatCode="0.0">
                  <c:v>26.7</c:v>
                </c:pt>
                <c:pt idx="17" formatCode="0.0">
                  <c:v>10.8</c:v>
                </c:pt>
                <c:pt idx="19" formatCode="0.0">
                  <c:v>22.250000000000004</c:v>
                </c:pt>
                <c:pt idx="20" formatCode="0.0">
                  <c:v>15.55</c:v>
                </c:pt>
                <c:pt idx="22" formatCode="0.0">
                  <c:v>27.100000000000005</c:v>
                </c:pt>
                <c:pt idx="23" formatCode="0.0">
                  <c:v>19.049999999999997</c:v>
                </c:pt>
                <c:pt idx="24" formatCode="0.0">
                  <c:v>21.95</c:v>
                </c:pt>
                <c:pt idx="26" formatCode="0.0">
                  <c:v>10.100000000000001</c:v>
                </c:pt>
                <c:pt idx="27" formatCode="0.0">
                  <c:v>26.1</c:v>
                </c:pt>
                <c:pt idx="28" formatCode="0.0">
                  <c:v>27.95</c:v>
                </c:pt>
                <c:pt idx="29" formatCode="0.0">
                  <c:v>21.450000000000003</c:v>
                </c:pt>
                <c:pt idx="30" formatCode="0.0">
                  <c:v>28.149999999999995</c:v>
                </c:pt>
                <c:pt idx="32" formatCode="0.0">
                  <c:v>25.199999999999996</c:v>
                </c:pt>
                <c:pt idx="33" formatCode="0.0">
                  <c:v>15.400000000000002</c:v>
                </c:pt>
                <c:pt idx="34" formatCode="0.0">
                  <c:v>24.749999999999993</c:v>
                </c:pt>
                <c:pt idx="35" formatCode="0.0">
                  <c:v>20.599999999999998</c:v>
                </c:pt>
                <c:pt idx="36" formatCode="0.0">
                  <c:v>21.499999999999996</c:v>
                </c:pt>
                <c:pt idx="37" formatCode="0.0">
                  <c:v>15.7</c:v>
                </c:pt>
                <c:pt idx="39" formatCode="0.0">
                  <c:v>25.199999999999996</c:v>
                </c:pt>
                <c:pt idx="40" formatCode="0.0">
                  <c:v>22.700000000000003</c:v>
                </c:pt>
                <c:pt idx="41" formatCode="0.0">
                  <c:v>15.949999999999998</c:v>
                </c:pt>
              </c:numCache>
            </c:numRef>
          </c:val>
          <c:extLst>
            <c:ext xmlns:c16="http://schemas.microsoft.com/office/drawing/2014/chart" uri="{C3380CC4-5D6E-409C-BE32-E72D297353CC}">
              <c16:uniqueId val="{00000000-5A21-40BE-B092-CAF139A70C50}"/>
            </c:ext>
          </c:extLst>
        </c:ser>
        <c:dLbls>
          <c:showLegendKey val="0"/>
          <c:showVal val="0"/>
          <c:showCatName val="0"/>
          <c:showSerName val="0"/>
          <c:showPercent val="0"/>
          <c:showBubbleSize val="0"/>
        </c:dLbls>
        <c:gapWidth val="27"/>
        <c:overlap val="100"/>
        <c:axId val="485665992"/>
        <c:axId val="1"/>
      </c:barChart>
      <c:catAx>
        <c:axId val="485665992"/>
        <c:scaling>
          <c:orientation val="maxMin"/>
        </c:scaling>
        <c:delete val="0"/>
        <c:axPos val="l"/>
        <c:majorTickMark val="out"/>
        <c:minorTickMark val="none"/>
        <c:tickLblPos val="none"/>
        <c:spPr>
          <a:ln w="3175">
            <a:solidFill>
              <a:srgbClr val="000000"/>
            </a:solidFill>
            <a:prstDash val="solid"/>
          </a:ln>
        </c:spPr>
        <c:crossAx val="1"/>
        <c:crosses val="autoZero"/>
        <c:auto val="1"/>
        <c:lblAlgn val="ctr"/>
        <c:lblOffset val="100"/>
        <c:tickLblSkip val="1"/>
        <c:tickMarkSkip val="1"/>
        <c:noMultiLvlLbl val="0"/>
      </c:catAx>
      <c:valAx>
        <c:axId val="1"/>
        <c:scaling>
          <c:orientation val="minMax"/>
          <c:max val="36"/>
          <c:min val="-25"/>
        </c:scaling>
        <c:delete val="1"/>
        <c:axPos val="b"/>
        <c:numFmt formatCode="0.0" sourceLinked="1"/>
        <c:majorTickMark val="out"/>
        <c:minorTickMark val="none"/>
        <c:tickLblPos val="nextTo"/>
        <c:crossAx val="485665992"/>
        <c:crosses val="max"/>
        <c:crossBetween val="between"/>
        <c:majorUnit val="1"/>
      </c:valAx>
      <c:spPr>
        <a:noFill/>
        <a:ln w="25400">
          <a:noFill/>
        </a:ln>
      </c:spPr>
    </c:plotArea>
    <c:plotVisOnly val="1"/>
    <c:dispBlanksAs val="gap"/>
    <c:showDLblsOverMax val="0"/>
  </c:chart>
  <c:spPr>
    <a:noFill/>
    <a:ln w="6350">
      <a:noFill/>
    </a:ln>
  </c:spPr>
  <c:txPr>
    <a:bodyPr/>
    <a:lstStyle/>
    <a:p>
      <a:pPr>
        <a:defRPr sz="150" b="0" i="0" u="none" strike="noStrike" baseline="0">
          <a:solidFill>
            <a:srgbClr val="000000"/>
          </a:solidFill>
          <a:latin typeface="Arial"/>
          <a:ea typeface="Arial"/>
          <a:cs typeface="Arial"/>
        </a:defRPr>
      </a:pPr>
      <a:endParaRPr lang="en-US"/>
    </a:p>
  </c:txPr>
  <c:externalData r:id="rId2">
    <c:autoUpdate val="0"/>
  </c:externalData>
</c:chartSpace>
</file>

<file path=ppt/drawings/drawing1.xml><?xml version="1.0" encoding="utf-8"?>
<c:userShapes xmlns:c="http://schemas.openxmlformats.org/drawingml/2006/chart">
  <cdr:relSizeAnchor xmlns:cdr="http://schemas.openxmlformats.org/drawingml/2006/chartDrawing">
    <cdr:from>
      <cdr:x>0.00074</cdr:x>
      <cdr:y>0.90358</cdr:y>
    </cdr:from>
    <cdr:to>
      <cdr:x>0.00074</cdr:x>
      <cdr:y>0.90429</cdr:y>
    </cdr:to>
    <cdr:sp macro="" textlink="">
      <cdr:nvSpPr>
        <cdr:cNvPr id="765953" name="Text Box 1"/>
        <cdr:cNvSpPr txBox="1">
          <a:spLocks xmlns:a="http://schemas.openxmlformats.org/drawingml/2006/main" noChangeArrowheads="1"/>
        </cdr:cNvSpPr>
      </cdr:nvSpPr>
      <cdr:spPr bwMode="auto">
        <a:xfrm xmlns:a="http://schemas.openxmlformats.org/drawingml/2006/main">
          <a:off x="47802" y="1520978"/>
          <a:ext cx="2397482" cy="183168"/>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cdr:spPr>
      <cdr:txBody>
        <a:bodyPr xmlns:a="http://schemas.openxmlformats.org/drawingml/2006/main" vertOverflow="clip" wrap="square" lIns="27432" tIns="0" rIns="0" bIns="22860" anchor="b" upright="1"/>
        <a:lstStyle xmlns:a="http://schemas.openxmlformats.org/drawingml/2006/main"/>
        <a:p xmlns:a="http://schemas.openxmlformats.org/drawingml/2006/main">
          <a:pPr algn="l" rtl="0">
            <a:defRPr sz="1000"/>
          </a:pPr>
          <a:r>
            <a:rPr lang="en-US" sz="800" b="0" i="1" u="none" strike="noStrike" baseline="0">
              <a:solidFill>
                <a:srgbClr val="000000"/>
              </a:solidFill>
              <a:latin typeface="Arial"/>
              <a:cs typeface="Arial"/>
            </a:rPr>
            <a:t>Bāzes: visi respondenti</a:t>
          </a:r>
        </a:p>
      </cdr:txBody>
    </cdr:sp>
  </cdr:relSizeAnchor>
  <cdr:relSizeAnchor xmlns:cdr="http://schemas.openxmlformats.org/drawingml/2006/chartDrawing">
    <cdr:from>
      <cdr:x>0</cdr:x>
      <cdr:y>0.94674</cdr:y>
    </cdr:from>
    <cdr:to>
      <cdr:x>0.35888</cdr:x>
      <cdr:y>0.99902</cdr:y>
    </cdr:to>
    <cdr:sp macro="" textlink="">
      <cdr:nvSpPr>
        <cdr:cNvPr id="3" name="Text Box 1"/>
        <cdr:cNvSpPr txBox="1">
          <a:spLocks xmlns:a="http://schemas.openxmlformats.org/drawingml/2006/main" noChangeArrowheads="1"/>
        </cdr:cNvSpPr>
      </cdr:nvSpPr>
      <cdr:spPr bwMode="auto">
        <a:xfrm xmlns:a="http://schemas.openxmlformats.org/drawingml/2006/main">
          <a:off x="0" y="3276600"/>
          <a:ext cx="2293620" cy="190500"/>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cdr:spPr>
      <cdr:txBody>
        <a:bodyPr xmlns:a="http://schemas.openxmlformats.org/drawingml/2006/main" wrap="square" lIns="27432" tIns="0" rIns="0" bIns="22860" anchor="b"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en-US" sz="1000" b="0" i="1" u="none" strike="noStrike" baseline="0">
              <a:solidFill>
                <a:srgbClr val="000000"/>
              </a:solidFill>
              <a:latin typeface="Arial"/>
              <a:cs typeface="Arial"/>
            </a:rPr>
            <a:t>Bāze: </a:t>
          </a:r>
          <a:r>
            <a:rPr lang="lv-LV" sz="1000" b="0" i="1" u="none" strike="noStrike" baseline="0">
              <a:solidFill>
                <a:srgbClr val="000000"/>
              </a:solidFill>
              <a:latin typeface="Arial"/>
              <a:cs typeface="Arial"/>
            </a:rPr>
            <a:t>visi respondenti, n=1003</a:t>
          </a:r>
          <a:endParaRPr lang="en-US" sz="1000" b="0" i="1" u="none" strike="noStrike" baseline="0">
            <a:solidFill>
              <a:srgbClr val="000000"/>
            </a:solidFill>
            <a:latin typeface="Arial"/>
            <a:cs typeface="Arial"/>
          </a:endParaRPr>
        </a:p>
      </cdr:txBody>
    </cdr:sp>
  </cdr:relSizeAnchor>
</c:userShapes>
</file>

<file path=ppt/drawings/drawing10.xml><?xml version="1.0" encoding="utf-8"?>
<c:userShapes xmlns:c="http://schemas.openxmlformats.org/drawingml/2006/chart">
  <cdr:relSizeAnchor xmlns:cdr="http://schemas.openxmlformats.org/drawingml/2006/chartDrawing">
    <cdr:from>
      <cdr:x>0</cdr:x>
      <cdr:y>0.95732</cdr:y>
    </cdr:from>
    <cdr:to>
      <cdr:x>0</cdr:x>
      <cdr:y>0.95756</cdr:y>
    </cdr:to>
    <cdr:sp macro="" textlink="">
      <cdr:nvSpPr>
        <cdr:cNvPr id="292865" name="Text Box 1"/>
        <cdr:cNvSpPr txBox="1">
          <a:spLocks xmlns:a="http://schemas.openxmlformats.org/drawingml/2006/main" noChangeArrowheads="1"/>
        </cdr:cNvSpPr>
      </cdr:nvSpPr>
      <cdr:spPr bwMode="auto">
        <a:xfrm xmlns:a="http://schemas.openxmlformats.org/drawingml/2006/main">
          <a:off x="0" y="4014502"/>
          <a:ext cx="2207216" cy="199358"/>
        </a:xfrm>
        <a:prstGeom xmlns:a="http://schemas.openxmlformats.org/drawingml/2006/main" prst="rect">
          <a:avLst/>
        </a:prstGeom>
        <a:noFill xmlns:a="http://schemas.openxmlformats.org/drawingml/2006/main"/>
        <a:ln xmlns:a="http://schemas.openxmlformats.org/drawingml/2006/main">
          <a:noFill/>
        </a:ln>
      </cdr:spPr>
      <cdr:txBody>
        <a:bodyPr xmlns:a="http://schemas.openxmlformats.org/drawingml/2006/main" vertOverflow="clip" wrap="square" lIns="27432" tIns="22860" rIns="0" bIns="0" anchor="t" upright="1"/>
        <a:lstStyle xmlns:a="http://schemas.openxmlformats.org/drawingml/2006/main"/>
        <a:p xmlns:a="http://schemas.openxmlformats.org/drawingml/2006/main">
          <a:pPr algn="l" rtl="0">
            <a:defRPr sz="1000"/>
          </a:pPr>
          <a:r>
            <a:rPr lang="en-US" sz="1000" b="0" i="1" u="none" strike="noStrike" baseline="0">
              <a:solidFill>
                <a:srgbClr val="000000"/>
              </a:solidFill>
              <a:latin typeface="Arial"/>
              <a:cs typeface="Arial"/>
            </a:rPr>
            <a:t>Bāze: visi respondenti, n=</a:t>
          </a:r>
          <a:r>
            <a:rPr lang="lv-LV" sz="1000" b="0" i="1" u="none" strike="noStrike" baseline="0">
              <a:solidFill>
                <a:srgbClr val="000000"/>
              </a:solidFill>
              <a:latin typeface="Arial"/>
              <a:cs typeface="Arial"/>
            </a:rPr>
            <a:t>1010</a:t>
          </a:r>
          <a:endParaRPr lang="en-US" sz="1000" b="0" i="1" u="none" strike="noStrike" baseline="0">
            <a:solidFill>
              <a:srgbClr val="000000"/>
            </a:solidFill>
            <a:latin typeface="Arial"/>
            <a:cs typeface="Arial"/>
          </a:endParaRPr>
        </a:p>
      </cdr:txBody>
    </cdr:sp>
  </cdr:relSizeAnchor>
  <cdr:relSizeAnchor xmlns:cdr="http://schemas.openxmlformats.org/drawingml/2006/chartDrawing">
    <cdr:from>
      <cdr:x>0.00385</cdr:x>
      <cdr:y>0.96384</cdr:y>
    </cdr:from>
    <cdr:to>
      <cdr:x>0.27254</cdr:x>
      <cdr:y>0.98886</cdr:y>
    </cdr:to>
    <cdr:sp macro="" textlink="">
      <cdr:nvSpPr>
        <cdr:cNvPr id="3" name="Text Box 1"/>
        <cdr:cNvSpPr txBox="1">
          <a:spLocks xmlns:a="http://schemas.openxmlformats.org/drawingml/2006/main" noChangeArrowheads="1"/>
        </cdr:cNvSpPr>
      </cdr:nvSpPr>
      <cdr:spPr bwMode="auto">
        <a:xfrm xmlns:a="http://schemas.openxmlformats.org/drawingml/2006/main">
          <a:off x="31750" y="6442075"/>
          <a:ext cx="2216645" cy="167213"/>
        </a:xfrm>
        <a:prstGeom xmlns:a="http://schemas.openxmlformats.org/drawingml/2006/main" prst="rect">
          <a:avLst/>
        </a:prstGeom>
        <a:noFill xmlns:a="http://schemas.openxmlformats.org/drawingml/2006/main"/>
        <a:ln xmlns:a="http://schemas.openxmlformats.org/drawingml/2006/main">
          <a:noFill/>
        </a:ln>
      </cdr:spPr>
      <cdr:txBody>
        <a:bodyPr xmlns:a="http://schemas.openxmlformats.org/drawingml/2006/main" wrap="square" lIns="27432" tIns="22860" rIns="0" bIns="0" anchor="t"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lv-LV" sz="1000" b="0" i="1" u="none" strike="noStrike" baseline="0">
              <a:solidFill>
                <a:srgbClr val="000000"/>
              </a:solidFill>
              <a:latin typeface="Arial"/>
              <a:cs typeface="Arial"/>
            </a:rPr>
            <a:t>Bāze: visi respondenti, n=1003</a:t>
          </a:r>
        </a:p>
      </cdr:txBody>
    </cdr:sp>
  </cdr:relSizeAnchor>
  <cdr:relSizeAnchor xmlns:cdr="http://schemas.openxmlformats.org/drawingml/2006/chartDrawing">
    <cdr:from>
      <cdr:x>0.72742</cdr:x>
      <cdr:y>0.45238</cdr:y>
    </cdr:from>
    <cdr:to>
      <cdr:x>0.7844</cdr:x>
      <cdr:y>0.59823</cdr:y>
    </cdr:to>
    <cdr:sp macro="" textlink="">
      <cdr:nvSpPr>
        <cdr:cNvPr id="2" name="Left Arrow 14">
          <a:extLst xmlns:a="http://schemas.openxmlformats.org/drawingml/2006/main">
            <a:ext uri="{FF2B5EF4-FFF2-40B4-BE49-F238E27FC236}">
              <a16:creationId xmlns:a16="http://schemas.microsoft.com/office/drawing/2014/main" id="{8A8456C5-4067-1D51-72B3-B3E3F8C4EFE4}"/>
            </a:ext>
          </a:extLst>
        </cdr:cNvPr>
        <cdr:cNvSpPr/>
      </cdr:nvSpPr>
      <cdr:spPr bwMode="auto">
        <a:xfrm xmlns:a="http://schemas.openxmlformats.org/drawingml/2006/main" rot="3027409">
          <a:off x="4960346" y="2882842"/>
          <a:ext cx="856793" cy="406170"/>
        </a:xfrm>
        <a:prstGeom xmlns:a="http://schemas.openxmlformats.org/drawingml/2006/main" prst="leftArrow">
          <a:avLst/>
        </a:prstGeom>
        <a:noFill xmlns:a="http://schemas.openxmlformats.org/drawingml/2006/main"/>
        <a:ln xmlns:a="http://schemas.openxmlformats.org/drawingml/2006/main" w="9525" cap="flat" cmpd="sng" algn="ctr">
          <a:solidFill>
            <a:srgbClr val="303030"/>
          </a:solidFill>
          <a:prstDash val="solid"/>
          <a:round/>
          <a:headEnd type="none" w="med" len="med"/>
          <a:tailEnd type="none" w="med" len="med"/>
        </a:ln>
        <a:effectLst xmlns:a="http://schemas.openxmlformats.org/drawingml/2006/main"/>
      </cdr:spPr>
      <cdr:txBody>
        <a:bodyPr xmlns:a="http://schemas.openxmlformats.org/drawingml/2006/main" vert="horz" wrap="square" lIns="91440" tIns="45720" rIns="91440" bIns="45720" numCol="1" rtlCol="0" anchor="t" anchorCtr="0" compatLnSpc="1">
          <a:prstTxWarp prst="textNoShape">
            <a:avLst/>
          </a:prstTxWarp>
        </a:bodyPr>
        <a:lstStyle xmlns:a="http://schemas.openxmlformats.org/drawingml/2006/main">
          <a:defPPr>
            <a:defRPr lang="en-GB"/>
          </a:defPPr>
          <a:lvl1pPr algn="l" rtl="0" eaLnBrk="0" fontAlgn="base" hangingPunct="0">
            <a:spcBef>
              <a:spcPct val="0"/>
            </a:spcBef>
            <a:spcAft>
              <a:spcPct val="0"/>
            </a:spcAft>
            <a:defRPr sz="2400" b="1" kern="1200">
              <a:solidFill>
                <a:srgbClr val="FF0000"/>
              </a:solidFill>
              <a:latin typeface="Arial" charset="0"/>
              <a:ea typeface="+mn-ea"/>
              <a:cs typeface="Arial" charset="0"/>
            </a:defRPr>
          </a:lvl1pPr>
          <a:lvl2pPr marL="457200" algn="l" rtl="0" eaLnBrk="0" fontAlgn="base" hangingPunct="0">
            <a:spcBef>
              <a:spcPct val="0"/>
            </a:spcBef>
            <a:spcAft>
              <a:spcPct val="0"/>
            </a:spcAft>
            <a:defRPr sz="2400" b="1" kern="1200">
              <a:solidFill>
                <a:srgbClr val="FF0000"/>
              </a:solidFill>
              <a:latin typeface="Arial" charset="0"/>
              <a:ea typeface="+mn-ea"/>
              <a:cs typeface="Arial" charset="0"/>
            </a:defRPr>
          </a:lvl2pPr>
          <a:lvl3pPr marL="914400" algn="l" rtl="0" eaLnBrk="0" fontAlgn="base" hangingPunct="0">
            <a:spcBef>
              <a:spcPct val="0"/>
            </a:spcBef>
            <a:spcAft>
              <a:spcPct val="0"/>
            </a:spcAft>
            <a:defRPr sz="2400" b="1" kern="1200">
              <a:solidFill>
                <a:srgbClr val="FF0000"/>
              </a:solidFill>
              <a:latin typeface="Arial" charset="0"/>
              <a:ea typeface="+mn-ea"/>
              <a:cs typeface="Arial" charset="0"/>
            </a:defRPr>
          </a:lvl3pPr>
          <a:lvl4pPr marL="1371600" algn="l" rtl="0" eaLnBrk="0" fontAlgn="base" hangingPunct="0">
            <a:spcBef>
              <a:spcPct val="0"/>
            </a:spcBef>
            <a:spcAft>
              <a:spcPct val="0"/>
            </a:spcAft>
            <a:defRPr sz="2400" b="1" kern="1200">
              <a:solidFill>
                <a:srgbClr val="FF0000"/>
              </a:solidFill>
              <a:latin typeface="Arial" charset="0"/>
              <a:ea typeface="+mn-ea"/>
              <a:cs typeface="Arial" charset="0"/>
            </a:defRPr>
          </a:lvl4pPr>
          <a:lvl5pPr marL="1828800" algn="l" rtl="0" eaLnBrk="0" fontAlgn="base" hangingPunct="0">
            <a:spcBef>
              <a:spcPct val="0"/>
            </a:spcBef>
            <a:spcAft>
              <a:spcPct val="0"/>
            </a:spcAft>
            <a:defRPr sz="2400" b="1" kern="1200">
              <a:solidFill>
                <a:srgbClr val="FF0000"/>
              </a:solidFill>
              <a:latin typeface="Arial" charset="0"/>
              <a:ea typeface="+mn-ea"/>
              <a:cs typeface="Arial" charset="0"/>
            </a:defRPr>
          </a:lvl5pPr>
          <a:lvl6pPr marL="2286000" algn="l" defTabSz="914400" rtl="0" eaLnBrk="1" latinLnBrk="0" hangingPunct="1">
            <a:defRPr sz="2400" b="1" kern="1200">
              <a:solidFill>
                <a:srgbClr val="FF0000"/>
              </a:solidFill>
              <a:latin typeface="Arial" charset="0"/>
              <a:ea typeface="+mn-ea"/>
              <a:cs typeface="Arial" charset="0"/>
            </a:defRPr>
          </a:lvl6pPr>
          <a:lvl7pPr marL="2743200" algn="l" defTabSz="914400" rtl="0" eaLnBrk="1" latinLnBrk="0" hangingPunct="1">
            <a:defRPr sz="2400" b="1" kern="1200">
              <a:solidFill>
                <a:srgbClr val="FF0000"/>
              </a:solidFill>
              <a:latin typeface="Arial" charset="0"/>
              <a:ea typeface="+mn-ea"/>
              <a:cs typeface="Arial" charset="0"/>
            </a:defRPr>
          </a:lvl7pPr>
          <a:lvl8pPr marL="3200400" algn="l" defTabSz="914400" rtl="0" eaLnBrk="1" latinLnBrk="0" hangingPunct="1">
            <a:defRPr sz="2400" b="1" kern="1200">
              <a:solidFill>
                <a:srgbClr val="FF0000"/>
              </a:solidFill>
              <a:latin typeface="Arial" charset="0"/>
              <a:ea typeface="+mn-ea"/>
              <a:cs typeface="Arial" charset="0"/>
            </a:defRPr>
          </a:lvl8pPr>
          <a:lvl9pPr marL="3657600" algn="l" defTabSz="914400" rtl="0" eaLnBrk="1" latinLnBrk="0" hangingPunct="1">
            <a:defRPr sz="2400" b="1" kern="1200">
              <a:solidFill>
                <a:srgbClr val="FF0000"/>
              </a:solidFill>
              <a:latin typeface="Arial" charset="0"/>
              <a:ea typeface="+mn-ea"/>
              <a:cs typeface="Arial" charset="0"/>
            </a:defRPr>
          </a:lvl9pPr>
        </a:lstStyle>
        <a:p xmlns:a="http://schemas.openxmlformats.org/drawingml/2006/main">
          <a:pPr marL="342900" marR="0" indent="-342900" algn="l" defTabSz="914400" rtl="0" eaLnBrk="1" fontAlgn="base" latinLnBrk="0" hangingPunct="1">
            <a:lnSpc>
              <a:spcPct val="100000"/>
            </a:lnSpc>
            <a:spcBef>
              <a:spcPct val="20000"/>
            </a:spcBef>
            <a:spcAft>
              <a:spcPct val="0"/>
            </a:spcAft>
            <a:buClrTx/>
            <a:buSzTx/>
            <a:buFontTx/>
            <a:buNone/>
            <a:tabLst/>
          </a:pPr>
          <a:endParaRPr kumimoji="0" lang="lv-LV" sz="2400" b="0" i="0" u="none" strike="noStrike" cap="none" normalizeH="0" baseline="0" dirty="0">
            <a:ln>
              <a:noFill/>
            </a:ln>
            <a:solidFill>
              <a:schemeClr val="tx1"/>
            </a:solidFill>
            <a:effectLst/>
            <a:latin typeface="Verdana" pitchFamily="34" charset="0"/>
            <a:cs typeface="Arial" charset="0"/>
          </a:endParaRPr>
        </a:p>
      </cdr:txBody>
    </cdr:sp>
  </cdr:relSizeAnchor>
</c:userShapes>
</file>

<file path=ppt/drawings/drawing11.xml><?xml version="1.0" encoding="utf-8"?>
<c:userShapes xmlns:c="http://schemas.openxmlformats.org/drawingml/2006/chart">
  <cdr:relSizeAnchor xmlns:cdr="http://schemas.openxmlformats.org/drawingml/2006/chartDrawing">
    <cdr:from>
      <cdr:x>0.00778</cdr:x>
      <cdr:y>0.9628</cdr:y>
    </cdr:from>
    <cdr:to>
      <cdr:x>0.28267</cdr:x>
      <cdr:y>0.98973</cdr:y>
    </cdr:to>
    <cdr:sp macro="" textlink="">
      <cdr:nvSpPr>
        <cdr:cNvPr id="2036737" name="Text Box 1"/>
        <cdr:cNvSpPr txBox="1">
          <a:spLocks xmlns:a="http://schemas.openxmlformats.org/drawingml/2006/main" noChangeArrowheads="1"/>
        </cdr:cNvSpPr>
      </cdr:nvSpPr>
      <cdr:spPr bwMode="auto">
        <a:xfrm xmlns:a="http://schemas.openxmlformats.org/drawingml/2006/main">
          <a:off x="50800" y="4453379"/>
          <a:ext cx="1596264" cy="140846"/>
        </a:xfrm>
        <a:prstGeom xmlns:a="http://schemas.openxmlformats.org/drawingml/2006/main" prst="rect">
          <a:avLst/>
        </a:prstGeom>
        <a:noFill xmlns:a="http://schemas.openxmlformats.org/drawingml/2006/main"/>
        <a:ln xmlns:a="http://schemas.openxmlformats.org/drawingml/2006/main">
          <a:noFill/>
        </a:ln>
      </cdr:spPr>
      <cdr:txBody>
        <a:bodyPr xmlns:a="http://schemas.openxmlformats.org/drawingml/2006/main" vertOverflow="clip" wrap="square" lIns="27432" tIns="22860" rIns="0" bIns="0" anchor="t" upright="1"/>
        <a:lstStyle xmlns:a="http://schemas.openxmlformats.org/drawingml/2006/main"/>
        <a:p xmlns:a="http://schemas.openxmlformats.org/drawingml/2006/main">
          <a:pPr algn="l" rtl="0">
            <a:defRPr sz="1000"/>
          </a:pPr>
          <a:r>
            <a:rPr lang="lv-LV" sz="1000" b="0" i="1" u="none" strike="noStrike" baseline="0">
              <a:solidFill>
                <a:srgbClr val="000000"/>
              </a:solidFill>
              <a:latin typeface="Arial"/>
              <a:cs typeface="Arial"/>
            </a:rPr>
            <a:t>Bāzes: visi respondenti</a:t>
          </a:r>
        </a:p>
      </cdr:txBody>
    </cdr:sp>
  </cdr:relSizeAnchor>
</c:userShapes>
</file>

<file path=ppt/drawings/drawing12.xml><?xml version="1.0" encoding="utf-8"?>
<c:userShapes xmlns:c="http://schemas.openxmlformats.org/drawingml/2006/chart">
  <cdr:relSizeAnchor xmlns:cdr="http://schemas.openxmlformats.org/drawingml/2006/chartDrawing">
    <cdr:from>
      <cdr:x>0.00144</cdr:x>
      <cdr:y>0.85879</cdr:y>
    </cdr:from>
    <cdr:to>
      <cdr:x>0.00144</cdr:x>
      <cdr:y>0.85903</cdr:y>
    </cdr:to>
    <cdr:sp macro="" textlink="">
      <cdr:nvSpPr>
        <cdr:cNvPr id="3140610" name="Text Box 2"/>
        <cdr:cNvSpPr txBox="1">
          <a:spLocks xmlns:a="http://schemas.openxmlformats.org/drawingml/2006/main" noChangeArrowheads="1"/>
        </cdr:cNvSpPr>
      </cdr:nvSpPr>
      <cdr:spPr bwMode="auto">
        <a:xfrm xmlns:a="http://schemas.openxmlformats.org/drawingml/2006/main">
          <a:off x="44852" y="2065193"/>
          <a:ext cx="2287216" cy="335973"/>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cdr:spPr>
      <cdr:txBody>
        <a:bodyPr xmlns:a="http://schemas.openxmlformats.org/drawingml/2006/main" vertOverflow="clip" wrap="square" lIns="27432" tIns="0" rIns="0" bIns="22860" anchor="b" upright="1"/>
        <a:lstStyle xmlns:a="http://schemas.openxmlformats.org/drawingml/2006/main"/>
        <a:p xmlns:a="http://schemas.openxmlformats.org/drawingml/2006/main">
          <a:pPr algn="l" rtl="0">
            <a:defRPr sz="1000"/>
          </a:pPr>
          <a:r>
            <a:rPr lang="lv-LV" sz="700" b="0" i="1" u="none" strike="noStrike" baseline="0">
              <a:solidFill>
                <a:srgbClr val="000000"/>
              </a:solidFill>
              <a:latin typeface="Arial"/>
              <a:cs typeface="Arial"/>
            </a:rPr>
            <a:t>*Atbilžu grupas "pretenzijas pret Domes darbu/ nav neko labu paveikuši" un "nezina/NA"</a:t>
          </a:r>
        </a:p>
      </cdr:txBody>
    </cdr:sp>
  </cdr:relSizeAnchor>
</c:userShapes>
</file>

<file path=ppt/drawings/drawing13.xml><?xml version="1.0" encoding="utf-8"?>
<c:userShapes xmlns:c="http://schemas.openxmlformats.org/drawingml/2006/chart">
  <cdr:relSizeAnchor xmlns:cdr="http://schemas.openxmlformats.org/drawingml/2006/chartDrawing">
    <cdr:from>
      <cdr:x>0</cdr:x>
      <cdr:y>0.959</cdr:y>
    </cdr:from>
    <cdr:to>
      <cdr:x>0</cdr:x>
      <cdr:y>0.96022</cdr:y>
    </cdr:to>
    <cdr:sp macro="" textlink="">
      <cdr:nvSpPr>
        <cdr:cNvPr id="292865" name="Text Box 1"/>
        <cdr:cNvSpPr txBox="1">
          <a:spLocks xmlns:a="http://schemas.openxmlformats.org/drawingml/2006/main" noChangeArrowheads="1"/>
        </cdr:cNvSpPr>
      </cdr:nvSpPr>
      <cdr:spPr bwMode="auto">
        <a:xfrm xmlns:a="http://schemas.openxmlformats.org/drawingml/2006/main">
          <a:off x="0" y="4014502"/>
          <a:ext cx="2207216" cy="199358"/>
        </a:xfrm>
        <a:prstGeom xmlns:a="http://schemas.openxmlformats.org/drawingml/2006/main" prst="rect">
          <a:avLst/>
        </a:prstGeom>
        <a:noFill xmlns:a="http://schemas.openxmlformats.org/drawingml/2006/main"/>
        <a:ln xmlns:a="http://schemas.openxmlformats.org/drawingml/2006/main">
          <a:noFill/>
        </a:ln>
      </cdr:spPr>
      <cdr:txBody>
        <a:bodyPr xmlns:a="http://schemas.openxmlformats.org/drawingml/2006/main" vertOverflow="clip" wrap="square" lIns="27432" tIns="22860" rIns="0" bIns="0" anchor="t" upright="1"/>
        <a:lstStyle xmlns:a="http://schemas.openxmlformats.org/drawingml/2006/main"/>
        <a:p xmlns:a="http://schemas.openxmlformats.org/drawingml/2006/main">
          <a:pPr algn="l" rtl="0">
            <a:defRPr sz="1000"/>
          </a:pPr>
          <a:r>
            <a:rPr lang="en-US" sz="1000" b="0" i="1" u="none" strike="noStrike" baseline="0">
              <a:solidFill>
                <a:srgbClr val="000000"/>
              </a:solidFill>
              <a:latin typeface="Arial"/>
              <a:cs typeface="Arial"/>
            </a:rPr>
            <a:t>Bāze: visi respondenti, n=</a:t>
          </a:r>
          <a:r>
            <a:rPr lang="lv-LV" sz="1000" b="0" i="1" u="none" strike="noStrike" baseline="0">
              <a:solidFill>
                <a:srgbClr val="000000"/>
              </a:solidFill>
              <a:latin typeface="Arial"/>
              <a:cs typeface="Arial"/>
            </a:rPr>
            <a:t>1010</a:t>
          </a:r>
          <a:endParaRPr lang="en-US" sz="1000" b="0" i="1" u="none" strike="noStrike" baseline="0">
            <a:solidFill>
              <a:srgbClr val="000000"/>
            </a:solidFill>
            <a:latin typeface="Arial"/>
            <a:cs typeface="Arial"/>
          </a:endParaRPr>
        </a:p>
      </cdr:txBody>
    </cdr:sp>
  </cdr:relSizeAnchor>
  <cdr:relSizeAnchor xmlns:cdr="http://schemas.openxmlformats.org/drawingml/2006/chartDrawing">
    <cdr:from>
      <cdr:x>0.00814</cdr:x>
      <cdr:y>0.95083</cdr:y>
    </cdr:from>
    <cdr:to>
      <cdr:x>0.36344</cdr:x>
      <cdr:y>0.98891</cdr:y>
    </cdr:to>
    <cdr:sp macro="" textlink="">
      <cdr:nvSpPr>
        <cdr:cNvPr id="3" name="Text Box 1"/>
        <cdr:cNvSpPr txBox="1">
          <a:spLocks xmlns:a="http://schemas.openxmlformats.org/drawingml/2006/main" noChangeArrowheads="1"/>
        </cdr:cNvSpPr>
      </cdr:nvSpPr>
      <cdr:spPr bwMode="auto">
        <a:xfrm xmlns:a="http://schemas.openxmlformats.org/drawingml/2006/main">
          <a:off x="50800" y="4175125"/>
          <a:ext cx="2216645" cy="167213"/>
        </a:xfrm>
        <a:prstGeom xmlns:a="http://schemas.openxmlformats.org/drawingml/2006/main" prst="rect">
          <a:avLst/>
        </a:prstGeom>
        <a:noFill xmlns:a="http://schemas.openxmlformats.org/drawingml/2006/main"/>
        <a:ln xmlns:a="http://schemas.openxmlformats.org/drawingml/2006/main">
          <a:noFill/>
        </a:ln>
      </cdr:spPr>
      <cdr:txBody>
        <a:bodyPr xmlns:a="http://schemas.openxmlformats.org/drawingml/2006/main" wrap="square" lIns="27432" tIns="22860" rIns="0" bIns="0" anchor="t"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lv-LV" sz="1000" b="0" i="1" u="none" strike="noStrike" baseline="0">
              <a:solidFill>
                <a:srgbClr val="000000"/>
              </a:solidFill>
              <a:latin typeface="Arial"/>
              <a:cs typeface="Arial"/>
            </a:rPr>
            <a:t>Bāze: visi respondenti, n=1003</a:t>
          </a:r>
        </a:p>
      </cdr:txBody>
    </cdr:sp>
  </cdr:relSizeAnchor>
  <cdr:relSizeAnchor xmlns:cdr="http://schemas.openxmlformats.org/drawingml/2006/chartDrawing">
    <cdr:from>
      <cdr:x>0.48904</cdr:x>
      <cdr:y>0.30826</cdr:y>
    </cdr:from>
    <cdr:to>
      <cdr:x>0.55439</cdr:x>
      <cdr:y>0.52161</cdr:y>
    </cdr:to>
    <cdr:sp macro="" textlink="">
      <cdr:nvSpPr>
        <cdr:cNvPr id="2" name="Left Arrow 1">
          <a:extLst xmlns:a="http://schemas.openxmlformats.org/drawingml/2006/main">
            <a:ext uri="{FF2B5EF4-FFF2-40B4-BE49-F238E27FC236}">
              <a16:creationId xmlns:a16="http://schemas.microsoft.com/office/drawing/2014/main" id="{6CE897E8-3B22-FBA7-2C4D-F5CF5843CFAF}"/>
            </a:ext>
          </a:extLst>
        </cdr:cNvPr>
        <cdr:cNvSpPr/>
      </cdr:nvSpPr>
      <cdr:spPr bwMode="auto">
        <a:xfrm xmlns:a="http://schemas.openxmlformats.org/drawingml/2006/main" rot="2996255">
          <a:off x="2778979" y="1842783"/>
          <a:ext cx="1053969" cy="414120"/>
        </a:xfrm>
        <a:prstGeom xmlns:a="http://schemas.openxmlformats.org/drawingml/2006/main" prst="leftArrow">
          <a:avLst/>
        </a:prstGeom>
        <a:noFill xmlns:a="http://schemas.openxmlformats.org/drawingml/2006/main"/>
        <a:ln xmlns:a="http://schemas.openxmlformats.org/drawingml/2006/main" w="9525" cap="flat" cmpd="sng" algn="ctr">
          <a:solidFill>
            <a:srgbClr val="C00000"/>
          </a:solidFill>
          <a:prstDash val="solid"/>
          <a:round/>
          <a:headEnd type="none" w="med" len="med"/>
          <a:tailEnd type="none" w="med" len="med"/>
        </a:ln>
        <a:effectLst xmlns:a="http://schemas.openxmlformats.org/drawingml/2006/main"/>
      </cdr:spPr>
      <cdr:txBody>
        <a:bodyPr xmlns:a="http://schemas.openxmlformats.org/drawingml/2006/main" vert="horz" wrap="square" lIns="91440" tIns="45720" rIns="91440" bIns="45720" numCol="1" rtlCol="0" anchor="t" anchorCtr="0" compatLnSpc="1">
          <a:prstTxWarp prst="textNoShape">
            <a:avLst/>
          </a:prstTxWarp>
        </a:bodyPr>
        <a:lstStyle xmlns:a="http://schemas.openxmlformats.org/drawingml/2006/main">
          <a:defPPr>
            <a:defRPr lang="en-GB"/>
          </a:defPPr>
          <a:lvl1pPr algn="l" rtl="0" eaLnBrk="0" fontAlgn="base" hangingPunct="0">
            <a:spcBef>
              <a:spcPct val="0"/>
            </a:spcBef>
            <a:spcAft>
              <a:spcPct val="0"/>
            </a:spcAft>
            <a:defRPr sz="2400" b="1" kern="1200">
              <a:solidFill>
                <a:srgbClr val="FF0000"/>
              </a:solidFill>
              <a:latin typeface="Arial" charset="0"/>
              <a:ea typeface="+mn-ea"/>
              <a:cs typeface="Arial" charset="0"/>
            </a:defRPr>
          </a:lvl1pPr>
          <a:lvl2pPr marL="457200" algn="l" rtl="0" eaLnBrk="0" fontAlgn="base" hangingPunct="0">
            <a:spcBef>
              <a:spcPct val="0"/>
            </a:spcBef>
            <a:spcAft>
              <a:spcPct val="0"/>
            </a:spcAft>
            <a:defRPr sz="2400" b="1" kern="1200">
              <a:solidFill>
                <a:srgbClr val="FF0000"/>
              </a:solidFill>
              <a:latin typeface="Arial" charset="0"/>
              <a:ea typeface="+mn-ea"/>
              <a:cs typeface="Arial" charset="0"/>
            </a:defRPr>
          </a:lvl2pPr>
          <a:lvl3pPr marL="914400" algn="l" rtl="0" eaLnBrk="0" fontAlgn="base" hangingPunct="0">
            <a:spcBef>
              <a:spcPct val="0"/>
            </a:spcBef>
            <a:spcAft>
              <a:spcPct val="0"/>
            </a:spcAft>
            <a:defRPr sz="2400" b="1" kern="1200">
              <a:solidFill>
                <a:srgbClr val="FF0000"/>
              </a:solidFill>
              <a:latin typeface="Arial" charset="0"/>
              <a:ea typeface="+mn-ea"/>
              <a:cs typeface="Arial" charset="0"/>
            </a:defRPr>
          </a:lvl3pPr>
          <a:lvl4pPr marL="1371600" algn="l" rtl="0" eaLnBrk="0" fontAlgn="base" hangingPunct="0">
            <a:spcBef>
              <a:spcPct val="0"/>
            </a:spcBef>
            <a:spcAft>
              <a:spcPct val="0"/>
            </a:spcAft>
            <a:defRPr sz="2400" b="1" kern="1200">
              <a:solidFill>
                <a:srgbClr val="FF0000"/>
              </a:solidFill>
              <a:latin typeface="Arial" charset="0"/>
              <a:ea typeface="+mn-ea"/>
              <a:cs typeface="Arial" charset="0"/>
            </a:defRPr>
          </a:lvl4pPr>
          <a:lvl5pPr marL="1828800" algn="l" rtl="0" eaLnBrk="0" fontAlgn="base" hangingPunct="0">
            <a:spcBef>
              <a:spcPct val="0"/>
            </a:spcBef>
            <a:spcAft>
              <a:spcPct val="0"/>
            </a:spcAft>
            <a:defRPr sz="2400" b="1" kern="1200">
              <a:solidFill>
                <a:srgbClr val="FF0000"/>
              </a:solidFill>
              <a:latin typeface="Arial" charset="0"/>
              <a:ea typeface="+mn-ea"/>
              <a:cs typeface="Arial" charset="0"/>
            </a:defRPr>
          </a:lvl5pPr>
          <a:lvl6pPr marL="2286000" algn="l" defTabSz="914400" rtl="0" eaLnBrk="1" latinLnBrk="0" hangingPunct="1">
            <a:defRPr sz="2400" b="1" kern="1200">
              <a:solidFill>
                <a:srgbClr val="FF0000"/>
              </a:solidFill>
              <a:latin typeface="Arial" charset="0"/>
              <a:ea typeface="+mn-ea"/>
              <a:cs typeface="Arial" charset="0"/>
            </a:defRPr>
          </a:lvl6pPr>
          <a:lvl7pPr marL="2743200" algn="l" defTabSz="914400" rtl="0" eaLnBrk="1" latinLnBrk="0" hangingPunct="1">
            <a:defRPr sz="2400" b="1" kern="1200">
              <a:solidFill>
                <a:srgbClr val="FF0000"/>
              </a:solidFill>
              <a:latin typeface="Arial" charset="0"/>
              <a:ea typeface="+mn-ea"/>
              <a:cs typeface="Arial" charset="0"/>
            </a:defRPr>
          </a:lvl7pPr>
          <a:lvl8pPr marL="3200400" algn="l" defTabSz="914400" rtl="0" eaLnBrk="1" latinLnBrk="0" hangingPunct="1">
            <a:defRPr sz="2400" b="1" kern="1200">
              <a:solidFill>
                <a:srgbClr val="FF0000"/>
              </a:solidFill>
              <a:latin typeface="Arial" charset="0"/>
              <a:ea typeface="+mn-ea"/>
              <a:cs typeface="Arial" charset="0"/>
            </a:defRPr>
          </a:lvl8pPr>
          <a:lvl9pPr marL="3657600" algn="l" defTabSz="914400" rtl="0" eaLnBrk="1" latinLnBrk="0" hangingPunct="1">
            <a:defRPr sz="2400" b="1" kern="1200">
              <a:solidFill>
                <a:srgbClr val="FF0000"/>
              </a:solidFill>
              <a:latin typeface="Arial" charset="0"/>
              <a:ea typeface="+mn-ea"/>
              <a:cs typeface="Arial" charset="0"/>
            </a:defRPr>
          </a:lvl9pPr>
        </a:lstStyle>
        <a:p xmlns:a="http://schemas.openxmlformats.org/drawingml/2006/main">
          <a:pPr marL="342900" marR="0" indent="-342900" algn="l" defTabSz="914400" rtl="0" eaLnBrk="1" fontAlgn="base" latinLnBrk="0" hangingPunct="1">
            <a:lnSpc>
              <a:spcPct val="100000"/>
            </a:lnSpc>
            <a:spcBef>
              <a:spcPct val="20000"/>
            </a:spcBef>
            <a:spcAft>
              <a:spcPct val="0"/>
            </a:spcAft>
            <a:buClrTx/>
            <a:buSzTx/>
            <a:buFontTx/>
            <a:buNone/>
            <a:tabLst/>
          </a:pPr>
          <a:endParaRPr kumimoji="0" lang="lv-LV" sz="2400" b="0" i="0" u="none" strike="noStrike" cap="none" normalizeH="0" baseline="0">
            <a:ln>
              <a:noFill/>
            </a:ln>
            <a:solidFill>
              <a:schemeClr val="tx1"/>
            </a:solidFill>
            <a:effectLst/>
            <a:latin typeface="Verdana" pitchFamily="34" charset="0"/>
            <a:cs typeface="Arial" charset="0"/>
          </a:endParaRPr>
        </a:p>
      </cdr:txBody>
    </cdr:sp>
  </cdr:relSizeAnchor>
</c:userShapes>
</file>

<file path=ppt/drawings/drawing14.xml><?xml version="1.0" encoding="utf-8"?>
<c:userShapes xmlns:c="http://schemas.openxmlformats.org/drawingml/2006/chart">
  <cdr:relSizeAnchor xmlns:cdr="http://schemas.openxmlformats.org/drawingml/2006/chartDrawing">
    <cdr:from>
      <cdr:x>0.00778</cdr:x>
      <cdr:y>0.94066</cdr:y>
    </cdr:from>
    <cdr:to>
      <cdr:x>0.28267</cdr:x>
      <cdr:y>0.98973</cdr:y>
    </cdr:to>
    <cdr:sp macro="" textlink="">
      <cdr:nvSpPr>
        <cdr:cNvPr id="2036737" name="Text Box 1"/>
        <cdr:cNvSpPr txBox="1">
          <a:spLocks xmlns:a="http://schemas.openxmlformats.org/drawingml/2006/main" noChangeArrowheads="1"/>
        </cdr:cNvSpPr>
      </cdr:nvSpPr>
      <cdr:spPr bwMode="auto">
        <a:xfrm xmlns:a="http://schemas.openxmlformats.org/drawingml/2006/main">
          <a:off x="45278" y="4076701"/>
          <a:ext cx="1599798" cy="212666"/>
        </a:xfrm>
        <a:prstGeom xmlns:a="http://schemas.openxmlformats.org/drawingml/2006/main" prst="rect">
          <a:avLst/>
        </a:prstGeom>
        <a:noFill xmlns:a="http://schemas.openxmlformats.org/drawingml/2006/main"/>
        <a:ln xmlns:a="http://schemas.openxmlformats.org/drawingml/2006/main">
          <a:noFill/>
        </a:ln>
      </cdr:spPr>
      <cdr:txBody>
        <a:bodyPr xmlns:a="http://schemas.openxmlformats.org/drawingml/2006/main" vertOverflow="clip" wrap="square" lIns="27432" tIns="22860" rIns="0" bIns="0" anchor="t" upright="1"/>
        <a:lstStyle xmlns:a="http://schemas.openxmlformats.org/drawingml/2006/main"/>
        <a:p xmlns:a="http://schemas.openxmlformats.org/drawingml/2006/main">
          <a:pPr algn="l" rtl="0">
            <a:defRPr sz="1000"/>
          </a:pPr>
          <a:r>
            <a:rPr lang="lv-LV" sz="1000" b="0" i="1" u="none" strike="noStrike" baseline="0">
              <a:solidFill>
                <a:srgbClr val="000000"/>
              </a:solidFill>
              <a:latin typeface="Arial"/>
              <a:cs typeface="Arial"/>
            </a:rPr>
            <a:t>Bāzes: visi respondenti</a:t>
          </a:r>
        </a:p>
      </cdr:txBody>
    </cdr:sp>
  </cdr:relSizeAnchor>
</c:userShapes>
</file>

<file path=ppt/drawings/drawing15.xml><?xml version="1.0" encoding="utf-8"?>
<c:userShapes xmlns:c="http://schemas.openxmlformats.org/drawingml/2006/chart">
  <cdr:relSizeAnchor xmlns:cdr="http://schemas.openxmlformats.org/drawingml/2006/chartDrawing">
    <cdr:from>
      <cdr:x>0.00144</cdr:x>
      <cdr:y>0.85879</cdr:y>
    </cdr:from>
    <cdr:to>
      <cdr:x>0.00144</cdr:x>
      <cdr:y>0.85903</cdr:y>
    </cdr:to>
    <cdr:sp macro="" textlink="">
      <cdr:nvSpPr>
        <cdr:cNvPr id="3140610" name="Text Box 2"/>
        <cdr:cNvSpPr txBox="1">
          <a:spLocks xmlns:a="http://schemas.openxmlformats.org/drawingml/2006/main" noChangeArrowheads="1"/>
        </cdr:cNvSpPr>
      </cdr:nvSpPr>
      <cdr:spPr bwMode="auto">
        <a:xfrm xmlns:a="http://schemas.openxmlformats.org/drawingml/2006/main">
          <a:off x="44852" y="2065193"/>
          <a:ext cx="2287216" cy="335973"/>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cdr:spPr>
      <cdr:txBody>
        <a:bodyPr xmlns:a="http://schemas.openxmlformats.org/drawingml/2006/main" vertOverflow="clip" wrap="square" lIns="27432" tIns="0" rIns="0" bIns="22860" anchor="b" upright="1"/>
        <a:lstStyle xmlns:a="http://schemas.openxmlformats.org/drawingml/2006/main"/>
        <a:p xmlns:a="http://schemas.openxmlformats.org/drawingml/2006/main">
          <a:pPr algn="l" rtl="0">
            <a:defRPr sz="1000"/>
          </a:pPr>
          <a:r>
            <a:rPr lang="lv-LV" sz="700" b="0" i="1" u="none" strike="noStrike" baseline="0">
              <a:solidFill>
                <a:srgbClr val="000000"/>
              </a:solidFill>
              <a:latin typeface="Arial"/>
              <a:cs typeface="Arial"/>
            </a:rPr>
            <a:t>*Atbilžu grupas "pretenzijas pret Domes darbu/ nav neko labu paveikuši" un "nezina/NA"</a:t>
          </a:r>
        </a:p>
      </cdr:txBody>
    </cdr:sp>
  </cdr:relSizeAnchor>
</c:userShapes>
</file>

<file path=ppt/drawings/drawing16.xml><?xml version="1.0" encoding="utf-8"?>
<c:userShapes xmlns:c="http://schemas.openxmlformats.org/drawingml/2006/chart">
  <cdr:relSizeAnchor xmlns:cdr="http://schemas.openxmlformats.org/drawingml/2006/chartDrawing">
    <cdr:from>
      <cdr:x>0</cdr:x>
      <cdr:y>0.92753</cdr:y>
    </cdr:from>
    <cdr:to>
      <cdr:x>0</cdr:x>
      <cdr:y>0.92825</cdr:y>
    </cdr:to>
    <cdr:sp macro="" textlink="">
      <cdr:nvSpPr>
        <cdr:cNvPr id="310273" name="Text Box 1"/>
        <cdr:cNvSpPr txBox="1">
          <a:spLocks xmlns:a="http://schemas.openxmlformats.org/drawingml/2006/main" noChangeArrowheads="1"/>
        </cdr:cNvSpPr>
      </cdr:nvSpPr>
      <cdr:spPr bwMode="auto">
        <a:xfrm xmlns:a="http://schemas.openxmlformats.org/drawingml/2006/main">
          <a:off x="0" y="2222193"/>
          <a:ext cx="2548254" cy="200966"/>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cdr:spPr>
      <cdr:txBody>
        <a:bodyPr xmlns:a="http://schemas.openxmlformats.org/drawingml/2006/main" vertOverflow="clip" wrap="square" lIns="27432" tIns="22860" rIns="0" bIns="22860" anchor="ctr" upright="1"/>
        <a:lstStyle xmlns:a="http://schemas.openxmlformats.org/drawingml/2006/main"/>
        <a:p xmlns:a="http://schemas.openxmlformats.org/drawingml/2006/main">
          <a:pPr algn="l" rtl="0">
            <a:defRPr sz="1000"/>
          </a:pPr>
          <a:r>
            <a:rPr lang="en-US" sz="800" b="0" i="1" u="none" strike="noStrike" baseline="0">
              <a:solidFill>
                <a:srgbClr val="000000"/>
              </a:solidFill>
              <a:latin typeface="Arial"/>
              <a:cs typeface="Arial"/>
            </a:rPr>
            <a:t>Bāze: visi respondenti, n</a:t>
          </a:r>
          <a:r>
            <a:rPr lang="lv-LV" sz="800" b="0" i="1" u="none" strike="noStrike" baseline="0">
              <a:solidFill>
                <a:srgbClr val="000000"/>
              </a:solidFill>
              <a:latin typeface="Arial"/>
              <a:cs typeface="Arial"/>
            </a:rPr>
            <a:t>=1015</a:t>
          </a:r>
          <a:endParaRPr lang="en-US" sz="800" b="0" i="1" u="none" strike="noStrike" baseline="0">
            <a:solidFill>
              <a:srgbClr val="000000"/>
            </a:solidFill>
            <a:latin typeface="Arial"/>
            <a:cs typeface="Arial"/>
          </a:endParaRPr>
        </a:p>
      </cdr:txBody>
    </cdr:sp>
  </cdr:relSizeAnchor>
  <cdr:relSizeAnchor xmlns:cdr="http://schemas.openxmlformats.org/drawingml/2006/chartDrawing">
    <cdr:from>
      <cdr:x>0</cdr:x>
      <cdr:y>0.92843</cdr:y>
    </cdr:from>
    <cdr:to>
      <cdr:x>0</cdr:x>
      <cdr:y>0.92915</cdr:y>
    </cdr:to>
    <cdr:sp macro="" textlink="">
      <cdr:nvSpPr>
        <cdr:cNvPr id="3" name="Text Box 1"/>
        <cdr:cNvSpPr txBox="1">
          <a:spLocks xmlns:a="http://schemas.openxmlformats.org/drawingml/2006/main" noChangeArrowheads="1"/>
        </cdr:cNvSpPr>
      </cdr:nvSpPr>
      <cdr:spPr bwMode="auto">
        <a:xfrm xmlns:a="http://schemas.openxmlformats.org/drawingml/2006/main">
          <a:off x="0" y="2552700"/>
          <a:ext cx="2567065" cy="220980"/>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cdr:spPr>
      <cdr:txBody>
        <a:bodyPr xmlns:a="http://schemas.openxmlformats.org/drawingml/2006/main" wrap="square" lIns="27432" tIns="22860" rIns="0" bIns="22860" anchor="ctr"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en-US" sz="1000" b="0" i="1" u="none" strike="noStrike" baseline="0">
              <a:solidFill>
                <a:srgbClr val="000000"/>
              </a:solidFill>
              <a:latin typeface="Arial"/>
              <a:cs typeface="Arial"/>
            </a:rPr>
            <a:t>Bāze: visi respondenti, n</a:t>
          </a:r>
          <a:r>
            <a:rPr lang="lv-LV" sz="1000" b="0" i="1" u="none" strike="noStrike" baseline="0">
              <a:solidFill>
                <a:srgbClr val="000000"/>
              </a:solidFill>
              <a:latin typeface="Arial"/>
              <a:cs typeface="Arial"/>
            </a:rPr>
            <a:t>=1010</a:t>
          </a:r>
          <a:endParaRPr lang="en-US" sz="1000" b="0" i="1" u="none" strike="noStrike" baseline="0">
            <a:solidFill>
              <a:srgbClr val="000000"/>
            </a:solidFill>
            <a:latin typeface="Arial"/>
            <a:cs typeface="Arial"/>
          </a:endParaRPr>
        </a:p>
      </cdr:txBody>
    </cdr:sp>
  </cdr:relSizeAnchor>
  <cdr:relSizeAnchor xmlns:cdr="http://schemas.openxmlformats.org/drawingml/2006/chartDrawing">
    <cdr:from>
      <cdr:x>0.18528</cdr:x>
      <cdr:y>0.35301</cdr:y>
    </cdr:from>
    <cdr:to>
      <cdr:x>0.22489</cdr:x>
      <cdr:y>0.7999</cdr:y>
    </cdr:to>
    <cdr:sp macro="" textlink="">
      <cdr:nvSpPr>
        <cdr:cNvPr id="2" name="Left Brace 1"/>
        <cdr:cNvSpPr/>
      </cdr:nvSpPr>
      <cdr:spPr>
        <a:xfrm xmlns:a="http://schemas.openxmlformats.org/drawingml/2006/main">
          <a:off x="1368152" y="1524392"/>
          <a:ext cx="292493" cy="1929813"/>
        </a:xfrm>
        <a:prstGeom xmlns:a="http://schemas.openxmlformats.org/drawingml/2006/main" prst="leftBrace">
          <a:avLst>
            <a:gd name="adj1" fmla="val 34333"/>
            <a:gd name="adj2" fmla="val 50000"/>
          </a:avLst>
        </a:prstGeom>
        <a:ln xmlns:a="http://schemas.openxmlformats.org/drawingml/2006/main">
          <a:solidFill>
            <a:schemeClr val="accent1">
              <a:lumMod val="50000"/>
            </a:schemeClr>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dr:relSizeAnchor xmlns:cdr="http://schemas.openxmlformats.org/drawingml/2006/chartDrawing">
    <cdr:from>
      <cdr:x>0.8499</cdr:x>
      <cdr:y>0.43305</cdr:y>
    </cdr:from>
    <cdr:to>
      <cdr:x>1</cdr:x>
      <cdr:y>0.62603</cdr:y>
    </cdr:to>
    <cdr:sp macro="" textlink="">
      <cdr:nvSpPr>
        <cdr:cNvPr id="5" name="TextBox 3"/>
        <cdr:cNvSpPr txBox="1"/>
      </cdr:nvSpPr>
      <cdr:spPr>
        <a:xfrm xmlns:a="http://schemas.openxmlformats.org/drawingml/2006/main">
          <a:off x="6275928" y="1870030"/>
          <a:ext cx="1108386" cy="833346"/>
        </a:xfrm>
        <a:prstGeom xmlns:a="http://schemas.openxmlformats.org/drawingml/2006/main" prst="rect">
          <a:avLst/>
        </a:prstGeom>
        <a:noFill xmlns:a="http://schemas.openxmlformats.org/drawingml/2006/main"/>
        <a:ln xmlns:a="http://schemas.openxmlformats.org/drawingml/2006/main" w="9525" cmpd="sng">
          <a:no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p xmlns:a="http://schemas.openxmlformats.org/drawingml/2006/main">
          <a:pPr algn="ctr" rtl="0">
            <a:defRPr sz="1000"/>
          </a:pPr>
          <a:r>
            <a:rPr lang="en-US" sz="1400" b="1" i="0" u="none" strike="noStrike" baseline="0" dirty="0" err="1">
              <a:solidFill>
                <a:srgbClr val="B60000"/>
              </a:solidFill>
              <a:latin typeface="Arial"/>
              <a:cs typeface="Arial"/>
            </a:rPr>
            <a:t>Slikti</a:t>
          </a:r>
          <a:endParaRPr lang="en-US" sz="1400" b="1" i="0" u="none" strike="noStrike" baseline="0" dirty="0">
            <a:solidFill>
              <a:srgbClr val="B60000"/>
            </a:solidFill>
            <a:latin typeface="Arial"/>
            <a:cs typeface="Arial"/>
          </a:endParaRPr>
        </a:p>
        <a:p xmlns:a="http://schemas.openxmlformats.org/drawingml/2006/main">
          <a:pPr algn="ctr" rtl="0">
            <a:defRPr sz="1000"/>
          </a:pPr>
          <a:r>
            <a:rPr lang="lv-LV" sz="1400" b="1" i="0" u="none" strike="noStrike" baseline="0" dirty="0">
              <a:solidFill>
                <a:srgbClr val="B60000"/>
              </a:solidFill>
              <a:latin typeface="Arial"/>
              <a:cs typeface="Arial"/>
            </a:rPr>
            <a:t>14</a:t>
          </a:r>
          <a:r>
            <a:rPr lang="en-US" sz="1400" b="1" i="0" u="none" strike="noStrike" baseline="0" dirty="0">
              <a:solidFill>
                <a:srgbClr val="B60000"/>
              </a:solidFill>
              <a:latin typeface="Arial"/>
              <a:cs typeface="Arial"/>
            </a:rPr>
            <a:t>%</a:t>
          </a:r>
        </a:p>
        <a:p xmlns:a="http://schemas.openxmlformats.org/drawingml/2006/main">
          <a:pPr algn="ctr" rtl="0">
            <a:defRPr sz="1000"/>
          </a:pPr>
          <a:endParaRPr lang="en-US" sz="1400" b="1" i="0" u="none" strike="noStrike" baseline="0" dirty="0">
            <a:solidFill>
              <a:srgbClr val="B60000"/>
            </a:solidFill>
            <a:latin typeface="Arial"/>
            <a:cs typeface="Arial"/>
          </a:endParaRPr>
        </a:p>
      </cdr:txBody>
    </cdr:sp>
  </cdr:relSizeAnchor>
  <cdr:relSizeAnchor xmlns:cdr="http://schemas.openxmlformats.org/drawingml/2006/chartDrawing">
    <cdr:from>
      <cdr:x>0.00135</cdr:x>
      <cdr:y>0.88932</cdr:y>
    </cdr:from>
    <cdr:to>
      <cdr:x>0.34256</cdr:x>
      <cdr:y>1</cdr:y>
    </cdr:to>
    <cdr:sp macro="" textlink="">
      <cdr:nvSpPr>
        <cdr:cNvPr id="6" name="Text Box 1"/>
        <cdr:cNvSpPr txBox="1">
          <a:spLocks xmlns:a="http://schemas.openxmlformats.org/drawingml/2006/main" noChangeArrowheads="1"/>
        </cdr:cNvSpPr>
      </cdr:nvSpPr>
      <cdr:spPr bwMode="auto">
        <a:xfrm xmlns:a="http://schemas.openxmlformats.org/drawingml/2006/main">
          <a:off x="8466" y="2340764"/>
          <a:ext cx="2139951" cy="291311"/>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cdr:spPr>
      <cdr:txBody>
        <a:bodyPr xmlns:a="http://schemas.openxmlformats.org/drawingml/2006/main" wrap="square" lIns="27432" tIns="0" rIns="0" bIns="22860" anchor="b"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en-US" sz="1000" b="0" i="1" u="none" strike="noStrike" baseline="0">
              <a:solidFill>
                <a:srgbClr val="000000"/>
              </a:solidFill>
              <a:latin typeface="Arial"/>
              <a:cs typeface="Arial"/>
            </a:rPr>
            <a:t>Bāze: </a:t>
          </a:r>
          <a:r>
            <a:rPr lang="lv-LV" sz="1000" b="0" i="1" u="none" strike="noStrike" baseline="0">
              <a:solidFill>
                <a:srgbClr val="000000"/>
              </a:solidFill>
              <a:latin typeface="Arial"/>
              <a:cs typeface="Arial"/>
            </a:rPr>
            <a:t>visi respondenti, n=1003</a:t>
          </a:r>
          <a:endParaRPr lang="en-US" sz="1000" b="0" i="1" u="none" strike="noStrike" baseline="0">
            <a:solidFill>
              <a:srgbClr val="000000"/>
            </a:solidFill>
            <a:latin typeface="Arial"/>
            <a:cs typeface="Arial"/>
          </a:endParaRPr>
        </a:p>
      </cdr:txBody>
    </cdr:sp>
  </cdr:relSizeAnchor>
  <cdr:relSizeAnchor xmlns:cdr="http://schemas.openxmlformats.org/drawingml/2006/chartDrawing">
    <cdr:from>
      <cdr:x>0.83863</cdr:x>
      <cdr:y>0.333</cdr:y>
    </cdr:from>
    <cdr:to>
      <cdr:x>0.87062</cdr:x>
      <cdr:y>0.64982</cdr:y>
    </cdr:to>
    <cdr:sp macro="" textlink="">
      <cdr:nvSpPr>
        <cdr:cNvPr id="4" name="Right Brace 3">
          <a:extLst xmlns:a="http://schemas.openxmlformats.org/drawingml/2006/main">
            <a:ext uri="{FF2B5EF4-FFF2-40B4-BE49-F238E27FC236}">
              <a16:creationId xmlns:a16="http://schemas.microsoft.com/office/drawing/2014/main" id="{D77B2602-2FF3-8EBD-FD0B-87C0C875A974}"/>
            </a:ext>
          </a:extLst>
        </cdr:cNvPr>
        <cdr:cNvSpPr/>
      </cdr:nvSpPr>
      <cdr:spPr>
        <a:xfrm xmlns:a="http://schemas.openxmlformats.org/drawingml/2006/main">
          <a:off x="6192688" y="1437982"/>
          <a:ext cx="236220" cy="1368152"/>
        </a:xfrm>
        <a:prstGeom xmlns:a="http://schemas.openxmlformats.org/drawingml/2006/main" prst="rightBrace">
          <a:avLst>
            <a:gd name="adj1" fmla="val 37811"/>
            <a:gd name="adj2" fmla="val 50000"/>
          </a:avLst>
        </a:prstGeom>
        <a:ln xmlns:a="http://schemas.openxmlformats.org/drawingml/2006/main">
          <a:solidFill>
            <a:srgbClr val="BC0000"/>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rtlCol="0" anchor="t"/>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cdr:x>
      <cdr:y>0.5</cdr:y>
    </cdr:from>
    <cdr:to>
      <cdr:x>0.19618</cdr:x>
      <cdr:y>0.62544</cdr:y>
    </cdr:to>
    <cdr:sp macro="" textlink="">
      <cdr:nvSpPr>
        <cdr:cNvPr id="7" name="TextBox 3">
          <a:extLst xmlns:a="http://schemas.openxmlformats.org/drawingml/2006/main">
            <a:ext uri="{FF2B5EF4-FFF2-40B4-BE49-F238E27FC236}">
              <a16:creationId xmlns:a16="http://schemas.microsoft.com/office/drawing/2014/main" id="{7B5CBDDC-7271-ED9A-0393-98662A9EFB92}"/>
            </a:ext>
          </a:extLst>
        </cdr:cNvPr>
        <cdr:cNvSpPr txBox="1"/>
      </cdr:nvSpPr>
      <cdr:spPr>
        <a:xfrm xmlns:a="http://schemas.openxmlformats.org/drawingml/2006/main">
          <a:off x="0" y="2159151"/>
          <a:ext cx="1448647" cy="541691"/>
        </a:xfrm>
        <a:prstGeom xmlns:a="http://schemas.openxmlformats.org/drawingml/2006/main" prst="rect">
          <a:avLst/>
        </a:prstGeom>
        <a:noFill xmlns:a="http://schemas.openxmlformats.org/drawingml/2006/main"/>
        <a:ln xmlns:a="http://schemas.openxmlformats.org/drawingml/2006/main" w="9525" cmpd="sng">
          <a:no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pPr algn="ctr"/>
          <a:r>
            <a:rPr lang="lv-LV" sz="1400" b="1" dirty="0">
              <a:solidFill>
                <a:schemeClr val="accent1">
                  <a:lumMod val="75000"/>
                </a:schemeClr>
              </a:solidFill>
              <a:latin typeface="Arial" panose="020B0604020202020204" pitchFamily="34" charset="0"/>
              <a:cs typeface="Arial" panose="020B0604020202020204" pitchFamily="34" charset="0"/>
            </a:rPr>
            <a:t>Labi + Teicami</a:t>
          </a:r>
        </a:p>
        <a:p xmlns:a="http://schemas.openxmlformats.org/drawingml/2006/main">
          <a:pPr algn="ctr"/>
          <a:r>
            <a:rPr lang="lv-LV" sz="1400" b="1" dirty="0">
              <a:solidFill>
                <a:schemeClr val="accent1">
                  <a:lumMod val="75000"/>
                </a:schemeClr>
              </a:solidFill>
              <a:latin typeface="Arial" panose="020B0604020202020204" pitchFamily="34" charset="0"/>
              <a:cs typeface="Arial" panose="020B0604020202020204" pitchFamily="34" charset="0"/>
            </a:rPr>
            <a:t>22%</a:t>
          </a:r>
        </a:p>
        <a:p xmlns:a="http://schemas.openxmlformats.org/drawingml/2006/main">
          <a:pPr algn="ctr"/>
          <a:endParaRPr lang="en-US" sz="1400" b="1" dirty="0">
            <a:latin typeface="Arial" panose="020B0604020202020204" pitchFamily="34" charset="0"/>
            <a:cs typeface="Arial" panose="020B0604020202020204" pitchFamily="34" charset="0"/>
          </a:endParaRPr>
        </a:p>
      </cdr:txBody>
    </cdr:sp>
  </cdr:relSizeAnchor>
</c:userShapes>
</file>

<file path=ppt/drawings/drawing17.xml><?xml version="1.0" encoding="utf-8"?>
<c:userShapes xmlns:c="http://schemas.openxmlformats.org/drawingml/2006/chart">
  <cdr:relSizeAnchor xmlns:cdr="http://schemas.openxmlformats.org/drawingml/2006/chartDrawing">
    <cdr:from>
      <cdr:x>0.00074</cdr:x>
      <cdr:y>0.90018</cdr:y>
    </cdr:from>
    <cdr:to>
      <cdr:x>0.00074</cdr:x>
      <cdr:y>0.90089</cdr:y>
    </cdr:to>
    <cdr:sp macro="" textlink="">
      <cdr:nvSpPr>
        <cdr:cNvPr id="765953" name="Text Box 1"/>
        <cdr:cNvSpPr txBox="1">
          <a:spLocks xmlns:a="http://schemas.openxmlformats.org/drawingml/2006/main" noChangeArrowheads="1"/>
        </cdr:cNvSpPr>
      </cdr:nvSpPr>
      <cdr:spPr bwMode="auto">
        <a:xfrm xmlns:a="http://schemas.openxmlformats.org/drawingml/2006/main">
          <a:off x="47802" y="1520978"/>
          <a:ext cx="2397482" cy="183168"/>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cdr:spPr>
      <cdr:txBody>
        <a:bodyPr xmlns:a="http://schemas.openxmlformats.org/drawingml/2006/main" vertOverflow="clip" wrap="square" lIns="27432" tIns="0" rIns="0" bIns="22860" anchor="b" upright="1"/>
        <a:lstStyle xmlns:a="http://schemas.openxmlformats.org/drawingml/2006/main"/>
        <a:p xmlns:a="http://schemas.openxmlformats.org/drawingml/2006/main">
          <a:pPr algn="l" rtl="0">
            <a:defRPr sz="1000"/>
          </a:pPr>
          <a:r>
            <a:rPr lang="en-US" sz="800" b="0" i="1" u="none" strike="noStrike" baseline="0">
              <a:solidFill>
                <a:srgbClr val="000000"/>
              </a:solidFill>
              <a:latin typeface="Arial"/>
              <a:cs typeface="Arial"/>
            </a:rPr>
            <a:t>Bāzes: visi respondenti</a:t>
          </a:r>
        </a:p>
      </cdr:txBody>
    </cdr:sp>
  </cdr:relSizeAnchor>
  <cdr:relSizeAnchor xmlns:cdr="http://schemas.openxmlformats.org/drawingml/2006/chartDrawing">
    <cdr:from>
      <cdr:x>0</cdr:x>
      <cdr:y>0.9815</cdr:y>
    </cdr:from>
    <cdr:to>
      <cdr:x>0</cdr:x>
      <cdr:y>0.98174</cdr:y>
    </cdr:to>
    <cdr:sp macro="" textlink="">
      <cdr:nvSpPr>
        <cdr:cNvPr id="3" name="Text Box 1"/>
        <cdr:cNvSpPr txBox="1">
          <a:spLocks xmlns:a="http://schemas.openxmlformats.org/drawingml/2006/main" noChangeArrowheads="1"/>
        </cdr:cNvSpPr>
      </cdr:nvSpPr>
      <cdr:spPr bwMode="auto">
        <a:xfrm xmlns:a="http://schemas.openxmlformats.org/drawingml/2006/main">
          <a:off x="0" y="6858000"/>
          <a:ext cx="2778098" cy="228600"/>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cdr:spPr>
      <cdr:txBody>
        <a:bodyPr xmlns:a="http://schemas.openxmlformats.org/drawingml/2006/main" wrap="square" lIns="27432" tIns="0" rIns="0" bIns="22860" anchor="b"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en-US" sz="1000" b="0" i="1" u="none" strike="noStrike" baseline="0">
              <a:solidFill>
                <a:srgbClr val="000000"/>
              </a:solidFill>
              <a:latin typeface="Arial"/>
              <a:cs typeface="Arial"/>
            </a:rPr>
            <a:t>Bāze</a:t>
          </a:r>
          <a:r>
            <a:rPr lang="lv-LV" sz="1000" b="0" i="1" u="none" strike="noStrike" baseline="0">
              <a:solidFill>
                <a:srgbClr val="000000"/>
              </a:solidFill>
              <a:latin typeface="Arial"/>
              <a:cs typeface="Arial"/>
            </a:rPr>
            <a:t>s</a:t>
          </a:r>
          <a:r>
            <a:rPr lang="en-US" sz="1000" b="0" i="1" u="none" strike="noStrike" baseline="0">
              <a:solidFill>
                <a:srgbClr val="000000"/>
              </a:solidFill>
              <a:latin typeface="Arial"/>
              <a:cs typeface="Arial"/>
            </a:rPr>
            <a:t>: </a:t>
          </a:r>
          <a:r>
            <a:rPr lang="lv-LV" sz="1000" b="0" i="1" u="none" strike="noStrike" baseline="0">
              <a:solidFill>
                <a:srgbClr val="000000"/>
              </a:solidFill>
              <a:latin typeface="Arial"/>
              <a:cs typeface="Arial"/>
            </a:rPr>
            <a:t>visi respondenti</a:t>
          </a:r>
          <a:endParaRPr lang="en-US" sz="1000" b="0" i="1" u="none" strike="noStrike" baseline="0">
            <a:solidFill>
              <a:srgbClr val="000000"/>
            </a:solidFill>
            <a:latin typeface="Arial"/>
            <a:cs typeface="Arial"/>
          </a:endParaRPr>
        </a:p>
      </cdr:txBody>
    </cdr:sp>
  </cdr:relSizeAnchor>
  <cdr:relSizeAnchor xmlns:cdr="http://schemas.openxmlformats.org/drawingml/2006/chartDrawing">
    <cdr:from>
      <cdr:x>0.00832</cdr:x>
      <cdr:y>0.85785</cdr:y>
    </cdr:from>
    <cdr:to>
      <cdr:x>0.23804</cdr:x>
      <cdr:y>0.94449</cdr:y>
    </cdr:to>
    <cdr:sp macro="" textlink="">
      <cdr:nvSpPr>
        <cdr:cNvPr id="4" name="Text Box 1"/>
        <cdr:cNvSpPr txBox="1">
          <a:spLocks xmlns:a="http://schemas.openxmlformats.org/drawingml/2006/main" noChangeArrowheads="1"/>
        </cdr:cNvSpPr>
      </cdr:nvSpPr>
      <cdr:spPr bwMode="auto">
        <a:xfrm xmlns:a="http://schemas.openxmlformats.org/drawingml/2006/main">
          <a:off x="62706" y="3027363"/>
          <a:ext cx="1730736" cy="305745"/>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cdr:spPr>
      <cdr:txBody>
        <a:bodyPr xmlns:a="http://schemas.openxmlformats.org/drawingml/2006/main" wrap="square" lIns="27432" tIns="0" rIns="0" bIns="22860" anchor="b"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en-US" sz="1000" b="0" i="1" u="none" strike="noStrike" baseline="0">
              <a:solidFill>
                <a:srgbClr val="000000"/>
              </a:solidFill>
              <a:latin typeface="Arial"/>
              <a:cs typeface="Arial"/>
            </a:rPr>
            <a:t>Bāzes: </a:t>
          </a:r>
          <a:r>
            <a:rPr lang="lv-LV" sz="1000" b="0" i="1" u="none" strike="noStrike" baseline="0">
              <a:solidFill>
                <a:srgbClr val="000000"/>
              </a:solidFill>
              <a:latin typeface="Arial"/>
              <a:cs typeface="Arial"/>
            </a:rPr>
            <a:t>visi respondenti</a:t>
          </a:r>
          <a:endParaRPr lang="en-US" sz="1000" b="0" i="1" u="none" strike="noStrike" baseline="0">
            <a:solidFill>
              <a:srgbClr val="000000"/>
            </a:solidFill>
            <a:latin typeface="Arial"/>
            <a:cs typeface="Arial"/>
          </a:endParaRPr>
        </a:p>
      </cdr:txBody>
    </cdr:sp>
  </cdr:relSizeAnchor>
</c:userShapes>
</file>

<file path=ppt/drawings/drawing18.xml><?xml version="1.0" encoding="utf-8"?>
<c:userShapes xmlns:c="http://schemas.openxmlformats.org/drawingml/2006/chart">
  <cdr:relSizeAnchor xmlns:cdr="http://schemas.openxmlformats.org/drawingml/2006/chartDrawing">
    <cdr:from>
      <cdr:x>0.00074</cdr:x>
      <cdr:y>0.90018</cdr:y>
    </cdr:from>
    <cdr:to>
      <cdr:x>0.00074</cdr:x>
      <cdr:y>0.90089</cdr:y>
    </cdr:to>
    <cdr:sp macro="" textlink="">
      <cdr:nvSpPr>
        <cdr:cNvPr id="765953" name="Text Box 1"/>
        <cdr:cNvSpPr txBox="1">
          <a:spLocks xmlns:a="http://schemas.openxmlformats.org/drawingml/2006/main" noChangeArrowheads="1"/>
        </cdr:cNvSpPr>
      </cdr:nvSpPr>
      <cdr:spPr bwMode="auto">
        <a:xfrm xmlns:a="http://schemas.openxmlformats.org/drawingml/2006/main">
          <a:off x="47802" y="1520978"/>
          <a:ext cx="2397482" cy="183168"/>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cdr:spPr>
      <cdr:txBody>
        <a:bodyPr xmlns:a="http://schemas.openxmlformats.org/drawingml/2006/main" vertOverflow="clip" wrap="square" lIns="27432" tIns="0" rIns="0" bIns="22860" anchor="b" upright="1"/>
        <a:lstStyle xmlns:a="http://schemas.openxmlformats.org/drawingml/2006/main"/>
        <a:p xmlns:a="http://schemas.openxmlformats.org/drawingml/2006/main">
          <a:pPr algn="l" rtl="0">
            <a:defRPr sz="1000"/>
          </a:pPr>
          <a:r>
            <a:rPr lang="en-US" sz="800" b="0" i="1" u="none" strike="noStrike" baseline="0">
              <a:solidFill>
                <a:srgbClr val="000000"/>
              </a:solidFill>
              <a:latin typeface="Arial"/>
              <a:cs typeface="Arial"/>
            </a:rPr>
            <a:t>Bāzes: visi respondenti</a:t>
          </a:r>
        </a:p>
      </cdr:txBody>
    </cdr:sp>
  </cdr:relSizeAnchor>
  <cdr:relSizeAnchor xmlns:cdr="http://schemas.openxmlformats.org/drawingml/2006/chartDrawing">
    <cdr:from>
      <cdr:x>0</cdr:x>
      <cdr:y>0.9815</cdr:y>
    </cdr:from>
    <cdr:to>
      <cdr:x>0</cdr:x>
      <cdr:y>0.98174</cdr:y>
    </cdr:to>
    <cdr:sp macro="" textlink="">
      <cdr:nvSpPr>
        <cdr:cNvPr id="3" name="Text Box 1"/>
        <cdr:cNvSpPr txBox="1">
          <a:spLocks xmlns:a="http://schemas.openxmlformats.org/drawingml/2006/main" noChangeArrowheads="1"/>
        </cdr:cNvSpPr>
      </cdr:nvSpPr>
      <cdr:spPr bwMode="auto">
        <a:xfrm xmlns:a="http://schemas.openxmlformats.org/drawingml/2006/main">
          <a:off x="0" y="6858000"/>
          <a:ext cx="2778098" cy="228600"/>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cdr:spPr>
      <cdr:txBody>
        <a:bodyPr xmlns:a="http://schemas.openxmlformats.org/drawingml/2006/main" wrap="square" lIns="27432" tIns="0" rIns="0" bIns="22860" anchor="b"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en-US" sz="1000" b="0" i="1" u="none" strike="noStrike" baseline="0">
              <a:solidFill>
                <a:srgbClr val="000000"/>
              </a:solidFill>
              <a:latin typeface="Arial"/>
              <a:cs typeface="Arial"/>
            </a:rPr>
            <a:t>Bāze</a:t>
          </a:r>
          <a:r>
            <a:rPr lang="lv-LV" sz="1000" b="0" i="1" u="none" strike="noStrike" baseline="0">
              <a:solidFill>
                <a:srgbClr val="000000"/>
              </a:solidFill>
              <a:latin typeface="Arial"/>
              <a:cs typeface="Arial"/>
            </a:rPr>
            <a:t>s</a:t>
          </a:r>
          <a:r>
            <a:rPr lang="en-US" sz="1000" b="0" i="1" u="none" strike="noStrike" baseline="0">
              <a:solidFill>
                <a:srgbClr val="000000"/>
              </a:solidFill>
              <a:latin typeface="Arial"/>
              <a:cs typeface="Arial"/>
            </a:rPr>
            <a:t>: </a:t>
          </a:r>
          <a:r>
            <a:rPr lang="lv-LV" sz="1000" b="0" i="1" u="none" strike="noStrike" baseline="0">
              <a:solidFill>
                <a:srgbClr val="000000"/>
              </a:solidFill>
              <a:latin typeface="Arial"/>
              <a:cs typeface="Arial"/>
            </a:rPr>
            <a:t>visi respondenti</a:t>
          </a:r>
          <a:endParaRPr lang="en-US" sz="1000" b="0" i="1" u="none" strike="noStrike" baseline="0">
            <a:solidFill>
              <a:srgbClr val="000000"/>
            </a:solidFill>
            <a:latin typeface="Arial"/>
            <a:cs typeface="Arial"/>
          </a:endParaRPr>
        </a:p>
      </cdr:txBody>
    </cdr:sp>
  </cdr:relSizeAnchor>
  <cdr:relSizeAnchor xmlns:cdr="http://schemas.openxmlformats.org/drawingml/2006/chartDrawing">
    <cdr:from>
      <cdr:x>0.00832</cdr:x>
      <cdr:y>0.90171</cdr:y>
    </cdr:from>
    <cdr:to>
      <cdr:x>0.23804</cdr:x>
      <cdr:y>0.98835</cdr:y>
    </cdr:to>
    <cdr:sp macro="" textlink="">
      <cdr:nvSpPr>
        <cdr:cNvPr id="4" name="Text Box 1"/>
        <cdr:cNvSpPr txBox="1">
          <a:spLocks xmlns:a="http://schemas.openxmlformats.org/drawingml/2006/main" noChangeArrowheads="1"/>
        </cdr:cNvSpPr>
      </cdr:nvSpPr>
      <cdr:spPr bwMode="auto">
        <a:xfrm xmlns:a="http://schemas.openxmlformats.org/drawingml/2006/main">
          <a:off x="62706" y="3182143"/>
          <a:ext cx="1730736" cy="305745"/>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cdr:spPr>
      <cdr:txBody>
        <a:bodyPr xmlns:a="http://schemas.openxmlformats.org/drawingml/2006/main" wrap="square" lIns="27432" tIns="0" rIns="0" bIns="22860" anchor="b"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en-US" sz="1000" b="0" i="1" u="none" strike="noStrike" baseline="0">
              <a:solidFill>
                <a:srgbClr val="000000"/>
              </a:solidFill>
              <a:latin typeface="Arial"/>
              <a:cs typeface="Arial"/>
            </a:rPr>
            <a:t>Bāzes: </a:t>
          </a:r>
          <a:r>
            <a:rPr lang="lv-LV" sz="1000" b="0" i="1" u="none" strike="noStrike" baseline="0">
              <a:solidFill>
                <a:srgbClr val="000000"/>
              </a:solidFill>
              <a:latin typeface="Arial"/>
              <a:cs typeface="Arial"/>
            </a:rPr>
            <a:t>visi respondenti</a:t>
          </a:r>
          <a:endParaRPr lang="en-US" sz="1000" b="0" i="1" u="none" strike="noStrike" baseline="0">
            <a:solidFill>
              <a:srgbClr val="000000"/>
            </a:solidFill>
            <a:latin typeface="Arial"/>
            <a:cs typeface="Arial"/>
          </a:endParaRPr>
        </a:p>
      </cdr:txBody>
    </cdr:sp>
  </cdr:relSizeAnchor>
</c:userShapes>
</file>

<file path=ppt/drawings/drawing19.xml><?xml version="1.0" encoding="utf-8"?>
<c:userShapes xmlns:c="http://schemas.openxmlformats.org/drawingml/2006/chart">
  <cdr:relSizeAnchor xmlns:cdr="http://schemas.openxmlformats.org/drawingml/2006/chartDrawing">
    <cdr:from>
      <cdr:x>0.00074</cdr:x>
      <cdr:y>0.90018</cdr:y>
    </cdr:from>
    <cdr:to>
      <cdr:x>0.00074</cdr:x>
      <cdr:y>0.90089</cdr:y>
    </cdr:to>
    <cdr:sp macro="" textlink="">
      <cdr:nvSpPr>
        <cdr:cNvPr id="765953" name="Text Box 1"/>
        <cdr:cNvSpPr txBox="1">
          <a:spLocks xmlns:a="http://schemas.openxmlformats.org/drawingml/2006/main" noChangeArrowheads="1"/>
        </cdr:cNvSpPr>
      </cdr:nvSpPr>
      <cdr:spPr bwMode="auto">
        <a:xfrm xmlns:a="http://schemas.openxmlformats.org/drawingml/2006/main">
          <a:off x="47802" y="1520978"/>
          <a:ext cx="2397482" cy="183168"/>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cdr:spPr>
      <cdr:txBody>
        <a:bodyPr xmlns:a="http://schemas.openxmlformats.org/drawingml/2006/main" vertOverflow="clip" wrap="square" lIns="27432" tIns="0" rIns="0" bIns="22860" anchor="b" upright="1"/>
        <a:lstStyle xmlns:a="http://schemas.openxmlformats.org/drawingml/2006/main"/>
        <a:p xmlns:a="http://schemas.openxmlformats.org/drawingml/2006/main">
          <a:pPr algn="l" rtl="0">
            <a:defRPr sz="1000"/>
          </a:pPr>
          <a:r>
            <a:rPr lang="en-US" sz="800" b="0" i="1" u="none" strike="noStrike" baseline="0">
              <a:solidFill>
                <a:srgbClr val="000000"/>
              </a:solidFill>
              <a:latin typeface="Arial"/>
              <a:cs typeface="Arial"/>
            </a:rPr>
            <a:t>Bāzes: visi respondenti</a:t>
          </a:r>
        </a:p>
      </cdr:txBody>
    </cdr:sp>
  </cdr:relSizeAnchor>
  <cdr:relSizeAnchor xmlns:cdr="http://schemas.openxmlformats.org/drawingml/2006/chartDrawing">
    <cdr:from>
      <cdr:x>0</cdr:x>
      <cdr:y>0.96749</cdr:y>
    </cdr:from>
    <cdr:to>
      <cdr:x>0.36382</cdr:x>
      <cdr:y>1</cdr:y>
    </cdr:to>
    <cdr:sp macro="" textlink="">
      <cdr:nvSpPr>
        <cdr:cNvPr id="3" name="Text Box 1"/>
        <cdr:cNvSpPr txBox="1">
          <a:spLocks xmlns:a="http://schemas.openxmlformats.org/drawingml/2006/main" noChangeArrowheads="1"/>
        </cdr:cNvSpPr>
      </cdr:nvSpPr>
      <cdr:spPr bwMode="auto">
        <a:xfrm xmlns:a="http://schemas.openxmlformats.org/drawingml/2006/main">
          <a:off x="0" y="6858000"/>
          <a:ext cx="2778098" cy="228600"/>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cdr:spPr>
      <cdr:txBody>
        <a:bodyPr xmlns:a="http://schemas.openxmlformats.org/drawingml/2006/main" wrap="square" lIns="27432" tIns="0" rIns="0" bIns="22860" anchor="b"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en-US" sz="1000" b="0" i="1" u="none" strike="noStrike" baseline="0">
              <a:solidFill>
                <a:srgbClr val="000000"/>
              </a:solidFill>
              <a:latin typeface="Arial"/>
              <a:cs typeface="Arial"/>
            </a:rPr>
            <a:t>Bāze</a:t>
          </a:r>
          <a:r>
            <a:rPr lang="lv-LV" sz="1000" b="0" i="1" u="none" strike="noStrike" baseline="0">
              <a:solidFill>
                <a:srgbClr val="000000"/>
              </a:solidFill>
              <a:latin typeface="Arial"/>
              <a:cs typeface="Arial"/>
            </a:rPr>
            <a:t>s</a:t>
          </a:r>
          <a:r>
            <a:rPr lang="en-US" sz="1000" b="0" i="1" u="none" strike="noStrike" baseline="0">
              <a:solidFill>
                <a:srgbClr val="000000"/>
              </a:solidFill>
              <a:latin typeface="Arial"/>
              <a:cs typeface="Arial"/>
            </a:rPr>
            <a:t>: </a:t>
          </a:r>
          <a:r>
            <a:rPr lang="lv-LV" sz="1000" b="0" i="1" u="none" strike="noStrike" baseline="0">
              <a:solidFill>
                <a:srgbClr val="000000"/>
              </a:solidFill>
              <a:latin typeface="Arial"/>
              <a:cs typeface="Arial"/>
            </a:rPr>
            <a:t>visi respondenti</a:t>
          </a:r>
          <a:endParaRPr lang="en-US" sz="1000" b="0" i="1" u="none" strike="noStrike" baseline="0">
            <a:solidFill>
              <a:srgbClr val="000000"/>
            </a:solidFill>
            <a:latin typeface="Arial"/>
            <a:cs typeface="Arial"/>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1.63786E-7</cdr:x>
      <cdr:y>0.95455</cdr:y>
    </cdr:from>
    <cdr:to>
      <cdr:x>0.20534</cdr:x>
      <cdr:y>1</cdr:y>
    </cdr:to>
    <cdr:sp macro="" textlink="">
      <cdr:nvSpPr>
        <cdr:cNvPr id="1386497" name="Text Box 1"/>
        <cdr:cNvSpPr txBox="1">
          <a:spLocks xmlns:a="http://schemas.openxmlformats.org/drawingml/2006/main" noChangeArrowheads="1"/>
        </cdr:cNvSpPr>
      </cdr:nvSpPr>
      <cdr:spPr bwMode="auto">
        <a:xfrm xmlns:a="http://schemas.openxmlformats.org/drawingml/2006/main">
          <a:off x="1" y="2600324"/>
          <a:ext cx="1253736" cy="123825"/>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cdr:spPr>
      <cdr:txBody>
        <a:bodyPr xmlns:a="http://schemas.openxmlformats.org/drawingml/2006/main" vertOverflow="clip" wrap="square" lIns="27432" tIns="22860" rIns="0" bIns="22860" anchor="ctr" upright="1"/>
        <a:lstStyle xmlns:a="http://schemas.openxmlformats.org/drawingml/2006/main"/>
        <a:p xmlns:a="http://schemas.openxmlformats.org/drawingml/2006/main">
          <a:pPr algn="l" rtl="0">
            <a:defRPr sz="1000"/>
          </a:pPr>
          <a:r>
            <a:rPr lang="en-US" sz="1000" b="0" i="1" u="none" strike="noStrike" baseline="0">
              <a:solidFill>
                <a:srgbClr val="000000"/>
              </a:solidFill>
              <a:latin typeface="Arial"/>
              <a:cs typeface="Arial"/>
            </a:rPr>
            <a:t>Bāzes: visi respondenti</a:t>
          </a:r>
        </a:p>
      </cdr:txBody>
    </cdr:sp>
  </cdr:relSizeAnchor>
  <cdr:relSizeAnchor xmlns:cdr="http://schemas.openxmlformats.org/drawingml/2006/chartDrawing">
    <cdr:from>
      <cdr:x>0.00905</cdr:x>
      <cdr:y>0.09445</cdr:y>
    </cdr:from>
    <cdr:to>
      <cdr:x>0.12905</cdr:x>
      <cdr:y>0.15706</cdr:y>
    </cdr:to>
    <cdr:sp macro="" textlink="">
      <cdr:nvSpPr>
        <cdr:cNvPr id="2" name="TextBox 1"/>
        <cdr:cNvSpPr txBox="1"/>
      </cdr:nvSpPr>
      <cdr:spPr>
        <a:xfrm xmlns:a="http://schemas.openxmlformats.org/drawingml/2006/main">
          <a:off x="85766" y="676510"/>
          <a:ext cx="1137285" cy="448463"/>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lv-LV" sz="1200" b="1"/>
            <a:t>Valsts policija</a:t>
          </a:r>
        </a:p>
      </cdr:txBody>
    </cdr:sp>
  </cdr:relSizeAnchor>
  <cdr:relSizeAnchor xmlns:cdr="http://schemas.openxmlformats.org/drawingml/2006/chartDrawing">
    <cdr:from>
      <cdr:x>0.0101</cdr:x>
      <cdr:y>0.4589</cdr:y>
    </cdr:from>
    <cdr:to>
      <cdr:x>0.14874</cdr:x>
      <cdr:y>0.52152</cdr:y>
    </cdr:to>
    <cdr:sp macro="" textlink="">
      <cdr:nvSpPr>
        <cdr:cNvPr id="4" name="TextBox 1"/>
        <cdr:cNvSpPr txBox="1"/>
      </cdr:nvSpPr>
      <cdr:spPr>
        <a:xfrm xmlns:a="http://schemas.openxmlformats.org/drawingml/2006/main">
          <a:off x="96407" y="3215595"/>
          <a:ext cx="1323334" cy="43879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1200" b="1"/>
            <a:t>Valsts drošības dienests (VDD)</a:t>
          </a:r>
        </a:p>
      </cdr:txBody>
    </cdr:sp>
  </cdr:relSizeAnchor>
  <cdr:relSizeAnchor xmlns:cdr="http://schemas.openxmlformats.org/drawingml/2006/chartDrawing">
    <cdr:from>
      <cdr:x>0.01189</cdr:x>
      <cdr:y>0.35342</cdr:y>
    </cdr:from>
    <cdr:to>
      <cdr:x>0.13189</cdr:x>
      <cdr:y>0.41603</cdr:y>
    </cdr:to>
    <cdr:sp macro="" textlink="">
      <cdr:nvSpPr>
        <cdr:cNvPr id="5" name="TextBox 1"/>
        <cdr:cNvSpPr txBox="1"/>
      </cdr:nvSpPr>
      <cdr:spPr>
        <a:xfrm xmlns:a="http://schemas.openxmlformats.org/drawingml/2006/main">
          <a:off x="113467" y="2476496"/>
          <a:ext cx="1145413" cy="43872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1200" b="1"/>
            <a:t>Prokuratūra</a:t>
          </a:r>
        </a:p>
      </cdr:txBody>
    </cdr:sp>
  </cdr:relSizeAnchor>
  <cdr:relSizeAnchor xmlns:cdr="http://schemas.openxmlformats.org/drawingml/2006/chartDrawing">
    <cdr:from>
      <cdr:x>0.01248</cdr:x>
      <cdr:y>0.2286</cdr:y>
    </cdr:from>
    <cdr:to>
      <cdr:x>0.13248</cdr:x>
      <cdr:y>0.29121</cdr:y>
    </cdr:to>
    <cdr:sp macro="" textlink="">
      <cdr:nvSpPr>
        <cdr:cNvPr id="6" name="TextBox 1"/>
        <cdr:cNvSpPr txBox="1"/>
      </cdr:nvSpPr>
      <cdr:spPr>
        <a:xfrm xmlns:a="http://schemas.openxmlformats.org/drawingml/2006/main">
          <a:off x="119134" y="1601866"/>
          <a:ext cx="1145413" cy="43872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1200" b="1"/>
            <a:t>Tiesas</a:t>
          </a:r>
        </a:p>
      </cdr:txBody>
    </cdr:sp>
  </cdr:relSizeAnchor>
  <cdr:relSizeAnchor xmlns:cdr="http://schemas.openxmlformats.org/drawingml/2006/chartDrawing">
    <cdr:from>
      <cdr:x>0.0097</cdr:x>
      <cdr:y>0.68612</cdr:y>
    </cdr:from>
    <cdr:to>
      <cdr:x>0.15548</cdr:x>
      <cdr:y>0.74874</cdr:y>
    </cdr:to>
    <cdr:sp macro="" textlink="">
      <cdr:nvSpPr>
        <cdr:cNvPr id="7" name="TextBox 1"/>
        <cdr:cNvSpPr txBox="1"/>
      </cdr:nvSpPr>
      <cdr:spPr>
        <a:xfrm xmlns:a="http://schemas.openxmlformats.org/drawingml/2006/main">
          <a:off x="96688" y="3305359"/>
          <a:ext cx="1452430" cy="30166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nSpc>
              <a:spcPts val="1100"/>
            </a:lnSpc>
          </a:pPr>
          <a:r>
            <a:rPr lang="lv-LV" sz="1200" b="1" dirty="0"/>
            <a:t>Korupcijas novēršanas un apkarošanas birojs (KNAB)</a:t>
          </a:r>
        </a:p>
      </cdr:txBody>
    </cdr:sp>
  </cdr:relSizeAnchor>
  <cdr:relSizeAnchor xmlns:cdr="http://schemas.openxmlformats.org/drawingml/2006/chartDrawing">
    <cdr:from>
      <cdr:x>0.0097</cdr:x>
      <cdr:y>0.82873</cdr:y>
    </cdr:from>
    <cdr:to>
      <cdr:x>0.17841</cdr:x>
      <cdr:y>0.89135</cdr:y>
    </cdr:to>
    <cdr:sp macro="" textlink="">
      <cdr:nvSpPr>
        <cdr:cNvPr id="8" name="TextBox 1"/>
        <cdr:cNvSpPr txBox="1"/>
      </cdr:nvSpPr>
      <cdr:spPr>
        <a:xfrm xmlns:a="http://schemas.openxmlformats.org/drawingml/2006/main">
          <a:off x="96688" y="3992350"/>
          <a:ext cx="1680864" cy="30166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1200" b="1" dirty="0"/>
            <a:t>Finanšu izlūkošanas dienests (FID)</a:t>
          </a:r>
        </a:p>
      </cdr:txBody>
    </cdr:sp>
  </cdr:relSizeAnchor>
  <cdr:relSizeAnchor xmlns:cdr="http://schemas.openxmlformats.org/drawingml/2006/chartDrawing">
    <cdr:from>
      <cdr:x>0.0095</cdr:x>
      <cdr:y>0.561</cdr:y>
    </cdr:from>
    <cdr:to>
      <cdr:x>0.13761</cdr:x>
      <cdr:y>0.62362</cdr:y>
    </cdr:to>
    <cdr:sp macro="" textlink="">
      <cdr:nvSpPr>
        <cdr:cNvPr id="9" name="TextBox 1"/>
        <cdr:cNvSpPr txBox="1"/>
      </cdr:nvSpPr>
      <cdr:spPr>
        <a:xfrm xmlns:a="http://schemas.openxmlformats.org/drawingml/2006/main">
          <a:off x="96688" y="2702570"/>
          <a:ext cx="1303879" cy="30166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1200" b="1" dirty="0"/>
            <a:t>Satversmes aizsardzības birojs (SAB)</a:t>
          </a:r>
        </a:p>
      </cdr:txBody>
    </cdr:sp>
  </cdr:relSizeAnchor>
</c:userShapes>
</file>

<file path=ppt/drawings/drawing20.xml><?xml version="1.0" encoding="utf-8"?>
<c:userShapes xmlns:c="http://schemas.openxmlformats.org/drawingml/2006/chart">
  <cdr:relSizeAnchor xmlns:cdr="http://schemas.openxmlformats.org/drawingml/2006/chartDrawing">
    <cdr:from>
      <cdr:x>0.00074</cdr:x>
      <cdr:y>0.90164</cdr:y>
    </cdr:from>
    <cdr:to>
      <cdr:x>0.00074</cdr:x>
      <cdr:y>0.9021</cdr:y>
    </cdr:to>
    <cdr:sp macro="" textlink="">
      <cdr:nvSpPr>
        <cdr:cNvPr id="765953" name="Text Box 1"/>
        <cdr:cNvSpPr txBox="1">
          <a:spLocks xmlns:a="http://schemas.openxmlformats.org/drawingml/2006/main" noChangeArrowheads="1"/>
        </cdr:cNvSpPr>
      </cdr:nvSpPr>
      <cdr:spPr bwMode="auto">
        <a:xfrm xmlns:a="http://schemas.openxmlformats.org/drawingml/2006/main">
          <a:off x="47802" y="1520978"/>
          <a:ext cx="2397482" cy="183168"/>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cdr:spPr>
      <cdr:txBody>
        <a:bodyPr xmlns:a="http://schemas.openxmlformats.org/drawingml/2006/main" vertOverflow="clip" wrap="square" lIns="27432" tIns="0" rIns="0" bIns="22860" anchor="b" upright="1"/>
        <a:lstStyle xmlns:a="http://schemas.openxmlformats.org/drawingml/2006/main"/>
        <a:p xmlns:a="http://schemas.openxmlformats.org/drawingml/2006/main">
          <a:pPr algn="l" rtl="0">
            <a:defRPr sz="1000"/>
          </a:pPr>
          <a:r>
            <a:rPr lang="en-US" sz="800" b="0" i="1" u="none" strike="noStrike" baseline="0">
              <a:solidFill>
                <a:srgbClr val="000000"/>
              </a:solidFill>
              <a:latin typeface="Arial"/>
              <a:cs typeface="Arial"/>
            </a:rPr>
            <a:t>Bāzes: visi respondenti</a:t>
          </a:r>
        </a:p>
      </cdr:txBody>
    </cdr:sp>
  </cdr:relSizeAnchor>
  <cdr:relSizeAnchor xmlns:cdr="http://schemas.openxmlformats.org/drawingml/2006/chartDrawing">
    <cdr:from>
      <cdr:x>0</cdr:x>
      <cdr:y>0.94651</cdr:y>
    </cdr:from>
    <cdr:to>
      <cdr:x>0.35864</cdr:x>
      <cdr:y>0.99928</cdr:y>
    </cdr:to>
    <cdr:sp macro="" textlink="">
      <cdr:nvSpPr>
        <cdr:cNvPr id="3" name="Text Box 1"/>
        <cdr:cNvSpPr txBox="1">
          <a:spLocks xmlns:a="http://schemas.openxmlformats.org/drawingml/2006/main" noChangeArrowheads="1"/>
        </cdr:cNvSpPr>
      </cdr:nvSpPr>
      <cdr:spPr bwMode="auto">
        <a:xfrm xmlns:a="http://schemas.openxmlformats.org/drawingml/2006/main">
          <a:off x="0" y="3276600"/>
          <a:ext cx="2293620" cy="190500"/>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cdr:spPr>
      <cdr:txBody>
        <a:bodyPr xmlns:a="http://schemas.openxmlformats.org/drawingml/2006/main" wrap="square" lIns="27432" tIns="0" rIns="0" bIns="22860" anchor="b"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en-US" sz="1000" b="0" i="1" u="none" strike="noStrike" baseline="0">
              <a:solidFill>
                <a:srgbClr val="000000"/>
              </a:solidFill>
              <a:latin typeface="Arial"/>
              <a:cs typeface="Arial"/>
            </a:rPr>
            <a:t>Bāze: </a:t>
          </a:r>
          <a:r>
            <a:rPr lang="lv-LV" sz="1000" b="0" i="1" u="none" strike="noStrike" baseline="0">
              <a:solidFill>
                <a:srgbClr val="000000"/>
              </a:solidFill>
              <a:latin typeface="Arial"/>
              <a:cs typeface="Arial"/>
            </a:rPr>
            <a:t>visi respondenti, n=1003</a:t>
          </a:r>
          <a:endParaRPr lang="en-US" sz="1000" b="0" i="1" u="none" strike="noStrike" baseline="0">
            <a:solidFill>
              <a:srgbClr val="000000"/>
            </a:solidFill>
            <a:latin typeface="Arial"/>
            <a:cs typeface="Arial"/>
          </a:endParaRPr>
        </a:p>
      </cdr:txBody>
    </cdr:sp>
  </cdr:relSizeAnchor>
</c:userShapes>
</file>

<file path=ppt/drawings/drawing21.xml><?xml version="1.0" encoding="utf-8"?>
<c:userShapes xmlns:c="http://schemas.openxmlformats.org/drawingml/2006/chart">
  <cdr:relSizeAnchor xmlns:cdr="http://schemas.openxmlformats.org/drawingml/2006/chartDrawing">
    <cdr:from>
      <cdr:x>1.63786E-7</cdr:x>
      <cdr:y>0.95455</cdr:y>
    </cdr:from>
    <cdr:to>
      <cdr:x>0.20534</cdr:x>
      <cdr:y>1</cdr:y>
    </cdr:to>
    <cdr:sp macro="" textlink="">
      <cdr:nvSpPr>
        <cdr:cNvPr id="1386497" name="Text Box 1"/>
        <cdr:cNvSpPr txBox="1">
          <a:spLocks xmlns:a="http://schemas.openxmlformats.org/drawingml/2006/main" noChangeArrowheads="1"/>
        </cdr:cNvSpPr>
      </cdr:nvSpPr>
      <cdr:spPr bwMode="auto">
        <a:xfrm xmlns:a="http://schemas.openxmlformats.org/drawingml/2006/main">
          <a:off x="1" y="2600324"/>
          <a:ext cx="1253736" cy="123825"/>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cdr:spPr>
      <cdr:txBody>
        <a:bodyPr xmlns:a="http://schemas.openxmlformats.org/drawingml/2006/main" vertOverflow="clip" wrap="square" lIns="27432" tIns="22860" rIns="0" bIns="22860" anchor="ctr" upright="1"/>
        <a:lstStyle xmlns:a="http://schemas.openxmlformats.org/drawingml/2006/main"/>
        <a:p xmlns:a="http://schemas.openxmlformats.org/drawingml/2006/main">
          <a:pPr algn="l" rtl="0">
            <a:defRPr sz="1000"/>
          </a:pPr>
          <a:r>
            <a:rPr lang="en-US" sz="1000" b="0" i="1" u="none" strike="noStrike" baseline="0">
              <a:solidFill>
                <a:srgbClr val="000000"/>
              </a:solidFill>
              <a:latin typeface="Arial"/>
              <a:cs typeface="Arial"/>
            </a:rPr>
            <a:t>Bāzes: visi respondenti</a:t>
          </a:r>
        </a:p>
      </cdr:txBody>
    </cdr:sp>
  </cdr:relSizeAnchor>
  <cdr:relSizeAnchor xmlns:cdr="http://schemas.openxmlformats.org/drawingml/2006/chartDrawing">
    <cdr:from>
      <cdr:x>0.00419</cdr:x>
      <cdr:y>0.14012</cdr:y>
    </cdr:from>
    <cdr:to>
      <cdr:x>0.15345</cdr:x>
      <cdr:y>0.31333</cdr:y>
    </cdr:to>
    <cdr:sp macro="" textlink="">
      <cdr:nvSpPr>
        <cdr:cNvPr id="2" name="TextBox 1"/>
        <cdr:cNvSpPr txBox="1"/>
      </cdr:nvSpPr>
      <cdr:spPr>
        <a:xfrm xmlns:a="http://schemas.openxmlformats.org/drawingml/2006/main">
          <a:off x="41686" y="735736"/>
          <a:ext cx="1483839" cy="90942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lv-LV" sz="1200" b="1" dirty="0"/>
            <a:t>Prokurori ir zinoši un kompetenti</a:t>
          </a:r>
        </a:p>
      </cdr:txBody>
    </cdr:sp>
  </cdr:relSizeAnchor>
  <cdr:relSizeAnchor xmlns:cdr="http://schemas.openxmlformats.org/drawingml/2006/chartDrawing">
    <cdr:from>
      <cdr:x>0</cdr:x>
      <cdr:y>0.31518</cdr:y>
    </cdr:from>
    <cdr:to>
      <cdr:x>0.20025</cdr:x>
      <cdr:y>0.47605</cdr:y>
    </cdr:to>
    <cdr:sp macro="" textlink="">
      <cdr:nvSpPr>
        <cdr:cNvPr id="4" name="TextBox 1"/>
        <cdr:cNvSpPr txBox="1"/>
      </cdr:nvSpPr>
      <cdr:spPr>
        <a:xfrm xmlns:a="http://schemas.openxmlformats.org/drawingml/2006/main">
          <a:off x="0" y="1654134"/>
          <a:ext cx="2063310" cy="84429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1200" b="1"/>
            <a:t>Latvijas prokurori ir neuzpērkami, objektīvi un neietekmējami</a:t>
          </a:r>
        </a:p>
      </cdr:txBody>
    </cdr:sp>
  </cdr:relSizeAnchor>
  <cdr:relSizeAnchor xmlns:cdr="http://schemas.openxmlformats.org/drawingml/2006/chartDrawing">
    <cdr:from>
      <cdr:x>0</cdr:x>
      <cdr:y>0.48537</cdr:y>
    </cdr:from>
    <cdr:to>
      <cdr:x>0.17559</cdr:x>
      <cdr:y>0.54798</cdr:y>
    </cdr:to>
    <cdr:sp macro="" textlink="">
      <cdr:nvSpPr>
        <cdr:cNvPr id="6" name="TextBox 1"/>
        <cdr:cNvSpPr txBox="1"/>
      </cdr:nvSpPr>
      <cdr:spPr>
        <a:xfrm xmlns:a="http://schemas.openxmlformats.org/drawingml/2006/main">
          <a:off x="0" y="2547334"/>
          <a:ext cx="1809221" cy="32859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1200" b="1"/>
            <a:t>Prokuroru pieprasītie sodi krimināllietās vienmēr ir taisnīgi</a:t>
          </a:r>
        </a:p>
      </cdr:txBody>
    </cdr:sp>
  </cdr:relSizeAnchor>
  <cdr:relSizeAnchor xmlns:cdr="http://schemas.openxmlformats.org/drawingml/2006/chartDrawing">
    <cdr:from>
      <cdr:x>0</cdr:x>
      <cdr:y>0.66815</cdr:y>
    </cdr:from>
    <cdr:to>
      <cdr:x>0.17839</cdr:x>
      <cdr:y>0.79133</cdr:y>
    </cdr:to>
    <cdr:sp macro="" textlink="">
      <cdr:nvSpPr>
        <cdr:cNvPr id="7" name="TextBox 1"/>
        <cdr:cNvSpPr txBox="1"/>
      </cdr:nvSpPr>
      <cdr:spPr>
        <a:xfrm xmlns:a="http://schemas.openxmlformats.org/drawingml/2006/main">
          <a:off x="0" y="3506635"/>
          <a:ext cx="1838072" cy="64648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nSpc>
              <a:spcPts val="1100"/>
            </a:lnSpc>
          </a:pPr>
          <a:r>
            <a:rPr lang="lv-LV" sz="1200" b="1"/>
            <a:t>Prokuratūras darbs ir organizēts caurskatāmi (darbības ir saprotamas, nekas netiek slēpts)</a:t>
          </a:r>
        </a:p>
      </cdr:txBody>
    </cdr:sp>
  </cdr:relSizeAnchor>
  <cdr:relSizeAnchor xmlns:cdr="http://schemas.openxmlformats.org/drawingml/2006/chartDrawing">
    <cdr:from>
      <cdr:x>0</cdr:x>
      <cdr:y>0.82679</cdr:y>
    </cdr:from>
    <cdr:to>
      <cdr:x>0.14926</cdr:x>
      <cdr:y>0.95281</cdr:y>
    </cdr:to>
    <cdr:sp macro="" textlink="">
      <cdr:nvSpPr>
        <cdr:cNvPr id="3" name="TextBox 1">
          <a:extLst xmlns:a="http://schemas.openxmlformats.org/drawingml/2006/main">
            <a:ext uri="{FF2B5EF4-FFF2-40B4-BE49-F238E27FC236}">
              <a16:creationId xmlns:a16="http://schemas.microsoft.com/office/drawing/2014/main" id="{C135BB17-12BA-0662-1F33-FAFAFFF4A964}"/>
            </a:ext>
          </a:extLst>
        </cdr:cNvPr>
        <cdr:cNvSpPr txBox="1"/>
      </cdr:nvSpPr>
      <cdr:spPr>
        <a:xfrm xmlns:a="http://schemas.openxmlformats.org/drawingml/2006/main">
          <a:off x="0" y="4339221"/>
          <a:ext cx="1537926" cy="66140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1200" b="1"/>
            <a:t>Krimināllietas prokuratūrā tiek pabeigtas ātri</a:t>
          </a:r>
        </a:p>
      </cdr:txBody>
    </cdr:sp>
  </cdr:relSizeAnchor>
</c:userShapes>
</file>

<file path=ppt/drawings/drawing22.xml><?xml version="1.0" encoding="utf-8"?>
<c:userShapes xmlns:c="http://schemas.openxmlformats.org/drawingml/2006/chart">
  <cdr:relSizeAnchor xmlns:cdr="http://schemas.openxmlformats.org/drawingml/2006/chartDrawing">
    <cdr:from>
      <cdr:x>0.00074</cdr:x>
      <cdr:y>0.90261</cdr:y>
    </cdr:from>
    <cdr:to>
      <cdr:x>0.00074</cdr:x>
      <cdr:y>0.90307</cdr:y>
    </cdr:to>
    <cdr:sp macro="" textlink="">
      <cdr:nvSpPr>
        <cdr:cNvPr id="765953" name="Text Box 1"/>
        <cdr:cNvSpPr txBox="1">
          <a:spLocks xmlns:a="http://schemas.openxmlformats.org/drawingml/2006/main" noChangeArrowheads="1"/>
        </cdr:cNvSpPr>
      </cdr:nvSpPr>
      <cdr:spPr bwMode="auto">
        <a:xfrm xmlns:a="http://schemas.openxmlformats.org/drawingml/2006/main">
          <a:off x="47802" y="1520978"/>
          <a:ext cx="2397482" cy="183168"/>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cdr:spPr>
      <cdr:txBody>
        <a:bodyPr xmlns:a="http://schemas.openxmlformats.org/drawingml/2006/main" vertOverflow="clip" wrap="square" lIns="27432" tIns="0" rIns="0" bIns="22860" anchor="b" upright="1"/>
        <a:lstStyle xmlns:a="http://schemas.openxmlformats.org/drawingml/2006/main"/>
        <a:p xmlns:a="http://schemas.openxmlformats.org/drawingml/2006/main">
          <a:pPr algn="l" rtl="0">
            <a:defRPr sz="1000"/>
          </a:pPr>
          <a:r>
            <a:rPr lang="en-US" sz="800" b="0" i="1" u="none" strike="noStrike" baseline="0">
              <a:solidFill>
                <a:srgbClr val="000000"/>
              </a:solidFill>
              <a:latin typeface="Arial"/>
              <a:cs typeface="Arial"/>
            </a:rPr>
            <a:t>Bāzes: visi respondenti</a:t>
          </a:r>
        </a:p>
      </cdr:txBody>
    </cdr:sp>
  </cdr:relSizeAnchor>
  <cdr:relSizeAnchor xmlns:cdr="http://schemas.openxmlformats.org/drawingml/2006/chartDrawing">
    <cdr:from>
      <cdr:x>0</cdr:x>
      <cdr:y>0.94675</cdr:y>
    </cdr:from>
    <cdr:to>
      <cdr:x>0.37048</cdr:x>
      <cdr:y>0.99904</cdr:y>
    </cdr:to>
    <cdr:sp macro="" textlink="">
      <cdr:nvSpPr>
        <cdr:cNvPr id="3" name="Text Box 1"/>
        <cdr:cNvSpPr txBox="1">
          <a:spLocks xmlns:a="http://schemas.openxmlformats.org/drawingml/2006/main" noChangeArrowheads="1"/>
        </cdr:cNvSpPr>
      </cdr:nvSpPr>
      <cdr:spPr bwMode="auto">
        <a:xfrm xmlns:a="http://schemas.openxmlformats.org/drawingml/2006/main">
          <a:off x="0" y="3276600"/>
          <a:ext cx="2293620" cy="190500"/>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cdr:spPr>
      <cdr:txBody>
        <a:bodyPr xmlns:a="http://schemas.openxmlformats.org/drawingml/2006/main" wrap="square" lIns="27432" tIns="0" rIns="0" bIns="22860" anchor="b"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en-US" sz="1000" b="0" i="1" u="none" strike="noStrike" baseline="0">
              <a:solidFill>
                <a:srgbClr val="000000"/>
              </a:solidFill>
              <a:latin typeface="Arial"/>
              <a:cs typeface="Arial"/>
            </a:rPr>
            <a:t>Bāze</a:t>
          </a:r>
          <a:r>
            <a:rPr lang="lv-LV" sz="1000" b="0" i="1" u="none" strike="noStrike" baseline="0">
              <a:solidFill>
                <a:srgbClr val="000000"/>
              </a:solidFill>
              <a:latin typeface="Arial"/>
              <a:cs typeface="Arial"/>
            </a:rPr>
            <a:t>s</a:t>
          </a:r>
          <a:r>
            <a:rPr lang="en-US" sz="1000" b="0" i="1" u="none" strike="noStrike" baseline="0">
              <a:solidFill>
                <a:srgbClr val="000000"/>
              </a:solidFill>
              <a:latin typeface="Arial"/>
              <a:cs typeface="Arial"/>
            </a:rPr>
            <a:t>: </a:t>
          </a:r>
          <a:r>
            <a:rPr lang="lv-LV" sz="1000" b="0" i="1" u="none" strike="noStrike" baseline="0">
              <a:solidFill>
                <a:srgbClr val="000000"/>
              </a:solidFill>
              <a:latin typeface="Arial"/>
              <a:cs typeface="Arial"/>
            </a:rPr>
            <a:t>visi respondenti</a:t>
          </a:r>
          <a:endParaRPr lang="en-US" sz="1000" b="0" i="1" u="none" strike="noStrike" baseline="0">
            <a:solidFill>
              <a:srgbClr val="000000"/>
            </a:solidFill>
            <a:latin typeface="Arial"/>
            <a:cs typeface="Arial"/>
          </a:endParaRPr>
        </a:p>
      </cdr:txBody>
    </cdr:sp>
  </cdr:relSizeAnchor>
  <cdr:relSizeAnchor xmlns:cdr="http://schemas.openxmlformats.org/drawingml/2006/chartDrawing">
    <cdr:from>
      <cdr:x>0</cdr:x>
      <cdr:y>0.269</cdr:y>
    </cdr:from>
    <cdr:to>
      <cdr:x>0.24655</cdr:x>
      <cdr:y>0.45009</cdr:y>
    </cdr:to>
    <cdr:sp macro="" textlink="">
      <cdr:nvSpPr>
        <cdr:cNvPr id="4" name="TextBox 1"/>
        <cdr:cNvSpPr txBox="1"/>
      </cdr:nvSpPr>
      <cdr:spPr>
        <a:xfrm xmlns:a="http://schemas.openxmlformats.org/drawingml/2006/main">
          <a:off x="0" y="1245618"/>
          <a:ext cx="1858247" cy="838539"/>
        </a:xfrm>
        <a:prstGeom xmlns:a="http://schemas.openxmlformats.org/drawingml/2006/main" prst="rect">
          <a:avLst/>
        </a:prstGeom>
        <a:noFill xmlns:a="http://schemas.openxmlformats.org/drawingml/2006/main"/>
        <a:ln xmlns:a="http://schemas.openxmlformats.org/drawingml/2006/main" w="9525" cmpd="sng">
          <a:no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pPr algn="l"/>
          <a:r>
            <a:rPr lang="lv-LV" sz="1050" b="1">
              <a:latin typeface="Arial" panose="020B0604020202020204" pitchFamily="34" charset="0"/>
              <a:cs typeface="Arial" panose="020B0604020202020204" pitchFamily="34" charset="0"/>
            </a:rPr>
            <a:t>Latvijas prokurori ir neuzpērkami, objektīvi un neietekmējami</a:t>
          </a:r>
          <a:endParaRPr lang="en-US" sz="1050" b="1">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0.44391</cdr:y>
    </cdr:from>
    <cdr:to>
      <cdr:x>0.22598</cdr:x>
      <cdr:y>0.58173</cdr:y>
    </cdr:to>
    <cdr:sp macro="" textlink="">
      <cdr:nvSpPr>
        <cdr:cNvPr id="5" name="TextBox 1"/>
        <cdr:cNvSpPr txBox="1"/>
      </cdr:nvSpPr>
      <cdr:spPr>
        <a:xfrm xmlns:a="http://schemas.openxmlformats.org/drawingml/2006/main">
          <a:off x="0" y="2057040"/>
          <a:ext cx="1702594" cy="638646"/>
        </a:xfrm>
        <a:prstGeom xmlns:a="http://schemas.openxmlformats.org/drawingml/2006/main" prst="rect">
          <a:avLst/>
        </a:prstGeom>
        <a:noFill xmlns:a="http://schemas.openxmlformats.org/drawingml/2006/main"/>
        <a:ln xmlns:a="http://schemas.openxmlformats.org/drawingml/2006/main" w="9525" cmpd="sng">
          <a:no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pPr algn="l"/>
          <a:r>
            <a:rPr lang="lv-LV" sz="1050" b="1">
              <a:latin typeface="Arial" panose="020B0604020202020204" pitchFamily="34" charset="0"/>
              <a:cs typeface="Arial" panose="020B0604020202020204" pitchFamily="34" charset="0"/>
            </a:rPr>
            <a:t>Prokuroru pieprasītie sodi krimināllietās vienmēr ir taisnīgi</a:t>
          </a:r>
          <a:endParaRPr lang="en-US" sz="1050" b="1">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0.0063</cdr:x>
      <cdr:y>0.80274</cdr:y>
    </cdr:from>
    <cdr:to>
      <cdr:x>0.20386</cdr:x>
      <cdr:y>0.94007</cdr:y>
    </cdr:to>
    <cdr:sp macro="" textlink="">
      <cdr:nvSpPr>
        <cdr:cNvPr id="6" name="TextBox 1"/>
        <cdr:cNvSpPr txBox="1"/>
      </cdr:nvSpPr>
      <cdr:spPr>
        <a:xfrm xmlns:a="http://schemas.openxmlformats.org/drawingml/2006/main">
          <a:off x="47466" y="3719827"/>
          <a:ext cx="1488440" cy="636375"/>
        </a:xfrm>
        <a:prstGeom xmlns:a="http://schemas.openxmlformats.org/drawingml/2006/main" prst="rect">
          <a:avLst/>
        </a:prstGeom>
        <a:noFill xmlns:a="http://schemas.openxmlformats.org/drawingml/2006/main"/>
        <a:ln xmlns:a="http://schemas.openxmlformats.org/drawingml/2006/main" w="9525" cmpd="sng">
          <a:no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pPr algn="l"/>
          <a:r>
            <a:rPr lang="lv-LV" sz="1050" b="1" i="0" u="none" strike="noStrike">
              <a:effectLst/>
              <a:latin typeface="Arial" panose="020B0604020202020204" pitchFamily="34" charset="0"/>
              <a:cs typeface="Arial" panose="020B0604020202020204" pitchFamily="34" charset="0"/>
            </a:rPr>
            <a:t>Krimināllietas prokuratūrā tiek pabeigtas ātri </a:t>
          </a:r>
          <a:r>
            <a:rPr lang="lv-LV" sz="1050" b="1">
              <a:effectLst/>
              <a:latin typeface="Arial" panose="020B0604020202020204" pitchFamily="34" charset="0"/>
              <a:cs typeface="Arial" panose="020B0604020202020204" pitchFamily="34" charset="0"/>
            </a:rPr>
            <a:t> </a:t>
          </a:r>
          <a:endParaRPr lang="en-US" sz="1050" b="1">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0.59168</cdr:y>
    </cdr:from>
    <cdr:to>
      <cdr:x>0.2463</cdr:x>
      <cdr:y>0.7295</cdr:y>
    </cdr:to>
    <cdr:sp macro="" textlink="">
      <cdr:nvSpPr>
        <cdr:cNvPr id="7" name="TextBox 1"/>
        <cdr:cNvSpPr txBox="1"/>
      </cdr:nvSpPr>
      <cdr:spPr>
        <a:xfrm xmlns:a="http://schemas.openxmlformats.org/drawingml/2006/main">
          <a:off x="0" y="2665711"/>
          <a:ext cx="1862730" cy="620924"/>
        </a:xfrm>
        <a:prstGeom xmlns:a="http://schemas.openxmlformats.org/drawingml/2006/main" prst="rect">
          <a:avLst/>
        </a:prstGeom>
        <a:noFill xmlns:a="http://schemas.openxmlformats.org/drawingml/2006/main"/>
        <a:ln xmlns:a="http://schemas.openxmlformats.org/drawingml/2006/main" w="9525" cmpd="sng">
          <a:no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pPr algn="l"/>
          <a:r>
            <a:rPr lang="lv-LV" sz="1050" b="1">
              <a:latin typeface="Arial" panose="020B0604020202020204" pitchFamily="34" charset="0"/>
              <a:cs typeface="Arial" panose="020B0604020202020204" pitchFamily="34" charset="0"/>
            </a:rPr>
            <a:t>Prokuratūras darbs ir organizēts caurskatāmi (darbības ir saprotamas, nekas netiek slēpts)</a:t>
          </a:r>
          <a:endParaRPr lang="en-US" sz="1050" b="1">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0.11169</cdr:y>
    </cdr:from>
    <cdr:to>
      <cdr:x>0.20003</cdr:x>
      <cdr:y>0.21482</cdr:y>
    </cdr:to>
    <cdr:sp macro="" textlink="">
      <cdr:nvSpPr>
        <cdr:cNvPr id="2" name="TextBox 1">
          <a:extLst xmlns:a="http://schemas.openxmlformats.org/drawingml/2006/main">
            <a:ext uri="{FF2B5EF4-FFF2-40B4-BE49-F238E27FC236}">
              <a16:creationId xmlns:a16="http://schemas.microsoft.com/office/drawing/2014/main" id="{180550BF-B2B9-2897-9DB8-329AF94B207A}"/>
            </a:ext>
          </a:extLst>
        </cdr:cNvPr>
        <cdr:cNvSpPr txBox="1"/>
      </cdr:nvSpPr>
      <cdr:spPr>
        <a:xfrm xmlns:a="http://schemas.openxmlformats.org/drawingml/2006/main">
          <a:off x="0" y="493624"/>
          <a:ext cx="1522967" cy="455786"/>
        </a:xfrm>
        <a:prstGeom xmlns:a="http://schemas.openxmlformats.org/drawingml/2006/main" prst="rect">
          <a:avLst/>
        </a:prstGeom>
        <a:noFill xmlns:a="http://schemas.openxmlformats.org/drawingml/2006/main"/>
        <a:ln xmlns:a="http://schemas.openxmlformats.org/drawingml/2006/main" w="9525" cmpd="sng">
          <a:no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pPr algn="l"/>
          <a:r>
            <a:rPr lang="lv-LV" sz="1050" b="1" dirty="0">
              <a:latin typeface="Arial" panose="020B0604020202020204" pitchFamily="34" charset="0"/>
              <a:cs typeface="Arial" panose="020B0604020202020204" pitchFamily="34" charset="0"/>
            </a:rPr>
            <a:t>Prokurori ir zinoši un kompetenti</a:t>
          </a:r>
          <a:endParaRPr lang="en-US" sz="1050" b="1" dirty="0">
            <a:latin typeface="Arial" panose="020B0604020202020204" pitchFamily="34" charset="0"/>
            <a:cs typeface="Arial" panose="020B0604020202020204" pitchFamily="34" charset="0"/>
          </a:endParaRPr>
        </a:p>
      </cdr:txBody>
    </cdr:sp>
  </cdr:relSizeAnchor>
</c:userShapes>
</file>

<file path=ppt/drawings/drawing23.xml><?xml version="1.0" encoding="utf-8"?>
<c:userShapes xmlns:c="http://schemas.openxmlformats.org/drawingml/2006/chart">
  <cdr:relSizeAnchor xmlns:cdr="http://schemas.openxmlformats.org/drawingml/2006/chartDrawing">
    <cdr:from>
      <cdr:x>0.00074</cdr:x>
      <cdr:y>0.90018</cdr:y>
    </cdr:from>
    <cdr:to>
      <cdr:x>0.00074</cdr:x>
      <cdr:y>0.90089</cdr:y>
    </cdr:to>
    <cdr:sp macro="" textlink="">
      <cdr:nvSpPr>
        <cdr:cNvPr id="765953" name="Text Box 1"/>
        <cdr:cNvSpPr txBox="1">
          <a:spLocks xmlns:a="http://schemas.openxmlformats.org/drawingml/2006/main" noChangeArrowheads="1"/>
        </cdr:cNvSpPr>
      </cdr:nvSpPr>
      <cdr:spPr bwMode="auto">
        <a:xfrm xmlns:a="http://schemas.openxmlformats.org/drawingml/2006/main">
          <a:off x="47802" y="1520978"/>
          <a:ext cx="2397482" cy="183168"/>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cdr:spPr>
      <cdr:txBody>
        <a:bodyPr xmlns:a="http://schemas.openxmlformats.org/drawingml/2006/main" vertOverflow="clip" wrap="square" lIns="27432" tIns="0" rIns="0" bIns="22860" anchor="b" upright="1"/>
        <a:lstStyle xmlns:a="http://schemas.openxmlformats.org/drawingml/2006/main"/>
        <a:p xmlns:a="http://schemas.openxmlformats.org/drawingml/2006/main">
          <a:pPr algn="l" rtl="0">
            <a:defRPr sz="1000"/>
          </a:pPr>
          <a:r>
            <a:rPr lang="en-US" sz="800" b="0" i="1" u="none" strike="noStrike" baseline="0">
              <a:solidFill>
                <a:srgbClr val="000000"/>
              </a:solidFill>
              <a:latin typeface="Arial"/>
              <a:cs typeface="Arial"/>
            </a:rPr>
            <a:t>Bāzes: visi respondenti</a:t>
          </a:r>
        </a:p>
      </cdr:txBody>
    </cdr:sp>
  </cdr:relSizeAnchor>
  <cdr:relSizeAnchor xmlns:cdr="http://schemas.openxmlformats.org/drawingml/2006/chartDrawing">
    <cdr:from>
      <cdr:x>0</cdr:x>
      <cdr:y>0.96774</cdr:y>
    </cdr:from>
    <cdr:to>
      <cdr:x>0.36382</cdr:x>
      <cdr:y>1</cdr:y>
    </cdr:to>
    <cdr:sp macro="" textlink="">
      <cdr:nvSpPr>
        <cdr:cNvPr id="3" name="Text Box 1"/>
        <cdr:cNvSpPr txBox="1">
          <a:spLocks xmlns:a="http://schemas.openxmlformats.org/drawingml/2006/main" noChangeArrowheads="1"/>
        </cdr:cNvSpPr>
      </cdr:nvSpPr>
      <cdr:spPr bwMode="auto">
        <a:xfrm xmlns:a="http://schemas.openxmlformats.org/drawingml/2006/main">
          <a:off x="0" y="6858000"/>
          <a:ext cx="2778098" cy="228600"/>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cdr:spPr>
      <cdr:txBody>
        <a:bodyPr xmlns:a="http://schemas.openxmlformats.org/drawingml/2006/main" wrap="square" lIns="27432" tIns="0" rIns="0" bIns="22860" anchor="b"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en-US" sz="1000" b="0" i="1" u="none" strike="noStrike" baseline="0">
              <a:solidFill>
                <a:srgbClr val="000000"/>
              </a:solidFill>
              <a:latin typeface="Arial"/>
              <a:cs typeface="Arial"/>
            </a:rPr>
            <a:t>Bāze</a:t>
          </a:r>
          <a:r>
            <a:rPr lang="lv-LV" sz="1000" b="0" i="1" u="none" strike="noStrike" baseline="0">
              <a:solidFill>
                <a:srgbClr val="000000"/>
              </a:solidFill>
              <a:latin typeface="Arial"/>
              <a:cs typeface="Arial"/>
            </a:rPr>
            <a:t>s</a:t>
          </a:r>
          <a:r>
            <a:rPr lang="en-US" sz="1000" b="0" i="1" u="none" strike="noStrike" baseline="0">
              <a:solidFill>
                <a:srgbClr val="000000"/>
              </a:solidFill>
              <a:latin typeface="Arial"/>
              <a:cs typeface="Arial"/>
            </a:rPr>
            <a:t>: </a:t>
          </a:r>
          <a:r>
            <a:rPr lang="lv-LV" sz="1000" b="0" i="1" u="none" strike="noStrike" baseline="0">
              <a:solidFill>
                <a:srgbClr val="000000"/>
              </a:solidFill>
              <a:latin typeface="Arial"/>
              <a:cs typeface="Arial"/>
            </a:rPr>
            <a:t>visi respondenti</a:t>
          </a:r>
          <a:endParaRPr lang="en-US" sz="1000" b="0" i="1" u="none" strike="noStrike" baseline="0">
            <a:solidFill>
              <a:srgbClr val="000000"/>
            </a:solidFill>
            <a:latin typeface="Arial"/>
            <a:cs typeface="Arial"/>
          </a:endParaRPr>
        </a:p>
      </cdr:txBody>
    </cdr:sp>
  </cdr:relSizeAnchor>
</c:userShapes>
</file>

<file path=ppt/drawings/drawing24.xml><?xml version="1.0" encoding="utf-8"?>
<c:userShapes xmlns:c="http://schemas.openxmlformats.org/drawingml/2006/chart">
  <cdr:relSizeAnchor xmlns:cdr="http://schemas.openxmlformats.org/drawingml/2006/chartDrawing">
    <cdr:from>
      <cdr:x>0.00074</cdr:x>
      <cdr:y>0.90018</cdr:y>
    </cdr:from>
    <cdr:to>
      <cdr:x>0.00074</cdr:x>
      <cdr:y>0.90089</cdr:y>
    </cdr:to>
    <cdr:sp macro="" textlink="">
      <cdr:nvSpPr>
        <cdr:cNvPr id="765953" name="Text Box 1"/>
        <cdr:cNvSpPr txBox="1">
          <a:spLocks xmlns:a="http://schemas.openxmlformats.org/drawingml/2006/main" noChangeArrowheads="1"/>
        </cdr:cNvSpPr>
      </cdr:nvSpPr>
      <cdr:spPr bwMode="auto">
        <a:xfrm xmlns:a="http://schemas.openxmlformats.org/drawingml/2006/main">
          <a:off x="47802" y="1520978"/>
          <a:ext cx="2397482" cy="183168"/>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cdr:spPr>
      <cdr:txBody>
        <a:bodyPr xmlns:a="http://schemas.openxmlformats.org/drawingml/2006/main" vertOverflow="clip" wrap="square" lIns="27432" tIns="0" rIns="0" bIns="22860" anchor="b" upright="1"/>
        <a:lstStyle xmlns:a="http://schemas.openxmlformats.org/drawingml/2006/main"/>
        <a:p xmlns:a="http://schemas.openxmlformats.org/drawingml/2006/main">
          <a:pPr algn="l" rtl="0">
            <a:defRPr sz="1000"/>
          </a:pPr>
          <a:r>
            <a:rPr lang="en-US" sz="800" b="0" i="1" u="none" strike="noStrike" baseline="0">
              <a:solidFill>
                <a:srgbClr val="000000"/>
              </a:solidFill>
              <a:latin typeface="Arial"/>
              <a:cs typeface="Arial"/>
            </a:rPr>
            <a:t>Bāzes: visi respondenti</a:t>
          </a:r>
        </a:p>
      </cdr:txBody>
    </cdr:sp>
  </cdr:relSizeAnchor>
  <cdr:relSizeAnchor xmlns:cdr="http://schemas.openxmlformats.org/drawingml/2006/chartDrawing">
    <cdr:from>
      <cdr:x>0</cdr:x>
      <cdr:y>0.96774</cdr:y>
    </cdr:from>
    <cdr:to>
      <cdr:x>0.36382</cdr:x>
      <cdr:y>1</cdr:y>
    </cdr:to>
    <cdr:sp macro="" textlink="">
      <cdr:nvSpPr>
        <cdr:cNvPr id="3" name="Text Box 1"/>
        <cdr:cNvSpPr txBox="1">
          <a:spLocks xmlns:a="http://schemas.openxmlformats.org/drawingml/2006/main" noChangeArrowheads="1"/>
        </cdr:cNvSpPr>
      </cdr:nvSpPr>
      <cdr:spPr bwMode="auto">
        <a:xfrm xmlns:a="http://schemas.openxmlformats.org/drawingml/2006/main">
          <a:off x="0" y="6858000"/>
          <a:ext cx="2778098" cy="228600"/>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cdr:spPr>
      <cdr:txBody>
        <a:bodyPr xmlns:a="http://schemas.openxmlformats.org/drawingml/2006/main" wrap="square" lIns="27432" tIns="0" rIns="0" bIns="22860" anchor="b"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en-US" sz="1000" b="0" i="1" u="none" strike="noStrike" baseline="0">
              <a:solidFill>
                <a:srgbClr val="000000"/>
              </a:solidFill>
              <a:latin typeface="Arial"/>
              <a:cs typeface="Arial"/>
            </a:rPr>
            <a:t>Bāze</a:t>
          </a:r>
          <a:r>
            <a:rPr lang="lv-LV" sz="1000" b="0" i="1" u="none" strike="noStrike" baseline="0">
              <a:solidFill>
                <a:srgbClr val="000000"/>
              </a:solidFill>
              <a:latin typeface="Arial"/>
              <a:cs typeface="Arial"/>
            </a:rPr>
            <a:t>s</a:t>
          </a:r>
          <a:r>
            <a:rPr lang="en-US" sz="1000" b="0" i="1" u="none" strike="noStrike" baseline="0">
              <a:solidFill>
                <a:srgbClr val="000000"/>
              </a:solidFill>
              <a:latin typeface="Arial"/>
              <a:cs typeface="Arial"/>
            </a:rPr>
            <a:t>: </a:t>
          </a:r>
          <a:r>
            <a:rPr lang="lv-LV" sz="1000" b="0" i="1" u="none" strike="noStrike" baseline="0">
              <a:solidFill>
                <a:srgbClr val="000000"/>
              </a:solidFill>
              <a:latin typeface="Arial"/>
              <a:cs typeface="Arial"/>
            </a:rPr>
            <a:t>visi respondenti</a:t>
          </a:r>
          <a:endParaRPr lang="en-US" sz="1000" b="0" i="1" u="none" strike="noStrike" baseline="0">
            <a:solidFill>
              <a:srgbClr val="000000"/>
            </a:solidFill>
            <a:latin typeface="Arial"/>
            <a:cs typeface="Arial"/>
          </a:endParaRPr>
        </a:p>
      </cdr:txBody>
    </cdr:sp>
  </cdr:relSizeAnchor>
</c:userShapes>
</file>

<file path=ppt/drawings/drawing25.xml><?xml version="1.0" encoding="utf-8"?>
<c:userShapes xmlns:c="http://schemas.openxmlformats.org/drawingml/2006/chart">
  <cdr:relSizeAnchor xmlns:cdr="http://schemas.openxmlformats.org/drawingml/2006/chartDrawing">
    <cdr:from>
      <cdr:x>0.00074</cdr:x>
      <cdr:y>0.90018</cdr:y>
    </cdr:from>
    <cdr:to>
      <cdr:x>0.00074</cdr:x>
      <cdr:y>0.90089</cdr:y>
    </cdr:to>
    <cdr:sp macro="" textlink="">
      <cdr:nvSpPr>
        <cdr:cNvPr id="765953" name="Text Box 1"/>
        <cdr:cNvSpPr txBox="1">
          <a:spLocks xmlns:a="http://schemas.openxmlformats.org/drawingml/2006/main" noChangeArrowheads="1"/>
        </cdr:cNvSpPr>
      </cdr:nvSpPr>
      <cdr:spPr bwMode="auto">
        <a:xfrm xmlns:a="http://schemas.openxmlformats.org/drawingml/2006/main">
          <a:off x="47802" y="1520978"/>
          <a:ext cx="2397482" cy="183168"/>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cdr:spPr>
      <cdr:txBody>
        <a:bodyPr xmlns:a="http://schemas.openxmlformats.org/drawingml/2006/main" vertOverflow="clip" wrap="square" lIns="27432" tIns="0" rIns="0" bIns="22860" anchor="b" upright="1"/>
        <a:lstStyle xmlns:a="http://schemas.openxmlformats.org/drawingml/2006/main"/>
        <a:p xmlns:a="http://schemas.openxmlformats.org/drawingml/2006/main">
          <a:pPr algn="l" rtl="0">
            <a:defRPr sz="1000"/>
          </a:pPr>
          <a:r>
            <a:rPr lang="en-US" sz="800" b="0" i="1" u="none" strike="noStrike" baseline="0">
              <a:solidFill>
                <a:srgbClr val="000000"/>
              </a:solidFill>
              <a:latin typeface="Arial"/>
              <a:cs typeface="Arial"/>
            </a:rPr>
            <a:t>Bāzes: visi respondenti</a:t>
          </a:r>
        </a:p>
      </cdr:txBody>
    </cdr:sp>
  </cdr:relSizeAnchor>
  <cdr:relSizeAnchor xmlns:cdr="http://schemas.openxmlformats.org/drawingml/2006/chartDrawing">
    <cdr:from>
      <cdr:x>0</cdr:x>
      <cdr:y>0.96774</cdr:y>
    </cdr:from>
    <cdr:to>
      <cdr:x>0.36382</cdr:x>
      <cdr:y>1</cdr:y>
    </cdr:to>
    <cdr:sp macro="" textlink="">
      <cdr:nvSpPr>
        <cdr:cNvPr id="3" name="Text Box 1"/>
        <cdr:cNvSpPr txBox="1">
          <a:spLocks xmlns:a="http://schemas.openxmlformats.org/drawingml/2006/main" noChangeArrowheads="1"/>
        </cdr:cNvSpPr>
      </cdr:nvSpPr>
      <cdr:spPr bwMode="auto">
        <a:xfrm xmlns:a="http://schemas.openxmlformats.org/drawingml/2006/main">
          <a:off x="0" y="6858000"/>
          <a:ext cx="2778098" cy="228600"/>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cdr:spPr>
      <cdr:txBody>
        <a:bodyPr xmlns:a="http://schemas.openxmlformats.org/drawingml/2006/main" wrap="square" lIns="27432" tIns="0" rIns="0" bIns="22860" anchor="b"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en-US" sz="1000" b="0" i="1" u="none" strike="noStrike" baseline="0">
              <a:solidFill>
                <a:srgbClr val="000000"/>
              </a:solidFill>
              <a:latin typeface="Arial"/>
              <a:cs typeface="Arial"/>
            </a:rPr>
            <a:t>Bāze</a:t>
          </a:r>
          <a:r>
            <a:rPr lang="lv-LV" sz="1000" b="0" i="1" u="none" strike="noStrike" baseline="0">
              <a:solidFill>
                <a:srgbClr val="000000"/>
              </a:solidFill>
              <a:latin typeface="Arial"/>
              <a:cs typeface="Arial"/>
            </a:rPr>
            <a:t>s</a:t>
          </a:r>
          <a:r>
            <a:rPr lang="en-US" sz="1000" b="0" i="1" u="none" strike="noStrike" baseline="0">
              <a:solidFill>
                <a:srgbClr val="000000"/>
              </a:solidFill>
              <a:latin typeface="Arial"/>
              <a:cs typeface="Arial"/>
            </a:rPr>
            <a:t>: </a:t>
          </a:r>
          <a:r>
            <a:rPr lang="lv-LV" sz="1000" b="0" i="1" u="none" strike="noStrike" baseline="0">
              <a:solidFill>
                <a:srgbClr val="000000"/>
              </a:solidFill>
              <a:latin typeface="Arial"/>
              <a:cs typeface="Arial"/>
            </a:rPr>
            <a:t>visi respondenti</a:t>
          </a:r>
          <a:endParaRPr lang="en-US" sz="1000" b="0" i="1" u="none" strike="noStrike" baseline="0">
            <a:solidFill>
              <a:srgbClr val="000000"/>
            </a:solidFill>
            <a:latin typeface="Arial"/>
            <a:cs typeface="Arial"/>
          </a:endParaRPr>
        </a:p>
      </cdr:txBody>
    </cdr:sp>
  </cdr:relSizeAnchor>
</c:userShapes>
</file>

<file path=ppt/drawings/drawing26.xml><?xml version="1.0" encoding="utf-8"?>
<c:userShapes xmlns:c="http://schemas.openxmlformats.org/drawingml/2006/chart">
  <cdr:relSizeAnchor xmlns:cdr="http://schemas.openxmlformats.org/drawingml/2006/chartDrawing">
    <cdr:from>
      <cdr:x>0.00074</cdr:x>
      <cdr:y>0.90018</cdr:y>
    </cdr:from>
    <cdr:to>
      <cdr:x>0.00074</cdr:x>
      <cdr:y>0.90089</cdr:y>
    </cdr:to>
    <cdr:sp macro="" textlink="">
      <cdr:nvSpPr>
        <cdr:cNvPr id="765953" name="Text Box 1"/>
        <cdr:cNvSpPr txBox="1">
          <a:spLocks xmlns:a="http://schemas.openxmlformats.org/drawingml/2006/main" noChangeArrowheads="1"/>
        </cdr:cNvSpPr>
      </cdr:nvSpPr>
      <cdr:spPr bwMode="auto">
        <a:xfrm xmlns:a="http://schemas.openxmlformats.org/drawingml/2006/main">
          <a:off x="47802" y="1520978"/>
          <a:ext cx="2397482" cy="183168"/>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cdr:spPr>
      <cdr:txBody>
        <a:bodyPr xmlns:a="http://schemas.openxmlformats.org/drawingml/2006/main" vertOverflow="clip" wrap="square" lIns="27432" tIns="0" rIns="0" bIns="22860" anchor="b" upright="1"/>
        <a:lstStyle xmlns:a="http://schemas.openxmlformats.org/drawingml/2006/main"/>
        <a:p xmlns:a="http://schemas.openxmlformats.org/drawingml/2006/main">
          <a:pPr algn="l" rtl="0">
            <a:defRPr sz="1000"/>
          </a:pPr>
          <a:r>
            <a:rPr lang="en-US" sz="800" b="0" i="1" u="none" strike="noStrike" baseline="0">
              <a:solidFill>
                <a:srgbClr val="000000"/>
              </a:solidFill>
              <a:latin typeface="Arial"/>
              <a:cs typeface="Arial"/>
            </a:rPr>
            <a:t>Bāzes: visi respondenti</a:t>
          </a:r>
        </a:p>
      </cdr:txBody>
    </cdr:sp>
  </cdr:relSizeAnchor>
  <cdr:relSizeAnchor xmlns:cdr="http://schemas.openxmlformats.org/drawingml/2006/chartDrawing">
    <cdr:from>
      <cdr:x>0</cdr:x>
      <cdr:y>0.96774</cdr:y>
    </cdr:from>
    <cdr:to>
      <cdr:x>0.36382</cdr:x>
      <cdr:y>1</cdr:y>
    </cdr:to>
    <cdr:sp macro="" textlink="">
      <cdr:nvSpPr>
        <cdr:cNvPr id="3" name="Text Box 1"/>
        <cdr:cNvSpPr txBox="1">
          <a:spLocks xmlns:a="http://schemas.openxmlformats.org/drawingml/2006/main" noChangeArrowheads="1"/>
        </cdr:cNvSpPr>
      </cdr:nvSpPr>
      <cdr:spPr bwMode="auto">
        <a:xfrm xmlns:a="http://schemas.openxmlformats.org/drawingml/2006/main">
          <a:off x="0" y="6858000"/>
          <a:ext cx="2778098" cy="228600"/>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cdr:spPr>
      <cdr:txBody>
        <a:bodyPr xmlns:a="http://schemas.openxmlformats.org/drawingml/2006/main" wrap="square" lIns="27432" tIns="0" rIns="0" bIns="22860" anchor="b"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en-US" sz="1000" b="0" i="1" u="none" strike="noStrike" baseline="0">
              <a:solidFill>
                <a:srgbClr val="000000"/>
              </a:solidFill>
              <a:latin typeface="Arial"/>
              <a:cs typeface="Arial"/>
            </a:rPr>
            <a:t>Bāze</a:t>
          </a:r>
          <a:r>
            <a:rPr lang="lv-LV" sz="1000" b="0" i="1" u="none" strike="noStrike" baseline="0">
              <a:solidFill>
                <a:srgbClr val="000000"/>
              </a:solidFill>
              <a:latin typeface="Arial"/>
              <a:cs typeface="Arial"/>
            </a:rPr>
            <a:t>s</a:t>
          </a:r>
          <a:r>
            <a:rPr lang="en-US" sz="1000" b="0" i="1" u="none" strike="noStrike" baseline="0">
              <a:solidFill>
                <a:srgbClr val="000000"/>
              </a:solidFill>
              <a:latin typeface="Arial"/>
              <a:cs typeface="Arial"/>
            </a:rPr>
            <a:t>: </a:t>
          </a:r>
          <a:r>
            <a:rPr lang="lv-LV" sz="1000" b="0" i="1" u="none" strike="noStrike" baseline="0">
              <a:solidFill>
                <a:srgbClr val="000000"/>
              </a:solidFill>
              <a:latin typeface="Arial"/>
              <a:cs typeface="Arial"/>
            </a:rPr>
            <a:t>visi respondenti</a:t>
          </a:r>
          <a:endParaRPr lang="en-US" sz="1000" b="0" i="1" u="none" strike="noStrike" baseline="0">
            <a:solidFill>
              <a:srgbClr val="000000"/>
            </a:solidFill>
            <a:latin typeface="Arial"/>
            <a:cs typeface="Arial"/>
          </a:endParaRPr>
        </a:p>
      </cdr:txBody>
    </cdr:sp>
  </cdr:relSizeAnchor>
</c:userShapes>
</file>

<file path=ppt/drawings/drawing27.xml><?xml version="1.0" encoding="utf-8"?>
<c:userShapes xmlns:c="http://schemas.openxmlformats.org/drawingml/2006/chart">
  <cdr:relSizeAnchor xmlns:cdr="http://schemas.openxmlformats.org/drawingml/2006/chartDrawing">
    <cdr:from>
      <cdr:x>0.00074</cdr:x>
      <cdr:y>0.90018</cdr:y>
    </cdr:from>
    <cdr:to>
      <cdr:x>0.00074</cdr:x>
      <cdr:y>0.90089</cdr:y>
    </cdr:to>
    <cdr:sp macro="" textlink="">
      <cdr:nvSpPr>
        <cdr:cNvPr id="765953" name="Text Box 1"/>
        <cdr:cNvSpPr txBox="1">
          <a:spLocks xmlns:a="http://schemas.openxmlformats.org/drawingml/2006/main" noChangeArrowheads="1"/>
        </cdr:cNvSpPr>
      </cdr:nvSpPr>
      <cdr:spPr bwMode="auto">
        <a:xfrm xmlns:a="http://schemas.openxmlformats.org/drawingml/2006/main">
          <a:off x="47802" y="1520978"/>
          <a:ext cx="2397482" cy="183168"/>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cdr:spPr>
      <cdr:txBody>
        <a:bodyPr xmlns:a="http://schemas.openxmlformats.org/drawingml/2006/main" vertOverflow="clip" wrap="square" lIns="27432" tIns="0" rIns="0" bIns="22860" anchor="b" upright="1"/>
        <a:lstStyle xmlns:a="http://schemas.openxmlformats.org/drawingml/2006/main"/>
        <a:p xmlns:a="http://schemas.openxmlformats.org/drawingml/2006/main">
          <a:pPr algn="l" rtl="0">
            <a:defRPr sz="1000"/>
          </a:pPr>
          <a:r>
            <a:rPr lang="en-US" sz="800" b="0" i="1" u="none" strike="noStrike" baseline="0">
              <a:solidFill>
                <a:srgbClr val="000000"/>
              </a:solidFill>
              <a:latin typeface="Arial"/>
              <a:cs typeface="Arial"/>
            </a:rPr>
            <a:t>Bāzes: visi respondenti</a:t>
          </a:r>
        </a:p>
      </cdr:txBody>
    </cdr:sp>
  </cdr:relSizeAnchor>
  <cdr:relSizeAnchor xmlns:cdr="http://schemas.openxmlformats.org/drawingml/2006/chartDrawing">
    <cdr:from>
      <cdr:x>0</cdr:x>
      <cdr:y>0.96774</cdr:y>
    </cdr:from>
    <cdr:to>
      <cdr:x>0.36382</cdr:x>
      <cdr:y>1</cdr:y>
    </cdr:to>
    <cdr:sp macro="" textlink="">
      <cdr:nvSpPr>
        <cdr:cNvPr id="3" name="Text Box 1"/>
        <cdr:cNvSpPr txBox="1">
          <a:spLocks xmlns:a="http://schemas.openxmlformats.org/drawingml/2006/main" noChangeArrowheads="1"/>
        </cdr:cNvSpPr>
      </cdr:nvSpPr>
      <cdr:spPr bwMode="auto">
        <a:xfrm xmlns:a="http://schemas.openxmlformats.org/drawingml/2006/main">
          <a:off x="0" y="6858000"/>
          <a:ext cx="2778098" cy="228600"/>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cdr:spPr>
      <cdr:txBody>
        <a:bodyPr xmlns:a="http://schemas.openxmlformats.org/drawingml/2006/main" wrap="square" lIns="27432" tIns="0" rIns="0" bIns="22860" anchor="b"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en-US" sz="1000" b="0" i="1" u="none" strike="noStrike" baseline="0">
              <a:solidFill>
                <a:srgbClr val="000000"/>
              </a:solidFill>
              <a:latin typeface="Arial"/>
              <a:cs typeface="Arial"/>
            </a:rPr>
            <a:t>Bāze</a:t>
          </a:r>
          <a:r>
            <a:rPr lang="lv-LV" sz="1000" b="0" i="1" u="none" strike="noStrike" baseline="0">
              <a:solidFill>
                <a:srgbClr val="000000"/>
              </a:solidFill>
              <a:latin typeface="Arial"/>
              <a:cs typeface="Arial"/>
            </a:rPr>
            <a:t>s</a:t>
          </a:r>
          <a:r>
            <a:rPr lang="en-US" sz="1000" b="0" i="1" u="none" strike="noStrike" baseline="0">
              <a:solidFill>
                <a:srgbClr val="000000"/>
              </a:solidFill>
              <a:latin typeface="Arial"/>
              <a:cs typeface="Arial"/>
            </a:rPr>
            <a:t>: </a:t>
          </a:r>
          <a:r>
            <a:rPr lang="lv-LV" sz="1000" b="0" i="1" u="none" strike="noStrike" baseline="0">
              <a:solidFill>
                <a:srgbClr val="000000"/>
              </a:solidFill>
              <a:latin typeface="Arial"/>
              <a:cs typeface="Arial"/>
            </a:rPr>
            <a:t>visi respondenti</a:t>
          </a:r>
          <a:endParaRPr lang="en-US" sz="1000" b="0" i="1" u="none" strike="noStrike" baseline="0">
            <a:solidFill>
              <a:srgbClr val="000000"/>
            </a:solidFill>
            <a:latin typeface="Arial"/>
            <a:cs typeface="Arial"/>
          </a:endParaRPr>
        </a:p>
      </cdr:txBody>
    </cdr:sp>
  </cdr:relSizeAnchor>
</c:userShapes>
</file>

<file path=ppt/drawings/drawing28.xml><?xml version="1.0" encoding="utf-8"?>
<c:userShapes xmlns:c="http://schemas.openxmlformats.org/drawingml/2006/chart">
  <cdr:relSizeAnchor xmlns:cdr="http://schemas.openxmlformats.org/drawingml/2006/chartDrawing">
    <cdr:from>
      <cdr:x>0</cdr:x>
      <cdr:y>0.95825</cdr:y>
    </cdr:from>
    <cdr:to>
      <cdr:x>0</cdr:x>
      <cdr:y>0.95923</cdr:y>
    </cdr:to>
    <cdr:sp macro="" textlink="">
      <cdr:nvSpPr>
        <cdr:cNvPr id="292865" name="Text Box 1"/>
        <cdr:cNvSpPr txBox="1">
          <a:spLocks xmlns:a="http://schemas.openxmlformats.org/drawingml/2006/main" noChangeArrowheads="1"/>
        </cdr:cNvSpPr>
      </cdr:nvSpPr>
      <cdr:spPr bwMode="auto">
        <a:xfrm xmlns:a="http://schemas.openxmlformats.org/drawingml/2006/main">
          <a:off x="0" y="4014502"/>
          <a:ext cx="2207216" cy="199358"/>
        </a:xfrm>
        <a:prstGeom xmlns:a="http://schemas.openxmlformats.org/drawingml/2006/main" prst="rect">
          <a:avLst/>
        </a:prstGeom>
        <a:noFill xmlns:a="http://schemas.openxmlformats.org/drawingml/2006/main"/>
        <a:ln xmlns:a="http://schemas.openxmlformats.org/drawingml/2006/main">
          <a:noFill/>
        </a:ln>
      </cdr:spPr>
      <cdr:txBody>
        <a:bodyPr xmlns:a="http://schemas.openxmlformats.org/drawingml/2006/main" vertOverflow="clip" wrap="square" lIns="27432" tIns="22860" rIns="0" bIns="0" anchor="t" upright="1"/>
        <a:lstStyle xmlns:a="http://schemas.openxmlformats.org/drawingml/2006/main"/>
        <a:p xmlns:a="http://schemas.openxmlformats.org/drawingml/2006/main">
          <a:pPr algn="l" rtl="0">
            <a:defRPr sz="1000"/>
          </a:pPr>
          <a:r>
            <a:rPr lang="en-US" sz="1000" b="0" i="1" u="none" strike="noStrike" baseline="0">
              <a:solidFill>
                <a:srgbClr val="000000"/>
              </a:solidFill>
              <a:latin typeface="Arial"/>
              <a:cs typeface="Arial"/>
            </a:rPr>
            <a:t>Bāze: visi respondenti, n=</a:t>
          </a:r>
          <a:r>
            <a:rPr lang="lv-LV" sz="1000" b="0" i="1" u="none" strike="noStrike" baseline="0">
              <a:solidFill>
                <a:srgbClr val="000000"/>
              </a:solidFill>
              <a:latin typeface="Arial"/>
              <a:cs typeface="Arial"/>
            </a:rPr>
            <a:t>1010</a:t>
          </a:r>
          <a:endParaRPr lang="en-US" sz="1000" b="0" i="1" u="none" strike="noStrike" baseline="0">
            <a:solidFill>
              <a:srgbClr val="000000"/>
            </a:solidFill>
            <a:latin typeface="Arial"/>
            <a:cs typeface="Arial"/>
          </a:endParaRPr>
        </a:p>
      </cdr:txBody>
    </cdr:sp>
  </cdr:relSizeAnchor>
  <cdr:relSizeAnchor xmlns:cdr="http://schemas.openxmlformats.org/drawingml/2006/chartDrawing">
    <cdr:from>
      <cdr:x>0</cdr:x>
      <cdr:y>0.94806</cdr:y>
    </cdr:from>
    <cdr:to>
      <cdr:x>0.26158</cdr:x>
      <cdr:y>1</cdr:y>
    </cdr:to>
    <cdr:sp macro="" textlink="">
      <cdr:nvSpPr>
        <cdr:cNvPr id="4" name="Text Box 1"/>
        <cdr:cNvSpPr txBox="1">
          <a:spLocks xmlns:a="http://schemas.openxmlformats.org/drawingml/2006/main" noChangeArrowheads="1"/>
        </cdr:cNvSpPr>
      </cdr:nvSpPr>
      <cdr:spPr bwMode="auto">
        <a:xfrm xmlns:a="http://schemas.openxmlformats.org/drawingml/2006/main">
          <a:off x="0" y="4162938"/>
          <a:ext cx="1955891" cy="228087"/>
        </a:xfrm>
        <a:prstGeom xmlns:a="http://schemas.openxmlformats.org/drawingml/2006/main" prst="rect">
          <a:avLst/>
        </a:prstGeom>
        <a:noFill xmlns:a="http://schemas.openxmlformats.org/drawingml/2006/main"/>
        <a:ln xmlns:a="http://schemas.openxmlformats.org/drawingml/2006/main">
          <a:noFill/>
        </a:ln>
      </cdr:spPr>
      <cdr:txBody>
        <a:bodyPr xmlns:a="http://schemas.openxmlformats.org/drawingml/2006/main" wrap="square" lIns="27432" tIns="22860" rIns="0" bIns="0" anchor="t"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lv-LV" sz="900" b="0" i="1" u="none" strike="noStrike" baseline="0">
              <a:solidFill>
                <a:srgbClr val="000000"/>
              </a:solidFill>
              <a:latin typeface="Arial"/>
              <a:cs typeface="Arial"/>
            </a:rPr>
            <a:t>Bāze: visi respondenti, n=1003</a:t>
          </a:r>
        </a:p>
      </cdr:txBody>
    </cdr:sp>
  </cdr:relSizeAnchor>
</c:userShapes>
</file>

<file path=ppt/drawings/drawing29.xml><?xml version="1.0" encoding="utf-8"?>
<c:userShapes xmlns:c="http://schemas.openxmlformats.org/drawingml/2006/chart">
  <cdr:relSizeAnchor xmlns:cdr="http://schemas.openxmlformats.org/drawingml/2006/chartDrawing">
    <cdr:from>
      <cdr:x>0.00299</cdr:x>
      <cdr:y>0.90483</cdr:y>
    </cdr:from>
    <cdr:to>
      <cdr:x>0.27788</cdr:x>
      <cdr:y>0.9539</cdr:y>
    </cdr:to>
    <cdr:sp macro="" textlink="">
      <cdr:nvSpPr>
        <cdr:cNvPr id="2036737" name="Text Box 1"/>
        <cdr:cNvSpPr txBox="1">
          <a:spLocks xmlns:a="http://schemas.openxmlformats.org/drawingml/2006/main" noChangeArrowheads="1"/>
        </cdr:cNvSpPr>
      </cdr:nvSpPr>
      <cdr:spPr bwMode="auto">
        <a:xfrm xmlns:a="http://schemas.openxmlformats.org/drawingml/2006/main">
          <a:off x="21205" y="4330820"/>
          <a:ext cx="1948690" cy="234865"/>
        </a:xfrm>
        <a:prstGeom xmlns:a="http://schemas.openxmlformats.org/drawingml/2006/main" prst="rect">
          <a:avLst/>
        </a:prstGeom>
        <a:noFill xmlns:a="http://schemas.openxmlformats.org/drawingml/2006/main"/>
        <a:ln xmlns:a="http://schemas.openxmlformats.org/drawingml/2006/main">
          <a:noFill/>
        </a:ln>
      </cdr:spPr>
      <cdr:txBody>
        <a:bodyPr xmlns:a="http://schemas.openxmlformats.org/drawingml/2006/main" vertOverflow="clip" wrap="square" lIns="27432" tIns="22860" rIns="0" bIns="0" anchor="t" upright="1"/>
        <a:lstStyle xmlns:a="http://schemas.openxmlformats.org/drawingml/2006/main"/>
        <a:p xmlns:a="http://schemas.openxmlformats.org/drawingml/2006/main">
          <a:pPr algn="l" rtl="0">
            <a:defRPr sz="1000"/>
          </a:pPr>
          <a:r>
            <a:rPr lang="lv-LV" sz="900" b="0" i="1" u="none" strike="noStrike" baseline="0" dirty="0">
              <a:solidFill>
                <a:srgbClr val="000000"/>
              </a:solidFill>
              <a:latin typeface="Arial"/>
              <a:cs typeface="Arial"/>
            </a:rPr>
            <a:t>Bāzes: visi respondenti</a:t>
          </a:r>
        </a:p>
      </cdr:txBody>
    </cdr:sp>
  </cdr:relSizeAnchor>
</c:userShapes>
</file>

<file path=ppt/drawings/drawing3.xml><?xml version="1.0" encoding="utf-8"?>
<c:userShapes xmlns:c="http://schemas.openxmlformats.org/drawingml/2006/chart">
  <cdr:relSizeAnchor xmlns:cdr="http://schemas.openxmlformats.org/drawingml/2006/chartDrawing">
    <cdr:from>
      <cdr:x>0.00074</cdr:x>
      <cdr:y>0.89919</cdr:y>
    </cdr:from>
    <cdr:to>
      <cdr:x>0.00074</cdr:x>
      <cdr:y>0.89966</cdr:y>
    </cdr:to>
    <cdr:sp macro="" textlink="">
      <cdr:nvSpPr>
        <cdr:cNvPr id="765953" name="Text Box 1"/>
        <cdr:cNvSpPr txBox="1">
          <a:spLocks xmlns:a="http://schemas.openxmlformats.org/drawingml/2006/main" noChangeArrowheads="1"/>
        </cdr:cNvSpPr>
      </cdr:nvSpPr>
      <cdr:spPr bwMode="auto">
        <a:xfrm xmlns:a="http://schemas.openxmlformats.org/drawingml/2006/main">
          <a:off x="47802" y="1520978"/>
          <a:ext cx="2397482" cy="183168"/>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cdr:spPr>
      <cdr:txBody>
        <a:bodyPr xmlns:a="http://schemas.openxmlformats.org/drawingml/2006/main" vertOverflow="clip" wrap="square" lIns="27432" tIns="0" rIns="0" bIns="22860" anchor="b" upright="1"/>
        <a:lstStyle xmlns:a="http://schemas.openxmlformats.org/drawingml/2006/main"/>
        <a:p xmlns:a="http://schemas.openxmlformats.org/drawingml/2006/main">
          <a:pPr algn="l" rtl="0">
            <a:defRPr sz="1000"/>
          </a:pPr>
          <a:r>
            <a:rPr lang="en-US" sz="800" b="0" i="1" u="none" strike="noStrike" baseline="0">
              <a:solidFill>
                <a:srgbClr val="000000"/>
              </a:solidFill>
              <a:latin typeface="Arial"/>
              <a:cs typeface="Arial"/>
            </a:rPr>
            <a:t>Bāzes: visi respondenti</a:t>
          </a:r>
        </a:p>
      </cdr:txBody>
    </cdr:sp>
  </cdr:relSizeAnchor>
  <cdr:relSizeAnchor xmlns:cdr="http://schemas.openxmlformats.org/drawingml/2006/chartDrawing">
    <cdr:from>
      <cdr:x>0</cdr:x>
      <cdr:y>0.97525</cdr:y>
    </cdr:from>
    <cdr:to>
      <cdr:x>0</cdr:x>
      <cdr:y>0.9755</cdr:y>
    </cdr:to>
    <cdr:sp macro="" textlink="">
      <cdr:nvSpPr>
        <cdr:cNvPr id="3" name="Text Box 1"/>
        <cdr:cNvSpPr txBox="1">
          <a:spLocks xmlns:a="http://schemas.openxmlformats.org/drawingml/2006/main" noChangeArrowheads="1"/>
        </cdr:cNvSpPr>
      </cdr:nvSpPr>
      <cdr:spPr bwMode="auto">
        <a:xfrm xmlns:a="http://schemas.openxmlformats.org/drawingml/2006/main">
          <a:off x="0" y="6858000"/>
          <a:ext cx="2778098" cy="228600"/>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cdr:spPr>
      <cdr:txBody>
        <a:bodyPr xmlns:a="http://schemas.openxmlformats.org/drawingml/2006/main" wrap="square" lIns="27432" tIns="0" rIns="0" bIns="22860" anchor="b"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en-US" sz="1000" b="0" i="1" u="none" strike="noStrike" baseline="0">
              <a:solidFill>
                <a:srgbClr val="000000"/>
              </a:solidFill>
              <a:latin typeface="Arial"/>
              <a:cs typeface="Arial"/>
            </a:rPr>
            <a:t>Bāze</a:t>
          </a:r>
          <a:r>
            <a:rPr lang="lv-LV" sz="1000" b="0" i="1" u="none" strike="noStrike" baseline="0">
              <a:solidFill>
                <a:srgbClr val="000000"/>
              </a:solidFill>
              <a:latin typeface="Arial"/>
              <a:cs typeface="Arial"/>
            </a:rPr>
            <a:t>s</a:t>
          </a:r>
          <a:r>
            <a:rPr lang="en-US" sz="1000" b="0" i="1" u="none" strike="noStrike" baseline="0">
              <a:solidFill>
                <a:srgbClr val="000000"/>
              </a:solidFill>
              <a:latin typeface="Arial"/>
              <a:cs typeface="Arial"/>
            </a:rPr>
            <a:t>: </a:t>
          </a:r>
          <a:r>
            <a:rPr lang="lv-LV" sz="1000" b="0" i="1" u="none" strike="noStrike" baseline="0">
              <a:solidFill>
                <a:srgbClr val="000000"/>
              </a:solidFill>
              <a:latin typeface="Arial"/>
              <a:cs typeface="Arial"/>
            </a:rPr>
            <a:t>visi respondenti</a:t>
          </a:r>
          <a:endParaRPr lang="en-US" sz="1000" b="0" i="1" u="none" strike="noStrike" baseline="0">
            <a:solidFill>
              <a:srgbClr val="000000"/>
            </a:solidFill>
            <a:latin typeface="Arial"/>
            <a:cs typeface="Arial"/>
          </a:endParaRPr>
        </a:p>
      </cdr:txBody>
    </cdr:sp>
  </cdr:relSizeAnchor>
  <cdr:relSizeAnchor xmlns:cdr="http://schemas.openxmlformats.org/drawingml/2006/chartDrawing">
    <cdr:from>
      <cdr:x>0.01424</cdr:x>
      <cdr:y>0.9517</cdr:y>
    </cdr:from>
    <cdr:to>
      <cdr:x>0.30363</cdr:x>
      <cdr:y>1</cdr:y>
    </cdr:to>
    <cdr:sp macro="" textlink="">
      <cdr:nvSpPr>
        <cdr:cNvPr id="2" name="Text Box 1">
          <a:extLst xmlns:a="http://schemas.openxmlformats.org/drawingml/2006/main">
            <a:ext uri="{FF2B5EF4-FFF2-40B4-BE49-F238E27FC236}">
              <a16:creationId xmlns:a16="http://schemas.microsoft.com/office/drawing/2014/main" id="{E31626AC-1E26-620F-1457-07D886013AAC}"/>
            </a:ext>
          </a:extLst>
        </cdr:cNvPr>
        <cdr:cNvSpPr txBox="1">
          <a:spLocks xmlns:a="http://schemas.openxmlformats.org/drawingml/2006/main" noChangeArrowheads="1"/>
        </cdr:cNvSpPr>
      </cdr:nvSpPr>
      <cdr:spPr bwMode="auto">
        <a:xfrm xmlns:a="http://schemas.openxmlformats.org/drawingml/2006/main">
          <a:off x="96478" y="6275388"/>
          <a:ext cx="1959991" cy="318478"/>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cdr:spPr>
      <cdr:txBody>
        <a:bodyPr xmlns:a="http://schemas.openxmlformats.org/drawingml/2006/main" wrap="square" lIns="27432" tIns="22860" rIns="0" bIns="22860" anchor="ctr"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en-US" sz="1000" b="0" i="1" u="none" strike="noStrike" baseline="0" dirty="0" err="1">
              <a:solidFill>
                <a:srgbClr val="000000"/>
              </a:solidFill>
              <a:latin typeface="Arial"/>
              <a:cs typeface="Arial"/>
            </a:rPr>
            <a:t>Bāzes</a:t>
          </a:r>
          <a:r>
            <a:rPr lang="en-US" sz="1000" b="0" i="1" u="none" strike="noStrike" baseline="0" dirty="0">
              <a:solidFill>
                <a:srgbClr val="000000"/>
              </a:solidFill>
              <a:latin typeface="Arial"/>
              <a:cs typeface="Arial"/>
            </a:rPr>
            <a:t>: </a:t>
          </a:r>
          <a:r>
            <a:rPr lang="en-US" sz="1000" b="0" i="1" u="none" strike="noStrike" baseline="0" dirty="0" err="1">
              <a:solidFill>
                <a:srgbClr val="000000"/>
              </a:solidFill>
              <a:latin typeface="Arial"/>
              <a:cs typeface="Arial"/>
            </a:rPr>
            <a:t>visi</a:t>
          </a:r>
          <a:r>
            <a:rPr lang="en-US" sz="1000" b="0" i="1" u="none" strike="noStrike" baseline="0" dirty="0">
              <a:solidFill>
                <a:srgbClr val="000000"/>
              </a:solidFill>
              <a:latin typeface="Arial"/>
              <a:cs typeface="Arial"/>
            </a:rPr>
            <a:t> </a:t>
          </a:r>
          <a:r>
            <a:rPr lang="en-US" sz="1000" b="0" i="1" u="none" strike="noStrike" baseline="0" dirty="0" err="1">
              <a:solidFill>
                <a:srgbClr val="000000"/>
              </a:solidFill>
              <a:latin typeface="Arial"/>
              <a:cs typeface="Arial"/>
            </a:rPr>
            <a:t>respondenti</a:t>
          </a:r>
          <a:endParaRPr lang="en-US" sz="1000" b="0" i="1" u="none" strike="noStrike" baseline="0" dirty="0">
            <a:solidFill>
              <a:srgbClr val="000000"/>
            </a:solidFill>
            <a:latin typeface="Arial"/>
            <a:cs typeface="Arial"/>
          </a:endParaRPr>
        </a:p>
      </cdr:txBody>
    </cdr:sp>
  </cdr:relSizeAnchor>
</c:userShapes>
</file>

<file path=ppt/drawings/drawing30.xml><?xml version="1.0" encoding="utf-8"?>
<c:userShapes xmlns:c="http://schemas.openxmlformats.org/drawingml/2006/chart">
  <cdr:relSizeAnchor xmlns:cdr="http://schemas.openxmlformats.org/drawingml/2006/chartDrawing">
    <cdr:from>
      <cdr:x>0.00879</cdr:x>
      <cdr:y>0.99029</cdr:y>
    </cdr:from>
    <cdr:to>
      <cdr:x>0.00879</cdr:x>
      <cdr:y>0.99029</cdr:y>
    </cdr:to>
    <cdr:sp macro="" textlink="">
      <cdr:nvSpPr>
        <cdr:cNvPr id="112641" name="Text Box 1"/>
        <cdr:cNvSpPr txBox="1">
          <a:spLocks xmlns:a="http://schemas.openxmlformats.org/drawingml/2006/main" noChangeArrowheads="1"/>
        </cdr:cNvSpPr>
      </cdr:nvSpPr>
      <cdr:spPr bwMode="auto">
        <a:xfrm xmlns:a="http://schemas.openxmlformats.org/drawingml/2006/main">
          <a:off x="50800" y="5438140"/>
          <a:ext cx="0" cy="0"/>
        </a:xfrm>
        <a:prstGeom xmlns:a="http://schemas.openxmlformats.org/drawingml/2006/main" prst="rect">
          <a:avLst/>
        </a:prstGeom>
        <a:solidFill xmlns:a="http://schemas.openxmlformats.org/drawingml/2006/main">
          <a:srgbClr xmlns:mc="http://schemas.openxmlformats.org/markup-compatibility/2006" xmlns:a14="http://schemas.microsoft.com/office/drawing/2010/main" val="FFFF89" mc:Ignorable="a14" a14:legacySpreadsheetColorIndex="13"/>
        </a:solidFill>
        <a:ln xmlns:a="http://schemas.openxmlformats.org/drawingml/2006/main">
          <a:noFill/>
        </a:ln>
        <a:effectLst xmlns:a="http://schemas.openxmlformats.org/drawingml/2006/main"/>
      </cdr:spPr>
      <cdr:txBody>
        <a:bodyPr xmlns:a="http://schemas.openxmlformats.org/drawingml/2006/main" vertOverflow="clip" wrap="square" lIns="27432" tIns="0" rIns="0" bIns="22860" anchor="b" upright="1"/>
        <a:lstStyle xmlns:a="http://schemas.openxmlformats.org/drawingml/2006/main"/>
        <a:p xmlns:a="http://schemas.openxmlformats.org/drawingml/2006/main">
          <a:pPr algn="l" rtl="0">
            <a:defRPr sz="1000"/>
          </a:pPr>
          <a:r>
            <a:rPr lang="lv-LV" sz="750" b="0" i="1" u="none" strike="noStrike" baseline="0">
              <a:solidFill>
                <a:srgbClr val="000000"/>
              </a:solidFill>
              <a:latin typeface="Arial"/>
              <a:cs typeface="Arial"/>
            </a:rPr>
            <a:t>Bāze: visi respondenti, n=612</a:t>
          </a:r>
        </a:p>
      </cdr:txBody>
    </cdr:sp>
  </cdr:relSizeAnchor>
  <cdr:relSizeAnchor xmlns:cdr="http://schemas.openxmlformats.org/drawingml/2006/chartDrawing">
    <cdr:from>
      <cdr:x>0</cdr:x>
      <cdr:y>0.971</cdr:y>
    </cdr:from>
    <cdr:to>
      <cdr:x>0.00168</cdr:x>
      <cdr:y>0.971</cdr:y>
    </cdr:to>
    <cdr:sp macro="" textlink="">
      <cdr:nvSpPr>
        <cdr:cNvPr id="112643" name="Text Box 3"/>
        <cdr:cNvSpPr txBox="1">
          <a:spLocks xmlns:a="http://schemas.openxmlformats.org/drawingml/2006/main" noChangeArrowheads="1"/>
        </cdr:cNvSpPr>
      </cdr:nvSpPr>
      <cdr:spPr bwMode="auto">
        <a:xfrm xmlns:a="http://schemas.openxmlformats.org/drawingml/2006/main">
          <a:off x="0" y="5285475"/>
          <a:ext cx="5656695" cy="189903"/>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cdr:spPr>
      <cdr:txBody>
        <a:bodyPr xmlns:a="http://schemas.openxmlformats.org/drawingml/2006/main" vertOverflow="clip" wrap="square" lIns="27432" tIns="0" rIns="0" bIns="22860" anchor="b" upright="1"/>
        <a:lstStyle xmlns:a="http://schemas.openxmlformats.org/drawingml/2006/main"/>
        <a:p xmlns:a="http://schemas.openxmlformats.org/drawingml/2006/main">
          <a:pPr algn="l" rtl="0">
            <a:defRPr sz="1000"/>
          </a:pPr>
          <a:r>
            <a:rPr lang="lv-LV" sz="1000" b="0" i="1" u="none" strike="noStrike" baseline="0">
              <a:solidFill>
                <a:srgbClr val="000000"/>
              </a:solidFill>
              <a:latin typeface="Arial"/>
              <a:cs typeface="Arial"/>
            </a:rPr>
            <a:t>Bāzes: visi respondenti</a:t>
          </a:r>
        </a:p>
      </cdr:txBody>
    </cdr:sp>
  </cdr:relSizeAnchor>
  <cdr:relSizeAnchor xmlns:cdr="http://schemas.openxmlformats.org/drawingml/2006/chartDrawing">
    <cdr:from>
      <cdr:x>0.76955</cdr:x>
      <cdr:y>0.91498</cdr:y>
    </cdr:from>
    <cdr:to>
      <cdr:x>0.98588</cdr:x>
      <cdr:y>0.93206</cdr:y>
    </cdr:to>
    <cdr:sp macro="" textlink="">
      <cdr:nvSpPr>
        <cdr:cNvPr id="2" name="Text Box 1">
          <a:extLst xmlns:a="http://schemas.openxmlformats.org/drawingml/2006/main">
            <a:ext uri="{FF2B5EF4-FFF2-40B4-BE49-F238E27FC236}">
              <a16:creationId xmlns:a16="http://schemas.microsoft.com/office/drawing/2014/main" id="{D9F9256A-27E1-515A-2F78-083676EB15C9}"/>
            </a:ext>
          </a:extLst>
        </cdr:cNvPr>
        <cdr:cNvSpPr txBox="1">
          <a:spLocks xmlns:a="http://schemas.openxmlformats.org/drawingml/2006/main" noChangeArrowheads="1"/>
        </cdr:cNvSpPr>
      </cdr:nvSpPr>
      <cdr:spPr bwMode="auto">
        <a:xfrm xmlns:a="http://schemas.openxmlformats.org/drawingml/2006/main">
          <a:off x="7848872" y="4756418"/>
          <a:ext cx="2206365" cy="88791"/>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cdr:spPr>
      <cdr:txBody>
        <a:bodyPr xmlns:a="http://schemas.openxmlformats.org/drawingml/2006/main" wrap="square" lIns="27432" tIns="0" rIns="0" bIns="22860" anchor="b"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en-US" sz="1000" b="0" i="1" u="none" strike="noStrike" baseline="0" dirty="0" err="1">
              <a:solidFill>
                <a:srgbClr val="000000"/>
              </a:solidFill>
              <a:latin typeface="Arial"/>
              <a:cs typeface="Arial"/>
            </a:rPr>
            <a:t>Bāze</a:t>
          </a:r>
          <a:r>
            <a:rPr lang="lv-LV" sz="1000" b="0" i="1" u="none" strike="noStrike" baseline="0" dirty="0">
              <a:solidFill>
                <a:srgbClr val="000000"/>
              </a:solidFill>
              <a:latin typeface="Arial"/>
              <a:cs typeface="Arial"/>
            </a:rPr>
            <a:t>s</a:t>
          </a:r>
          <a:r>
            <a:rPr lang="en-US" sz="1000" b="0" i="1" u="none" strike="noStrike" baseline="0" dirty="0">
              <a:solidFill>
                <a:srgbClr val="000000"/>
              </a:solidFill>
              <a:latin typeface="Arial"/>
              <a:cs typeface="Arial"/>
            </a:rPr>
            <a:t>: </a:t>
          </a:r>
          <a:r>
            <a:rPr lang="lv-LV" sz="1000" b="0" i="1" u="none" strike="noStrike" baseline="0" dirty="0">
              <a:solidFill>
                <a:srgbClr val="000000"/>
              </a:solidFill>
              <a:latin typeface="Arial"/>
              <a:cs typeface="Arial"/>
            </a:rPr>
            <a:t>visi respondenti</a:t>
          </a:r>
          <a:endParaRPr lang="en-US" sz="1000" b="0" i="1" u="none" strike="noStrike" baseline="0" dirty="0">
            <a:solidFill>
              <a:srgbClr val="000000"/>
            </a:solidFill>
            <a:latin typeface="Arial"/>
            <a:cs typeface="Arial"/>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0.00074</cdr:x>
      <cdr:y>0.89919</cdr:y>
    </cdr:from>
    <cdr:to>
      <cdr:x>0.00074</cdr:x>
      <cdr:y>0.89966</cdr:y>
    </cdr:to>
    <cdr:sp macro="" textlink="">
      <cdr:nvSpPr>
        <cdr:cNvPr id="765953" name="Text Box 1"/>
        <cdr:cNvSpPr txBox="1">
          <a:spLocks xmlns:a="http://schemas.openxmlformats.org/drawingml/2006/main" noChangeArrowheads="1"/>
        </cdr:cNvSpPr>
      </cdr:nvSpPr>
      <cdr:spPr bwMode="auto">
        <a:xfrm xmlns:a="http://schemas.openxmlformats.org/drawingml/2006/main">
          <a:off x="47802" y="1520978"/>
          <a:ext cx="2397482" cy="183168"/>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cdr:spPr>
      <cdr:txBody>
        <a:bodyPr xmlns:a="http://schemas.openxmlformats.org/drawingml/2006/main" vertOverflow="clip" wrap="square" lIns="27432" tIns="0" rIns="0" bIns="22860" anchor="b" upright="1"/>
        <a:lstStyle xmlns:a="http://schemas.openxmlformats.org/drawingml/2006/main"/>
        <a:p xmlns:a="http://schemas.openxmlformats.org/drawingml/2006/main">
          <a:pPr algn="l" rtl="0">
            <a:defRPr sz="1000"/>
          </a:pPr>
          <a:r>
            <a:rPr lang="en-US" sz="800" b="0" i="1" u="none" strike="noStrike" baseline="0">
              <a:solidFill>
                <a:srgbClr val="000000"/>
              </a:solidFill>
              <a:latin typeface="Arial"/>
              <a:cs typeface="Arial"/>
            </a:rPr>
            <a:t>Bāzes: visi respondenti</a:t>
          </a:r>
        </a:p>
      </cdr:txBody>
    </cdr:sp>
  </cdr:relSizeAnchor>
  <cdr:relSizeAnchor xmlns:cdr="http://schemas.openxmlformats.org/drawingml/2006/chartDrawing">
    <cdr:from>
      <cdr:x>0</cdr:x>
      <cdr:y>0.97525</cdr:y>
    </cdr:from>
    <cdr:to>
      <cdr:x>0</cdr:x>
      <cdr:y>0.9755</cdr:y>
    </cdr:to>
    <cdr:sp macro="" textlink="">
      <cdr:nvSpPr>
        <cdr:cNvPr id="3" name="Text Box 1"/>
        <cdr:cNvSpPr txBox="1">
          <a:spLocks xmlns:a="http://schemas.openxmlformats.org/drawingml/2006/main" noChangeArrowheads="1"/>
        </cdr:cNvSpPr>
      </cdr:nvSpPr>
      <cdr:spPr bwMode="auto">
        <a:xfrm xmlns:a="http://schemas.openxmlformats.org/drawingml/2006/main">
          <a:off x="0" y="6858000"/>
          <a:ext cx="2778098" cy="228600"/>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cdr:spPr>
      <cdr:txBody>
        <a:bodyPr xmlns:a="http://schemas.openxmlformats.org/drawingml/2006/main" wrap="square" lIns="27432" tIns="0" rIns="0" bIns="22860" anchor="b"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en-US" sz="1000" b="0" i="1" u="none" strike="noStrike" baseline="0">
              <a:solidFill>
                <a:srgbClr val="000000"/>
              </a:solidFill>
              <a:latin typeface="Arial"/>
              <a:cs typeface="Arial"/>
            </a:rPr>
            <a:t>Bāze</a:t>
          </a:r>
          <a:r>
            <a:rPr lang="lv-LV" sz="1000" b="0" i="1" u="none" strike="noStrike" baseline="0">
              <a:solidFill>
                <a:srgbClr val="000000"/>
              </a:solidFill>
              <a:latin typeface="Arial"/>
              <a:cs typeface="Arial"/>
            </a:rPr>
            <a:t>s</a:t>
          </a:r>
          <a:r>
            <a:rPr lang="en-US" sz="1000" b="0" i="1" u="none" strike="noStrike" baseline="0">
              <a:solidFill>
                <a:srgbClr val="000000"/>
              </a:solidFill>
              <a:latin typeface="Arial"/>
              <a:cs typeface="Arial"/>
            </a:rPr>
            <a:t>: </a:t>
          </a:r>
          <a:r>
            <a:rPr lang="lv-LV" sz="1000" b="0" i="1" u="none" strike="noStrike" baseline="0">
              <a:solidFill>
                <a:srgbClr val="000000"/>
              </a:solidFill>
              <a:latin typeface="Arial"/>
              <a:cs typeface="Arial"/>
            </a:rPr>
            <a:t>visi respondenti</a:t>
          </a:r>
          <a:endParaRPr lang="en-US" sz="1000" b="0" i="1" u="none" strike="noStrike" baseline="0">
            <a:solidFill>
              <a:srgbClr val="000000"/>
            </a:solidFill>
            <a:latin typeface="Arial"/>
            <a:cs typeface="Arial"/>
          </a:endParaRPr>
        </a:p>
      </cdr:txBody>
    </cdr:sp>
  </cdr:relSizeAnchor>
  <cdr:relSizeAnchor xmlns:cdr="http://schemas.openxmlformats.org/drawingml/2006/chartDrawing">
    <cdr:from>
      <cdr:x>0.00849</cdr:x>
      <cdr:y>0.95007</cdr:y>
    </cdr:from>
    <cdr:to>
      <cdr:x>0.295</cdr:x>
      <cdr:y>1</cdr:y>
    </cdr:to>
    <cdr:sp macro="" textlink="">
      <cdr:nvSpPr>
        <cdr:cNvPr id="2" name="Text Box 1">
          <a:extLst xmlns:a="http://schemas.openxmlformats.org/drawingml/2006/main">
            <a:ext uri="{FF2B5EF4-FFF2-40B4-BE49-F238E27FC236}">
              <a16:creationId xmlns:a16="http://schemas.microsoft.com/office/drawing/2014/main" id="{E31626AC-1E26-620F-1457-07D886013AAC}"/>
            </a:ext>
          </a:extLst>
        </cdr:cNvPr>
        <cdr:cNvSpPr txBox="1">
          <a:spLocks xmlns:a="http://schemas.openxmlformats.org/drawingml/2006/main" noChangeArrowheads="1"/>
        </cdr:cNvSpPr>
      </cdr:nvSpPr>
      <cdr:spPr bwMode="auto">
        <a:xfrm xmlns:a="http://schemas.openxmlformats.org/drawingml/2006/main">
          <a:off x="58048" y="6059951"/>
          <a:ext cx="1959991" cy="318478"/>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cdr:spPr>
      <cdr:txBody>
        <a:bodyPr xmlns:a="http://schemas.openxmlformats.org/drawingml/2006/main" wrap="square" lIns="27432" tIns="22860" rIns="0" bIns="22860" anchor="ctr"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en-US" sz="1000" b="0" i="1" u="none" strike="noStrike" baseline="0" dirty="0" err="1">
              <a:solidFill>
                <a:srgbClr val="000000"/>
              </a:solidFill>
              <a:latin typeface="Arial"/>
              <a:cs typeface="Arial"/>
            </a:rPr>
            <a:t>Bāzes</a:t>
          </a:r>
          <a:r>
            <a:rPr lang="en-US" sz="1000" b="0" i="1" u="none" strike="noStrike" baseline="0" dirty="0">
              <a:solidFill>
                <a:srgbClr val="000000"/>
              </a:solidFill>
              <a:latin typeface="Arial"/>
              <a:cs typeface="Arial"/>
            </a:rPr>
            <a:t>: </a:t>
          </a:r>
          <a:r>
            <a:rPr lang="en-US" sz="1000" b="0" i="1" u="none" strike="noStrike" baseline="0" dirty="0" err="1">
              <a:solidFill>
                <a:srgbClr val="000000"/>
              </a:solidFill>
              <a:latin typeface="Arial"/>
              <a:cs typeface="Arial"/>
            </a:rPr>
            <a:t>visi</a:t>
          </a:r>
          <a:r>
            <a:rPr lang="en-US" sz="1000" b="0" i="1" u="none" strike="noStrike" baseline="0" dirty="0">
              <a:solidFill>
                <a:srgbClr val="000000"/>
              </a:solidFill>
              <a:latin typeface="Arial"/>
              <a:cs typeface="Arial"/>
            </a:rPr>
            <a:t> </a:t>
          </a:r>
          <a:r>
            <a:rPr lang="en-US" sz="1000" b="0" i="1" u="none" strike="noStrike" baseline="0" dirty="0" err="1">
              <a:solidFill>
                <a:srgbClr val="000000"/>
              </a:solidFill>
              <a:latin typeface="Arial"/>
              <a:cs typeface="Arial"/>
            </a:rPr>
            <a:t>respondenti</a:t>
          </a:r>
          <a:endParaRPr lang="en-US" sz="1000" b="0" i="1" u="none" strike="noStrike" baseline="0" dirty="0">
            <a:solidFill>
              <a:srgbClr val="000000"/>
            </a:solidFill>
            <a:latin typeface="Arial"/>
            <a:cs typeface="Arial"/>
          </a:endParaRPr>
        </a:p>
      </cdr:txBody>
    </cdr:sp>
  </cdr:relSizeAnchor>
</c:userShapes>
</file>

<file path=ppt/drawings/drawing5.xml><?xml version="1.0" encoding="utf-8"?>
<c:userShapes xmlns:c="http://schemas.openxmlformats.org/drawingml/2006/chart">
  <cdr:relSizeAnchor xmlns:cdr="http://schemas.openxmlformats.org/drawingml/2006/chartDrawing">
    <cdr:from>
      <cdr:x>0.00074</cdr:x>
      <cdr:y>0.89919</cdr:y>
    </cdr:from>
    <cdr:to>
      <cdr:x>0.00074</cdr:x>
      <cdr:y>0.89966</cdr:y>
    </cdr:to>
    <cdr:sp macro="" textlink="">
      <cdr:nvSpPr>
        <cdr:cNvPr id="765953" name="Text Box 1"/>
        <cdr:cNvSpPr txBox="1">
          <a:spLocks xmlns:a="http://schemas.openxmlformats.org/drawingml/2006/main" noChangeArrowheads="1"/>
        </cdr:cNvSpPr>
      </cdr:nvSpPr>
      <cdr:spPr bwMode="auto">
        <a:xfrm xmlns:a="http://schemas.openxmlformats.org/drawingml/2006/main">
          <a:off x="47802" y="1520978"/>
          <a:ext cx="2397482" cy="183168"/>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cdr:spPr>
      <cdr:txBody>
        <a:bodyPr xmlns:a="http://schemas.openxmlformats.org/drawingml/2006/main" vertOverflow="clip" wrap="square" lIns="27432" tIns="0" rIns="0" bIns="22860" anchor="b" upright="1"/>
        <a:lstStyle xmlns:a="http://schemas.openxmlformats.org/drawingml/2006/main"/>
        <a:p xmlns:a="http://schemas.openxmlformats.org/drawingml/2006/main">
          <a:pPr algn="l" rtl="0">
            <a:defRPr sz="1000"/>
          </a:pPr>
          <a:r>
            <a:rPr lang="en-US" sz="800" b="0" i="1" u="none" strike="noStrike" baseline="0">
              <a:solidFill>
                <a:srgbClr val="000000"/>
              </a:solidFill>
              <a:latin typeface="Arial"/>
              <a:cs typeface="Arial"/>
            </a:rPr>
            <a:t>Bāzes: visi respondenti</a:t>
          </a:r>
        </a:p>
      </cdr:txBody>
    </cdr:sp>
  </cdr:relSizeAnchor>
  <cdr:relSizeAnchor xmlns:cdr="http://schemas.openxmlformats.org/drawingml/2006/chartDrawing">
    <cdr:from>
      <cdr:x>0</cdr:x>
      <cdr:y>0.97525</cdr:y>
    </cdr:from>
    <cdr:to>
      <cdr:x>0</cdr:x>
      <cdr:y>0.9755</cdr:y>
    </cdr:to>
    <cdr:sp macro="" textlink="">
      <cdr:nvSpPr>
        <cdr:cNvPr id="3" name="Text Box 1"/>
        <cdr:cNvSpPr txBox="1">
          <a:spLocks xmlns:a="http://schemas.openxmlformats.org/drawingml/2006/main" noChangeArrowheads="1"/>
        </cdr:cNvSpPr>
      </cdr:nvSpPr>
      <cdr:spPr bwMode="auto">
        <a:xfrm xmlns:a="http://schemas.openxmlformats.org/drawingml/2006/main">
          <a:off x="0" y="6858000"/>
          <a:ext cx="2778098" cy="228600"/>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cdr:spPr>
      <cdr:txBody>
        <a:bodyPr xmlns:a="http://schemas.openxmlformats.org/drawingml/2006/main" wrap="square" lIns="27432" tIns="0" rIns="0" bIns="22860" anchor="b"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en-US" sz="1000" b="0" i="1" u="none" strike="noStrike" baseline="0">
              <a:solidFill>
                <a:srgbClr val="000000"/>
              </a:solidFill>
              <a:latin typeface="Arial"/>
              <a:cs typeface="Arial"/>
            </a:rPr>
            <a:t>Bāze</a:t>
          </a:r>
          <a:r>
            <a:rPr lang="lv-LV" sz="1000" b="0" i="1" u="none" strike="noStrike" baseline="0">
              <a:solidFill>
                <a:srgbClr val="000000"/>
              </a:solidFill>
              <a:latin typeface="Arial"/>
              <a:cs typeface="Arial"/>
            </a:rPr>
            <a:t>s</a:t>
          </a:r>
          <a:r>
            <a:rPr lang="en-US" sz="1000" b="0" i="1" u="none" strike="noStrike" baseline="0">
              <a:solidFill>
                <a:srgbClr val="000000"/>
              </a:solidFill>
              <a:latin typeface="Arial"/>
              <a:cs typeface="Arial"/>
            </a:rPr>
            <a:t>: </a:t>
          </a:r>
          <a:r>
            <a:rPr lang="lv-LV" sz="1000" b="0" i="1" u="none" strike="noStrike" baseline="0">
              <a:solidFill>
                <a:srgbClr val="000000"/>
              </a:solidFill>
              <a:latin typeface="Arial"/>
              <a:cs typeface="Arial"/>
            </a:rPr>
            <a:t>visi respondenti</a:t>
          </a:r>
          <a:endParaRPr lang="en-US" sz="1000" b="0" i="1" u="none" strike="noStrike" baseline="0">
            <a:solidFill>
              <a:srgbClr val="000000"/>
            </a:solidFill>
            <a:latin typeface="Arial"/>
            <a:cs typeface="Arial"/>
          </a:endParaRPr>
        </a:p>
      </cdr:txBody>
    </cdr:sp>
  </cdr:relSizeAnchor>
  <cdr:relSizeAnchor xmlns:cdr="http://schemas.openxmlformats.org/drawingml/2006/chartDrawing">
    <cdr:from>
      <cdr:x>0.04645</cdr:x>
      <cdr:y>0.94969</cdr:y>
    </cdr:from>
    <cdr:to>
      <cdr:x>0.32817</cdr:x>
      <cdr:y>1</cdr:y>
    </cdr:to>
    <cdr:sp macro="" textlink="">
      <cdr:nvSpPr>
        <cdr:cNvPr id="2" name="Text Box 1">
          <a:extLst xmlns:a="http://schemas.openxmlformats.org/drawingml/2006/main">
            <a:ext uri="{FF2B5EF4-FFF2-40B4-BE49-F238E27FC236}">
              <a16:creationId xmlns:a16="http://schemas.microsoft.com/office/drawing/2014/main" id="{E31626AC-1E26-620F-1457-07D886013AAC}"/>
            </a:ext>
          </a:extLst>
        </cdr:cNvPr>
        <cdr:cNvSpPr txBox="1">
          <a:spLocks xmlns:a="http://schemas.openxmlformats.org/drawingml/2006/main" noChangeArrowheads="1"/>
        </cdr:cNvSpPr>
      </cdr:nvSpPr>
      <cdr:spPr bwMode="auto">
        <a:xfrm xmlns:a="http://schemas.openxmlformats.org/drawingml/2006/main">
          <a:off x="323159" y="6011275"/>
          <a:ext cx="1959991" cy="318478"/>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cdr:spPr>
      <cdr:txBody>
        <a:bodyPr xmlns:a="http://schemas.openxmlformats.org/drawingml/2006/main" wrap="square" lIns="27432" tIns="22860" rIns="0" bIns="22860" anchor="ctr"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en-US" sz="1000" b="0" i="1" u="none" strike="noStrike" baseline="0" dirty="0" err="1">
              <a:solidFill>
                <a:srgbClr val="000000"/>
              </a:solidFill>
              <a:latin typeface="Arial"/>
              <a:cs typeface="Arial"/>
            </a:rPr>
            <a:t>Bāzes</a:t>
          </a:r>
          <a:r>
            <a:rPr lang="en-US" sz="1000" b="0" i="1" u="none" strike="noStrike" baseline="0" dirty="0">
              <a:solidFill>
                <a:srgbClr val="000000"/>
              </a:solidFill>
              <a:latin typeface="Arial"/>
              <a:cs typeface="Arial"/>
            </a:rPr>
            <a:t>: </a:t>
          </a:r>
          <a:r>
            <a:rPr lang="en-US" sz="1000" b="0" i="1" u="none" strike="noStrike" baseline="0" dirty="0" err="1">
              <a:solidFill>
                <a:srgbClr val="000000"/>
              </a:solidFill>
              <a:latin typeface="Arial"/>
              <a:cs typeface="Arial"/>
            </a:rPr>
            <a:t>visi</a:t>
          </a:r>
          <a:r>
            <a:rPr lang="en-US" sz="1000" b="0" i="1" u="none" strike="noStrike" baseline="0" dirty="0">
              <a:solidFill>
                <a:srgbClr val="000000"/>
              </a:solidFill>
              <a:latin typeface="Arial"/>
              <a:cs typeface="Arial"/>
            </a:rPr>
            <a:t> </a:t>
          </a:r>
          <a:r>
            <a:rPr lang="en-US" sz="1000" b="0" i="1" u="none" strike="noStrike" baseline="0" dirty="0" err="1">
              <a:solidFill>
                <a:srgbClr val="000000"/>
              </a:solidFill>
              <a:latin typeface="Arial"/>
              <a:cs typeface="Arial"/>
            </a:rPr>
            <a:t>respondenti</a:t>
          </a:r>
          <a:endParaRPr lang="en-US" sz="1000" b="0" i="1" u="none" strike="noStrike" baseline="0" dirty="0">
            <a:solidFill>
              <a:srgbClr val="000000"/>
            </a:solidFill>
            <a:latin typeface="Arial"/>
            <a:cs typeface="Arial"/>
          </a:endParaRPr>
        </a:p>
      </cdr:txBody>
    </cdr:sp>
  </cdr:relSizeAnchor>
</c:userShapes>
</file>

<file path=ppt/drawings/drawing6.xml><?xml version="1.0" encoding="utf-8"?>
<c:userShapes xmlns:c="http://schemas.openxmlformats.org/drawingml/2006/chart">
  <cdr:relSizeAnchor xmlns:cdr="http://schemas.openxmlformats.org/drawingml/2006/chartDrawing">
    <cdr:from>
      <cdr:x>0.00074</cdr:x>
      <cdr:y>0.89919</cdr:y>
    </cdr:from>
    <cdr:to>
      <cdr:x>0.00074</cdr:x>
      <cdr:y>0.90015</cdr:y>
    </cdr:to>
    <cdr:sp macro="" textlink="">
      <cdr:nvSpPr>
        <cdr:cNvPr id="765953" name="Text Box 1"/>
        <cdr:cNvSpPr txBox="1">
          <a:spLocks xmlns:a="http://schemas.openxmlformats.org/drawingml/2006/main" noChangeArrowheads="1"/>
        </cdr:cNvSpPr>
      </cdr:nvSpPr>
      <cdr:spPr bwMode="auto">
        <a:xfrm xmlns:a="http://schemas.openxmlformats.org/drawingml/2006/main">
          <a:off x="47802" y="1520978"/>
          <a:ext cx="2397482" cy="183168"/>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cdr:spPr>
      <cdr:txBody>
        <a:bodyPr xmlns:a="http://schemas.openxmlformats.org/drawingml/2006/main" vertOverflow="clip" wrap="square" lIns="27432" tIns="0" rIns="0" bIns="22860" anchor="b" upright="1"/>
        <a:lstStyle xmlns:a="http://schemas.openxmlformats.org/drawingml/2006/main"/>
        <a:p xmlns:a="http://schemas.openxmlformats.org/drawingml/2006/main">
          <a:pPr algn="l" rtl="0">
            <a:defRPr sz="1000"/>
          </a:pPr>
          <a:r>
            <a:rPr lang="en-US" sz="800" b="0" i="1" u="none" strike="noStrike" baseline="0">
              <a:solidFill>
                <a:srgbClr val="000000"/>
              </a:solidFill>
              <a:latin typeface="Arial"/>
              <a:cs typeface="Arial"/>
            </a:rPr>
            <a:t>Bāzes: visi respondenti</a:t>
          </a:r>
        </a:p>
      </cdr:txBody>
    </cdr:sp>
  </cdr:relSizeAnchor>
  <cdr:relSizeAnchor xmlns:cdr="http://schemas.openxmlformats.org/drawingml/2006/chartDrawing">
    <cdr:from>
      <cdr:x>0</cdr:x>
      <cdr:y>0.975</cdr:y>
    </cdr:from>
    <cdr:to>
      <cdr:x>0</cdr:x>
      <cdr:y>0.97525</cdr:y>
    </cdr:to>
    <cdr:sp macro="" textlink="">
      <cdr:nvSpPr>
        <cdr:cNvPr id="3" name="Text Box 1"/>
        <cdr:cNvSpPr txBox="1">
          <a:spLocks xmlns:a="http://schemas.openxmlformats.org/drawingml/2006/main" noChangeArrowheads="1"/>
        </cdr:cNvSpPr>
      </cdr:nvSpPr>
      <cdr:spPr bwMode="auto">
        <a:xfrm xmlns:a="http://schemas.openxmlformats.org/drawingml/2006/main">
          <a:off x="0" y="6858000"/>
          <a:ext cx="2778098" cy="228600"/>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cdr:spPr>
      <cdr:txBody>
        <a:bodyPr xmlns:a="http://schemas.openxmlformats.org/drawingml/2006/main" wrap="square" lIns="27432" tIns="0" rIns="0" bIns="22860" anchor="b"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en-US" sz="1000" b="0" i="1" u="none" strike="noStrike" baseline="0">
              <a:solidFill>
                <a:srgbClr val="000000"/>
              </a:solidFill>
              <a:latin typeface="Arial"/>
              <a:cs typeface="Arial"/>
            </a:rPr>
            <a:t>Bāze</a:t>
          </a:r>
          <a:r>
            <a:rPr lang="lv-LV" sz="1000" b="0" i="1" u="none" strike="noStrike" baseline="0">
              <a:solidFill>
                <a:srgbClr val="000000"/>
              </a:solidFill>
              <a:latin typeface="Arial"/>
              <a:cs typeface="Arial"/>
            </a:rPr>
            <a:t>s</a:t>
          </a:r>
          <a:r>
            <a:rPr lang="en-US" sz="1000" b="0" i="1" u="none" strike="noStrike" baseline="0">
              <a:solidFill>
                <a:srgbClr val="000000"/>
              </a:solidFill>
              <a:latin typeface="Arial"/>
              <a:cs typeface="Arial"/>
            </a:rPr>
            <a:t>: </a:t>
          </a:r>
          <a:r>
            <a:rPr lang="lv-LV" sz="1000" b="0" i="1" u="none" strike="noStrike" baseline="0">
              <a:solidFill>
                <a:srgbClr val="000000"/>
              </a:solidFill>
              <a:latin typeface="Arial"/>
              <a:cs typeface="Arial"/>
            </a:rPr>
            <a:t>visi respondenti</a:t>
          </a:r>
          <a:endParaRPr lang="en-US" sz="1000" b="0" i="1" u="none" strike="noStrike" baseline="0">
            <a:solidFill>
              <a:srgbClr val="000000"/>
            </a:solidFill>
            <a:latin typeface="Arial"/>
            <a:cs typeface="Arial"/>
          </a:endParaRPr>
        </a:p>
      </cdr:txBody>
    </cdr:sp>
  </cdr:relSizeAnchor>
  <cdr:relSizeAnchor xmlns:cdr="http://schemas.openxmlformats.org/drawingml/2006/chartDrawing">
    <cdr:from>
      <cdr:x>0.00596</cdr:x>
      <cdr:y>0.94993</cdr:y>
    </cdr:from>
    <cdr:to>
      <cdr:x>0.28657</cdr:x>
      <cdr:y>1</cdr:y>
    </cdr:to>
    <cdr:sp macro="" textlink="">
      <cdr:nvSpPr>
        <cdr:cNvPr id="2" name="Text Box 1">
          <a:extLst xmlns:a="http://schemas.openxmlformats.org/drawingml/2006/main">
            <a:ext uri="{FF2B5EF4-FFF2-40B4-BE49-F238E27FC236}">
              <a16:creationId xmlns:a16="http://schemas.microsoft.com/office/drawing/2014/main" id="{E31626AC-1E26-620F-1457-07D886013AAC}"/>
            </a:ext>
          </a:extLst>
        </cdr:cNvPr>
        <cdr:cNvSpPr txBox="1">
          <a:spLocks xmlns:a="http://schemas.openxmlformats.org/drawingml/2006/main" noChangeArrowheads="1"/>
        </cdr:cNvSpPr>
      </cdr:nvSpPr>
      <cdr:spPr bwMode="auto">
        <a:xfrm xmlns:a="http://schemas.openxmlformats.org/drawingml/2006/main">
          <a:off x="41604" y="6041581"/>
          <a:ext cx="1959991" cy="318478"/>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cdr:spPr>
      <cdr:txBody>
        <a:bodyPr xmlns:a="http://schemas.openxmlformats.org/drawingml/2006/main" wrap="square" lIns="27432" tIns="22860" rIns="0" bIns="22860" anchor="ctr"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en-US" sz="1000" b="0" i="1" u="none" strike="noStrike" baseline="0">
              <a:solidFill>
                <a:srgbClr val="000000"/>
              </a:solidFill>
              <a:latin typeface="Arial"/>
              <a:cs typeface="Arial"/>
            </a:rPr>
            <a:t>Bāzes: visi respondenti</a:t>
          </a:r>
        </a:p>
      </cdr:txBody>
    </cdr:sp>
  </cdr:relSizeAnchor>
</c:userShapes>
</file>

<file path=ppt/drawings/drawing7.xml><?xml version="1.0" encoding="utf-8"?>
<c:userShapes xmlns:c="http://schemas.openxmlformats.org/drawingml/2006/chart">
  <cdr:relSizeAnchor xmlns:cdr="http://schemas.openxmlformats.org/drawingml/2006/chartDrawing">
    <cdr:from>
      <cdr:x>0.00074</cdr:x>
      <cdr:y>0.89919</cdr:y>
    </cdr:from>
    <cdr:to>
      <cdr:x>0.00074</cdr:x>
      <cdr:y>0.89966</cdr:y>
    </cdr:to>
    <cdr:sp macro="" textlink="">
      <cdr:nvSpPr>
        <cdr:cNvPr id="765953" name="Text Box 1"/>
        <cdr:cNvSpPr txBox="1">
          <a:spLocks xmlns:a="http://schemas.openxmlformats.org/drawingml/2006/main" noChangeArrowheads="1"/>
        </cdr:cNvSpPr>
      </cdr:nvSpPr>
      <cdr:spPr bwMode="auto">
        <a:xfrm xmlns:a="http://schemas.openxmlformats.org/drawingml/2006/main">
          <a:off x="47802" y="1520978"/>
          <a:ext cx="2397482" cy="183168"/>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cdr:spPr>
      <cdr:txBody>
        <a:bodyPr xmlns:a="http://schemas.openxmlformats.org/drawingml/2006/main" vertOverflow="clip" wrap="square" lIns="27432" tIns="0" rIns="0" bIns="22860" anchor="b" upright="1"/>
        <a:lstStyle xmlns:a="http://schemas.openxmlformats.org/drawingml/2006/main"/>
        <a:p xmlns:a="http://schemas.openxmlformats.org/drawingml/2006/main">
          <a:pPr algn="l" rtl="0">
            <a:defRPr sz="1000"/>
          </a:pPr>
          <a:r>
            <a:rPr lang="en-US" sz="800" b="0" i="1" u="none" strike="noStrike" baseline="0">
              <a:solidFill>
                <a:srgbClr val="000000"/>
              </a:solidFill>
              <a:latin typeface="Arial"/>
              <a:cs typeface="Arial"/>
            </a:rPr>
            <a:t>Bāzes: visi respondenti</a:t>
          </a:r>
        </a:p>
      </cdr:txBody>
    </cdr:sp>
  </cdr:relSizeAnchor>
  <cdr:relSizeAnchor xmlns:cdr="http://schemas.openxmlformats.org/drawingml/2006/chartDrawing">
    <cdr:from>
      <cdr:x>0</cdr:x>
      <cdr:y>0.97525</cdr:y>
    </cdr:from>
    <cdr:to>
      <cdr:x>0</cdr:x>
      <cdr:y>0.9755</cdr:y>
    </cdr:to>
    <cdr:sp macro="" textlink="">
      <cdr:nvSpPr>
        <cdr:cNvPr id="3" name="Text Box 1"/>
        <cdr:cNvSpPr txBox="1">
          <a:spLocks xmlns:a="http://schemas.openxmlformats.org/drawingml/2006/main" noChangeArrowheads="1"/>
        </cdr:cNvSpPr>
      </cdr:nvSpPr>
      <cdr:spPr bwMode="auto">
        <a:xfrm xmlns:a="http://schemas.openxmlformats.org/drawingml/2006/main">
          <a:off x="0" y="6858000"/>
          <a:ext cx="2778098" cy="228600"/>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cdr:spPr>
      <cdr:txBody>
        <a:bodyPr xmlns:a="http://schemas.openxmlformats.org/drawingml/2006/main" wrap="square" lIns="27432" tIns="0" rIns="0" bIns="22860" anchor="b"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en-US" sz="1000" b="0" i="1" u="none" strike="noStrike" baseline="0">
              <a:solidFill>
                <a:srgbClr val="000000"/>
              </a:solidFill>
              <a:latin typeface="Arial"/>
              <a:cs typeface="Arial"/>
            </a:rPr>
            <a:t>Bāze</a:t>
          </a:r>
          <a:r>
            <a:rPr lang="lv-LV" sz="1000" b="0" i="1" u="none" strike="noStrike" baseline="0">
              <a:solidFill>
                <a:srgbClr val="000000"/>
              </a:solidFill>
              <a:latin typeface="Arial"/>
              <a:cs typeface="Arial"/>
            </a:rPr>
            <a:t>s</a:t>
          </a:r>
          <a:r>
            <a:rPr lang="en-US" sz="1000" b="0" i="1" u="none" strike="noStrike" baseline="0">
              <a:solidFill>
                <a:srgbClr val="000000"/>
              </a:solidFill>
              <a:latin typeface="Arial"/>
              <a:cs typeface="Arial"/>
            </a:rPr>
            <a:t>: </a:t>
          </a:r>
          <a:r>
            <a:rPr lang="lv-LV" sz="1000" b="0" i="1" u="none" strike="noStrike" baseline="0">
              <a:solidFill>
                <a:srgbClr val="000000"/>
              </a:solidFill>
              <a:latin typeface="Arial"/>
              <a:cs typeface="Arial"/>
            </a:rPr>
            <a:t>visi respondenti</a:t>
          </a:r>
          <a:endParaRPr lang="en-US" sz="1000" b="0" i="1" u="none" strike="noStrike" baseline="0">
            <a:solidFill>
              <a:srgbClr val="000000"/>
            </a:solidFill>
            <a:latin typeface="Arial"/>
            <a:cs typeface="Arial"/>
          </a:endParaRPr>
        </a:p>
      </cdr:txBody>
    </cdr:sp>
  </cdr:relSizeAnchor>
  <cdr:relSizeAnchor xmlns:cdr="http://schemas.openxmlformats.org/drawingml/2006/chartDrawing">
    <cdr:from>
      <cdr:x>0.00617</cdr:x>
      <cdr:y>0.94987</cdr:y>
    </cdr:from>
    <cdr:to>
      <cdr:x>0.27138</cdr:x>
      <cdr:y>1</cdr:y>
    </cdr:to>
    <cdr:sp macro="" textlink="">
      <cdr:nvSpPr>
        <cdr:cNvPr id="2" name="Text Box 1">
          <a:extLst xmlns:a="http://schemas.openxmlformats.org/drawingml/2006/main">
            <a:ext uri="{FF2B5EF4-FFF2-40B4-BE49-F238E27FC236}">
              <a16:creationId xmlns:a16="http://schemas.microsoft.com/office/drawing/2014/main" id="{E31626AC-1E26-620F-1457-07D886013AAC}"/>
            </a:ext>
          </a:extLst>
        </cdr:cNvPr>
        <cdr:cNvSpPr txBox="1">
          <a:spLocks xmlns:a="http://schemas.openxmlformats.org/drawingml/2006/main" noChangeArrowheads="1"/>
        </cdr:cNvSpPr>
      </cdr:nvSpPr>
      <cdr:spPr bwMode="auto">
        <a:xfrm xmlns:a="http://schemas.openxmlformats.org/drawingml/2006/main">
          <a:off x="45622" y="6034997"/>
          <a:ext cx="1959991" cy="318478"/>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cdr:spPr>
      <cdr:txBody>
        <a:bodyPr xmlns:a="http://schemas.openxmlformats.org/drawingml/2006/main" wrap="square" lIns="27432" tIns="22860" rIns="0" bIns="22860" anchor="ctr"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en-US" sz="1000" b="0" i="1" u="none" strike="noStrike" baseline="0" dirty="0" err="1">
              <a:solidFill>
                <a:srgbClr val="000000"/>
              </a:solidFill>
              <a:latin typeface="Arial"/>
              <a:cs typeface="Arial"/>
            </a:rPr>
            <a:t>Bāzes</a:t>
          </a:r>
          <a:r>
            <a:rPr lang="en-US" sz="1000" b="0" i="1" u="none" strike="noStrike" baseline="0" dirty="0">
              <a:solidFill>
                <a:srgbClr val="000000"/>
              </a:solidFill>
              <a:latin typeface="Arial"/>
              <a:cs typeface="Arial"/>
            </a:rPr>
            <a:t>: </a:t>
          </a:r>
          <a:r>
            <a:rPr lang="en-US" sz="1000" b="0" i="1" u="none" strike="noStrike" baseline="0" dirty="0" err="1">
              <a:solidFill>
                <a:srgbClr val="000000"/>
              </a:solidFill>
              <a:latin typeface="Arial"/>
              <a:cs typeface="Arial"/>
            </a:rPr>
            <a:t>visi</a:t>
          </a:r>
          <a:r>
            <a:rPr lang="en-US" sz="1000" b="0" i="1" u="none" strike="noStrike" baseline="0" dirty="0">
              <a:solidFill>
                <a:srgbClr val="000000"/>
              </a:solidFill>
              <a:latin typeface="Arial"/>
              <a:cs typeface="Arial"/>
            </a:rPr>
            <a:t> </a:t>
          </a:r>
          <a:r>
            <a:rPr lang="en-US" sz="1000" b="0" i="1" u="none" strike="noStrike" baseline="0" dirty="0" err="1">
              <a:solidFill>
                <a:srgbClr val="000000"/>
              </a:solidFill>
              <a:latin typeface="Arial"/>
              <a:cs typeface="Arial"/>
            </a:rPr>
            <a:t>respondenti</a:t>
          </a:r>
          <a:endParaRPr lang="en-US" sz="1000" b="0" i="1" u="none" strike="noStrike" baseline="0" dirty="0">
            <a:solidFill>
              <a:srgbClr val="000000"/>
            </a:solidFill>
            <a:latin typeface="Arial"/>
            <a:cs typeface="Arial"/>
          </a:endParaRPr>
        </a:p>
      </cdr:txBody>
    </cdr:sp>
  </cdr:relSizeAnchor>
</c:userShapes>
</file>

<file path=ppt/drawings/drawing8.xml><?xml version="1.0" encoding="utf-8"?>
<c:userShapes xmlns:c="http://schemas.openxmlformats.org/drawingml/2006/chart">
  <cdr:relSizeAnchor xmlns:cdr="http://schemas.openxmlformats.org/drawingml/2006/chartDrawing">
    <cdr:from>
      <cdr:x>0.00074</cdr:x>
      <cdr:y>0.89919</cdr:y>
    </cdr:from>
    <cdr:to>
      <cdr:x>0.00074</cdr:x>
      <cdr:y>0.89966</cdr:y>
    </cdr:to>
    <cdr:sp macro="" textlink="">
      <cdr:nvSpPr>
        <cdr:cNvPr id="765953" name="Text Box 1"/>
        <cdr:cNvSpPr txBox="1">
          <a:spLocks xmlns:a="http://schemas.openxmlformats.org/drawingml/2006/main" noChangeArrowheads="1"/>
        </cdr:cNvSpPr>
      </cdr:nvSpPr>
      <cdr:spPr bwMode="auto">
        <a:xfrm xmlns:a="http://schemas.openxmlformats.org/drawingml/2006/main">
          <a:off x="47802" y="1520978"/>
          <a:ext cx="2397482" cy="183168"/>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cdr:spPr>
      <cdr:txBody>
        <a:bodyPr xmlns:a="http://schemas.openxmlformats.org/drawingml/2006/main" vertOverflow="clip" wrap="square" lIns="27432" tIns="0" rIns="0" bIns="22860" anchor="b" upright="1"/>
        <a:lstStyle xmlns:a="http://schemas.openxmlformats.org/drawingml/2006/main"/>
        <a:p xmlns:a="http://schemas.openxmlformats.org/drawingml/2006/main">
          <a:pPr algn="l" rtl="0">
            <a:defRPr sz="1000"/>
          </a:pPr>
          <a:r>
            <a:rPr lang="en-US" sz="800" b="0" i="1" u="none" strike="noStrike" baseline="0">
              <a:solidFill>
                <a:srgbClr val="000000"/>
              </a:solidFill>
              <a:latin typeface="Arial"/>
              <a:cs typeface="Arial"/>
            </a:rPr>
            <a:t>Bāzes: visi respondenti</a:t>
          </a:r>
        </a:p>
      </cdr:txBody>
    </cdr:sp>
  </cdr:relSizeAnchor>
  <cdr:relSizeAnchor xmlns:cdr="http://schemas.openxmlformats.org/drawingml/2006/chartDrawing">
    <cdr:from>
      <cdr:x>0</cdr:x>
      <cdr:y>0.97525</cdr:y>
    </cdr:from>
    <cdr:to>
      <cdr:x>0</cdr:x>
      <cdr:y>0.9755</cdr:y>
    </cdr:to>
    <cdr:sp macro="" textlink="">
      <cdr:nvSpPr>
        <cdr:cNvPr id="3" name="Text Box 1"/>
        <cdr:cNvSpPr txBox="1">
          <a:spLocks xmlns:a="http://schemas.openxmlformats.org/drawingml/2006/main" noChangeArrowheads="1"/>
        </cdr:cNvSpPr>
      </cdr:nvSpPr>
      <cdr:spPr bwMode="auto">
        <a:xfrm xmlns:a="http://schemas.openxmlformats.org/drawingml/2006/main">
          <a:off x="0" y="6858000"/>
          <a:ext cx="2778098" cy="228600"/>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cdr:spPr>
      <cdr:txBody>
        <a:bodyPr xmlns:a="http://schemas.openxmlformats.org/drawingml/2006/main" wrap="square" lIns="27432" tIns="0" rIns="0" bIns="22860" anchor="b"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en-US" sz="1000" b="0" i="1" u="none" strike="noStrike" baseline="0">
              <a:solidFill>
                <a:srgbClr val="000000"/>
              </a:solidFill>
              <a:latin typeface="Arial"/>
              <a:cs typeface="Arial"/>
            </a:rPr>
            <a:t>Bāze</a:t>
          </a:r>
          <a:r>
            <a:rPr lang="lv-LV" sz="1000" b="0" i="1" u="none" strike="noStrike" baseline="0">
              <a:solidFill>
                <a:srgbClr val="000000"/>
              </a:solidFill>
              <a:latin typeface="Arial"/>
              <a:cs typeface="Arial"/>
            </a:rPr>
            <a:t>s</a:t>
          </a:r>
          <a:r>
            <a:rPr lang="en-US" sz="1000" b="0" i="1" u="none" strike="noStrike" baseline="0">
              <a:solidFill>
                <a:srgbClr val="000000"/>
              </a:solidFill>
              <a:latin typeface="Arial"/>
              <a:cs typeface="Arial"/>
            </a:rPr>
            <a:t>: </a:t>
          </a:r>
          <a:r>
            <a:rPr lang="lv-LV" sz="1000" b="0" i="1" u="none" strike="noStrike" baseline="0">
              <a:solidFill>
                <a:srgbClr val="000000"/>
              </a:solidFill>
              <a:latin typeface="Arial"/>
              <a:cs typeface="Arial"/>
            </a:rPr>
            <a:t>visi respondenti</a:t>
          </a:r>
          <a:endParaRPr lang="en-US" sz="1000" b="0" i="1" u="none" strike="noStrike" baseline="0">
            <a:solidFill>
              <a:srgbClr val="000000"/>
            </a:solidFill>
            <a:latin typeface="Arial"/>
            <a:cs typeface="Arial"/>
          </a:endParaRPr>
        </a:p>
      </cdr:txBody>
    </cdr:sp>
  </cdr:relSizeAnchor>
  <cdr:relSizeAnchor xmlns:cdr="http://schemas.openxmlformats.org/drawingml/2006/chartDrawing">
    <cdr:from>
      <cdr:x>0</cdr:x>
      <cdr:y>0.9538</cdr:y>
    </cdr:from>
    <cdr:to>
      <cdr:x>0.25743</cdr:x>
      <cdr:y>1</cdr:y>
    </cdr:to>
    <cdr:sp macro="" textlink="">
      <cdr:nvSpPr>
        <cdr:cNvPr id="2" name="Text Box 1">
          <a:extLst xmlns:a="http://schemas.openxmlformats.org/drawingml/2006/main">
            <a:ext uri="{FF2B5EF4-FFF2-40B4-BE49-F238E27FC236}">
              <a16:creationId xmlns:a16="http://schemas.microsoft.com/office/drawing/2014/main" id="{E31626AC-1E26-620F-1457-07D886013AAC}"/>
            </a:ext>
          </a:extLst>
        </cdr:cNvPr>
        <cdr:cNvSpPr txBox="1">
          <a:spLocks xmlns:a="http://schemas.openxmlformats.org/drawingml/2006/main" noChangeArrowheads="1"/>
        </cdr:cNvSpPr>
      </cdr:nvSpPr>
      <cdr:spPr bwMode="auto">
        <a:xfrm xmlns:a="http://schemas.openxmlformats.org/drawingml/2006/main">
          <a:off x="0" y="6574447"/>
          <a:ext cx="1959991" cy="318478"/>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cdr:spPr>
      <cdr:txBody>
        <a:bodyPr xmlns:a="http://schemas.openxmlformats.org/drawingml/2006/main" wrap="square" lIns="27432" tIns="22860" rIns="0" bIns="22860" anchor="ctr"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en-US" sz="1000" b="0" i="1" u="none" strike="noStrike" baseline="0">
              <a:solidFill>
                <a:srgbClr val="000000"/>
              </a:solidFill>
              <a:latin typeface="Arial"/>
              <a:cs typeface="Arial"/>
            </a:rPr>
            <a:t>Bāzes: visi respondenti</a:t>
          </a:r>
        </a:p>
      </cdr:txBody>
    </cdr:sp>
  </cdr:relSizeAnchor>
</c:userShapes>
</file>

<file path=ppt/drawings/drawing9.xml><?xml version="1.0" encoding="utf-8"?>
<c:userShapes xmlns:c="http://schemas.openxmlformats.org/drawingml/2006/chart">
  <cdr:relSizeAnchor xmlns:cdr="http://schemas.openxmlformats.org/drawingml/2006/chartDrawing">
    <cdr:from>
      <cdr:x>0.00074</cdr:x>
      <cdr:y>0.89919</cdr:y>
    </cdr:from>
    <cdr:to>
      <cdr:x>0.00074</cdr:x>
      <cdr:y>0.89966</cdr:y>
    </cdr:to>
    <cdr:sp macro="" textlink="">
      <cdr:nvSpPr>
        <cdr:cNvPr id="765953" name="Text Box 1"/>
        <cdr:cNvSpPr txBox="1">
          <a:spLocks xmlns:a="http://schemas.openxmlformats.org/drawingml/2006/main" noChangeArrowheads="1"/>
        </cdr:cNvSpPr>
      </cdr:nvSpPr>
      <cdr:spPr bwMode="auto">
        <a:xfrm xmlns:a="http://schemas.openxmlformats.org/drawingml/2006/main">
          <a:off x="47802" y="1520978"/>
          <a:ext cx="2397482" cy="183168"/>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cdr:spPr>
      <cdr:txBody>
        <a:bodyPr xmlns:a="http://schemas.openxmlformats.org/drawingml/2006/main" vertOverflow="clip" wrap="square" lIns="27432" tIns="0" rIns="0" bIns="22860" anchor="b" upright="1"/>
        <a:lstStyle xmlns:a="http://schemas.openxmlformats.org/drawingml/2006/main"/>
        <a:p xmlns:a="http://schemas.openxmlformats.org/drawingml/2006/main">
          <a:pPr algn="l" rtl="0">
            <a:defRPr sz="1000"/>
          </a:pPr>
          <a:r>
            <a:rPr lang="en-US" sz="800" b="0" i="1" u="none" strike="noStrike" baseline="0">
              <a:solidFill>
                <a:srgbClr val="000000"/>
              </a:solidFill>
              <a:latin typeface="Arial"/>
              <a:cs typeface="Arial"/>
            </a:rPr>
            <a:t>Bāzes: visi respondenti</a:t>
          </a:r>
        </a:p>
      </cdr:txBody>
    </cdr:sp>
  </cdr:relSizeAnchor>
  <cdr:relSizeAnchor xmlns:cdr="http://schemas.openxmlformats.org/drawingml/2006/chartDrawing">
    <cdr:from>
      <cdr:x>0</cdr:x>
      <cdr:y>0.97525</cdr:y>
    </cdr:from>
    <cdr:to>
      <cdr:x>0</cdr:x>
      <cdr:y>0.9755</cdr:y>
    </cdr:to>
    <cdr:sp macro="" textlink="">
      <cdr:nvSpPr>
        <cdr:cNvPr id="3" name="Text Box 1"/>
        <cdr:cNvSpPr txBox="1">
          <a:spLocks xmlns:a="http://schemas.openxmlformats.org/drawingml/2006/main" noChangeArrowheads="1"/>
        </cdr:cNvSpPr>
      </cdr:nvSpPr>
      <cdr:spPr bwMode="auto">
        <a:xfrm xmlns:a="http://schemas.openxmlformats.org/drawingml/2006/main">
          <a:off x="0" y="6858000"/>
          <a:ext cx="2778098" cy="228600"/>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cdr:spPr>
      <cdr:txBody>
        <a:bodyPr xmlns:a="http://schemas.openxmlformats.org/drawingml/2006/main" wrap="square" lIns="27432" tIns="0" rIns="0" bIns="22860" anchor="b"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en-US" sz="1000" b="0" i="1" u="none" strike="noStrike" baseline="0">
              <a:solidFill>
                <a:srgbClr val="000000"/>
              </a:solidFill>
              <a:latin typeface="Arial"/>
              <a:cs typeface="Arial"/>
            </a:rPr>
            <a:t>Bāze</a:t>
          </a:r>
          <a:r>
            <a:rPr lang="lv-LV" sz="1000" b="0" i="1" u="none" strike="noStrike" baseline="0">
              <a:solidFill>
                <a:srgbClr val="000000"/>
              </a:solidFill>
              <a:latin typeface="Arial"/>
              <a:cs typeface="Arial"/>
            </a:rPr>
            <a:t>s</a:t>
          </a:r>
          <a:r>
            <a:rPr lang="en-US" sz="1000" b="0" i="1" u="none" strike="noStrike" baseline="0">
              <a:solidFill>
                <a:srgbClr val="000000"/>
              </a:solidFill>
              <a:latin typeface="Arial"/>
              <a:cs typeface="Arial"/>
            </a:rPr>
            <a:t>: </a:t>
          </a:r>
          <a:r>
            <a:rPr lang="lv-LV" sz="1000" b="0" i="1" u="none" strike="noStrike" baseline="0">
              <a:solidFill>
                <a:srgbClr val="000000"/>
              </a:solidFill>
              <a:latin typeface="Arial"/>
              <a:cs typeface="Arial"/>
            </a:rPr>
            <a:t>visi respondenti</a:t>
          </a:r>
          <a:endParaRPr lang="en-US" sz="1000" b="0" i="1" u="none" strike="noStrike" baseline="0">
            <a:solidFill>
              <a:srgbClr val="000000"/>
            </a:solidFill>
            <a:latin typeface="Arial"/>
            <a:cs typeface="Arial"/>
          </a:endParaRPr>
        </a:p>
      </cdr:txBody>
    </cdr:sp>
  </cdr:relSizeAnchor>
  <cdr:relSizeAnchor xmlns:cdr="http://schemas.openxmlformats.org/drawingml/2006/chartDrawing">
    <cdr:from>
      <cdr:x>0.00945</cdr:x>
      <cdr:y>0.9538</cdr:y>
    </cdr:from>
    <cdr:to>
      <cdr:x>0.26688</cdr:x>
      <cdr:y>1</cdr:y>
    </cdr:to>
    <cdr:sp macro="" textlink="">
      <cdr:nvSpPr>
        <cdr:cNvPr id="2" name="Text Box 1">
          <a:extLst xmlns:a="http://schemas.openxmlformats.org/drawingml/2006/main">
            <a:ext uri="{FF2B5EF4-FFF2-40B4-BE49-F238E27FC236}">
              <a16:creationId xmlns:a16="http://schemas.microsoft.com/office/drawing/2014/main" id="{E31626AC-1E26-620F-1457-07D886013AAC}"/>
            </a:ext>
          </a:extLst>
        </cdr:cNvPr>
        <cdr:cNvSpPr txBox="1">
          <a:spLocks xmlns:a="http://schemas.openxmlformats.org/drawingml/2006/main" noChangeArrowheads="1"/>
        </cdr:cNvSpPr>
      </cdr:nvSpPr>
      <cdr:spPr bwMode="auto">
        <a:xfrm xmlns:a="http://schemas.openxmlformats.org/drawingml/2006/main">
          <a:off x="71967" y="6574447"/>
          <a:ext cx="1959991" cy="318478"/>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cdr:spPr>
      <cdr:txBody>
        <a:bodyPr xmlns:a="http://schemas.openxmlformats.org/drawingml/2006/main" wrap="square" lIns="27432" tIns="22860" rIns="0" bIns="22860" anchor="ctr"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en-US" sz="1000" b="0" i="1" u="none" strike="noStrike" baseline="0">
              <a:solidFill>
                <a:srgbClr val="000000"/>
              </a:solidFill>
              <a:latin typeface="Arial"/>
              <a:cs typeface="Arial"/>
            </a:rPr>
            <a:t>Bāzes: visi respondenti</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bwMode="auto">
          <a:xfrm>
            <a:off x="1" y="0"/>
            <a:ext cx="3075480" cy="511748"/>
          </a:xfrm>
          <a:prstGeom prst="rect">
            <a:avLst/>
          </a:prstGeom>
          <a:noFill/>
          <a:ln w="9525">
            <a:noFill/>
            <a:miter lim="800000"/>
            <a:headEnd/>
            <a:tailEnd/>
          </a:ln>
          <a:effectLst/>
        </p:spPr>
        <p:txBody>
          <a:bodyPr vert="horz" wrap="square" lIns="99991" tIns="49996" rIns="99991" bIns="49996" numCol="1" anchor="t" anchorCtr="0" compatLnSpc="1">
            <a:prstTxWarp prst="textNoShape">
              <a:avLst/>
            </a:prstTxWarp>
          </a:bodyPr>
          <a:lstStyle>
            <a:lvl1pPr algn="l" defTabSz="1001068" eaLnBrk="1" hangingPunct="1">
              <a:spcBef>
                <a:spcPct val="0"/>
              </a:spcBef>
              <a:defRPr sz="1300" b="0">
                <a:solidFill>
                  <a:schemeClr val="tx1"/>
                </a:solidFill>
                <a:latin typeface="Times New Roman" pitchFamily="18" charset="0"/>
                <a:cs typeface="Arial" charset="0"/>
              </a:defRPr>
            </a:lvl1pPr>
          </a:lstStyle>
          <a:p>
            <a:pPr>
              <a:defRPr/>
            </a:pPr>
            <a:endParaRPr lang="en-GB" dirty="0"/>
          </a:p>
        </p:txBody>
      </p:sp>
      <p:sp>
        <p:nvSpPr>
          <p:cNvPr id="13315" name="Rectangle 3"/>
          <p:cNvSpPr>
            <a:spLocks noGrp="1" noChangeArrowheads="1"/>
          </p:cNvSpPr>
          <p:nvPr>
            <p:ph type="dt" sz="quarter" idx="1"/>
          </p:nvPr>
        </p:nvSpPr>
        <p:spPr bwMode="auto">
          <a:xfrm>
            <a:off x="4023822" y="0"/>
            <a:ext cx="3075479" cy="511748"/>
          </a:xfrm>
          <a:prstGeom prst="rect">
            <a:avLst/>
          </a:prstGeom>
          <a:noFill/>
          <a:ln w="9525">
            <a:noFill/>
            <a:miter lim="800000"/>
            <a:headEnd/>
            <a:tailEnd/>
          </a:ln>
          <a:effectLst/>
        </p:spPr>
        <p:txBody>
          <a:bodyPr vert="horz" wrap="square" lIns="99991" tIns="49996" rIns="99991" bIns="49996" numCol="1" anchor="t" anchorCtr="0" compatLnSpc="1">
            <a:prstTxWarp prst="textNoShape">
              <a:avLst/>
            </a:prstTxWarp>
          </a:bodyPr>
          <a:lstStyle>
            <a:lvl1pPr algn="r" defTabSz="1001068" eaLnBrk="1" hangingPunct="1">
              <a:spcBef>
                <a:spcPct val="0"/>
              </a:spcBef>
              <a:defRPr sz="1300" b="0">
                <a:solidFill>
                  <a:schemeClr val="tx1"/>
                </a:solidFill>
                <a:latin typeface="Times New Roman" pitchFamily="18" charset="0"/>
                <a:cs typeface="Arial" charset="0"/>
              </a:defRPr>
            </a:lvl1pPr>
          </a:lstStyle>
          <a:p>
            <a:pPr>
              <a:defRPr/>
            </a:pPr>
            <a:endParaRPr lang="en-GB" dirty="0"/>
          </a:p>
        </p:txBody>
      </p:sp>
      <p:sp>
        <p:nvSpPr>
          <p:cNvPr id="13316" name="Rectangle 4"/>
          <p:cNvSpPr>
            <a:spLocks noGrp="1" noChangeArrowheads="1"/>
          </p:cNvSpPr>
          <p:nvPr>
            <p:ph type="ftr" sz="quarter" idx="2"/>
          </p:nvPr>
        </p:nvSpPr>
        <p:spPr bwMode="auto">
          <a:xfrm>
            <a:off x="1" y="9711752"/>
            <a:ext cx="3075480" cy="511748"/>
          </a:xfrm>
          <a:prstGeom prst="rect">
            <a:avLst/>
          </a:prstGeom>
          <a:noFill/>
          <a:ln w="9525">
            <a:noFill/>
            <a:miter lim="800000"/>
            <a:headEnd/>
            <a:tailEnd/>
          </a:ln>
          <a:effectLst/>
        </p:spPr>
        <p:txBody>
          <a:bodyPr vert="horz" wrap="square" lIns="99991" tIns="49996" rIns="99991" bIns="49996" numCol="1" anchor="b" anchorCtr="0" compatLnSpc="1">
            <a:prstTxWarp prst="textNoShape">
              <a:avLst/>
            </a:prstTxWarp>
          </a:bodyPr>
          <a:lstStyle>
            <a:lvl1pPr algn="l" defTabSz="1001068" eaLnBrk="1" hangingPunct="1">
              <a:spcBef>
                <a:spcPct val="0"/>
              </a:spcBef>
              <a:defRPr sz="1300" b="0">
                <a:solidFill>
                  <a:schemeClr val="tx1"/>
                </a:solidFill>
                <a:latin typeface="Times New Roman" pitchFamily="18" charset="0"/>
                <a:cs typeface="Arial" charset="0"/>
              </a:defRPr>
            </a:lvl1pPr>
          </a:lstStyle>
          <a:p>
            <a:pPr>
              <a:defRPr/>
            </a:pPr>
            <a:endParaRPr lang="en-GB" dirty="0"/>
          </a:p>
        </p:txBody>
      </p:sp>
      <p:sp>
        <p:nvSpPr>
          <p:cNvPr id="13317" name="Rectangle 5"/>
          <p:cNvSpPr>
            <a:spLocks noGrp="1" noChangeArrowheads="1"/>
          </p:cNvSpPr>
          <p:nvPr>
            <p:ph type="sldNum" sz="quarter" idx="3"/>
          </p:nvPr>
        </p:nvSpPr>
        <p:spPr bwMode="auto">
          <a:xfrm>
            <a:off x="4023822" y="9711752"/>
            <a:ext cx="3075479" cy="511748"/>
          </a:xfrm>
          <a:prstGeom prst="rect">
            <a:avLst/>
          </a:prstGeom>
          <a:noFill/>
          <a:ln w="9525">
            <a:noFill/>
            <a:miter lim="800000"/>
            <a:headEnd/>
            <a:tailEnd/>
          </a:ln>
          <a:effectLst/>
        </p:spPr>
        <p:txBody>
          <a:bodyPr vert="horz" wrap="square" lIns="99991" tIns="49996" rIns="99991" bIns="49996" numCol="1" anchor="b" anchorCtr="0" compatLnSpc="1">
            <a:prstTxWarp prst="textNoShape">
              <a:avLst/>
            </a:prstTxWarp>
          </a:bodyPr>
          <a:lstStyle>
            <a:lvl1pPr algn="r" defTabSz="1000956" eaLnBrk="1" hangingPunct="1">
              <a:defRPr sz="1300" b="0">
                <a:solidFill>
                  <a:schemeClr val="tx1"/>
                </a:solidFill>
                <a:latin typeface="Times New Roman" pitchFamily="18" charset="0"/>
              </a:defRPr>
            </a:lvl1pPr>
          </a:lstStyle>
          <a:p>
            <a:pPr>
              <a:defRPr/>
            </a:pPr>
            <a:fld id="{1E479FA4-376C-4101-BA95-A70559615370}" type="slidenum">
              <a:rPr lang="en-GB" altLang="lv-LV"/>
              <a:pPr>
                <a:defRPr/>
              </a:pPr>
              <a:t>‹#›</a:t>
            </a:fld>
            <a:endParaRPr lang="en-GB" altLang="lv-LV" dirty="0"/>
          </a:p>
        </p:txBody>
      </p:sp>
    </p:spTree>
    <p:extLst>
      <p:ext uri="{BB962C8B-B14F-4D97-AF65-F5344CB8AC3E}">
        <p14:creationId xmlns:p14="http://schemas.microsoft.com/office/powerpoint/2010/main" val="39856119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bwMode="auto">
          <a:xfrm>
            <a:off x="0" y="1"/>
            <a:ext cx="3111954" cy="549352"/>
          </a:xfrm>
          <a:prstGeom prst="rect">
            <a:avLst/>
          </a:prstGeom>
          <a:noFill/>
          <a:ln w="9525">
            <a:noFill/>
            <a:miter lim="800000"/>
            <a:headEnd/>
            <a:tailEnd/>
          </a:ln>
          <a:effectLst/>
        </p:spPr>
        <p:txBody>
          <a:bodyPr vert="horz" wrap="square" lIns="94785" tIns="47394" rIns="94785" bIns="47394" numCol="1" anchor="t" anchorCtr="0" compatLnSpc="1">
            <a:prstTxWarp prst="textNoShape">
              <a:avLst/>
            </a:prstTxWarp>
          </a:bodyPr>
          <a:lstStyle>
            <a:lvl1pPr algn="l" eaLnBrk="1" hangingPunct="1">
              <a:spcBef>
                <a:spcPct val="0"/>
              </a:spcBef>
              <a:defRPr sz="1200" b="0">
                <a:solidFill>
                  <a:schemeClr val="tx1"/>
                </a:solidFill>
                <a:latin typeface="Times New Roman" pitchFamily="18" charset="0"/>
                <a:cs typeface="Arial" charset="0"/>
              </a:defRPr>
            </a:lvl1pPr>
          </a:lstStyle>
          <a:p>
            <a:pPr>
              <a:defRPr/>
            </a:pPr>
            <a:endParaRPr lang="en-GB" dirty="0"/>
          </a:p>
        </p:txBody>
      </p:sp>
      <p:sp>
        <p:nvSpPr>
          <p:cNvPr id="34819" name="Rectangle 3"/>
          <p:cNvSpPr>
            <a:spLocks noGrp="1" noChangeArrowheads="1"/>
          </p:cNvSpPr>
          <p:nvPr>
            <p:ph type="dt" idx="1"/>
          </p:nvPr>
        </p:nvSpPr>
        <p:spPr bwMode="auto">
          <a:xfrm>
            <a:off x="4043717" y="1"/>
            <a:ext cx="3034030" cy="549352"/>
          </a:xfrm>
          <a:prstGeom prst="rect">
            <a:avLst/>
          </a:prstGeom>
          <a:noFill/>
          <a:ln w="9525">
            <a:noFill/>
            <a:miter lim="800000"/>
            <a:headEnd/>
            <a:tailEnd/>
          </a:ln>
          <a:effectLst/>
        </p:spPr>
        <p:txBody>
          <a:bodyPr vert="horz" wrap="square" lIns="94785" tIns="47394" rIns="94785" bIns="47394" numCol="1" anchor="t" anchorCtr="0" compatLnSpc="1">
            <a:prstTxWarp prst="textNoShape">
              <a:avLst/>
            </a:prstTxWarp>
          </a:bodyPr>
          <a:lstStyle>
            <a:lvl1pPr algn="r" eaLnBrk="1" hangingPunct="1">
              <a:spcBef>
                <a:spcPct val="0"/>
              </a:spcBef>
              <a:defRPr sz="1200" b="0">
                <a:solidFill>
                  <a:schemeClr val="tx1"/>
                </a:solidFill>
                <a:latin typeface="Times New Roman" pitchFamily="18" charset="0"/>
                <a:cs typeface="Arial" charset="0"/>
              </a:defRPr>
            </a:lvl1pPr>
          </a:lstStyle>
          <a:p>
            <a:pPr>
              <a:defRPr/>
            </a:pPr>
            <a:endParaRPr lang="en-GB" dirty="0"/>
          </a:p>
        </p:txBody>
      </p:sp>
      <p:sp>
        <p:nvSpPr>
          <p:cNvPr id="41988" name="Rectangle 4"/>
          <p:cNvSpPr>
            <a:spLocks noGrp="1" noRot="1" noChangeAspect="1" noChangeArrowheads="1" noTextEdit="1"/>
          </p:cNvSpPr>
          <p:nvPr>
            <p:ph type="sldImg" idx="2"/>
          </p:nvPr>
        </p:nvSpPr>
        <p:spPr bwMode="auto">
          <a:xfrm>
            <a:off x="125413" y="784225"/>
            <a:ext cx="6834187" cy="38449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21" name="Rectangle 5"/>
          <p:cNvSpPr>
            <a:spLocks noGrp="1" noChangeArrowheads="1"/>
          </p:cNvSpPr>
          <p:nvPr>
            <p:ph type="body" sz="quarter" idx="3"/>
          </p:nvPr>
        </p:nvSpPr>
        <p:spPr bwMode="auto">
          <a:xfrm>
            <a:off x="933421" y="4865687"/>
            <a:ext cx="5212564" cy="4628615"/>
          </a:xfrm>
          <a:prstGeom prst="rect">
            <a:avLst/>
          </a:prstGeom>
          <a:noFill/>
          <a:ln w="9525">
            <a:noFill/>
            <a:miter lim="800000"/>
            <a:headEnd/>
            <a:tailEnd/>
          </a:ln>
          <a:effectLst/>
        </p:spPr>
        <p:txBody>
          <a:bodyPr vert="horz" wrap="square" lIns="94785" tIns="47394" rIns="94785" bIns="47394"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34822" name="Rectangle 6"/>
          <p:cNvSpPr>
            <a:spLocks noGrp="1" noChangeArrowheads="1"/>
          </p:cNvSpPr>
          <p:nvPr>
            <p:ph type="ftr" sz="quarter" idx="4"/>
          </p:nvPr>
        </p:nvSpPr>
        <p:spPr bwMode="auto">
          <a:xfrm>
            <a:off x="0" y="9733009"/>
            <a:ext cx="3111954" cy="469237"/>
          </a:xfrm>
          <a:prstGeom prst="rect">
            <a:avLst/>
          </a:prstGeom>
          <a:noFill/>
          <a:ln w="9525">
            <a:noFill/>
            <a:miter lim="800000"/>
            <a:headEnd/>
            <a:tailEnd/>
          </a:ln>
          <a:effectLst/>
        </p:spPr>
        <p:txBody>
          <a:bodyPr vert="horz" wrap="square" lIns="94785" tIns="47394" rIns="94785" bIns="47394" numCol="1" anchor="b" anchorCtr="0" compatLnSpc="1">
            <a:prstTxWarp prst="textNoShape">
              <a:avLst/>
            </a:prstTxWarp>
          </a:bodyPr>
          <a:lstStyle>
            <a:lvl1pPr algn="l" eaLnBrk="1" hangingPunct="1">
              <a:spcBef>
                <a:spcPct val="0"/>
              </a:spcBef>
              <a:defRPr sz="1200" b="0">
                <a:solidFill>
                  <a:schemeClr val="tx1"/>
                </a:solidFill>
                <a:latin typeface="Times New Roman" pitchFamily="18" charset="0"/>
                <a:cs typeface="Arial" charset="0"/>
              </a:defRPr>
            </a:lvl1pPr>
          </a:lstStyle>
          <a:p>
            <a:pPr>
              <a:defRPr/>
            </a:pPr>
            <a:endParaRPr lang="en-GB" dirty="0"/>
          </a:p>
        </p:txBody>
      </p:sp>
      <p:sp>
        <p:nvSpPr>
          <p:cNvPr id="34823" name="Rectangle 7"/>
          <p:cNvSpPr>
            <a:spLocks noGrp="1" noChangeArrowheads="1"/>
          </p:cNvSpPr>
          <p:nvPr>
            <p:ph type="sldNum" sz="quarter" idx="5"/>
          </p:nvPr>
        </p:nvSpPr>
        <p:spPr bwMode="auto">
          <a:xfrm>
            <a:off x="4043717" y="9733009"/>
            <a:ext cx="3034030" cy="469237"/>
          </a:xfrm>
          <a:prstGeom prst="rect">
            <a:avLst/>
          </a:prstGeom>
          <a:noFill/>
          <a:ln w="9525">
            <a:noFill/>
            <a:miter lim="800000"/>
            <a:headEnd/>
            <a:tailEnd/>
          </a:ln>
          <a:effectLst/>
        </p:spPr>
        <p:txBody>
          <a:bodyPr vert="horz" wrap="square" lIns="94785" tIns="47394" rIns="94785" bIns="47394" numCol="1" anchor="b" anchorCtr="0" compatLnSpc="1">
            <a:prstTxWarp prst="textNoShape">
              <a:avLst/>
            </a:prstTxWarp>
          </a:bodyPr>
          <a:lstStyle>
            <a:lvl1pPr algn="r" eaLnBrk="1" hangingPunct="1">
              <a:defRPr sz="1200" b="0">
                <a:solidFill>
                  <a:schemeClr val="tx1"/>
                </a:solidFill>
                <a:latin typeface="Times New Roman" pitchFamily="18" charset="0"/>
              </a:defRPr>
            </a:lvl1pPr>
          </a:lstStyle>
          <a:p>
            <a:pPr>
              <a:defRPr/>
            </a:pPr>
            <a:fld id="{77E491F9-866D-404A-A719-9B398A493AC5}" type="slidenum">
              <a:rPr lang="en-GB" altLang="lv-LV"/>
              <a:pPr>
                <a:defRPr/>
              </a:pPr>
              <a:t>‹#›</a:t>
            </a:fld>
            <a:endParaRPr lang="en-GB" altLang="lv-LV" dirty="0"/>
          </a:p>
        </p:txBody>
      </p:sp>
    </p:spTree>
    <p:extLst>
      <p:ext uri="{BB962C8B-B14F-4D97-AF65-F5344CB8AC3E}">
        <p14:creationId xmlns:p14="http://schemas.microsoft.com/office/powerpoint/2010/main" val="98761386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txBox="1">
            <a:spLocks noGrp="1" noChangeArrowheads="1"/>
          </p:cNvSpPr>
          <p:nvPr/>
        </p:nvSpPr>
        <p:spPr bwMode="auto">
          <a:xfrm>
            <a:off x="4043717" y="9733009"/>
            <a:ext cx="3034030" cy="469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785" tIns="47394" rIns="94785" bIns="47394" anchor="b"/>
          <a:lstStyle>
            <a:lvl1pPr>
              <a:spcBef>
                <a:spcPct val="30000"/>
              </a:spcBef>
              <a:defRPr sz="1200">
                <a:solidFill>
                  <a:schemeClr val="tx1"/>
                </a:solidFill>
                <a:latin typeface="Times New Roman" pitchFamily="18" charset="0"/>
              </a:defRPr>
            </a:lvl1pPr>
            <a:lvl2pPr marL="742950" indent="-285750">
              <a:spcBef>
                <a:spcPct val="30000"/>
              </a:spcBef>
              <a:defRPr sz="1200">
                <a:solidFill>
                  <a:schemeClr val="tx1"/>
                </a:solidFill>
                <a:latin typeface="Times New Roman" pitchFamily="18" charset="0"/>
              </a:defRPr>
            </a:lvl2pPr>
            <a:lvl3pPr marL="1143000" indent="-228600">
              <a:spcBef>
                <a:spcPct val="30000"/>
              </a:spcBef>
              <a:defRPr sz="1200">
                <a:solidFill>
                  <a:schemeClr val="tx1"/>
                </a:solidFill>
                <a:latin typeface="Times New Roman" pitchFamily="18" charset="0"/>
              </a:defRPr>
            </a:lvl3pPr>
            <a:lvl4pPr marL="1600200" indent="-228600">
              <a:spcBef>
                <a:spcPct val="30000"/>
              </a:spcBef>
              <a:defRPr sz="1200">
                <a:solidFill>
                  <a:schemeClr val="tx1"/>
                </a:solidFill>
                <a:latin typeface="Times New Roman" pitchFamily="18" charset="0"/>
              </a:defRPr>
            </a:lvl4pPr>
            <a:lvl5pPr marL="2057400" indent="-22860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C1451BAF-B9CA-4569-AE2D-76933F48ECC3}" type="slidenum">
              <a:rPr lang="en-GB" altLang="lv-LV" b="0"/>
              <a:pPr algn="r" eaLnBrk="1" hangingPunct="1">
                <a:spcBef>
                  <a:spcPct val="0"/>
                </a:spcBef>
              </a:pPr>
              <a:t>1</a:t>
            </a:fld>
            <a:endParaRPr lang="en-GB" altLang="lv-LV" b="0" dirty="0"/>
          </a:p>
        </p:txBody>
      </p:sp>
      <p:sp>
        <p:nvSpPr>
          <p:cNvPr id="43011" name="Rectangle 2"/>
          <p:cNvSpPr>
            <a:spLocks noGrp="1" noRot="1" noChangeAspect="1" noChangeArrowheads="1" noTextEdit="1"/>
          </p:cNvSpPr>
          <p:nvPr>
            <p:ph type="sldImg"/>
          </p:nvPr>
        </p:nvSpPr>
        <p:spPr>
          <a:xfrm>
            <a:off x="125413" y="784225"/>
            <a:ext cx="6834187" cy="3844925"/>
          </a:xfrm>
          <a:ln/>
        </p:spPr>
      </p:sp>
      <p:sp>
        <p:nvSpPr>
          <p:cNvPr id="430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lv-LV" altLang="lv-LV"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pPr>
              <a:defRPr/>
            </a:pPr>
            <a:fld id="{77E491F9-866D-404A-A719-9B398A493AC5}" type="slidenum">
              <a:rPr lang="en-GB" altLang="lv-LV" smtClean="0"/>
              <a:pPr>
                <a:defRPr/>
              </a:pPr>
              <a:t>31</a:t>
            </a:fld>
            <a:endParaRPr lang="en-GB" altLang="lv-LV" dirty="0"/>
          </a:p>
        </p:txBody>
      </p:sp>
    </p:spTree>
    <p:extLst>
      <p:ext uri="{BB962C8B-B14F-4D97-AF65-F5344CB8AC3E}">
        <p14:creationId xmlns:p14="http://schemas.microsoft.com/office/powerpoint/2010/main" val="41539049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pPr>
              <a:defRPr/>
            </a:pPr>
            <a:fld id="{77E491F9-866D-404A-A719-9B398A493AC5}" type="slidenum">
              <a:rPr lang="en-GB" altLang="lv-LV" smtClean="0"/>
              <a:pPr>
                <a:defRPr/>
              </a:pPr>
              <a:t>32</a:t>
            </a:fld>
            <a:endParaRPr lang="en-GB" altLang="lv-LV" dirty="0"/>
          </a:p>
        </p:txBody>
      </p:sp>
    </p:spTree>
    <p:extLst>
      <p:ext uri="{BB962C8B-B14F-4D97-AF65-F5344CB8AC3E}">
        <p14:creationId xmlns:p14="http://schemas.microsoft.com/office/powerpoint/2010/main" val="13978708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pPr>
              <a:defRPr/>
            </a:pPr>
            <a:fld id="{77E491F9-866D-404A-A719-9B398A493AC5}" type="slidenum">
              <a:rPr lang="en-GB" altLang="lv-LV" smtClean="0"/>
              <a:pPr>
                <a:defRPr/>
              </a:pPr>
              <a:t>35</a:t>
            </a:fld>
            <a:endParaRPr lang="en-GB" altLang="lv-LV" dirty="0"/>
          </a:p>
        </p:txBody>
      </p:sp>
    </p:spTree>
    <p:extLst>
      <p:ext uri="{BB962C8B-B14F-4D97-AF65-F5344CB8AC3E}">
        <p14:creationId xmlns:p14="http://schemas.microsoft.com/office/powerpoint/2010/main" val="159591258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pPr>
              <a:defRPr/>
            </a:pPr>
            <a:fld id="{77E491F9-866D-404A-A719-9B398A493AC5}" type="slidenum">
              <a:rPr lang="en-GB" altLang="lv-LV" smtClean="0"/>
              <a:pPr>
                <a:defRPr/>
              </a:pPr>
              <a:t>39</a:t>
            </a:fld>
            <a:endParaRPr lang="en-GB" altLang="lv-LV" dirty="0"/>
          </a:p>
        </p:txBody>
      </p:sp>
    </p:spTree>
    <p:extLst>
      <p:ext uri="{BB962C8B-B14F-4D97-AF65-F5344CB8AC3E}">
        <p14:creationId xmlns:p14="http://schemas.microsoft.com/office/powerpoint/2010/main" val="32200534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pPr>
              <a:defRPr/>
            </a:pPr>
            <a:fld id="{77E491F9-866D-404A-A719-9B398A493AC5}" type="slidenum">
              <a:rPr lang="en-GB" altLang="lv-LV" smtClean="0"/>
              <a:pPr>
                <a:defRPr/>
              </a:pPr>
              <a:t>8</a:t>
            </a:fld>
            <a:endParaRPr lang="en-GB" altLang="lv-LV" dirty="0"/>
          </a:p>
        </p:txBody>
      </p:sp>
    </p:spTree>
    <p:extLst>
      <p:ext uri="{BB962C8B-B14F-4D97-AF65-F5344CB8AC3E}">
        <p14:creationId xmlns:p14="http://schemas.microsoft.com/office/powerpoint/2010/main" val="10332411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pPr>
              <a:defRPr/>
            </a:pPr>
            <a:fld id="{77E491F9-866D-404A-A719-9B398A493AC5}" type="slidenum">
              <a:rPr lang="en-GB" altLang="lv-LV" smtClean="0"/>
              <a:pPr>
                <a:defRPr/>
              </a:pPr>
              <a:t>9</a:t>
            </a:fld>
            <a:endParaRPr lang="en-GB" altLang="lv-LV" dirty="0"/>
          </a:p>
        </p:txBody>
      </p:sp>
    </p:spTree>
    <p:extLst>
      <p:ext uri="{BB962C8B-B14F-4D97-AF65-F5344CB8AC3E}">
        <p14:creationId xmlns:p14="http://schemas.microsoft.com/office/powerpoint/2010/main" val="11477605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pPr>
              <a:defRPr/>
            </a:pPr>
            <a:fld id="{77E491F9-866D-404A-A719-9B398A493AC5}" type="slidenum">
              <a:rPr lang="en-GB" altLang="lv-LV" smtClean="0"/>
              <a:pPr>
                <a:defRPr/>
              </a:pPr>
              <a:t>12</a:t>
            </a:fld>
            <a:endParaRPr lang="en-GB" altLang="lv-LV" dirty="0"/>
          </a:p>
        </p:txBody>
      </p:sp>
    </p:spTree>
    <p:extLst>
      <p:ext uri="{BB962C8B-B14F-4D97-AF65-F5344CB8AC3E}">
        <p14:creationId xmlns:p14="http://schemas.microsoft.com/office/powerpoint/2010/main" val="33809180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pPr>
              <a:defRPr/>
            </a:pPr>
            <a:fld id="{77E491F9-866D-404A-A719-9B398A493AC5}" type="slidenum">
              <a:rPr lang="en-GB" altLang="lv-LV" smtClean="0"/>
              <a:pPr>
                <a:defRPr/>
              </a:pPr>
              <a:t>14</a:t>
            </a:fld>
            <a:endParaRPr lang="en-GB" altLang="lv-LV" dirty="0"/>
          </a:p>
        </p:txBody>
      </p:sp>
    </p:spTree>
    <p:extLst>
      <p:ext uri="{BB962C8B-B14F-4D97-AF65-F5344CB8AC3E}">
        <p14:creationId xmlns:p14="http://schemas.microsoft.com/office/powerpoint/2010/main" val="1015568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pPr>
              <a:defRPr/>
            </a:pPr>
            <a:fld id="{77E491F9-866D-404A-A719-9B398A493AC5}" type="slidenum">
              <a:rPr lang="en-GB" altLang="lv-LV" smtClean="0"/>
              <a:pPr>
                <a:defRPr/>
              </a:pPr>
              <a:t>16</a:t>
            </a:fld>
            <a:endParaRPr lang="en-GB" altLang="lv-LV" dirty="0"/>
          </a:p>
        </p:txBody>
      </p:sp>
    </p:spTree>
    <p:extLst>
      <p:ext uri="{BB962C8B-B14F-4D97-AF65-F5344CB8AC3E}">
        <p14:creationId xmlns:p14="http://schemas.microsoft.com/office/powerpoint/2010/main" val="25592978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pPr>
              <a:defRPr/>
            </a:pPr>
            <a:fld id="{77E491F9-866D-404A-A719-9B398A493AC5}" type="slidenum">
              <a:rPr lang="en-GB" altLang="lv-LV" smtClean="0"/>
              <a:pPr>
                <a:defRPr/>
              </a:pPr>
              <a:t>19</a:t>
            </a:fld>
            <a:endParaRPr lang="en-GB" altLang="lv-LV" dirty="0"/>
          </a:p>
        </p:txBody>
      </p:sp>
    </p:spTree>
    <p:extLst>
      <p:ext uri="{BB962C8B-B14F-4D97-AF65-F5344CB8AC3E}">
        <p14:creationId xmlns:p14="http://schemas.microsoft.com/office/powerpoint/2010/main" val="32035610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pPr>
              <a:defRPr/>
            </a:pPr>
            <a:fld id="{77E491F9-866D-404A-A719-9B398A493AC5}" type="slidenum">
              <a:rPr lang="en-GB" altLang="lv-LV" smtClean="0"/>
              <a:pPr>
                <a:defRPr/>
              </a:pPr>
              <a:t>22</a:t>
            </a:fld>
            <a:endParaRPr lang="en-GB" altLang="lv-LV" dirty="0"/>
          </a:p>
        </p:txBody>
      </p:sp>
    </p:spTree>
    <p:extLst>
      <p:ext uri="{BB962C8B-B14F-4D97-AF65-F5344CB8AC3E}">
        <p14:creationId xmlns:p14="http://schemas.microsoft.com/office/powerpoint/2010/main" val="464772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pPr>
              <a:defRPr/>
            </a:pPr>
            <a:fld id="{77E491F9-866D-404A-A719-9B398A493AC5}" type="slidenum">
              <a:rPr lang="en-GB" altLang="lv-LV" smtClean="0"/>
              <a:pPr>
                <a:defRPr/>
              </a:pPr>
              <a:t>30</a:t>
            </a:fld>
            <a:endParaRPr lang="en-GB" altLang="lv-LV" dirty="0"/>
          </a:p>
        </p:txBody>
      </p:sp>
    </p:spTree>
    <p:extLst>
      <p:ext uri="{BB962C8B-B14F-4D97-AF65-F5344CB8AC3E}">
        <p14:creationId xmlns:p14="http://schemas.microsoft.com/office/powerpoint/2010/main" val="35759643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hemeOverride" Target="../theme/themeOverride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Virsraksta slaids">
    <p:spTree>
      <p:nvGrpSpPr>
        <p:cNvPr id="1" name=""/>
        <p:cNvGrpSpPr/>
        <p:nvPr/>
      </p:nvGrpSpPr>
      <p:grpSpPr>
        <a:xfrm>
          <a:off x="0" y="0"/>
          <a:ext cx="0" cy="0"/>
          <a:chOff x="0" y="0"/>
          <a:chExt cx="0" cy="0"/>
        </a:xfrm>
      </p:grpSpPr>
      <p:sp>
        <p:nvSpPr>
          <p:cNvPr id="2" name="Virsraksts 1"/>
          <p:cNvSpPr>
            <a:spLocks noGrp="1"/>
          </p:cNvSpPr>
          <p:nvPr>
            <p:ph type="ctrTitle"/>
          </p:nvPr>
        </p:nvSpPr>
        <p:spPr>
          <a:xfrm>
            <a:off x="914400" y="2130426"/>
            <a:ext cx="10363200" cy="1470025"/>
          </a:xfrm>
        </p:spPr>
        <p:txBody>
          <a:bodyPr/>
          <a:lstStyle/>
          <a:p>
            <a:r>
              <a:rPr lang="lv-LV"/>
              <a:t>Rediģēt šablona virsraksta stilu</a:t>
            </a:r>
          </a:p>
        </p:txBody>
      </p:sp>
      <p:sp>
        <p:nvSpPr>
          <p:cNvPr id="3" name="Apakšvirsraksts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lv-LV"/>
              <a:t>Noklikšķiniet, lai rediģētu šablona apakšvirsraksta stilu</a:t>
            </a:r>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89B830AC-15AE-4476-A4F5-7ED30B2903BF}" type="slidenum">
              <a:rPr lang="en-GB" altLang="lv-LV"/>
              <a:pPr>
                <a:defRPr/>
              </a:pPr>
              <a:t>‹#›</a:t>
            </a:fld>
            <a:endParaRPr lang="en-GB" altLang="lv-LV" dirty="0"/>
          </a:p>
        </p:txBody>
      </p:sp>
    </p:spTree>
    <p:extLst>
      <p:ext uri="{BB962C8B-B14F-4D97-AF65-F5344CB8AC3E}">
        <p14:creationId xmlns:p14="http://schemas.microsoft.com/office/powerpoint/2010/main" val="15523439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Virsraksts un vertikāls tekst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a:t>Rediģēt šablona virsraksta stilu</a:t>
            </a:r>
          </a:p>
        </p:txBody>
      </p:sp>
      <p:sp>
        <p:nvSpPr>
          <p:cNvPr id="3" name="Vertikāls teksta vietturis 2"/>
          <p:cNvSpPr>
            <a:spLocks noGrp="1"/>
          </p:cNvSpPr>
          <p:nvPr>
            <p:ph type="body" orient="vert" idx="1"/>
          </p:nvPr>
        </p:nvSpPr>
        <p:spPr/>
        <p:txBody>
          <a:bodyPr vert="eaVert"/>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84151A75-90B3-4357-B6F3-B76FA67B6EE5}" type="slidenum">
              <a:rPr lang="en-GB" altLang="lv-LV"/>
              <a:pPr>
                <a:defRPr/>
              </a:pPr>
              <a:t>‹#›</a:t>
            </a:fld>
            <a:endParaRPr lang="en-GB" altLang="lv-LV" dirty="0"/>
          </a:p>
        </p:txBody>
      </p:sp>
    </p:spTree>
    <p:extLst>
      <p:ext uri="{BB962C8B-B14F-4D97-AF65-F5344CB8AC3E}">
        <p14:creationId xmlns:p14="http://schemas.microsoft.com/office/powerpoint/2010/main" val="3380156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āls virsraksts un teksts">
    <p:spTree>
      <p:nvGrpSpPr>
        <p:cNvPr id="1" name=""/>
        <p:cNvGrpSpPr/>
        <p:nvPr/>
      </p:nvGrpSpPr>
      <p:grpSpPr>
        <a:xfrm>
          <a:off x="0" y="0"/>
          <a:ext cx="0" cy="0"/>
          <a:chOff x="0" y="0"/>
          <a:chExt cx="0" cy="0"/>
        </a:xfrm>
      </p:grpSpPr>
      <p:sp>
        <p:nvSpPr>
          <p:cNvPr id="2" name="Vertikāls virsraksts 1"/>
          <p:cNvSpPr>
            <a:spLocks noGrp="1"/>
          </p:cNvSpPr>
          <p:nvPr>
            <p:ph type="title" orient="vert"/>
          </p:nvPr>
        </p:nvSpPr>
        <p:spPr>
          <a:xfrm>
            <a:off x="8686800" y="609600"/>
            <a:ext cx="2590800" cy="5486400"/>
          </a:xfrm>
        </p:spPr>
        <p:txBody>
          <a:bodyPr vert="eaVert"/>
          <a:lstStyle/>
          <a:p>
            <a:r>
              <a:rPr lang="lv-LV"/>
              <a:t>Rediģēt šablona virsraksta stilu</a:t>
            </a:r>
          </a:p>
        </p:txBody>
      </p:sp>
      <p:sp>
        <p:nvSpPr>
          <p:cNvPr id="3" name="Vertikāls teksta vietturis 2"/>
          <p:cNvSpPr>
            <a:spLocks noGrp="1"/>
          </p:cNvSpPr>
          <p:nvPr>
            <p:ph type="body" orient="vert" idx="1"/>
          </p:nvPr>
        </p:nvSpPr>
        <p:spPr>
          <a:xfrm>
            <a:off x="914400" y="609600"/>
            <a:ext cx="7569200" cy="5486400"/>
          </a:xfrm>
        </p:spPr>
        <p:txBody>
          <a:bodyPr vert="eaVert"/>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06F708D0-F2A2-4998-9F28-C754B4CC3405}" type="slidenum">
              <a:rPr lang="en-GB" altLang="lv-LV"/>
              <a:pPr>
                <a:defRPr/>
              </a:pPr>
              <a:t>‹#›</a:t>
            </a:fld>
            <a:endParaRPr lang="en-GB" altLang="lv-LV" dirty="0"/>
          </a:p>
        </p:txBody>
      </p:sp>
    </p:spTree>
    <p:extLst>
      <p:ext uri="{BB962C8B-B14F-4D97-AF65-F5344CB8AC3E}">
        <p14:creationId xmlns:p14="http://schemas.microsoft.com/office/powerpoint/2010/main" val="946682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148A5A44-9487-4F8E-9081-AE1AB45A30EF}"/>
              </a:ext>
            </a:extLst>
          </p:cNvPr>
          <p:cNvGrpSpPr>
            <a:grpSpLocks/>
          </p:cNvGrpSpPr>
          <p:nvPr/>
        </p:nvGrpSpPr>
        <p:grpSpPr bwMode="auto">
          <a:xfrm>
            <a:off x="0" y="0"/>
            <a:ext cx="11277600" cy="5943600"/>
            <a:chOff x="0" y="0"/>
            <a:chExt cx="5328" cy="3744"/>
          </a:xfrm>
        </p:grpSpPr>
        <p:sp>
          <p:nvSpPr>
            <p:cNvPr id="5" name="Freeform 3">
              <a:extLst>
                <a:ext uri="{FF2B5EF4-FFF2-40B4-BE49-F238E27FC236}">
                  <a16:creationId xmlns:a16="http://schemas.microsoft.com/office/drawing/2014/main" id="{1EE15B6F-3D7C-497D-B5B2-5B57E2EF97EA}"/>
                </a:ext>
              </a:extLst>
            </p:cNvPr>
            <p:cNvSpPr>
              <a:spLocks/>
            </p:cNvSpPr>
            <p:nvPr/>
          </p:nvSpPr>
          <p:spPr bwMode="hidden">
            <a:xfrm>
              <a:off x="0" y="1440"/>
              <a:ext cx="5155" cy="2304"/>
            </a:xfrm>
            <a:custGeom>
              <a:avLst/>
              <a:gdLst>
                <a:gd name="T0" fmla="*/ 5154 w 5155"/>
                <a:gd name="T1" fmla="*/ 1769 h 2304"/>
                <a:gd name="T2" fmla="*/ 0 w 5155"/>
                <a:gd name="T3" fmla="*/ 2304 h 2304"/>
                <a:gd name="T4" fmla="*/ 0 w 5155"/>
                <a:gd name="T5" fmla="*/ 1252 h 2304"/>
                <a:gd name="T6" fmla="*/ 5155 w 5155"/>
                <a:gd name="T7" fmla="*/ 0 h 2304"/>
                <a:gd name="T8" fmla="*/ 5155 w 5155"/>
                <a:gd name="T9" fmla="*/ 1416 h 2304"/>
                <a:gd name="T10" fmla="*/ 5154 w 5155"/>
                <a:gd name="T11" fmla="*/ 1769 h 2304"/>
              </a:gdLst>
              <a:ahLst/>
              <a:cxnLst>
                <a:cxn ang="0">
                  <a:pos x="T0" y="T1"/>
                </a:cxn>
                <a:cxn ang="0">
                  <a:pos x="T2" y="T3"/>
                </a:cxn>
                <a:cxn ang="0">
                  <a:pos x="T4" y="T5"/>
                </a:cxn>
                <a:cxn ang="0">
                  <a:pos x="T6" y="T7"/>
                </a:cxn>
                <a:cxn ang="0">
                  <a:pos x="T8" y="T9"/>
                </a:cxn>
                <a:cxn ang="0">
                  <a:pos x="T10" y="T11"/>
                </a:cxn>
              </a:cxnLst>
              <a:rect l="0" t="0" r="r" b="b"/>
              <a:pathLst>
                <a:path w="5155" h="2304">
                  <a:moveTo>
                    <a:pt x="5154" y="1769"/>
                  </a:moveTo>
                  <a:lnTo>
                    <a:pt x="0" y="2304"/>
                  </a:lnTo>
                  <a:lnTo>
                    <a:pt x="0" y="1252"/>
                  </a:lnTo>
                  <a:lnTo>
                    <a:pt x="5155" y="0"/>
                  </a:lnTo>
                  <a:lnTo>
                    <a:pt x="5155" y="1416"/>
                  </a:lnTo>
                  <a:lnTo>
                    <a:pt x="5154" y="1769"/>
                  </a:lnTo>
                  <a:close/>
                </a:path>
              </a:pathLst>
            </a:custGeom>
            <a:gradFill rotWithShape="1">
              <a:gsLst>
                <a:gs pos="0">
                  <a:schemeClr val="bg1">
                    <a:gamma/>
                    <a:shade val="84706"/>
                    <a:invGamma/>
                  </a:schemeClr>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lv-LV" sz="1800" b="0">
                <a:solidFill>
                  <a:srgbClr val="000000"/>
                </a:solidFill>
                <a:latin typeface="Tahoma" pitchFamily="34" charset="0"/>
              </a:endParaRPr>
            </a:p>
          </p:txBody>
        </p:sp>
        <p:sp>
          <p:nvSpPr>
            <p:cNvPr id="6" name="Freeform 4">
              <a:extLst>
                <a:ext uri="{FF2B5EF4-FFF2-40B4-BE49-F238E27FC236}">
                  <a16:creationId xmlns:a16="http://schemas.microsoft.com/office/drawing/2014/main" id="{6AAB3773-BC41-410A-B640-BF0FFD13147B}"/>
                </a:ext>
              </a:extLst>
            </p:cNvPr>
            <p:cNvSpPr>
              <a:spLocks/>
            </p:cNvSpPr>
            <p:nvPr/>
          </p:nvSpPr>
          <p:spPr bwMode="hidden">
            <a:xfrm>
              <a:off x="0" y="0"/>
              <a:ext cx="5328" cy="3689"/>
            </a:xfrm>
            <a:custGeom>
              <a:avLst/>
              <a:gdLst>
                <a:gd name="T0" fmla="*/ 5311 w 5328"/>
                <a:gd name="T1" fmla="*/ 3209 h 3689"/>
                <a:gd name="T2" fmla="*/ 0 w 5328"/>
                <a:gd name="T3" fmla="*/ 3689 h 3689"/>
                <a:gd name="T4" fmla="*/ 0 w 5328"/>
                <a:gd name="T5" fmla="*/ 9 h 3689"/>
                <a:gd name="T6" fmla="*/ 5328 w 5328"/>
                <a:gd name="T7" fmla="*/ 0 h 3689"/>
                <a:gd name="T8" fmla="*/ 5311 w 5328"/>
                <a:gd name="T9" fmla="*/ 3209 h 368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328" h="3689">
                  <a:moveTo>
                    <a:pt x="5311" y="3209"/>
                  </a:moveTo>
                  <a:lnTo>
                    <a:pt x="0" y="3689"/>
                  </a:lnTo>
                  <a:lnTo>
                    <a:pt x="0" y="9"/>
                  </a:lnTo>
                  <a:lnTo>
                    <a:pt x="5328" y="0"/>
                  </a:lnTo>
                  <a:lnTo>
                    <a:pt x="5311" y="3209"/>
                  </a:lnTo>
                  <a:close/>
                </a:path>
              </a:pathLst>
            </a:custGeom>
            <a:gradFill rotWithShape="1">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800" b="0">
                <a:solidFill>
                  <a:srgbClr val="000000"/>
                </a:solidFill>
                <a:latin typeface="Arial" panose="020B0604020202020204" pitchFamily="34" charset="0"/>
                <a:cs typeface="Arial" panose="020B0604020202020204" pitchFamily="34" charset="0"/>
              </a:endParaRPr>
            </a:p>
          </p:txBody>
        </p:sp>
      </p:grpSp>
      <p:sp>
        <p:nvSpPr>
          <p:cNvPr id="222213" name="Rectangle 5"/>
          <p:cNvSpPr>
            <a:spLocks noGrp="1" noChangeArrowheads="1"/>
          </p:cNvSpPr>
          <p:nvPr>
            <p:ph type="subTitle" sz="quarter" idx="1"/>
          </p:nvPr>
        </p:nvSpPr>
        <p:spPr>
          <a:xfrm>
            <a:off x="1828800" y="3886200"/>
            <a:ext cx="8534400" cy="1752600"/>
          </a:xfrm>
        </p:spPr>
        <p:txBody>
          <a:bodyPr/>
          <a:lstStyle>
            <a:lvl1pPr marL="0" indent="0" algn="ctr">
              <a:buFont typeface="Wingdings" pitchFamily="2" charset="2"/>
              <a:buNone/>
              <a:defRPr/>
            </a:lvl1pPr>
          </a:lstStyle>
          <a:p>
            <a:pPr lvl="0"/>
            <a:r>
              <a:rPr lang="lv-LV" noProof="0"/>
              <a:t>Click to edit Master subtitle style</a:t>
            </a:r>
          </a:p>
        </p:txBody>
      </p:sp>
      <p:sp>
        <p:nvSpPr>
          <p:cNvPr id="222217" name="Rectangle 9"/>
          <p:cNvSpPr>
            <a:spLocks noGrp="1" noChangeArrowheads="1"/>
          </p:cNvSpPr>
          <p:nvPr>
            <p:ph type="ctrTitle" sz="quarter"/>
          </p:nvPr>
        </p:nvSpPr>
        <p:spPr>
          <a:xfrm>
            <a:off x="914400" y="1768476"/>
            <a:ext cx="10363200" cy="1736725"/>
          </a:xfrm>
        </p:spPr>
        <p:txBody>
          <a:bodyPr anchor="b" anchorCtr="1"/>
          <a:lstStyle>
            <a:lvl1pPr>
              <a:defRPr sz="5400"/>
            </a:lvl1pPr>
          </a:lstStyle>
          <a:p>
            <a:pPr lvl="0"/>
            <a:r>
              <a:rPr lang="lv-LV" noProof="0"/>
              <a:t>Click to edit Master title style</a:t>
            </a:r>
          </a:p>
        </p:txBody>
      </p:sp>
      <p:sp>
        <p:nvSpPr>
          <p:cNvPr id="7" name="Date Placeholder 6">
            <a:extLst>
              <a:ext uri="{FF2B5EF4-FFF2-40B4-BE49-F238E27FC236}">
                <a16:creationId xmlns:a16="http://schemas.microsoft.com/office/drawing/2014/main" id="{821EEFB1-3C33-43A1-8171-99C1F597A97F}"/>
              </a:ext>
            </a:extLst>
          </p:cNvPr>
          <p:cNvSpPr>
            <a:spLocks noGrp="1" noChangeArrowheads="1"/>
          </p:cNvSpPr>
          <p:nvPr>
            <p:ph type="dt" sz="quarter" idx="10"/>
          </p:nvPr>
        </p:nvSpPr>
        <p:spPr/>
        <p:txBody>
          <a:bodyPr/>
          <a:lstStyle>
            <a:lvl1pPr>
              <a:defRPr/>
            </a:lvl1pPr>
          </a:lstStyle>
          <a:p>
            <a:pPr>
              <a:defRPr/>
            </a:pPr>
            <a:fld id="{0E591A53-9461-49A8-A775-C89AAD9E7AC3}" type="datetimeFigureOut">
              <a:rPr lang="lv-LV">
                <a:solidFill>
                  <a:srgbClr val="000000"/>
                </a:solidFill>
              </a:rPr>
              <a:pPr>
                <a:defRPr/>
              </a:pPr>
              <a:t>27.06.2026</a:t>
            </a:fld>
            <a:endParaRPr lang="lv-LV">
              <a:solidFill>
                <a:srgbClr val="000000"/>
              </a:solidFill>
            </a:endParaRPr>
          </a:p>
        </p:txBody>
      </p:sp>
      <p:sp>
        <p:nvSpPr>
          <p:cNvPr id="8" name="Footer Placeholder 7">
            <a:extLst>
              <a:ext uri="{FF2B5EF4-FFF2-40B4-BE49-F238E27FC236}">
                <a16:creationId xmlns:a16="http://schemas.microsoft.com/office/drawing/2014/main" id="{5F89CDE4-FDFE-4666-A387-3F1D2E24CCA3}"/>
              </a:ext>
            </a:extLst>
          </p:cNvPr>
          <p:cNvSpPr>
            <a:spLocks noGrp="1" noChangeArrowheads="1"/>
          </p:cNvSpPr>
          <p:nvPr>
            <p:ph type="ftr" sz="quarter" idx="11"/>
          </p:nvPr>
        </p:nvSpPr>
        <p:spPr/>
        <p:txBody>
          <a:bodyPr/>
          <a:lstStyle>
            <a:lvl1pPr>
              <a:defRPr/>
            </a:lvl1pPr>
          </a:lstStyle>
          <a:p>
            <a:pPr>
              <a:defRPr/>
            </a:pPr>
            <a:endParaRPr lang="lv-LV">
              <a:solidFill>
                <a:srgbClr val="000000"/>
              </a:solidFill>
            </a:endParaRPr>
          </a:p>
        </p:txBody>
      </p:sp>
      <p:sp>
        <p:nvSpPr>
          <p:cNvPr id="9" name="Slide Number Placeholder 8">
            <a:extLst>
              <a:ext uri="{FF2B5EF4-FFF2-40B4-BE49-F238E27FC236}">
                <a16:creationId xmlns:a16="http://schemas.microsoft.com/office/drawing/2014/main" id="{6E5F2C2B-D605-4267-9588-35FE14059AB9}"/>
              </a:ext>
            </a:extLst>
          </p:cNvPr>
          <p:cNvSpPr>
            <a:spLocks noGrp="1" noChangeArrowheads="1"/>
          </p:cNvSpPr>
          <p:nvPr>
            <p:ph type="sldNum" sz="quarter" idx="12"/>
          </p:nvPr>
        </p:nvSpPr>
        <p:spPr/>
        <p:txBody>
          <a:bodyPr/>
          <a:lstStyle>
            <a:lvl1pPr>
              <a:defRPr/>
            </a:lvl1pPr>
          </a:lstStyle>
          <a:p>
            <a:fld id="{1EAB69D5-CED0-4198-A759-DFF9940E115F}" type="slidenum">
              <a:rPr lang="lv-LV" altLang="lv-LV">
                <a:solidFill>
                  <a:srgbClr val="000000"/>
                </a:solidFill>
              </a:rPr>
              <a:pPr/>
              <a:t>‹#›</a:t>
            </a:fld>
            <a:endParaRPr lang="lv-LV" altLang="lv-LV">
              <a:solidFill>
                <a:srgbClr val="000000"/>
              </a:solidFill>
            </a:endParaRPr>
          </a:p>
        </p:txBody>
      </p:sp>
    </p:spTree>
    <p:extLst>
      <p:ext uri="{BB962C8B-B14F-4D97-AF65-F5344CB8AC3E}">
        <p14:creationId xmlns:p14="http://schemas.microsoft.com/office/powerpoint/2010/main" val="4206519295"/>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148A5A44-9487-4F8E-9081-AE1AB45A30EF}"/>
              </a:ext>
            </a:extLst>
          </p:cNvPr>
          <p:cNvGrpSpPr>
            <a:grpSpLocks/>
          </p:cNvGrpSpPr>
          <p:nvPr/>
        </p:nvGrpSpPr>
        <p:grpSpPr bwMode="auto">
          <a:xfrm>
            <a:off x="0" y="0"/>
            <a:ext cx="11277600" cy="5943600"/>
            <a:chOff x="0" y="0"/>
            <a:chExt cx="5328" cy="3744"/>
          </a:xfrm>
        </p:grpSpPr>
        <p:sp>
          <p:nvSpPr>
            <p:cNvPr id="5" name="Freeform 3">
              <a:extLst>
                <a:ext uri="{FF2B5EF4-FFF2-40B4-BE49-F238E27FC236}">
                  <a16:creationId xmlns:a16="http://schemas.microsoft.com/office/drawing/2014/main" id="{1EE15B6F-3D7C-497D-B5B2-5B57E2EF97EA}"/>
                </a:ext>
              </a:extLst>
            </p:cNvPr>
            <p:cNvSpPr>
              <a:spLocks/>
            </p:cNvSpPr>
            <p:nvPr/>
          </p:nvSpPr>
          <p:spPr bwMode="hidden">
            <a:xfrm>
              <a:off x="0" y="1440"/>
              <a:ext cx="5155" cy="2304"/>
            </a:xfrm>
            <a:custGeom>
              <a:avLst/>
              <a:gdLst>
                <a:gd name="T0" fmla="*/ 5154 w 5155"/>
                <a:gd name="T1" fmla="*/ 1769 h 2304"/>
                <a:gd name="T2" fmla="*/ 0 w 5155"/>
                <a:gd name="T3" fmla="*/ 2304 h 2304"/>
                <a:gd name="T4" fmla="*/ 0 w 5155"/>
                <a:gd name="T5" fmla="*/ 1252 h 2304"/>
                <a:gd name="T6" fmla="*/ 5155 w 5155"/>
                <a:gd name="T7" fmla="*/ 0 h 2304"/>
                <a:gd name="T8" fmla="*/ 5155 w 5155"/>
                <a:gd name="T9" fmla="*/ 1416 h 2304"/>
                <a:gd name="T10" fmla="*/ 5154 w 5155"/>
                <a:gd name="T11" fmla="*/ 1769 h 2304"/>
              </a:gdLst>
              <a:ahLst/>
              <a:cxnLst>
                <a:cxn ang="0">
                  <a:pos x="T0" y="T1"/>
                </a:cxn>
                <a:cxn ang="0">
                  <a:pos x="T2" y="T3"/>
                </a:cxn>
                <a:cxn ang="0">
                  <a:pos x="T4" y="T5"/>
                </a:cxn>
                <a:cxn ang="0">
                  <a:pos x="T6" y="T7"/>
                </a:cxn>
                <a:cxn ang="0">
                  <a:pos x="T8" y="T9"/>
                </a:cxn>
                <a:cxn ang="0">
                  <a:pos x="T10" y="T11"/>
                </a:cxn>
              </a:cxnLst>
              <a:rect l="0" t="0" r="r" b="b"/>
              <a:pathLst>
                <a:path w="5155" h="2304">
                  <a:moveTo>
                    <a:pt x="5154" y="1769"/>
                  </a:moveTo>
                  <a:lnTo>
                    <a:pt x="0" y="2304"/>
                  </a:lnTo>
                  <a:lnTo>
                    <a:pt x="0" y="1252"/>
                  </a:lnTo>
                  <a:lnTo>
                    <a:pt x="5155" y="0"/>
                  </a:lnTo>
                  <a:lnTo>
                    <a:pt x="5155" y="1416"/>
                  </a:lnTo>
                  <a:lnTo>
                    <a:pt x="5154" y="1769"/>
                  </a:lnTo>
                  <a:close/>
                </a:path>
              </a:pathLst>
            </a:custGeom>
            <a:gradFill rotWithShape="1">
              <a:gsLst>
                <a:gs pos="0">
                  <a:schemeClr val="bg1">
                    <a:gamma/>
                    <a:shade val="84706"/>
                    <a:invGamma/>
                  </a:schemeClr>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lv-LV" sz="1800" b="0">
                <a:solidFill>
                  <a:srgbClr val="000000"/>
                </a:solidFill>
                <a:latin typeface="Tahoma" pitchFamily="34" charset="0"/>
              </a:endParaRPr>
            </a:p>
          </p:txBody>
        </p:sp>
        <p:sp>
          <p:nvSpPr>
            <p:cNvPr id="6" name="Freeform 4">
              <a:extLst>
                <a:ext uri="{FF2B5EF4-FFF2-40B4-BE49-F238E27FC236}">
                  <a16:creationId xmlns:a16="http://schemas.microsoft.com/office/drawing/2014/main" id="{6AAB3773-BC41-410A-B640-BF0FFD13147B}"/>
                </a:ext>
              </a:extLst>
            </p:cNvPr>
            <p:cNvSpPr>
              <a:spLocks/>
            </p:cNvSpPr>
            <p:nvPr/>
          </p:nvSpPr>
          <p:spPr bwMode="hidden">
            <a:xfrm>
              <a:off x="0" y="0"/>
              <a:ext cx="5328" cy="3689"/>
            </a:xfrm>
            <a:custGeom>
              <a:avLst/>
              <a:gdLst>
                <a:gd name="T0" fmla="*/ 5311 w 5328"/>
                <a:gd name="T1" fmla="*/ 3209 h 3689"/>
                <a:gd name="T2" fmla="*/ 0 w 5328"/>
                <a:gd name="T3" fmla="*/ 3689 h 3689"/>
                <a:gd name="T4" fmla="*/ 0 w 5328"/>
                <a:gd name="T5" fmla="*/ 9 h 3689"/>
                <a:gd name="T6" fmla="*/ 5328 w 5328"/>
                <a:gd name="T7" fmla="*/ 0 h 3689"/>
                <a:gd name="T8" fmla="*/ 5311 w 5328"/>
                <a:gd name="T9" fmla="*/ 3209 h 368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328" h="3689">
                  <a:moveTo>
                    <a:pt x="5311" y="3209"/>
                  </a:moveTo>
                  <a:lnTo>
                    <a:pt x="0" y="3689"/>
                  </a:lnTo>
                  <a:lnTo>
                    <a:pt x="0" y="9"/>
                  </a:lnTo>
                  <a:lnTo>
                    <a:pt x="5328" y="0"/>
                  </a:lnTo>
                  <a:lnTo>
                    <a:pt x="5311" y="3209"/>
                  </a:lnTo>
                  <a:close/>
                </a:path>
              </a:pathLst>
            </a:custGeom>
            <a:gradFill rotWithShape="1">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800" b="0">
                <a:solidFill>
                  <a:srgbClr val="000000"/>
                </a:solidFill>
                <a:latin typeface="Arial" panose="020B0604020202020204" pitchFamily="34" charset="0"/>
                <a:cs typeface="Arial" panose="020B0604020202020204" pitchFamily="34" charset="0"/>
              </a:endParaRPr>
            </a:p>
          </p:txBody>
        </p:sp>
      </p:grpSp>
      <p:sp>
        <p:nvSpPr>
          <p:cNvPr id="222213" name="Rectangle 5"/>
          <p:cNvSpPr>
            <a:spLocks noGrp="1" noChangeArrowheads="1"/>
          </p:cNvSpPr>
          <p:nvPr>
            <p:ph type="subTitle" sz="quarter" idx="1"/>
          </p:nvPr>
        </p:nvSpPr>
        <p:spPr>
          <a:xfrm>
            <a:off x="1828800" y="3886200"/>
            <a:ext cx="8534400" cy="1752600"/>
          </a:xfrm>
        </p:spPr>
        <p:txBody>
          <a:bodyPr/>
          <a:lstStyle>
            <a:lvl1pPr marL="0" indent="0" algn="ctr">
              <a:buFont typeface="Wingdings" pitchFamily="2" charset="2"/>
              <a:buNone/>
              <a:defRPr/>
            </a:lvl1pPr>
          </a:lstStyle>
          <a:p>
            <a:pPr lvl="0"/>
            <a:r>
              <a:rPr lang="lv-LV" noProof="0"/>
              <a:t>Click to edit Master subtitle style</a:t>
            </a:r>
          </a:p>
        </p:txBody>
      </p:sp>
      <p:sp>
        <p:nvSpPr>
          <p:cNvPr id="222217" name="Rectangle 9"/>
          <p:cNvSpPr>
            <a:spLocks noGrp="1" noChangeArrowheads="1"/>
          </p:cNvSpPr>
          <p:nvPr>
            <p:ph type="ctrTitle" sz="quarter"/>
          </p:nvPr>
        </p:nvSpPr>
        <p:spPr>
          <a:xfrm>
            <a:off x="914400" y="1768476"/>
            <a:ext cx="10363200" cy="1736725"/>
          </a:xfrm>
        </p:spPr>
        <p:txBody>
          <a:bodyPr anchor="b" anchorCtr="1"/>
          <a:lstStyle>
            <a:lvl1pPr>
              <a:defRPr sz="5400"/>
            </a:lvl1pPr>
          </a:lstStyle>
          <a:p>
            <a:pPr lvl="0"/>
            <a:r>
              <a:rPr lang="lv-LV" noProof="0"/>
              <a:t>Click to edit Master title style</a:t>
            </a:r>
          </a:p>
        </p:txBody>
      </p:sp>
      <p:sp>
        <p:nvSpPr>
          <p:cNvPr id="7" name="Date Placeholder 6">
            <a:extLst>
              <a:ext uri="{FF2B5EF4-FFF2-40B4-BE49-F238E27FC236}">
                <a16:creationId xmlns:a16="http://schemas.microsoft.com/office/drawing/2014/main" id="{821EEFB1-3C33-43A1-8171-99C1F597A97F}"/>
              </a:ext>
            </a:extLst>
          </p:cNvPr>
          <p:cNvSpPr>
            <a:spLocks noGrp="1" noChangeArrowheads="1"/>
          </p:cNvSpPr>
          <p:nvPr>
            <p:ph type="dt" sz="quarter" idx="10"/>
          </p:nvPr>
        </p:nvSpPr>
        <p:spPr/>
        <p:txBody>
          <a:bodyPr/>
          <a:lstStyle>
            <a:lvl1pPr>
              <a:defRPr/>
            </a:lvl1pPr>
          </a:lstStyle>
          <a:p>
            <a:pPr>
              <a:defRPr/>
            </a:pPr>
            <a:fld id="{0E591A53-9461-49A8-A775-C89AAD9E7AC3}" type="datetimeFigureOut">
              <a:rPr lang="lv-LV">
                <a:solidFill>
                  <a:srgbClr val="000000"/>
                </a:solidFill>
              </a:rPr>
              <a:pPr>
                <a:defRPr/>
              </a:pPr>
              <a:t>27.06.2026</a:t>
            </a:fld>
            <a:endParaRPr lang="lv-LV">
              <a:solidFill>
                <a:srgbClr val="000000"/>
              </a:solidFill>
            </a:endParaRPr>
          </a:p>
        </p:txBody>
      </p:sp>
      <p:sp>
        <p:nvSpPr>
          <p:cNvPr id="8" name="Footer Placeholder 7">
            <a:extLst>
              <a:ext uri="{FF2B5EF4-FFF2-40B4-BE49-F238E27FC236}">
                <a16:creationId xmlns:a16="http://schemas.microsoft.com/office/drawing/2014/main" id="{5F89CDE4-FDFE-4666-A387-3F1D2E24CCA3}"/>
              </a:ext>
            </a:extLst>
          </p:cNvPr>
          <p:cNvSpPr>
            <a:spLocks noGrp="1" noChangeArrowheads="1"/>
          </p:cNvSpPr>
          <p:nvPr>
            <p:ph type="ftr" sz="quarter" idx="11"/>
          </p:nvPr>
        </p:nvSpPr>
        <p:spPr/>
        <p:txBody>
          <a:bodyPr/>
          <a:lstStyle>
            <a:lvl1pPr>
              <a:defRPr/>
            </a:lvl1pPr>
          </a:lstStyle>
          <a:p>
            <a:pPr>
              <a:defRPr/>
            </a:pPr>
            <a:endParaRPr lang="lv-LV">
              <a:solidFill>
                <a:srgbClr val="000000"/>
              </a:solidFill>
            </a:endParaRPr>
          </a:p>
        </p:txBody>
      </p:sp>
      <p:sp>
        <p:nvSpPr>
          <p:cNvPr id="9" name="Slide Number Placeholder 8">
            <a:extLst>
              <a:ext uri="{FF2B5EF4-FFF2-40B4-BE49-F238E27FC236}">
                <a16:creationId xmlns:a16="http://schemas.microsoft.com/office/drawing/2014/main" id="{6E5F2C2B-D605-4267-9588-35FE14059AB9}"/>
              </a:ext>
            </a:extLst>
          </p:cNvPr>
          <p:cNvSpPr>
            <a:spLocks noGrp="1" noChangeArrowheads="1"/>
          </p:cNvSpPr>
          <p:nvPr>
            <p:ph type="sldNum" sz="quarter" idx="12"/>
          </p:nvPr>
        </p:nvSpPr>
        <p:spPr/>
        <p:txBody>
          <a:bodyPr/>
          <a:lstStyle>
            <a:lvl1pPr>
              <a:defRPr/>
            </a:lvl1pPr>
          </a:lstStyle>
          <a:p>
            <a:fld id="{1EAB69D5-CED0-4198-A759-DFF9940E115F}" type="slidenum">
              <a:rPr lang="lv-LV" altLang="lv-LV">
                <a:solidFill>
                  <a:srgbClr val="000000"/>
                </a:solidFill>
              </a:rPr>
              <a:pPr/>
              <a:t>‹#›</a:t>
            </a:fld>
            <a:endParaRPr lang="lv-LV" altLang="lv-LV">
              <a:solidFill>
                <a:srgbClr val="000000"/>
              </a:solidFill>
            </a:endParaRPr>
          </a:p>
        </p:txBody>
      </p:sp>
    </p:spTree>
    <p:extLst>
      <p:ext uri="{BB962C8B-B14F-4D97-AF65-F5344CB8AC3E}">
        <p14:creationId xmlns:p14="http://schemas.microsoft.com/office/powerpoint/2010/main" val="3593812211"/>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Virsraksts un satur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a:t>Rediģēt šablona virsraksta stilu</a:t>
            </a:r>
          </a:p>
        </p:txBody>
      </p:sp>
      <p:sp>
        <p:nvSpPr>
          <p:cNvPr id="3" name="Satura vietturis 2"/>
          <p:cNvSpPr>
            <a:spLocks noGrp="1"/>
          </p:cNvSpPr>
          <p:nvPr>
            <p:ph idx="1"/>
          </p:nvPr>
        </p:nvSpPr>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7A9D8125-9103-4F45-B512-331323521CFC}" type="slidenum">
              <a:rPr lang="en-GB" altLang="lv-LV"/>
              <a:pPr>
                <a:defRPr/>
              </a:pPr>
              <a:t>‹#›</a:t>
            </a:fld>
            <a:endParaRPr lang="en-GB" altLang="lv-LV" dirty="0"/>
          </a:p>
        </p:txBody>
      </p:sp>
    </p:spTree>
    <p:extLst>
      <p:ext uri="{BB962C8B-B14F-4D97-AF65-F5344CB8AC3E}">
        <p14:creationId xmlns:p14="http://schemas.microsoft.com/office/powerpoint/2010/main" val="16132619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adaļas galvene">
    <p:spTree>
      <p:nvGrpSpPr>
        <p:cNvPr id="1" name=""/>
        <p:cNvGrpSpPr/>
        <p:nvPr/>
      </p:nvGrpSpPr>
      <p:grpSpPr>
        <a:xfrm>
          <a:off x="0" y="0"/>
          <a:ext cx="0" cy="0"/>
          <a:chOff x="0" y="0"/>
          <a:chExt cx="0" cy="0"/>
        </a:xfrm>
      </p:grpSpPr>
      <p:sp>
        <p:nvSpPr>
          <p:cNvPr id="2" name="Virsraksts 1"/>
          <p:cNvSpPr>
            <a:spLocks noGrp="1"/>
          </p:cNvSpPr>
          <p:nvPr>
            <p:ph type="title"/>
          </p:nvPr>
        </p:nvSpPr>
        <p:spPr>
          <a:xfrm>
            <a:off x="963084" y="4406901"/>
            <a:ext cx="10363200" cy="1362075"/>
          </a:xfrm>
        </p:spPr>
        <p:txBody>
          <a:bodyPr anchor="t"/>
          <a:lstStyle>
            <a:lvl1pPr algn="l">
              <a:defRPr sz="4000" b="1" cap="all"/>
            </a:lvl1pPr>
          </a:lstStyle>
          <a:p>
            <a:r>
              <a:rPr lang="lv-LV"/>
              <a:t>Rediģēt šablona virsraksta stilu</a:t>
            </a:r>
          </a:p>
        </p:txBody>
      </p:sp>
      <p:sp>
        <p:nvSpPr>
          <p:cNvPr id="3" name="Teksta vietturis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lv-LV"/>
              <a:t>Noklikšķiniet, lai rediģētu šablona teksta stilus</a:t>
            </a:r>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49637D9C-2F2C-4909-8DE5-5EC8C000BD44}" type="slidenum">
              <a:rPr lang="en-GB" altLang="lv-LV"/>
              <a:pPr>
                <a:defRPr/>
              </a:pPr>
              <a:t>‹#›</a:t>
            </a:fld>
            <a:endParaRPr lang="en-GB" altLang="lv-LV" dirty="0"/>
          </a:p>
        </p:txBody>
      </p:sp>
    </p:spTree>
    <p:extLst>
      <p:ext uri="{BB962C8B-B14F-4D97-AF65-F5344CB8AC3E}">
        <p14:creationId xmlns:p14="http://schemas.microsoft.com/office/powerpoint/2010/main" val="42772070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ivi saturi">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a:t>Rediģēt šablona virsraksta stilu</a:t>
            </a:r>
          </a:p>
        </p:txBody>
      </p:sp>
      <p:sp>
        <p:nvSpPr>
          <p:cNvPr id="3" name="Satura vietturis 2"/>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Satura vietturis 3"/>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fld id="{72A4CEB2-EE18-4D68-9D29-4E917E38A4DA}" type="slidenum">
              <a:rPr lang="en-GB" altLang="lv-LV"/>
              <a:pPr>
                <a:defRPr/>
              </a:pPr>
              <a:t>‹#›</a:t>
            </a:fld>
            <a:endParaRPr lang="en-GB" altLang="lv-LV" dirty="0"/>
          </a:p>
        </p:txBody>
      </p:sp>
    </p:spTree>
    <p:extLst>
      <p:ext uri="{BB962C8B-B14F-4D97-AF65-F5344CB8AC3E}">
        <p14:creationId xmlns:p14="http://schemas.microsoft.com/office/powerpoint/2010/main" val="14572693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līdzinājums">
    <p:spTree>
      <p:nvGrpSpPr>
        <p:cNvPr id="1" name=""/>
        <p:cNvGrpSpPr/>
        <p:nvPr/>
      </p:nvGrpSpPr>
      <p:grpSpPr>
        <a:xfrm>
          <a:off x="0" y="0"/>
          <a:ext cx="0" cy="0"/>
          <a:chOff x="0" y="0"/>
          <a:chExt cx="0" cy="0"/>
        </a:xfrm>
      </p:grpSpPr>
      <p:sp>
        <p:nvSpPr>
          <p:cNvPr id="2" name="Virsraksts 1"/>
          <p:cNvSpPr>
            <a:spLocks noGrp="1"/>
          </p:cNvSpPr>
          <p:nvPr>
            <p:ph type="title"/>
          </p:nvPr>
        </p:nvSpPr>
        <p:spPr>
          <a:xfrm>
            <a:off x="609600" y="274638"/>
            <a:ext cx="10972800" cy="1143000"/>
          </a:xfrm>
        </p:spPr>
        <p:txBody>
          <a:bodyPr/>
          <a:lstStyle>
            <a:lvl1pPr>
              <a:defRPr/>
            </a:lvl1pPr>
          </a:lstStyle>
          <a:p>
            <a:r>
              <a:rPr lang="lv-LV"/>
              <a:t>Rediģēt šablona virsraksta stilu</a:t>
            </a:r>
          </a:p>
        </p:txBody>
      </p:sp>
      <p:sp>
        <p:nvSpPr>
          <p:cNvPr id="3" name="Teksta vietturis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Noklikšķiniet, lai rediģētu šablona teksta stilus</a:t>
            </a:r>
          </a:p>
        </p:txBody>
      </p:sp>
      <p:sp>
        <p:nvSpPr>
          <p:cNvPr id="4" name="Satura vietturis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5" name="Teksta vietturis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Noklikšķiniet, lai rediģētu šablona teksta stilus</a:t>
            </a:r>
          </a:p>
        </p:txBody>
      </p:sp>
      <p:sp>
        <p:nvSpPr>
          <p:cNvPr id="6" name="Satura vietturis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7" name="Rectangle 4"/>
          <p:cNvSpPr>
            <a:spLocks noGrp="1" noChangeArrowheads="1"/>
          </p:cNvSpPr>
          <p:nvPr>
            <p:ph type="dt" sz="half" idx="10"/>
          </p:nvPr>
        </p:nvSpPr>
        <p:spPr>
          <a:ln/>
        </p:spPr>
        <p:txBody>
          <a:bodyPr/>
          <a:lstStyle>
            <a:lvl1pPr>
              <a:defRPr/>
            </a:lvl1pPr>
          </a:lstStyle>
          <a:p>
            <a:pPr>
              <a:defRPr/>
            </a:pPr>
            <a:endParaRPr lang="en-GB"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9" name="Rectangle 6"/>
          <p:cNvSpPr>
            <a:spLocks noGrp="1" noChangeArrowheads="1"/>
          </p:cNvSpPr>
          <p:nvPr>
            <p:ph type="sldNum" sz="quarter" idx="12"/>
          </p:nvPr>
        </p:nvSpPr>
        <p:spPr>
          <a:ln/>
        </p:spPr>
        <p:txBody>
          <a:bodyPr/>
          <a:lstStyle>
            <a:lvl1pPr>
              <a:defRPr/>
            </a:lvl1pPr>
          </a:lstStyle>
          <a:p>
            <a:pPr>
              <a:defRPr/>
            </a:pPr>
            <a:fld id="{F0D7FF53-B1C1-4A18-A731-210DB8DAD5E1}" type="slidenum">
              <a:rPr lang="en-GB" altLang="lv-LV"/>
              <a:pPr>
                <a:defRPr/>
              </a:pPr>
              <a:t>‹#›</a:t>
            </a:fld>
            <a:endParaRPr lang="en-GB" altLang="lv-LV" dirty="0"/>
          </a:p>
        </p:txBody>
      </p:sp>
    </p:spTree>
    <p:extLst>
      <p:ext uri="{BB962C8B-B14F-4D97-AF65-F5344CB8AC3E}">
        <p14:creationId xmlns:p14="http://schemas.microsoft.com/office/powerpoint/2010/main" val="3532429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ai virsrakst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a:t>Rediģēt šablona virsraksta stilu</a:t>
            </a:r>
          </a:p>
        </p:txBody>
      </p:sp>
      <p:sp>
        <p:nvSpPr>
          <p:cNvPr id="3" name="Rectangle 4"/>
          <p:cNvSpPr>
            <a:spLocks noGrp="1" noChangeArrowheads="1"/>
          </p:cNvSpPr>
          <p:nvPr>
            <p:ph type="dt" sz="half" idx="10"/>
          </p:nvPr>
        </p:nvSpPr>
        <p:spPr>
          <a:ln/>
        </p:spPr>
        <p:txBody>
          <a:bodyPr/>
          <a:lstStyle>
            <a:lvl1pPr>
              <a:defRPr/>
            </a:lvl1pPr>
          </a:lstStyle>
          <a:p>
            <a:pPr>
              <a:defRPr/>
            </a:pPr>
            <a:endParaRPr lang="en-GB"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5" name="Rectangle 6"/>
          <p:cNvSpPr>
            <a:spLocks noGrp="1" noChangeArrowheads="1"/>
          </p:cNvSpPr>
          <p:nvPr>
            <p:ph type="sldNum" sz="quarter" idx="12"/>
          </p:nvPr>
        </p:nvSpPr>
        <p:spPr>
          <a:ln/>
        </p:spPr>
        <p:txBody>
          <a:bodyPr/>
          <a:lstStyle>
            <a:lvl1pPr>
              <a:defRPr/>
            </a:lvl1pPr>
          </a:lstStyle>
          <a:p>
            <a:pPr>
              <a:defRPr/>
            </a:pPr>
            <a:fld id="{23E777EA-C918-4E9D-B73E-167429D64377}" type="slidenum">
              <a:rPr lang="en-GB" altLang="lv-LV"/>
              <a:pPr>
                <a:defRPr/>
              </a:pPr>
              <a:t>‹#›</a:t>
            </a:fld>
            <a:endParaRPr lang="en-GB" altLang="lv-LV" dirty="0"/>
          </a:p>
        </p:txBody>
      </p:sp>
    </p:spTree>
    <p:extLst>
      <p:ext uri="{BB962C8B-B14F-4D97-AF65-F5344CB8AC3E}">
        <p14:creationId xmlns:p14="http://schemas.microsoft.com/office/powerpoint/2010/main" val="554446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kšs">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4" name="Rectangle 6"/>
          <p:cNvSpPr>
            <a:spLocks noGrp="1" noChangeArrowheads="1"/>
          </p:cNvSpPr>
          <p:nvPr>
            <p:ph type="sldNum" sz="quarter" idx="12"/>
          </p:nvPr>
        </p:nvSpPr>
        <p:spPr>
          <a:ln/>
        </p:spPr>
        <p:txBody>
          <a:bodyPr/>
          <a:lstStyle>
            <a:lvl1pPr>
              <a:defRPr/>
            </a:lvl1pPr>
          </a:lstStyle>
          <a:p>
            <a:pPr>
              <a:defRPr/>
            </a:pPr>
            <a:fld id="{1FA07042-18FF-498B-831D-3F71DC2ED57D}" type="slidenum">
              <a:rPr lang="en-GB" altLang="lv-LV"/>
              <a:pPr>
                <a:defRPr/>
              </a:pPr>
              <a:t>‹#›</a:t>
            </a:fld>
            <a:endParaRPr lang="en-GB" altLang="lv-LV" dirty="0"/>
          </a:p>
        </p:txBody>
      </p:sp>
    </p:spTree>
    <p:extLst>
      <p:ext uri="{BB962C8B-B14F-4D97-AF65-F5344CB8AC3E}">
        <p14:creationId xmlns:p14="http://schemas.microsoft.com/office/powerpoint/2010/main" val="13057526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turs ar parakstu">
    <p:spTree>
      <p:nvGrpSpPr>
        <p:cNvPr id="1" name=""/>
        <p:cNvGrpSpPr/>
        <p:nvPr/>
      </p:nvGrpSpPr>
      <p:grpSpPr>
        <a:xfrm>
          <a:off x="0" y="0"/>
          <a:ext cx="0" cy="0"/>
          <a:chOff x="0" y="0"/>
          <a:chExt cx="0" cy="0"/>
        </a:xfrm>
      </p:grpSpPr>
      <p:sp>
        <p:nvSpPr>
          <p:cNvPr id="2" name="Virsraksts 1"/>
          <p:cNvSpPr>
            <a:spLocks noGrp="1"/>
          </p:cNvSpPr>
          <p:nvPr>
            <p:ph type="title"/>
          </p:nvPr>
        </p:nvSpPr>
        <p:spPr>
          <a:xfrm>
            <a:off x="609601" y="273050"/>
            <a:ext cx="4011084" cy="1162050"/>
          </a:xfrm>
        </p:spPr>
        <p:txBody>
          <a:bodyPr anchor="b"/>
          <a:lstStyle>
            <a:lvl1pPr algn="l">
              <a:defRPr sz="2000" b="1"/>
            </a:lvl1pPr>
          </a:lstStyle>
          <a:p>
            <a:r>
              <a:rPr lang="lv-LV"/>
              <a:t>Rediģēt šablona virsraksta stilu</a:t>
            </a:r>
          </a:p>
        </p:txBody>
      </p:sp>
      <p:sp>
        <p:nvSpPr>
          <p:cNvPr id="3" name="Satura vietturis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Teksta vietturis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v-LV"/>
              <a:t>Noklikšķiniet, lai rediģētu šablona teksta stilus</a:t>
            </a:r>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fld id="{68A221AB-05EC-40ED-94E3-8EAC0EFE4936}" type="slidenum">
              <a:rPr lang="en-GB" altLang="lv-LV"/>
              <a:pPr>
                <a:defRPr/>
              </a:pPr>
              <a:t>‹#›</a:t>
            </a:fld>
            <a:endParaRPr lang="en-GB" altLang="lv-LV" dirty="0"/>
          </a:p>
        </p:txBody>
      </p:sp>
    </p:spTree>
    <p:extLst>
      <p:ext uri="{BB962C8B-B14F-4D97-AF65-F5344CB8AC3E}">
        <p14:creationId xmlns:p14="http://schemas.microsoft.com/office/powerpoint/2010/main" val="36464181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ttēls ar parakstu">
    <p:spTree>
      <p:nvGrpSpPr>
        <p:cNvPr id="1" name=""/>
        <p:cNvGrpSpPr/>
        <p:nvPr/>
      </p:nvGrpSpPr>
      <p:grpSpPr>
        <a:xfrm>
          <a:off x="0" y="0"/>
          <a:ext cx="0" cy="0"/>
          <a:chOff x="0" y="0"/>
          <a:chExt cx="0" cy="0"/>
        </a:xfrm>
      </p:grpSpPr>
      <p:sp>
        <p:nvSpPr>
          <p:cNvPr id="2" name="Virsraksts 1"/>
          <p:cNvSpPr>
            <a:spLocks noGrp="1"/>
          </p:cNvSpPr>
          <p:nvPr>
            <p:ph type="title"/>
          </p:nvPr>
        </p:nvSpPr>
        <p:spPr>
          <a:xfrm>
            <a:off x="2389717" y="4800600"/>
            <a:ext cx="7315200" cy="566738"/>
          </a:xfrm>
        </p:spPr>
        <p:txBody>
          <a:bodyPr anchor="b"/>
          <a:lstStyle>
            <a:lvl1pPr algn="l">
              <a:defRPr sz="2000" b="1"/>
            </a:lvl1pPr>
          </a:lstStyle>
          <a:p>
            <a:r>
              <a:rPr lang="lv-LV"/>
              <a:t>Rediģēt šablona virsraksta stilu</a:t>
            </a:r>
          </a:p>
        </p:txBody>
      </p:sp>
      <p:sp>
        <p:nvSpPr>
          <p:cNvPr id="3" name="Attēla vietturis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lv-LV" noProof="0" dirty="0"/>
          </a:p>
        </p:txBody>
      </p:sp>
      <p:sp>
        <p:nvSpPr>
          <p:cNvPr id="4" name="Teksta vietturis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v-LV"/>
              <a:t>Noklikšķiniet, lai rediģētu šablona teksta stilus</a:t>
            </a:r>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fld id="{F13D9B19-FC73-498D-99F2-12CF7809B67E}" type="slidenum">
              <a:rPr lang="en-GB" altLang="lv-LV"/>
              <a:pPr>
                <a:defRPr/>
              </a:pPr>
              <a:t>‹#›</a:t>
            </a:fld>
            <a:endParaRPr lang="en-GB" altLang="lv-LV" dirty="0"/>
          </a:p>
        </p:txBody>
      </p:sp>
    </p:spTree>
    <p:extLst>
      <p:ext uri="{BB962C8B-B14F-4D97-AF65-F5344CB8AC3E}">
        <p14:creationId xmlns:p14="http://schemas.microsoft.com/office/powerpoint/2010/main" val="2309636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FCFCFC"/>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14400" y="609600"/>
            <a:ext cx="10363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lv-LV"/>
              <a:t>Click to edit Master title style</a:t>
            </a:r>
          </a:p>
        </p:txBody>
      </p:sp>
      <p:sp>
        <p:nvSpPr>
          <p:cNvPr id="1027" name="Rectangle 3"/>
          <p:cNvSpPr>
            <a:spLocks noGrp="1" noChangeArrowheads="1"/>
          </p:cNvSpPr>
          <p:nvPr>
            <p:ph type="body" idx="1"/>
          </p:nvPr>
        </p:nvSpPr>
        <p:spPr bwMode="auto">
          <a:xfrm>
            <a:off x="914400" y="1981200"/>
            <a:ext cx="10363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lv-LV"/>
              <a:t>Click to edit Master text styles</a:t>
            </a:r>
          </a:p>
          <a:p>
            <a:pPr lvl="1"/>
            <a:r>
              <a:rPr lang="en-GB" altLang="lv-LV"/>
              <a:t>Second level</a:t>
            </a:r>
          </a:p>
          <a:p>
            <a:pPr lvl="2"/>
            <a:r>
              <a:rPr lang="en-GB" altLang="lv-LV"/>
              <a:t>Third level</a:t>
            </a:r>
          </a:p>
          <a:p>
            <a:pPr lvl="3"/>
            <a:r>
              <a:rPr lang="en-GB" altLang="lv-LV"/>
              <a:t>Fourth level</a:t>
            </a:r>
          </a:p>
          <a:p>
            <a:pPr lvl="4"/>
            <a:r>
              <a:rPr lang="en-GB" altLang="lv-LV"/>
              <a:t>Fifth level</a:t>
            </a:r>
          </a:p>
        </p:txBody>
      </p:sp>
      <p:sp>
        <p:nvSpPr>
          <p:cNvPr id="1028" name="Rectangle 4"/>
          <p:cNvSpPr>
            <a:spLocks noGrp="1" noChangeArrowheads="1"/>
          </p:cNvSpPr>
          <p:nvPr>
            <p:ph type="dt" sz="half" idx="2"/>
          </p:nvPr>
        </p:nvSpPr>
        <p:spPr bwMode="auto">
          <a:xfrm>
            <a:off x="914400" y="6248400"/>
            <a:ext cx="2540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spcBef>
                <a:spcPct val="0"/>
              </a:spcBef>
              <a:defRPr sz="1400" b="0">
                <a:solidFill>
                  <a:schemeClr val="tx1"/>
                </a:solidFill>
                <a:latin typeface="+mn-lt"/>
                <a:cs typeface="Arial" charset="0"/>
              </a:defRPr>
            </a:lvl1pPr>
          </a:lstStyle>
          <a:p>
            <a:pPr>
              <a:defRPr/>
            </a:pPr>
            <a:endParaRPr lang="en-GB" dirty="0"/>
          </a:p>
        </p:txBody>
      </p:sp>
      <p:sp>
        <p:nvSpPr>
          <p:cNvPr id="1029" name="Rectangle 5"/>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spcBef>
                <a:spcPct val="0"/>
              </a:spcBef>
              <a:defRPr sz="1400" b="0">
                <a:solidFill>
                  <a:schemeClr val="tx1"/>
                </a:solidFill>
                <a:latin typeface="+mn-lt"/>
                <a:cs typeface="Arial" charset="0"/>
              </a:defRPr>
            </a:lvl1pPr>
          </a:lstStyle>
          <a:p>
            <a:pPr>
              <a:defRPr/>
            </a:pPr>
            <a:endParaRPr lang="en-GB" dirty="0"/>
          </a:p>
        </p:txBody>
      </p:sp>
      <p:sp>
        <p:nvSpPr>
          <p:cNvPr id="1030" name="Rectangle 6"/>
          <p:cNvSpPr>
            <a:spLocks noGrp="1" noChangeArrowheads="1"/>
          </p:cNvSpPr>
          <p:nvPr>
            <p:ph type="sldNum" sz="quarter" idx="4"/>
          </p:nvPr>
        </p:nvSpPr>
        <p:spPr bwMode="auto">
          <a:xfrm>
            <a:off x="8737600" y="6248400"/>
            <a:ext cx="2540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b="0">
                <a:solidFill>
                  <a:schemeClr val="tx1"/>
                </a:solidFill>
                <a:latin typeface="Times New Roman" pitchFamily="18" charset="0"/>
              </a:defRPr>
            </a:lvl1pPr>
          </a:lstStyle>
          <a:p>
            <a:pPr>
              <a:defRPr/>
            </a:pPr>
            <a:fld id="{13F79D8F-53B1-49B2-B605-4CFDE356044E}" type="slidenum">
              <a:rPr lang="en-GB" altLang="lv-LV"/>
              <a:pPr>
                <a:defRPr/>
              </a:pPr>
              <a:t>‹#›</a:t>
            </a:fld>
            <a:endParaRPr lang="en-GB" altLang="lv-LV"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1189" name="Rectangle 5">
            <a:extLst>
              <a:ext uri="{FF2B5EF4-FFF2-40B4-BE49-F238E27FC236}">
                <a16:creationId xmlns:a16="http://schemas.microsoft.com/office/drawing/2014/main" id="{B0B004E9-5BAC-4591-AA58-B6931155E694}"/>
              </a:ext>
            </a:extLst>
          </p:cNvPr>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lv-LV"/>
              <a:t>Click to edit Master title style</a:t>
            </a:r>
          </a:p>
        </p:txBody>
      </p:sp>
      <p:sp>
        <p:nvSpPr>
          <p:cNvPr id="221190" name="Rectangle 6">
            <a:extLst>
              <a:ext uri="{FF2B5EF4-FFF2-40B4-BE49-F238E27FC236}">
                <a16:creationId xmlns:a16="http://schemas.microsoft.com/office/drawing/2014/main" id="{4B84B7E4-FB19-40EC-89B3-DF787A81FFB3}"/>
              </a:ext>
            </a:extLst>
          </p:cNvPr>
          <p:cNvSpPr>
            <a:spLocks noGrp="1" noChangeArrowheads="1"/>
          </p:cNvSpPr>
          <p:nvPr>
            <p:ph type="body" idx="1"/>
          </p:nvPr>
        </p:nvSpPr>
        <p:spPr bwMode="auto">
          <a:xfrm>
            <a:off x="609600" y="1600200"/>
            <a:ext cx="109728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lv-LV"/>
              <a:t>Click to edit Master text styles</a:t>
            </a:r>
          </a:p>
          <a:p>
            <a:pPr lvl="1"/>
            <a:r>
              <a:rPr lang="lv-LV"/>
              <a:t>Second level</a:t>
            </a:r>
          </a:p>
          <a:p>
            <a:pPr lvl="2"/>
            <a:r>
              <a:rPr lang="lv-LV"/>
              <a:t>Third level</a:t>
            </a:r>
          </a:p>
          <a:p>
            <a:pPr lvl="3"/>
            <a:r>
              <a:rPr lang="lv-LV"/>
              <a:t>Fourth level</a:t>
            </a:r>
          </a:p>
          <a:p>
            <a:pPr lvl="4"/>
            <a:r>
              <a:rPr lang="lv-LV"/>
              <a:t>Fifth level</a:t>
            </a:r>
          </a:p>
        </p:txBody>
      </p:sp>
      <p:sp>
        <p:nvSpPr>
          <p:cNvPr id="13" name="Rectangle 6">
            <a:extLst>
              <a:ext uri="{FF2B5EF4-FFF2-40B4-BE49-F238E27FC236}">
                <a16:creationId xmlns:a16="http://schemas.microsoft.com/office/drawing/2014/main" id="{4CAC5C7F-C67C-4BF5-BDBE-D7D6F5041B09}"/>
              </a:ext>
            </a:extLst>
          </p:cNvPr>
          <p:cNvSpPr>
            <a:spLocks noGrp="1" noChangeArrowheads="1"/>
          </p:cNvSpPr>
          <p:nvPr>
            <p:ph type="dt" sz="quarter" idx="2"/>
          </p:nvPr>
        </p:nvSpPr>
        <p:spPr bwMode="auto">
          <a:xfrm>
            <a:off x="609600" y="6248400"/>
            <a:ext cx="2844800" cy="45720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FFFFFF"/>
                  </a:outerShdw>
                </a:effectLst>
                <a:latin typeface="Tahoma" pitchFamily="34" charset="0"/>
                <a:cs typeface="Arial" charset="0"/>
              </a:defRPr>
            </a:lvl1pPr>
          </a:lstStyle>
          <a:p>
            <a:pPr>
              <a:defRPr/>
            </a:pPr>
            <a:fld id="{DF18793A-5FB9-4A97-92FC-91ECD3BC2085}" type="datetimeFigureOut">
              <a:rPr lang="lv-LV" b="0">
                <a:solidFill>
                  <a:srgbClr val="000000"/>
                </a:solidFill>
              </a:rPr>
              <a:pPr>
                <a:defRPr/>
              </a:pPr>
              <a:t>27.06.2026</a:t>
            </a:fld>
            <a:endParaRPr lang="lv-LV" b="0">
              <a:solidFill>
                <a:srgbClr val="000000"/>
              </a:solidFill>
            </a:endParaRPr>
          </a:p>
        </p:txBody>
      </p:sp>
      <p:sp>
        <p:nvSpPr>
          <p:cNvPr id="14" name="Rectangle 7">
            <a:extLst>
              <a:ext uri="{FF2B5EF4-FFF2-40B4-BE49-F238E27FC236}">
                <a16:creationId xmlns:a16="http://schemas.microsoft.com/office/drawing/2014/main" id="{9F0E0608-3C59-4E0E-8EE2-5A0804797CA7}"/>
              </a:ext>
            </a:extLst>
          </p:cNvPr>
          <p:cNvSpPr>
            <a:spLocks noGrp="1" noChangeArrowheads="1"/>
          </p:cNvSpPr>
          <p:nvPr>
            <p:ph type="ftr" sz="quarter" idx="3"/>
          </p:nvPr>
        </p:nvSpPr>
        <p:spPr bwMode="auto">
          <a:xfrm>
            <a:off x="4165600" y="6248400"/>
            <a:ext cx="3860800" cy="45720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FFFFFF"/>
                  </a:outerShdw>
                </a:effectLst>
                <a:latin typeface="Tahoma" pitchFamily="34" charset="0"/>
                <a:cs typeface="Arial" charset="0"/>
              </a:defRPr>
            </a:lvl1pPr>
          </a:lstStyle>
          <a:p>
            <a:pPr>
              <a:defRPr/>
            </a:pPr>
            <a:endParaRPr lang="lv-LV" b="0">
              <a:solidFill>
                <a:srgbClr val="000000"/>
              </a:solidFill>
            </a:endParaRPr>
          </a:p>
        </p:txBody>
      </p:sp>
      <p:sp>
        <p:nvSpPr>
          <p:cNvPr id="15" name="Rectangle 8">
            <a:extLst>
              <a:ext uri="{FF2B5EF4-FFF2-40B4-BE49-F238E27FC236}">
                <a16:creationId xmlns:a16="http://schemas.microsoft.com/office/drawing/2014/main" id="{73190D9A-AE68-4ED7-B397-EFBDE29E1697}"/>
              </a:ext>
            </a:extLst>
          </p:cNvPr>
          <p:cNvSpPr>
            <a:spLocks noGrp="1" noChangeArrowheads="1"/>
          </p:cNvSpPr>
          <p:nvPr>
            <p:ph type="sldNum" sz="quarter" idx="4"/>
          </p:nvPr>
        </p:nvSpPr>
        <p:spPr bwMode="auto">
          <a:xfrm>
            <a:off x="8737600" y="6248400"/>
            <a:ext cx="2844800" cy="45720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effectLst>
                  <a:outerShdw blurRad="38100" dist="38100" dir="2700000" algn="tl">
                    <a:srgbClr val="C0C0C0"/>
                  </a:outerShdw>
                </a:effectLst>
                <a:latin typeface="Tahoma" panose="020B0604030504040204" pitchFamily="34" charset="0"/>
              </a:defRPr>
            </a:lvl1pPr>
          </a:lstStyle>
          <a:p>
            <a:fld id="{133113BB-092E-4CD2-AA88-40863A7888ED}" type="slidenum">
              <a:rPr lang="lv-LV" altLang="lv-LV" b="0">
                <a:solidFill>
                  <a:srgbClr val="000000"/>
                </a:solidFill>
                <a:cs typeface="Arial" panose="020B0604020202020204" pitchFamily="34" charset="0"/>
              </a:rPr>
              <a:pPr/>
              <a:t>‹#›</a:t>
            </a:fld>
            <a:endParaRPr lang="lv-LV" altLang="lv-LV" b="0">
              <a:solidFill>
                <a:srgbClr val="000000"/>
              </a:solidFill>
              <a:cs typeface="Arial" panose="020B0604020202020204" pitchFamily="34" charset="0"/>
            </a:endParaRPr>
          </a:p>
        </p:txBody>
      </p:sp>
    </p:spTree>
    <p:extLst>
      <p:ext uri="{BB962C8B-B14F-4D97-AF65-F5344CB8AC3E}">
        <p14:creationId xmlns:p14="http://schemas.microsoft.com/office/powerpoint/2010/main" val="2898202354"/>
      </p:ext>
    </p:extLst>
  </p:cSld>
  <p:clrMap bg1="lt1" tx1="dk1" bg2="lt2" tx2="dk2" accent1="accent1" accent2="accent2" accent3="accent3" accent4="accent4" accent5="accent5" accent6="accent6" hlink="hlink" folHlink="folHlink"/>
  <p:sldLayoutIdLst>
    <p:sldLayoutId id="2147483661" r:id="rId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FFFFFF"/>
            </a:outerShdw>
          </a:effectLst>
          <a:latin typeface="Tahoma" pitchFamily="34" charset="0"/>
        </a:defRPr>
      </a:lvl6pPr>
      <a:lvl7pPr marL="914400" algn="ctr" rtl="0" fontAlgn="base">
        <a:spcBef>
          <a:spcPct val="0"/>
        </a:spcBef>
        <a:spcAft>
          <a:spcPct val="0"/>
        </a:spcAft>
        <a:defRPr sz="4400">
          <a:solidFill>
            <a:schemeClr val="tx2"/>
          </a:solidFill>
          <a:effectLst>
            <a:outerShdw blurRad="38100" dist="38100" dir="2700000" algn="tl">
              <a:srgbClr val="FFFFFF"/>
            </a:outerShdw>
          </a:effectLst>
          <a:latin typeface="Tahoma" pitchFamily="34" charset="0"/>
        </a:defRPr>
      </a:lvl7pPr>
      <a:lvl8pPr marL="1371600" algn="ctr" rtl="0" fontAlgn="base">
        <a:spcBef>
          <a:spcPct val="0"/>
        </a:spcBef>
        <a:spcAft>
          <a:spcPct val="0"/>
        </a:spcAft>
        <a:defRPr sz="4400">
          <a:solidFill>
            <a:schemeClr val="tx2"/>
          </a:solidFill>
          <a:effectLst>
            <a:outerShdw blurRad="38100" dist="38100" dir="2700000" algn="tl">
              <a:srgbClr val="FFFFFF"/>
            </a:outerShdw>
          </a:effectLst>
          <a:latin typeface="Tahoma" pitchFamily="34" charset="0"/>
        </a:defRPr>
      </a:lvl8pPr>
      <a:lvl9pPr marL="1828800" algn="ctr" rtl="0" fontAlgn="base">
        <a:spcBef>
          <a:spcPct val="0"/>
        </a:spcBef>
        <a:spcAft>
          <a:spcPct val="0"/>
        </a:spcAft>
        <a:defRPr sz="4400">
          <a:solidFill>
            <a:schemeClr val="tx2"/>
          </a:solidFill>
          <a:effectLst>
            <a:outerShdw blurRad="38100" dist="38100" dir="2700000" algn="tl">
              <a:srgbClr val="FFFFFF"/>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80000"/>
        <a:buFont typeface="Wingdings" panose="05000000000000000000" pitchFamily="2" charset="2"/>
        <a:buChar char="n"/>
        <a:defRPr sz="3200">
          <a:solidFill>
            <a:schemeClr val="tx1"/>
          </a:solidFill>
          <a:effectLst>
            <a:outerShdw blurRad="38100" dist="38100" dir="2700000" algn="tl">
              <a:srgbClr val="FFFFFF"/>
            </a:outerShdw>
          </a:effectLst>
          <a:latin typeface="Arial" charset="0"/>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FFFFFF"/>
            </a:outerShdw>
          </a:effectLst>
          <a:latin typeface="Arial" charset="0"/>
        </a:defRPr>
      </a:lvl2pPr>
      <a:lvl3pPr marL="1143000" indent="-228600" algn="l" rtl="0" eaLnBrk="0" fontAlgn="base" hangingPunct="0">
        <a:spcBef>
          <a:spcPct val="20000"/>
        </a:spcBef>
        <a:spcAft>
          <a:spcPct val="0"/>
        </a:spcAft>
        <a:buClr>
          <a:schemeClr val="hlink"/>
        </a:buClr>
        <a:buFont typeface="Wingdings" panose="05000000000000000000" pitchFamily="2" charset="2"/>
        <a:buChar char="§"/>
        <a:defRPr sz="2400">
          <a:solidFill>
            <a:schemeClr val="tx1"/>
          </a:solidFill>
          <a:effectLst>
            <a:outerShdw blurRad="38100" dist="38100" dir="2700000" algn="tl">
              <a:srgbClr val="FFFFFF"/>
            </a:outerShdw>
          </a:effectLst>
          <a:latin typeface="Arial" charset="0"/>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FFFFFF"/>
            </a:outerShdw>
          </a:effectLst>
          <a:latin typeface="Arial" charset="0"/>
        </a:defRPr>
      </a:lvl4pPr>
      <a:lvl5pPr marL="2057400" indent="-228600" algn="l" rtl="0" eaLnBrk="0" fontAlgn="base" hangingPunct="0">
        <a:spcBef>
          <a:spcPct val="20000"/>
        </a:spcBef>
        <a:spcAft>
          <a:spcPct val="0"/>
        </a:spcAft>
        <a:buClr>
          <a:schemeClr val="hlink"/>
        </a:buClr>
        <a:buFont typeface="Wingdings" panose="05000000000000000000" pitchFamily="2" charset="2"/>
        <a:buChar char="§"/>
        <a:defRPr sz="2000">
          <a:solidFill>
            <a:schemeClr val="tx1"/>
          </a:solidFill>
          <a:effectLst>
            <a:outerShdw blurRad="38100" dist="38100" dir="2700000" algn="tl">
              <a:srgbClr val="FFFFFF"/>
            </a:outerShdw>
          </a:effectLst>
          <a:latin typeface="Arial" charset="0"/>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FFFFFF"/>
            </a:outerShdw>
          </a:effectLst>
          <a:latin typeface="+mn-lt"/>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FFFFFF"/>
            </a:outerShdw>
          </a:effectLst>
          <a:latin typeface="+mn-lt"/>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FFFFFF"/>
            </a:outerShdw>
          </a:effectLst>
          <a:latin typeface="+mn-lt"/>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FFFFFF"/>
            </a:outerShdw>
          </a:effectLst>
          <a:latin typeface="+mn-lt"/>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1189" name="Rectangle 5">
            <a:extLst>
              <a:ext uri="{FF2B5EF4-FFF2-40B4-BE49-F238E27FC236}">
                <a16:creationId xmlns:a16="http://schemas.microsoft.com/office/drawing/2014/main" id="{B0B004E9-5BAC-4591-AA58-B6931155E694}"/>
              </a:ext>
            </a:extLst>
          </p:cNvPr>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lv-LV"/>
              <a:t>Click to edit Master title style</a:t>
            </a:r>
          </a:p>
        </p:txBody>
      </p:sp>
      <p:sp>
        <p:nvSpPr>
          <p:cNvPr id="221190" name="Rectangle 6">
            <a:extLst>
              <a:ext uri="{FF2B5EF4-FFF2-40B4-BE49-F238E27FC236}">
                <a16:creationId xmlns:a16="http://schemas.microsoft.com/office/drawing/2014/main" id="{4B84B7E4-FB19-40EC-89B3-DF787A81FFB3}"/>
              </a:ext>
            </a:extLst>
          </p:cNvPr>
          <p:cNvSpPr>
            <a:spLocks noGrp="1" noChangeArrowheads="1"/>
          </p:cNvSpPr>
          <p:nvPr>
            <p:ph type="body" idx="1"/>
          </p:nvPr>
        </p:nvSpPr>
        <p:spPr bwMode="auto">
          <a:xfrm>
            <a:off x="609600" y="1600200"/>
            <a:ext cx="109728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lv-LV"/>
              <a:t>Click to edit Master text styles</a:t>
            </a:r>
          </a:p>
          <a:p>
            <a:pPr lvl="1"/>
            <a:r>
              <a:rPr lang="lv-LV"/>
              <a:t>Second level</a:t>
            </a:r>
          </a:p>
          <a:p>
            <a:pPr lvl="2"/>
            <a:r>
              <a:rPr lang="lv-LV"/>
              <a:t>Third level</a:t>
            </a:r>
          </a:p>
          <a:p>
            <a:pPr lvl="3"/>
            <a:r>
              <a:rPr lang="lv-LV"/>
              <a:t>Fourth level</a:t>
            </a:r>
          </a:p>
          <a:p>
            <a:pPr lvl="4"/>
            <a:r>
              <a:rPr lang="lv-LV"/>
              <a:t>Fifth level</a:t>
            </a:r>
          </a:p>
        </p:txBody>
      </p:sp>
      <p:sp>
        <p:nvSpPr>
          <p:cNvPr id="13" name="Rectangle 6">
            <a:extLst>
              <a:ext uri="{FF2B5EF4-FFF2-40B4-BE49-F238E27FC236}">
                <a16:creationId xmlns:a16="http://schemas.microsoft.com/office/drawing/2014/main" id="{4CAC5C7F-C67C-4BF5-BDBE-D7D6F5041B09}"/>
              </a:ext>
            </a:extLst>
          </p:cNvPr>
          <p:cNvSpPr>
            <a:spLocks noGrp="1" noChangeArrowheads="1"/>
          </p:cNvSpPr>
          <p:nvPr>
            <p:ph type="dt" sz="quarter" idx="2"/>
          </p:nvPr>
        </p:nvSpPr>
        <p:spPr bwMode="auto">
          <a:xfrm>
            <a:off x="609600" y="6248400"/>
            <a:ext cx="2844800" cy="45720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FFFFFF"/>
                  </a:outerShdw>
                </a:effectLst>
                <a:latin typeface="Tahoma" pitchFamily="34" charset="0"/>
                <a:cs typeface="Arial" charset="0"/>
              </a:defRPr>
            </a:lvl1pPr>
          </a:lstStyle>
          <a:p>
            <a:pPr>
              <a:defRPr/>
            </a:pPr>
            <a:fld id="{DF18793A-5FB9-4A97-92FC-91ECD3BC2085}" type="datetimeFigureOut">
              <a:rPr lang="lv-LV" b="0">
                <a:solidFill>
                  <a:srgbClr val="000000"/>
                </a:solidFill>
              </a:rPr>
              <a:pPr>
                <a:defRPr/>
              </a:pPr>
              <a:t>27.06.2026</a:t>
            </a:fld>
            <a:endParaRPr lang="lv-LV" b="0">
              <a:solidFill>
                <a:srgbClr val="000000"/>
              </a:solidFill>
            </a:endParaRPr>
          </a:p>
        </p:txBody>
      </p:sp>
      <p:sp>
        <p:nvSpPr>
          <p:cNvPr id="14" name="Rectangle 7">
            <a:extLst>
              <a:ext uri="{FF2B5EF4-FFF2-40B4-BE49-F238E27FC236}">
                <a16:creationId xmlns:a16="http://schemas.microsoft.com/office/drawing/2014/main" id="{9F0E0608-3C59-4E0E-8EE2-5A0804797CA7}"/>
              </a:ext>
            </a:extLst>
          </p:cNvPr>
          <p:cNvSpPr>
            <a:spLocks noGrp="1" noChangeArrowheads="1"/>
          </p:cNvSpPr>
          <p:nvPr>
            <p:ph type="ftr" sz="quarter" idx="3"/>
          </p:nvPr>
        </p:nvSpPr>
        <p:spPr bwMode="auto">
          <a:xfrm>
            <a:off x="4165600" y="6248400"/>
            <a:ext cx="3860800" cy="45720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FFFFFF"/>
                  </a:outerShdw>
                </a:effectLst>
                <a:latin typeface="Tahoma" pitchFamily="34" charset="0"/>
                <a:cs typeface="Arial" charset="0"/>
              </a:defRPr>
            </a:lvl1pPr>
          </a:lstStyle>
          <a:p>
            <a:pPr>
              <a:defRPr/>
            </a:pPr>
            <a:endParaRPr lang="lv-LV" b="0">
              <a:solidFill>
                <a:srgbClr val="000000"/>
              </a:solidFill>
            </a:endParaRPr>
          </a:p>
        </p:txBody>
      </p:sp>
      <p:sp>
        <p:nvSpPr>
          <p:cNvPr id="15" name="Rectangle 8">
            <a:extLst>
              <a:ext uri="{FF2B5EF4-FFF2-40B4-BE49-F238E27FC236}">
                <a16:creationId xmlns:a16="http://schemas.microsoft.com/office/drawing/2014/main" id="{73190D9A-AE68-4ED7-B397-EFBDE29E1697}"/>
              </a:ext>
            </a:extLst>
          </p:cNvPr>
          <p:cNvSpPr>
            <a:spLocks noGrp="1" noChangeArrowheads="1"/>
          </p:cNvSpPr>
          <p:nvPr>
            <p:ph type="sldNum" sz="quarter" idx="4"/>
          </p:nvPr>
        </p:nvSpPr>
        <p:spPr bwMode="auto">
          <a:xfrm>
            <a:off x="8737600" y="6248400"/>
            <a:ext cx="2844800" cy="45720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effectLst>
                  <a:outerShdw blurRad="38100" dist="38100" dir="2700000" algn="tl">
                    <a:srgbClr val="C0C0C0"/>
                  </a:outerShdw>
                </a:effectLst>
                <a:latin typeface="Tahoma" panose="020B0604030504040204" pitchFamily="34" charset="0"/>
              </a:defRPr>
            </a:lvl1pPr>
          </a:lstStyle>
          <a:p>
            <a:fld id="{133113BB-092E-4CD2-AA88-40863A7888ED}" type="slidenum">
              <a:rPr lang="lv-LV" altLang="lv-LV" b="0">
                <a:solidFill>
                  <a:srgbClr val="000000"/>
                </a:solidFill>
                <a:cs typeface="Arial" panose="020B0604020202020204" pitchFamily="34" charset="0"/>
              </a:rPr>
              <a:pPr/>
              <a:t>‹#›</a:t>
            </a:fld>
            <a:endParaRPr lang="lv-LV" altLang="lv-LV" b="0">
              <a:solidFill>
                <a:srgbClr val="000000"/>
              </a:solidFill>
              <a:cs typeface="Arial" panose="020B0604020202020204" pitchFamily="34" charset="0"/>
            </a:endParaRPr>
          </a:p>
        </p:txBody>
      </p:sp>
    </p:spTree>
    <p:extLst>
      <p:ext uri="{BB962C8B-B14F-4D97-AF65-F5344CB8AC3E}">
        <p14:creationId xmlns:p14="http://schemas.microsoft.com/office/powerpoint/2010/main" val="426714581"/>
      </p:ext>
    </p:extLst>
  </p:cSld>
  <p:clrMap bg1="lt1" tx1="dk1" bg2="lt2" tx2="dk2" accent1="accent1" accent2="accent2" accent3="accent3" accent4="accent4" accent5="accent5" accent6="accent6" hlink="hlink" folHlink="folHlink"/>
  <p:sldLayoutIdLst>
    <p:sldLayoutId id="2147483663" r:id="rId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FFFFFF"/>
            </a:outerShdw>
          </a:effectLst>
          <a:latin typeface="Tahoma" pitchFamily="34" charset="0"/>
        </a:defRPr>
      </a:lvl6pPr>
      <a:lvl7pPr marL="914400" algn="ctr" rtl="0" fontAlgn="base">
        <a:spcBef>
          <a:spcPct val="0"/>
        </a:spcBef>
        <a:spcAft>
          <a:spcPct val="0"/>
        </a:spcAft>
        <a:defRPr sz="4400">
          <a:solidFill>
            <a:schemeClr val="tx2"/>
          </a:solidFill>
          <a:effectLst>
            <a:outerShdw blurRad="38100" dist="38100" dir="2700000" algn="tl">
              <a:srgbClr val="FFFFFF"/>
            </a:outerShdw>
          </a:effectLst>
          <a:latin typeface="Tahoma" pitchFamily="34" charset="0"/>
        </a:defRPr>
      </a:lvl7pPr>
      <a:lvl8pPr marL="1371600" algn="ctr" rtl="0" fontAlgn="base">
        <a:spcBef>
          <a:spcPct val="0"/>
        </a:spcBef>
        <a:spcAft>
          <a:spcPct val="0"/>
        </a:spcAft>
        <a:defRPr sz="4400">
          <a:solidFill>
            <a:schemeClr val="tx2"/>
          </a:solidFill>
          <a:effectLst>
            <a:outerShdw blurRad="38100" dist="38100" dir="2700000" algn="tl">
              <a:srgbClr val="FFFFFF"/>
            </a:outerShdw>
          </a:effectLst>
          <a:latin typeface="Tahoma" pitchFamily="34" charset="0"/>
        </a:defRPr>
      </a:lvl8pPr>
      <a:lvl9pPr marL="1828800" algn="ctr" rtl="0" fontAlgn="base">
        <a:spcBef>
          <a:spcPct val="0"/>
        </a:spcBef>
        <a:spcAft>
          <a:spcPct val="0"/>
        </a:spcAft>
        <a:defRPr sz="4400">
          <a:solidFill>
            <a:schemeClr val="tx2"/>
          </a:solidFill>
          <a:effectLst>
            <a:outerShdw blurRad="38100" dist="38100" dir="2700000" algn="tl">
              <a:srgbClr val="FFFFFF"/>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80000"/>
        <a:buFont typeface="Wingdings" panose="05000000000000000000" pitchFamily="2" charset="2"/>
        <a:buChar char="n"/>
        <a:defRPr sz="3200">
          <a:solidFill>
            <a:schemeClr val="tx1"/>
          </a:solidFill>
          <a:effectLst>
            <a:outerShdw blurRad="38100" dist="38100" dir="2700000" algn="tl">
              <a:srgbClr val="FFFFFF"/>
            </a:outerShdw>
          </a:effectLst>
          <a:latin typeface="Arial" charset="0"/>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FFFFFF"/>
            </a:outerShdw>
          </a:effectLst>
          <a:latin typeface="Arial" charset="0"/>
        </a:defRPr>
      </a:lvl2pPr>
      <a:lvl3pPr marL="1143000" indent="-228600" algn="l" rtl="0" eaLnBrk="0" fontAlgn="base" hangingPunct="0">
        <a:spcBef>
          <a:spcPct val="20000"/>
        </a:spcBef>
        <a:spcAft>
          <a:spcPct val="0"/>
        </a:spcAft>
        <a:buClr>
          <a:schemeClr val="hlink"/>
        </a:buClr>
        <a:buFont typeface="Wingdings" panose="05000000000000000000" pitchFamily="2" charset="2"/>
        <a:buChar char="§"/>
        <a:defRPr sz="2400">
          <a:solidFill>
            <a:schemeClr val="tx1"/>
          </a:solidFill>
          <a:effectLst>
            <a:outerShdw blurRad="38100" dist="38100" dir="2700000" algn="tl">
              <a:srgbClr val="FFFFFF"/>
            </a:outerShdw>
          </a:effectLst>
          <a:latin typeface="Arial" charset="0"/>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FFFFFF"/>
            </a:outerShdw>
          </a:effectLst>
          <a:latin typeface="Arial" charset="0"/>
        </a:defRPr>
      </a:lvl4pPr>
      <a:lvl5pPr marL="2057400" indent="-228600" algn="l" rtl="0" eaLnBrk="0" fontAlgn="base" hangingPunct="0">
        <a:spcBef>
          <a:spcPct val="20000"/>
        </a:spcBef>
        <a:spcAft>
          <a:spcPct val="0"/>
        </a:spcAft>
        <a:buClr>
          <a:schemeClr val="hlink"/>
        </a:buClr>
        <a:buFont typeface="Wingdings" panose="05000000000000000000" pitchFamily="2" charset="2"/>
        <a:buChar char="§"/>
        <a:defRPr sz="2000">
          <a:solidFill>
            <a:schemeClr val="tx1"/>
          </a:solidFill>
          <a:effectLst>
            <a:outerShdw blurRad="38100" dist="38100" dir="2700000" algn="tl">
              <a:srgbClr val="FFFFFF"/>
            </a:outerShdw>
          </a:effectLst>
          <a:latin typeface="Arial" charset="0"/>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FFFFFF"/>
            </a:outerShdw>
          </a:effectLst>
          <a:latin typeface="+mn-lt"/>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FFFFFF"/>
            </a:outerShdw>
          </a:effectLst>
          <a:latin typeface="+mn-lt"/>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FFFFFF"/>
            </a:outerShdw>
          </a:effectLst>
          <a:latin typeface="+mn-lt"/>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FFFFFF"/>
            </a:outerShdw>
          </a:effectLst>
          <a:latin typeface="+mn-lt"/>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chart" Target="../charts/chart7.xml"/></Relationships>
</file>

<file path=ppt/slides/_rels/slide11.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chart" Target="../charts/chart9.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chart" Target="../charts/chart11.xml"/><Relationship Id="rId4" Type="http://schemas.openxmlformats.org/officeDocument/2006/relationships/chart" Target="../charts/chart10.xml"/></Relationships>
</file>

<file path=ppt/slides/_rels/slide13.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chart" Target="../charts/chart13.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chart" Target="../charts/chart15.xml"/><Relationship Id="rId4" Type="http://schemas.openxmlformats.org/officeDocument/2006/relationships/chart" Target="../charts/chart14.xml"/></Relationships>
</file>

<file path=ppt/slides/_rels/slide15.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chart" Target="../charts/chart17.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chart" Target="../charts/chart19.xml"/><Relationship Id="rId4" Type="http://schemas.openxmlformats.org/officeDocument/2006/relationships/chart" Target="../charts/chart18.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chart" Target="../charts/chart21.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chart" Target="../charts/chart23.xml"/><Relationship Id="rId4" Type="http://schemas.openxmlformats.org/officeDocument/2006/relationships/chart" Target="../charts/chart2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chart" Target="../charts/chart24.xml"/><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chart" Target="../charts/chart25.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chart" Target="../charts/chart27.xml"/><Relationship Id="rId4" Type="http://schemas.openxmlformats.org/officeDocument/2006/relationships/chart" Target="../charts/chart26.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chart" Target="../charts/chart28.xm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chart" Target="../charts/chart29.xm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chart" Target="../charts/chart30.xm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chart" Target="../charts/chart31.xm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chart" Target="../charts/chart32.xml"/><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chart" Target="../charts/chart33.xml"/></Relationships>
</file>

<file path=ppt/slides/_rels/slide29.xml.rels><?xml version="1.0" encoding="UTF-8" standalone="yes"?>
<Relationships xmlns="http://schemas.openxmlformats.org/package/2006/relationships"><Relationship Id="rId3" Type="http://schemas.openxmlformats.org/officeDocument/2006/relationships/chart" Target="../charts/chart34.xml"/><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chart" Target="../charts/chart35.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chart" Target="../charts/chart37.xml"/><Relationship Id="rId4" Type="http://schemas.openxmlformats.org/officeDocument/2006/relationships/chart" Target="../charts/chart36.xml"/></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chart" Target="../charts/chart39.xml"/><Relationship Id="rId4" Type="http://schemas.openxmlformats.org/officeDocument/2006/relationships/chart" Target="../charts/chart38.xml"/></Relationships>
</file>

<file path=ppt/slides/_rels/slide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chart" Target="../charts/chart41.xml"/><Relationship Id="rId4" Type="http://schemas.openxmlformats.org/officeDocument/2006/relationships/chart" Target="../charts/chart40.xml"/></Relationships>
</file>

<file path=ppt/slides/_rels/slide33.xml.rels><?xml version="1.0" encoding="UTF-8" standalone="yes"?>
<Relationships xmlns="http://schemas.openxmlformats.org/package/2006/relationships"><Relationship Id="rId3" Type="http://schemas.openxmlformats.org/officeDocument/2006/relationships/chart" Target="../charts/chart42.xml"/><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chart" Target="../charts/chart43.xml"/></Relationships>
</file>

<file path=ppt/slides/_rels/slide34.xml.rels><?xml version="1.0" encoding="UTF-8" standalone="yes"?>
<Relationships xmlns="http://schemas.openxmlformats.org/package/2006/relationships"><Relationship Id="rId3" Type="http://schemas.openxmlformats.org/officeDocument/2006/relationships/chart" Target="../charts/chart44.xml"/><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chart" Target="../charts/chart45.xml"/></Relationships>
</file>

<file path=ppt/slides/_rels/slide3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chart" Target="../charts/chart47.xml"/><Relationship Id="rId4" Type="http://schemas.openxmlformats.org/officeDocument/2006/relationships/chart" Target="../charts/chart46.xml"/></Relationships>
</file>

<file path=ppt/slides/_rels/slide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chart" Target="../charts/chart48.xm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chart" Target="../charts/chart49.xm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chart" Target="../charts/chart50.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chart" Target="../charts/chart3.xml"/><Relationship Id="rId4" Type="http://schemas.openxmlformats.org/officeDocument/2006/relationships/chart" Target="../charts/char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chart" Target="../charts/chart5.xml"/><Relationship Id="rId4" Type="http://schemas.openxmlformats.org/officeDocument/2006/relationships/chart" Target="../charts/char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ChangeArrowheads="1"/>
          </p:cNvSpPr>
          <p:nvPr/>
        </p:nvSpPr>
        <p:spPr bwMode="auto">
          <a:xfrm>
            <a:off x="1819906" y="2090050"/>
            <a:ext cx="8640960" cy="144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lgn="ctr">
                <a:solidFill>
                  <a:srgbClr val="000000"/>
                </a:solidFill>
                <a:miter lim="800000"/>
                <a:headEnd/>
                <a:tailEnd/>
              </a14:hiddenLine>
            </a:ext>
          </a:extLst>
        </p:spPr>
        <p:txBody>
          <a:bodyPr wrap="square" anchor="ctr">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FontTx/>
              <a:buNone/>
            </a:pPr>
            <a:r>
              <a:rPr lang="lv-LV" altLang="ko-KR" sz="4400" dirty="0">
                <a:latin typeface="Arial" charset="0"/>
                <a:ea typeface="굴림" pitchFamily="34" charset="-127"/>
              </a:rPr>
              <a:t>Iedzīvotāju uzskati par Latvijas prokuratūras darbu un tēlu</a:t>
            </a:r>
            <a:endParaRPr lang="lv-LV" altLang="ko-KR" sz="9600" dirty="0">
              <a:latin typeface="Arial" charset="0"/>
              <a:ea typeface="굴림" pitchFamily="34" charset="-127"/>
            </a:endParaRPr>
          </a:p>
        </p:txBody>
      </p:sp>
      <p:sp>
        <p:nvSpPr>
          <p:cNvPr id="2051" name="Rectangle 3"/>
          <p:cNvSpPr>
            <a:spLocks noRot="1" noChangeArrowheads="1"/>
          </p:cNvSpPr>
          <p:nvPr/>
        </p:nvSpPr>
        <p:spPr bwMode="auto">
          <a:xfrm>
            <a:off x="1524000" y="4901301"/>
            <a:ext cx="9144000" cy="468312"/>
          </a:xfrm>
          <a:prstGeom prst="rect">
            <a:avLst/>
          </a:prstGeom>
          <a:noFill/>
          <a:ln>
            <a:noFill/>
          </a:ln>
        </p:spPr>
        <p:txBody>
          <a:bodyPr/>
          <a:lstStyle>
            <a:lvl1pPr marL="342900" indent="-342900">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buClr>
                <a:schemeClr val="hlink"/>
              </a:buClr>
              <a:buSzPct val="80000"/>
              <a:buFontTx/>
              <a:buNone/>
            </a:pPr>
            <a:r>
              <a:rPr lang="lv-LV" altLang="lv-LV" sz="2400" b="0" dirty="0">
                <a:latin typeface="Arial" charset="0"/>
              </a:rPr>
              <a:t>2026.gada aprīlis-maijs</a:t>
            </a:r>
          </a:p>
        </p:txBody>
      </p:sp>
      <p:sp>
        <p:nvSpPr>
          <p:cNvPr id="2055" name="AutoShape 14"/>
          <p:cNvSpPr>
            <a:spLocks noChangeAspect="1" noChangeArrowheads="1"/>
          </p:cNvSpPr>
          <p:nvPr/>
        </p:nvSpPr>
        <p:spPr bwMode="auto">
          <a:xfrm>
            <a:off x="1404938" y="2500314"/>
            <a:ext cx="9334501" cy="199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buFontTx/>
              <a:buNone/>
            </a:pPr>
            <a:endParaRPr lang="lv-LV" altLang="lv-LV" sz="2400" dirty="0">
              <a:solidFill>
                <a:srgbClr val="FF0000"/>
              </a:solidFill>
              <a:latin typeface="Arial" charset="0"/>
            </a:endParaRPr>
          </a:p>
        </p:txBody>
      </p:sp>
      <p:pic>
        <p:nvPicPr>
          <p:cNvPr id="2056" name="Picture 5" descr="LV_green (3x mazak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60496" y="6093296"/>
            <a:ext cx="1403648" cy="6098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1747898" y="4229428"/>
            <a:ext cx="8784976" cy="523220"/>
          </a:xfrm>
          <a:prstGeom prst="rect">
            <a:avLst/>
          </a:prstGeom>
        </p:spPr>
        <p:txBody>
          <a:bodyPr wrap="square">
            <a:spAutoFit/>
          </a:bodyPr>
          <a:lstStyle/>
          <a:p>
            <a:pPr algn="ctr"/>
            <a:r>
              <a:rPr lang="lv-LV" altLang="lv-LV" sz="2800" b="0" dirty="0">
                <a:solidFill>
                  <a:schemeClr val="tx2"/>
                </a:solidFill>
                <a:latin typeface="Arial" panose="020B0604020202020204" pitchFamily="34" charset="0"/>
              </a:rPr>
              <a:t>Latvijas iedzīvotāju aptauja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txBox="1">
            <a:spLocks noChangeArrowheads="1"/>
          </p:cNvSpPr>
          <p:nvPr/>
        </p:nvSpPr>
        <p:spPr bwMode="auto">
          <a:xfrm>
            <a:off x="372409" y="548679"/>
            <a:ext cx="3491343" cy="920841"/>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lgn="just">
              <a:defRPr/>
            </a:pPr>
            <a:r>
              <a:rPr lang="lv-LV" altLang="lv-LV" sz="2000" kern="0" dirty="0">
                <a:latin typeface="Arial" panose="020B0604020202020204" pitchFamily="34" charset="0"/>
              </a:rPr>
              <a:t>1. Uzticēšanās dažādām valsts un sabiedriskajām institūcijām </a:t>
            </a:r>
          </a:p>
        </p:txBody>
      </p:sp>
      <p:pic>
        <p:nvPicPr>
          <p:cNvPr id="7171" name="Picture 5" descr="LV_green (3x mazak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40802" y="6408564"/>
            <a:ext cx="931862" cy="404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2" name="Rectangle 8"/>
          <p:cNvSpPr>
            <a:spLocks noChangeArrowheads="1"/>
          </p:cNvSpPr>
          <p:nvPr/>
        </p:nvSpPr>
        <p:spPr bwMode="auto">
          <a:xfrm>
            <a:off x="407368" y="1669576"/>
            <a:ext cx="3456384" cy="12311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lvl="0" algn="just" eaLnBrk="1" hangingPunct="1">
              <a:spcBef>
                <a:spcPct val="0"/>
              </a:spcBef>
              <a:buNone/>
            </a:pPr>
            <a:r>
              <a:rPr lang="lv-LV" altLang="lv-LV" sz="1200" b="0" i="1" dirty="0">
                <a:latin typeface="Arial" charset="0"/>
              </a:rPr>
              <a:t>L1. Lūdzu, atzīmējiet, cik lielā mērā Jūs uzticaties zemāk uzskaitītajām valsts un sabiedriskajām institūcijām! Vai Jūs tām pilnībā uzticaties, drīzāk uzticaties, drīzāk neuzticaties vai arī pilnībā neuzticaties:</a:t>
            </a:r>
          </a:p>
          <a:p>
            <a:pPr lvl="0" algn="just" eaLnBrk="1" hangingPunct="1">
              <a:spcBef>
                <a:spcPct val="0"/>
              </a:spcBef>
              <a:buNone/>
            </a:pPr>
            <a:r>
              <a:rPr lang="lv-LV" altLang="lv-LV" sz="1400" dirty="0">
                <a:solidFill>
                  <a:srgbClr val="C00000"/>
                </a:solidFill>
                <a:latin typeface="Arial" charset="0"/>
              </a:rPr>
              <a:t>Prokuratūra</a:t>
            </a:r>
          </a:p>
        </p:txBody>
      </p:sp>
      <p:sp>
        <p:nvSpPr>
          <p:cNvPr id="10" name="TextBox 9"/>
          <p:cNvSpPr txBox="1"/>
          <p:nvPr/>
        </p:nvSpPr>
        <p:spPr>
          <a:xfrm>
            <a:off x="407369" y="3391108"/>
            <a:ext cx="4176463" cy="276999"/>
          </a:xfrm>
          <a:prstGeom prst="rect">
            <a:avLst/>
          </a:prstGeom>
          <a:noFill/>
        </p:spPr>
        <p:txBody>
          <a:bodyPr wrap="square" rtlCol="0">
            <a:spAutoFit/>
          </a:bodyPr>
          <a:lstStyle/>
          <a:p>
            <a:r>
              <a:rPr lang="lv-LV" sz="1200" dirty="0" err="1">
                <a:solidFill>
                  <a:schemeClr val="tx1"/>
                </a:solidFill>
              </a:rPr>
              <a:t>Sociāldemogrāfisko</a:t>
            </a:r>
            <a:r>
              <a:rPr lang="lv-LV" sz="1200" dirty="0">
                <a:solidFill>
                  <a:schemeClr val="tx1"/>
                </a:solidFill>
              </a:rPr>
              <a:t> grupu atbilžu sadalījums</a:t>
            </a:r>
          </a:p>
        </p:txBody>
      </p:sp>
      <p:sp>
        <p:nvSpPr>
          <p:cNvPr id="14" name="Text Box 1">
            <a:extLst>
              <a:ext uri="{FF2B5EF4-FFF2-40B4-BE49-F238E27FC236}">
                <a16:creationId xmlns:a16="http://schemas.microsoft.com/office/drawing/2014/main" id="{8803688C-DE36-00C3-5580-B5EEE97E8551}"/>
              </a:ext>
            </a:extLst>
          </p:cNvPr>
          <p:cNvSpPr txBox="1">
            <a:spLocks noChangeArrowheads="1"/>
          </p:cNvSpPr>
          <p:nvPr/>
        </p:nvSpPr>
        <p:spPr bwMode="auto">
          <a:xfrm>
            <a:off x="479376" y="5339836"/>
            <a:ext cx="3384376" cy="393420"/>
          </a:xfrm>
          <a:prstGeom prst="rect">
            <a:avLst/>
          </a:prstGeom>
          <a:noFill/>
          <a:ln>
            <a:noFill/>
          </a:ln>
          <a:effectLst/>
          <a:extLst>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1">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27432"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just">
              <a:defRPr sz="1000"/>
            </a:pPr>
            <a:r>
              <a:rPr lang="lv-LV" sz="900" b="0" i="1" dirty="0">
                <a:solidFill>
                  <a:srgbClr val="000000"/>
                </a:solidFill>
                <a:latin typeface="Arial"/>
                <a:cs typeface="Arial"/>
              </a:rPr>
              <a:t>*Indekss atspoguļo vērtējumu uzticos/neuzticos īpatsvaru starpību, kur vērtējumu drīzāk uzticos/drīzāk neuzticos minēšanas biežums (%) ir reizināts ar koeficientu 0.5, bet vērtējumu pilnībā uzticos/pilnībā neuzticos minēšanas biežums - ar koeficientu 1. Indekss var svārstīties robežās no +100 (visi pilnībā uzticas) līdz -100 (visi pilnībā neuzticas).</a:t>
            </a:r>
          </a:p>
        </p:txBody>
      </p:sp>
      <p:sp>
        <p:nvSpPr>
          <p:cNvPr id="15" name="Slide Number Placeholder 3"/>
          <p:cNvSpPr>
            <a:spLocks noGrp="1" noChangeArrowheads="1"/>
          </p:cNvSpPr>
          <p:nvPr>
            <p:ph type="sldNum" sz="quarter" idx="12"/>
          </p:nvPr>
        </p:nvSpPr>
        <p:spPr>
          <a:xfrm>
            <a:off x="0" y="6532363"/>
            <a:ext cx="983432" cy="238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l">
              <a:spcBef>
                <a:spcPct val="0"/>
              </a:spcBef>
              <a:buFontTx/>
              <a:buNone/>
            </a:pPr>
            <a:fld id="{90B939A4-89C0-4D9B-B3F5-4EA18537F26D}" type="slidenum">
              <a:rPr lang="lv-LV" altLang="lv-LV" sz="1100" smtClean="0">
                <a:latin typeface="Arial" charset="0"/>
              </a:rPr>
              <a:pPr algn="l">
                <a:spcBef>
                  <a:spcPct val="0"/>
                </a:spcBef>
                <a:buFontTx/>
                <a:buNone/>
              </a:pPr>
              <a:t>10</a:t>
            </a:fld>
            <a:endParaRPr lang="lv-LV" altLang="lv-LV" sz="1100" dirty="0">
              <a:latin typeface="Arial" charset="0"/>
            </a:endParaRPr>
          </a:p>
          <a:p>
            <a:pPr algn="l">
              <a:spcBef>
                <a:spcPct val="0"/>
              </a:spcBef>
              <a:buFontTx/>
              <a:buNone/>
            </a:pPr>
            <a:r>
              <a:rPr lang="lv-LV" altLang="lv-LV" sz="1100" dirty="0">
                <a:latin typeface="Arial" charset="0"/>
              </a:rPr>
              <a:t>04./05.2026.</a:t>
            </a:r>
          </a:p>
        </p:txBody>
      </p:sp>
      <p:graphicFrame>
        <p:nvGraphicFramePr>
          <p:cNvPr id="2" name="Chart 1">
            <a:extLst>
              <a:ext uri="{FF2B5EF4-FFF2-40B4-BE49-F238E27FC236}">
                <a16:creationId xmlns:a16="http://schemas.microsoft.com/office/drawing/2014/main" id="{2AF87D79-FD62-6FB9-371B-87CC0187ADD9}"/>
              </a:ext>
            </a:extLst>
          </p:cNvPr>
          <p:cNvGraphicFramePr>
            <a:graphicFrameLocks/>
          </p:cNvGraphicFramePr>
          <p:nvPr>
            <p:extLst>
              <p:ext uri="{D42A27DB-BD31-4B8C-83A1-F6EECF244321}">
                <p14:modId xmlns:p14="http://schemas.microsoft.com/office/powerpoint/2010/main" val="4136671486"/>
              </p:ext>
            </p:extLst>
          </p:nvPr>
        </p:nvGraphicFramePr>
        <p:xfrm>
          <a:off x="4005647" y="79004"/>
          <a:ext cx="6554849" cy="645335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Chart 2">
            <a:extLst>
              <a:ext uri="{FF2B5EF4-FFF2-40B4-BE49-F238E27FC236}">
                <a16:creationId xmlns:a16="http://schemas.microsoft.com/office/drawing/2014/main" id="{19569B46-10A3-C233-59F9-FCC5A49380D6}"/>
              </a:ext>
            </a:extLst>
          </p:cNvPr>
          <p:cNvGraphicFramePr>
            <a:graphicFrameLocks/>
          </p:cNvGraphicFramePr>
          <p:nvPr>
            <p:extLst>
              <p:ext uri="{D42A27DB-BD31-4B8C-83A1-F6EECF244321}">
                <p14:modId xmlns:p14="http://schemas.microsoft.com/office/powerpoint/2010/main" val="2958193015"/>
              </p:ext>
            </p:extLst>
          </p:nvPr>
        </p:nvGraphicFramePr>
        <p:xfrm>
          <a:off x="10272464" y="1"/>
          <a:ext cx="2016224" cy="6453358"/>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2464066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txBox="1">
            <a:spLocks noChangeArrowheads="1"/>
          </p:cNvSpPr>
          <p:nvPr/>
        </p:nvSpPr>
        <p:spPr bwMode="auto">
          <a:xfrm>
            <a:off x="372409" y="548679"/>
            <a:ext cx="3491343" cy="920841"/>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lgn="just">
              <a:defRPr/>
            </a:pPr>
            <a:r>
              <a:rPr lang="lv-LV" altLang="lv-LV" sz="2000" kern="0" dirty="0">
                <a:latin typeface="Arial" panose="020B0604020202020204" pitchFamily="34" charset="0"/>
              </a:rPr>
              <a:t>1. Uzticēšanās dažādām valsts un sabiedriskajām institūcijām </a:t>
            </a:r>
          </a:p>
        </p:txBody>
      </p:sp>
      <p:pic>
        <p:nvPicPr>
          <p:cNvPr id="7171" name="Picture 5" descr="LV_green (3x mazak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40802" y="6408564"/>
            <a:ext cx="931862" cy="404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2" name="Rectangle 8"/>
          <p:cNvSpPr>
            <a:spLocks noChangeArrowheads="1"/>
          </p:cNvSpPr>
          <p:nvPr/>
        </p:nvSpPr>
        <p:spPr bwMode="auto">
          <a:xfrm>
            <a:off x="407368" y="1669576"/>
            <a:ext cx="3456384" cy="12311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lvl="0" algn="just" eaLnBrk="1" hangingPunct="1">
              <a:spcBef>
                <a:spcPct val="0"/>
              </a:spcBef>
              <a:buNone/>
            </a:pPr>
            <a:r>
              <a:rPr lang="lv-LV" altLang="lv-LV" sz="1200" b="0" i="1" dirty="0">
                <a:latin typeface="Arial" charset="0"/>
              </a:rPr>
              <a:t>L1. Lūdzu, atzīmējiet, cik lielā mērā Jūs uzticaties zemāk uzskaitītajām valsts un sabiedriskajām institūcijām! Vai Jūs tām pilnībā uzticaties, drīzāk uzticaties, drīzāk neuzticaties vai arī pilnībā neuzticaties:</a:t>
            </a:r>
          </a:p>
          <a:p>
            <a:pPr lvl="0" algn="just" eaLnBrk="1" hangingPunct="1">
              <a:spcBef>
                <a:spcPct val="0"/>
              </a:spcBef>
              <a:buNone/>
            </a:pPr>
            <a:r>
              <a:rPr lang="lv-LV" altLang="lv-LV" sz="1400" dirty="0">
                <a:solidFill>
                  <a:srgbClr val="C00000"/>
                </a:solidFill>
                <a:latin typeface="Arial" charset="0"/>
              </a:rPr>
              <a:t>Valsts policija</a:t>
            </a:r>
          </a:p>
        </p:txBody>
      </p:sp>
      <p:sp>
        <p:nvSpPr>
          <p:cNvPr id="10" name="TextBox 9"/>
          <p:cNvSpPr txBox="1"/>
          <p:nvPr/>
        </p:nvSpPr>
        <p:spPr>
          <a:xfrm>
            <a:off x="407369" y="3391108"/>
            <a:ext cx="4176463" cy="276999"/>
          </a:xfrm>
          <a:prstGeom prst="rect">
            <a:avLst/>
          </a:prstGeom>
          <a:noFill/>
        </p:spPr>
        <p:txBody>
          <a:bodyPr wrap="square" rtlCol="0">
            <a:spAutoFit/>
          </a:bodyPr>
          <a:lstStyle/>
          <a:p>
            <a:r>
              <a:rPr lang="lv-LV" sz="1200" dirty="0" err="1">
                <a:solidFill>
                  <a:schemeClr val="tx1"/>
                </a:solidFill>
              </a:rPr>
              <a:t>Sociāldemogrāfisko</a:t>
            </a:r>
            <a:r>
              <a:rPr lang="lv-LV" sz="1200" dirty="0">
                <a:solidFill>
                  <a:schemeClr val="tx1"/>
                </a:solidFill>
              </a:rPr>
              <a:t> grupu atbilžu sadalījums</a:t>
            </a:r>
          </a:p>
        </p:txBody>
      </p:sp>
      <p:sp>
        <p:nvSpPr>
          <p:cNvPr id="14" name="Text Box 1">
            <a:extLst>
              <a:ext uri="{FF2B5EF4-FFF2-40B4-BE49-F238E27FC236}">
                <a16:creationId xmlns:a16="http://schemas.microsoft.com/office/drawing/2014/main" id="{8803688C-DE36-00C3-5580-B5EEE97E8551}"/>
              </a:ext>
            </a:extLst>
          </p:cNvPr>
          <p:cNvSpPr txBox="1">
            <a:spLocks noChangeArrowheads="1"/>
          </p:cNvSpPr>
          <p:nvPr/>
        </p:nvSpPr>
        <p:spPr bwMode="auto">
          <a:xfrm>
            <a:off x="479376" y="5339836"/>
            <a:ext cx="3384376" cy="393420"/>
          </a:xfrm>
          <a:prstGeom prst="rect">
            <a:avLst/>
          </a:prstGeom>
          <a:noFill/>
          <a:ln>
            <a:noFill/>
          </a:ln>
          <a:effectLst/>
          <a:extLst>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1">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27432"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just">
              <a:defRPr sz="1000"/>
            </a:pPr>
            <a:r>
              <a:rPr lang="lv-LV" sz="900" b="0" i="1" dirty="0">
                <a:solidFill>
                  <a:srgbClr val="000000"/>
                </a:solidFill>
                <a:latin typeface="Arial"/>
                <a:cs typeface="Arial"/>
              </a:rPr>
              <a:t>*Indekss atspoguļo vērtējumu uzticos/neuzticos īpatsvaru starpību, kur vērtējumu drīzāk uzticos/drīzāk neuzticos minēšanas biežums (%) ir reizināts ar koeficientu 0.5, bet vērtējumu pilnībā uzticos/pilnībā neuzticos minēšanas biežums - ar koeficientu 1. Indekss var svārstīties robežās no +100 (visi pilnībā uzticas) līdz -100 (visi pilnībā neuzticas).</a:t>
            </a:r>
          </a:p>
        </p:txBody>
      </p:sp>
      <p:sp>
        <p:nvSpPr>
          <p:cNvPr id="15" name="Slide Number Placeholder 3"/>
          <p:cNvSpPr>
            <a:spLocks noGrp="1" noChangeArrowheads="1"/>
          </p:cNvSpPr>
          <p:nvPr>
            <p:ph type="sldNum" sz="quarter" idx="12"/>
          </p:nvPr>
        </p:nvSpPr>
        <p:spPr>
          <a:xfrm>
            <a:off x="0" y="6532363"/>
            <a:ext cx="983432" cy="238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l">
              <a:spcBef>
                <a:spcPct val="0"/>
              </a:spcBef>
              <a:buFontTx/>
              <a:buNone/>
            </a:pPr>
            <a:fld id="{90B939A4-89C0-4D9B-B3F5-4EA18537F26D}" type="slidenum">
              <a:rPr lang="lv-LV" altLang="lv-LV" sz="1100" smtClean="0">
                <a:latin typeface="Arial" charset="0"/>
              </a:rPr>
              <a:pPr algn="l">
                <a:spcBef>
                  <a:spcPct val="0"/>
                </a:spcBef>
                <a:buFontTx/>
                <a:buNone/>
              </a:pPr>
              <a:t>11</a:t>
            </a:fld>
            <a:endParaRPr lang="lv-LV" altLang="lv-LV" sz="1100" dirty="0">
              <a:latin typeface="Arial" charset="0"/>
            </a:endParaRPr>
          </a:p>
          <a:p>
            <a:pPr algn="l">
              <a:spcBef>
                <a:spcPct val="0"/>
              </a:spcBef>
              <a:buFontTx/>
              <a:buNone/>
            </a:pPr>
            <a:r>
              <a:rPr lang="lv-LV" altLang="lv-LV" sz="1100" dirty="0">
                <a:latin typeface="Arial" charset="0"/>
              </a:rPr>
              <a:t>04./05.2026.</a:t>
            </a:r>
          </a:p>
        </p:txBody>
      </p:sp>
      <p:graphicFrame>
        <p:nvGraphicFramePr>
          <p:cNvPr id="2" name="Chart 1">
            <a:extLst>
              <a:ext uri="{FF2B5EF4-FFF2-40B4-BE49-F238E27FC236}">
                <a16:creationId xmlns:a16="http://schemas.microsoft.com/office/drawing/2014/main" id="{9CB7CF57-53EB-3272-CC37-EE8456ACA7F0}"/>
              </a:ext>
            </a:extLst>
          </p:cNvPr>
          <p:cNvGraphicFramePr>
            <a:graphicFrameLocks/>
          </p:cNvGraphicFramePr>
          <p:nvPr>
            <p:extLst>
              <p:ext uri="{D42A27DB-BD31-4B8C-83A1-F6EECF244321}">
                <p14:modId xmlns:p14="http://schemas.microsoft.com/office/powerpoint/2010/main" val="2526543277"/>
              </p:ext>
            </p:extLst>
          </p:nvPr>
        </p:nvGraphicFramePr>
        <p:xfrm>
          <a:off x="4077961" y="213940"/>
          <a:ext cx="6770567" cy="645542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Chart 2">
            <a:extLst>
              <a:ext uri="{FF2B5EF4-FFF2-40B4-BE49-F238E27FC236}">
                <a16:creationId xmlns:a16="http://schemas.microsoft.com/office/drawing/2014/main" id="{CCDA492F-3D57-FAB1-C5F8-E3AA3A6AADBB}"/>
              </a:ext>
            </a:extLst>
          </p:cNvPr>
          <p:cNvGraphicFramePr>
            <a:graphicFrameLocks/>
          </p:cNvGraphicFramePr>
          <p:nvPr>
            <p:extLst>
              <p:ext uri="{D42A27DB-BD31-4B8C-83A1-F6EECF244321}">
                <p14:modId xmlns:p14="http://schemas.microsoft.com/office/powerpoint/2010/main" val="2054214807"/>
              </p:ext>
            </p:extLst>
          </p:nvPr>
        </p:nvGraphicFramePr>
        <p:xfrm>
          <a:off x="10229273" y="188640"/>
          <a:ext cx="2016224" cy="6343723"/>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2367224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txBox="1">
            <a:spLocks noChangeArrowheads="1"/>
          </p:cNvSpPr>
          <p:nvPr/>
        </p:nvSpPr>
        <p:spPr bwMode="auto">
          <a:xfrm>
            <a:off x="372409" y="548679"/>
            <a:ext cx="3491343" cy="920841"/>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lgn="just">
              <a:defRPr/>
            </a:pPr>
            <a:r>
              <a:rPr lang="lv-LV" altLang="lv-LV" sz="2000" kern="0" dirty="0">
                <a:latin typeface="Arial" panose="020B0604020202020204" pitchFamily="34" charset="0"/>
              </a:rPr>
              <a:t>1. Uzticēšanās dažādām valsts un sabiedriskajām institūcijām </a:t>
            </a:r>
          </a:p>
        </p:txBody>
      </p:sp>
      <p:pic>
        <p:nvPicPr>
          <p:cNvPr id="7171" name="Picture 5" descr="LV_green (3x mazak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40802" y="6408564"/>
            <a:ext cx="931862" cy="404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2" name="Rectangle 8"/>
          <p:cNvSpPr>
            <a:spLocks noChangeArrowheads="1"/>
          </p:cNvSpPr>
          <p:nvPr/>
        </p:nvSpPr>
        <p:spPr bwMode="auto">
          <a:xfrm>
            <a:off x="407368" y="1669576"/>
            <a:ext cx="3456384" cy="12311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lvl="0" algn="just" eaLnBrk="1" hangingPunct="1">
              <a:spcBef>
                <a:spcPct val="0"/>
              </a:spcBef>
              <a:buNone/>
            </a:pPr>
            <a:r>
              <a:rPr lang="lv-LV" altLang="lv-LV" sz="1200" b="0" i="1" dirty="0">
                <a:latin typeface="Arial" charset="0"/>
              </a:rPr>
              <a:t>L1. Lūdzu, atzīmējiet, cik lielā mērā Jūs uzticaties zemāk uzskaitītajām valsts un sabiedriskajām institūcijām! Vai Jūs tām pilnībā uzticaties, drīzāk uzticaties, drīzāk neuzticaties vai arī pilnībā neuzticaties:</a:t>
            </a:r>
          </a:p>
          <a:p>
            <a:pPr lvl="0" algn="just" eaLnBrk="1" hangingPunct="1">
              <a:spcBef>
                <a:spcPct val="0"/>
              </a:spcBef>
              <a:buNone/>
            </a:pPr>
            <a:r>
              <a:rPr lang="lv-LV" altLang="lv-LV" sz="1400" dirty="0">
                <a:solidFill>
                  <a:srgbClr val="C00000"/>
                </a:solidFill>
                <a:latin typeface="Arial" charset="0"/>
              </a:rPr>
              <a:t>Tiesas</a:t>
            </a:r>
          </a:p>
        </p:txBody>
      </p:sp>
      <p:sp>
        <p:nvSpPr>
          <p:cNvPr id="10" name="TextBox 9"/>
          <p:cNvSpPr txBox="1"/>
          <p:nvPr/>
        </p:nvSpPr>
        <p:spPr>
          <a:xfrm>
            <a:off x="407369" y="3391108"/>
            <a:ext cx="4176463" cy="276999"/>
          </a:xfrm>
          <a:prstGeom prst="rect">
            <a:avLst/>
          </a:prstGeom>
          <a:noFill/>
        </p:spPr>
        <p:txBody>
          <a:bodyPr wrap="square" rtlCol="0">
            <a:spAutoFit/>
          </a:bodyPr>
          <a:lstStyle/>
          <a:p>
            <a:r>
              <a:rPr lang="lv-LV" sz="1200" dirty="0" err="1">
                <a:solidFill>
                  <a:schemeClr val="tx1"/>
                </a:solidFill>
              </a:rPr>
              <a:t>Sociāldemogrāfisko</a:t>
            </a:r>
            <a:r>
              <a:rPr lang="lv-LV" sz="1200" dirty="0">
                <a:solidFill>
                  <a:schemeClr val="tx1"/>
                </a:solidFill>
              </a:rPr>
              <a:t> grupu atbilžu sadalījums</a:t>
            </a:r>
          </a:p>
        </p:txBody>
      </p:sp>
      <p:sp>
        <p:nvSpPr>
          <p:cNvPr id="14" name="Text Box 1">
            <a:extLst>
              <a:ext uri="{FF2B5EF4-FFF2-40B4-BE49-F238E27FC236}">
                <a16:creationId xmlns:a16="http://schemas.microsoft.com/office/drawing/2014/main" id="{8803688C-DE36-00C3-5580-B5EEE97E8551}"/>
              </a:ext>
            </a:extLst>
          </p:cNvPr>
          <p:cNvSpPr txBox="1">
            <a:spLocks noChangeArrowheads="1"/>
          </p:cNvSpPr>
          <p:nvPr/>
        </p:nvSpPr>
        <p:spPr bwMode="auto">
          <a:xfrm>
            <a:off x="479376" y="5339836"/>
            <a:ext cx="3384376" cy="393420"/>
          </a:xfrm>
          <a:prstGeom prst="rect">
            <a:avLst/>
          </a:prstGeom>
          <a:noFill/>
          <a:ln>
            <a:noFill/>
          </a:ln>
          <a:effectLst/>
          <a:extLst>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1">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27432"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just">
              <a:defRPr sz="1000"/>
            </a:pPr>
            <a:r>
              <a:rPr lang="lv-LV" sz="900" b="0" i="1" dirty="0">
                <a:solidFill>
                  <a:srgbClr val="000000"/>
                </a:solidFill>
                <a:latin typeface="Arial"/>
                <a:cs typeface="Arial"/>
              </a:rPr>
              <a:t>*Indekss atspoguļo vērtējumu uzticos/neuzticos īpatsvaru starpību, kur vērtējumu drīzāk uzticos/drīzāk neuzticos minēšanas biežums (%) ir reizināts ar koeficientu 0.5, bet vērtējumu pilnībā uzticos/pilnībā neuzticos minēšanas biežums - ar koeficientu 1. Indekss var svārstīties robežās no +100 (visi pilnībā uzticas) līdz -100 (visi pilnībā neuzticas).</a:t>
            </a:r>
          </a:p>
        </p:txBody>
      </p:sp>
      <p:sp>
        <p:nvSpPr>
          <p:cNvPr id="15" name="Slide Number Placeholder 3"/>
          <p:cNvSpPr>
            <a:spLocks noGrp="1" noChangeArrowheads="1"/>
          </p:cNvSpPr>
          <p:nvPr>
            <p:ph type="sldNum" sz="quarter" idx="12"/>
          </p:nvPr>
        </p:nvSpPr>
        <p:spPr>
          <a:xfrm>
            <a:off x="0" y="6532363"/>
            <a:ext cx="983432" cy="238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l">
              <a:spcBef>
                <a:spcPct val="0"/>
              </a:spcBef>
              <a:buFontTx/>
              <a:buNone/>
            </a:pPr>
            <a:fld id="{90B939A4-89C0-4D9B-B3F5-4EA18537F26D}" type="slidenum">
              <a:rPr lang="lv-LV" altLang="lv-LV" sz="1100" smtClean="0">
                <a:latin typeface="Arial" charset="0"/>
              </a:rPr>
              <a:pPr algn="l">
                <a:spcBef>
                  <a:spcPct val="0"/>
                </a:spcBef>
                <a:buFontTx/>
                <a:buNone/>
              </a:pPr>
              <a:t>12</a:t>
            </a:fld>
            <a:endParaRPr lang="lv-LV" altLang="lv-LV" sz="1100" dirty="0">
              <a:latin typeface="Arial" charset="0"/>
            </a:endParaRPr>
          </a:p>
          <a:p>
            <a:pPr algn="l">
              <a:spcBef>
                <a:spcPct val="0"/>
              </a:spcBef>
              <a:buFontTx/>
              <a:buNone/>
            </a:pPr>
            <a:r>
              <a:rPr lang="lv-LV" altLang="lv-LV" sz="1100" dirty="0">
                <a:latin typeface="Arial" charset="0"/>
              </a:rPr>
              <a:t>04./05.2026.</a:t>
            </a:r>
          </a:p>
        </p:txBody>
      </p:sp>
      <p:graphicFrame>
        <p:nvGraphicFramePr>
          <p:cNvPr id="2" name="Chart 1">
            <a:extLst>
              <a:ext uri="{FF2B5EF4-FFF2-40B4-BE49-F238E27FC236}">
                <a16:creationId xmlns:a16="http://schemas.microsoft.com/office/drawing/2014/main" id="{B6C6CC42-79D3-306E-5FE4-AEDB3E088F10}"/>
              </a:ext>
            </a:extLst>
          </p:cNvPr>
          <p:cNvGraphicFramePr>
            <a:graphicFrameLocks/>
          </p:cNvGraphicFramePr>
          <p:nvPr>
            <p:extLst>
              <p:ext uri="{D42A27DB-BD31-4B8C-83A1-F6EECF244321}">
                <p14:modId xmlns:p14="http://schemas.microsoft.com/office/powerpoint/2010/main" val="370128177"/>
              </p:ext>
            </p:extLst>
          </p:nvPr>
        </p:nvGraphicFramePr>
        <p:xfrm>
          <a:off x="4007769" y="202610"/>
          <a:ext cx="6696744" cy="6329753"/>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3" name="Chart 2">
            <a:extLst>
              <a:ext uri="{FF2B5EF4-FFF2-40B4-BE49-F238E27FC236}">
                <a16:creationId xmlns:a16="http://schemas.microsoft.com/office/drawing/2014/main" id="{9130A71B-90BE-EBC4-32F0-07C881B39211}"/>
              </a:ext>
            </a:extLst>
          </p:cNvPr>
          <p:cNvGraphicFramePr>
            <a:graphicFrameLocks/>
          </p:cNvGraphicFramePr>
          <p:nvPr>
            <p:extLst>
              <p:ext uri="{D42A27DB-BD31-4B8C-83A1-F6EECF244321}">
                <p14:modId xmlns:p14="http://schemas.microsoft.com/office/powerpoint/2010/main" val="928772069"/>
              </p:ext>
            </p:extLst>
          </p:nvPr>
        </p:nvGraphicFramePr>
        <p:xfrm>
          <a:off x="10200456" y="112837"/>
          <a:ext cx="2205657" cy="6329753"/>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3852065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txBox="1">
            <a:spLocks noChangeArrowheads="1"/>
          </p:cNvSpPr>
          <p:nvPr/>
        </p:nvSpPr>
        <p:spPr bwMode="auto">
          <a:xfrm>
            <a:off x="372409" y="548679"/>
            <a:ext cx="3491343" cy="920841"/>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lgn="just">
              <a:defRPr/>
            </a:pPr>
            <a:r>
              <a:rPr lang="lv-LV" altLang="lv-LV" sz="2000" kern="0" dirty="0">
                <a:latin typeface="Arial" panose="020B0604020202020204" pitchFamily="34" charset="0"/>
              </a:rPr>
              <a:t>1. Uzticēšanās dažādām valsts un sabiedriskajām institūcijām </a:t>
            </a:r>
          </a:p>
        </p:txBody>
      </p:sp>
      <p:pic>
        <p:nvPicPr>
          <p:cNvPr id="7171" name="Picture 5" descr="LV_green (3x mazak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40802" y="6408564"/>
            <a:ext cx="931862" cy="404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2" name="Rectangle 8"/>
          <p:cNvSpPr>
            <a:spLocks noChangeArrowheads="1"/>
          </p:cNvSpPr>
          <p:nvPr/>
        </p:nvSpPr>
        <p:spPr bwMode="auto">
          <a:xfrm>
            <a:off x="407368" y="1669576"/>
            <a:ext cx="3456384" cy="12311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lvl="0" algn="just" eaLnBrk="1" hangingPunct="1">
              <a:spcBef>
                <a:spcPct val="0"/>
              </a:spcBef>
              <a:buNone/>
            </a:pPr>
            <a:r>
              <a:rPr lang="lv-LV" altLang="lv-LV" sz="1200" b="0" i="1" dirty="0">
                <a:latin typeface="Arial" charset="0"/>
              </a:rPr>
              <a:t>L1. Lūdzu, atzīmējiet, cik lielā mērā Jūs uzticaties zemāk uzskaitītajām valsts un sabiedriskajām institūcijām! Vai Jūs tām pilnībā uzticaties, drīzāk uzticaties, drīzāk neuzticaties vai arī pilnībā neuzticaties:</a:t>
            </a:r>
          </a:p>
          <a:p>
            <a:pPr lvl="0" algn="just" eaLnBrk="1" hangingPunct="1">
              <a:spcBef>
                <a:spcPct val="0"/>
              </a:spcBef>
              <a:buNone/>
            </a:pPr>
            <a:r>
              <a:rPr lang="lv-LV" altLang="lv-LV" sz="1400" dirty="0">
                <a:solidFill>
                  <a:srgbClr val="C00000"/>
                </a:solidFill>
                <a:latin typeface="Arial" charset="0"/>
              </a:rPr>
              <a:t>Valsts drošības dienests (VDD)</a:t>
            </a:r>
          </a:p>
        </p:txBody>
      </p:sp>
      <p:sp>
        <p:nvSpPr>
          <p:cNvPr id="10" name="TextBox 9"/>
          <p:cNvSpPr txBox="1"/>
          <p:nvPr/>
        </p:nvSpPr>
        <p:spPr>
          <a:xfrm>
            <a:off x="407369" y="3391108"/>
            <a:ext cx="4176463" cy="276999"/>
          </a:xfrm>
          <a:prstGeom prst="rect">
            <a:avLst/>
          </a:prstGeom>
          <a:noFill/>
        </p:spPr>
        <p:txBody>
          <a:bodyPr wrap="square" rtlCol="0">
            <a:spAutoFit/>
          </a:bodyPr>
          <a:lstStyle/>
          <a:p>
            <a:r>
              <a:rPr lang="lv-LV" sz="1200" dirty="0" err="1">
                <a:solidFill>
                  <a:schemeClr val="tx1"/>
                </a:solidFill>
              </a:rPr>
              <a:t>Sociāldemogrāfisko</a:t>
            </a:r>
            <a:r>
              <a:rPr lang="lv-LV" sz="1200" dirty="0">
                <a:solidFill>
                  <a:schemeClr val="tx1"/>
                </a:solidFill>
              </a:rPr>
              <a:t> grupu atbilžu sadalījums</a:t>
            </a:r>
          </a:p>
        </p:txBody>
      </p:sp>
      <p:sp>
        <p:nvSpPr>
          <p:cNvPr id="14" name="Text Box 1">
            <a:extLst>
              <a:ext uri="{FF2B5EF4-FFF2-40B4-BE49-F238E27FC236}">
                <a16:creationId xmlns:a16="http://schemas.microsoft.com/office/drawing/2014/main" id="{8803688C-DE36-00C3-5580-B5EEE97E8551}"/>
              </a:ext>
            </a:extLst>
          </p:cNvPr>
          <p:cNvSpPr txBox="1">
            <a:spLocks noChangeArrowheads="1"/>
          </p:cNvSpPr>
          <p:nvPr/>
        </p:nvSpPr>
        <p:spPr bwMode="auto">
          <a:xfrm>
            <a:off x="479376" y="5339836"/>
            <a:ext cx="3384376" cy="393420"/>
          </a:xfrm>
          <a:prstGeom prst="rect">
            <a:avLst/>
          </a:prstGeom>
          <a:noFill/>
          <a:ln>
            <a:noFill/>
          </a:ln>
          <a:effectLst/>
          <a:extLst>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1">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27432"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just">
              <a:defRPr sz="1000"/>
            </a:pPr>
            <a:r>
              <a:rPr lang="lv-LV" sz="900" b="0" i="1" dirty="0">
                <a:solidFill>
                  <a:srgbClr val="000000"/>
                </a:solidFill>
                <a:latin typeface="Arial"/>
                <a:cs typeface="Arial"/>
              </a:rPr>
              <a:t>*Indekss atspoguļo vērtējumu uzticos/neuzticos īpatsvaru starpību, kur vērtējumu drīzāk uzticos/drīzāk neuzticos minēšanas biežums (%) ir reizināts ar koeficientu 0.5, bet vērtējumu pilnībā uzticos/pilnībā neuzticos minēšanas biežums - ar koeficientu 1. Indekss var svārstīties robežās no +100 (visi pilnībā uzticas) līdz -100 (visi pilnībā neuzticas).</a:t>
            </a:r>
          </a:p>
        </p:txBody>
      </p:sp>
      <p:sp>
        <p:nvSpPr>
          <p:cNvPr id="15" name="Slide Number Placeholder 3"/>
          <p:cNvSpPr>
            <a:spLocks noGrp="1" noChangeArrowheads="1"/>
          </p:cNvSpPr>
          <p:nvPr>
            <p:ph type="sldNum" sz="quarter" idx="12"/>
          </p:nvPr>
        </p:nvSpPr>
        <p:spPr>
          <a:xfrm>
            <a:off x="0" y="6532363"/>
            <a:ext cx="983432" cy="238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l">
              <a:spcBef>
                <a:spcPct val="0"/>
              </a:spcBef>
              <a:buFontTx/>
              <a:buNone/>
            </a:pPr>
            <a:fld id="{90B939A4-89C0-4D9B-B3F5-4EA18537F26D}" type="slidenum">
              <a:rPr lang="lv-LV" altLang="lv-LV" sz="1100" smtClean="0">
                <a:latin typeface="Arial" charset="0"/>
              </a:rPr>
              <a:pPr algn="l">
                <a:spcBef>
                  <a:spcPct val="0"/>
                </a:spcBef>
                <a:buFontTx/>
                <a:buNone/>
              </a:pPr>
              <a:t>13</a:t>
            </a:fld>
            <a:endParaRPr lang="lv-LV" altLang="lv-LV" sz="1100" dirty="0">
              <a:latin typeface="Arial" charset="0"/>
            </a:endParaRPr>
          </a:p>
          <a:p>
            <a:pPr algn="l">
              <a:spcBef>
                <a:spcPct val="0"/>
              </a:spcBef>
              <a:buFontTx/>
              <a:buNone/>
            </a:pPr>
            <a:r>
              <a:rPr lang="lv-LV" altLang="lv-LV" sz="1100" dirty="0">
                <a:latin typeface="Arial" charset="0"/>
              </a:rPr>
              <a:t>04./05.2026.</a:t>
            </a:r>
          </a:p>
        </p:txBody>
      </p:sp>
      <p:graphicFrame>
        <p:nvGraphicFramePr>
          <p:cNvPr id="2" name="Chart 1">
            <a:extLst>
              <a:ext uri="{FF2B5EF4-FFF2-40B4-BE49-F238E27FC236}">
                <a16:creationId xmlns:a16="http://schemas.microsoft.com/office/drawing/2014/main" id="{F8F3C0AE-25AD-6DB7-B59E-62EA93201706}"/>
              </a:ext>
            </a:extLst>
          </p:cNvPr>
          <p:cNvGraphicFramePr>
            <a:graphicFrameLocks/>
          </p:cNvGraphicFramePr>
          <p:nvPr>
            <p:extLst>
              <p:ext uri="{D42A27DB-BD31-4B8C-83A1-F6EECF244321}">
                <p14:modId xmlns:p14="http://schemas.microsoft.com/office/powerpoint/2010/main" val="404876302"/>
              </p:ext>
            </p:extLst>
          </p:nvPr>
        </p:nvGraphicFramePr>
        <p:xfrm>
          <a:off x="4115782" y="222816"/>
          <a:ext cx="6876762" cy="636005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Chart 2">
            <a:extLst>
              <a:ext uri="{FF2B5EF4-FFF2-40B4-BE49-F238E27FC236}">
                <a16:creationId xmlns:a16="http://schemas.microsoft.com/office/drawing/2014/main" id="{A403B79A-780B-C954-4779-91EC7F72CAF0}"/>
              </a:ext>
            </a:extLst>
          </p:cNvPr>
          <p:cNvGraphicFramePr>
            <a:graphicFrameLocks/>
          </p:cNvGraphicFramePr>
          <p:nvPr>
            <p:extLst>
              <p:ext uri="{D42A27DB-BD31-4B8C-83A1-F6EECF244321}">
                <p14:modId xmlns:p14="http://schemas.microsoft.com/office/powerpoint/2010/main" val="328898138"/>
              </p:ext>
            </p:extLst>
          </p:nvPr>
        </p:nvGraphicFramePr>
        <p:xfrm>
          <a:off x="10589543" y="138635"/>
          <a:ext cx="2111292" cy="6360059"/>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9474826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txBox="1">
            <a:spLocks noChangeArrowheads="1"/>
          </p:cNvSpPr>
          <p:nvPr/>
        </p:nvSpPr>
        <p:spPr bwMode="auto">
          <a:xfrm>
            <a:off x="372409" y="548679"/>
            <a:ext cx="3491343" cy="920841"/>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lgn="just">
              <a:defRPr/>
            </a:pPr>
            <a:r>
              <a:rPr lang="lv-LV" altLang="lv-LV" sz="2000" kern="0" dirty="0">
                <a:latin typeface="Arial" panose="020B0604020202020204" pitchFamily="34" charset="0"/>
              </a:rPr>
              <a:t>1. Uzticēšanās dažādām valsts un sabiedriskajām institūcijām </a:t>
            </a:r>
          </a:p>
        </p:txBody>
      </p:sp>
      <p:pic>
        <p:nvPicPr>
          <p:cNvPr id="7171" name="Picture 5" descr="LV_green (3x mazak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40802" y="6408564"/>
            <a:ext cx="931862" cy="404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2" name="Rectangle 8"/>
          <p:cNvSpPr>
            <a:spLocks noChangeArrowheads="1"/>
          </p:cNvSpPr>
          <p:nvPr/>
        </p:nvSpPr>
        <p:spPr bwMode="auto">
          <a:xfrm>
            <a:off x="407368" y="1669576"/>
            <a:ext cx="3456384" cy="12311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lvl="0" algn="just" eaLnBrk="1" hangingPunct="1">
              <a:spcBef>
                <a:spcPct val="0"/>
              </a:spcBef>
              <a:buNone/>
            </a:pPr>
            <a:r>
              <a:rPr lang="lv-LV" altLang="lv-LV" sz="1200" b="0" i="1" dirty="0">
                <a:latin typeface="Arial" charset="0"/>
              </a:rPr>
              <a:t>L1. Lūdzu, atzīmējiet, cik lielā mērā Jūs uzticaties zemāk uzskaitītajām valsts un sabiedriskajām institūcijām! Vai Jūs tām pilnībā uzticaties, drīzāk uzticaties, drīzāk neuzticaties vai arī pilnībā neuzticaties:</a:t>
            </a:r>
          </a:p>
          <a:p>
            <a:pPr lvl="0" algn="just" eaLnBrk="1" hangingPunct="1">
              <a:spcBef>
                <a:spcPct val="0"/>
              </a:spcBef>
              <a:buNone/>
            </a:pPr>
            <a:r>
              <a:rPr lang="lv-LV" altLang="lv-LV" sz="1400" dirty="0">
                <a:solidFill>
                  <a:srgbClr val="C00000"/>
                </a:solidFill>
                <a:latin typeface="Arial" charset="0"/>
              </a:rPr>
              <a:t>Satversmes aizsardzības birojs (SAB)</a:t>
            </a:r>
          </a:p>
        </p:txBody>
      </p:sp>
      <p:sp>
        <p:nvSpPr>
          <p:cNvPr id="10" name="TextBox 9"/>
          <p:cNvSpPr txBox="1"/>
          <p:nvPr/>
        </p:nvSpPr>
        <p:spPr>
          <a:xfrm>
            <a:off x="407369" y="3391108"/>
            <a:ext cx="4176463" cy="276999"/>
          </a:xfrm>
          <a:prstGeom prst="rect">
            <a:avLst/>
          </a:prstGeom>
          <a:noFill/>
        </p:spPr>
        <p:txBody>
          <a:bodyPr wrap="square" rtlCol="0">
            <a:spAutoFit/>
          </a:bodyPr>
          <a:lstStyle/>
          <a:p>
            <a:r>
              <a:rPr lang="lv-LV" sz="1200" dirty="0" err="1">
                <a:solidFill>
                  <a:schemeClr val="tx1"/>
                </a:solidFill>
              </a:rPr>
              <a:t>Sociāldemogrāfisko</a:t>
            </a:r>
            <a:r>
              <a:rPr lang="lv-LV" sz="1200" dirty="0">
                <a:solidFill>
                  <a:schemeClr val="tx1"/>
                </a:solidFill>
              </a:rPr>
              <a:t> grupu atbilžu sadalījums</a:t>
            </a:r>
          </a:p>
        </p:txBody>
      </p:sp>
      <p:sp>
        <p:nvSpPr>
          <p:cNvPr id="14" name="Text Box 1">
            <a:extLst>
              <a:ext uri="{FF2B5EF4-FFF2-40B4-BE49-F238E27FC236}">
                <a16:creationId xmlns:a16="http://schemas.microsoft.com/office/drawing/2014/main" id="{8803688C-DE36-00C3-5580-B5EEE97E8551}"/>
              </a:ext>
            </a:extLst>
          </p:cNvPr>
          <p:cNvSpPr txBox="1">
            <a:spLocks noChangeArrowheads="1"/>
          </p:cNvSpPr>
          <p:nvPr/>
        </p:nvSpPr>
        <p:spPr bwMode="auto">
          <a:xfrm>
            <a:off x="479376" y="5339836"/>
            <a:ext cx="3384376" cy="393420"/>
          </a:xfrm>
          <a:prstGeom prst="rect">
            <a:avLst/>
          </a:prstGeom>
          <a:noFill/>
          <a:ln>
            <a:noFill/>
          </a:ln>
          <a:effectLst/>
          <a:extLst>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1">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27432"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just">
              <a:defRPr sz="1000"/>
            </a:pPr>
            <a:r>
              <a:rPr lang="lv-LV" sz="900" b="0" i="1" dirty="0">
                <a:solidFill>
                  <a:srgbClr val="000000"/>
                </a:solidFill>
                <a:latin typeface="Arial"/>
                <a:cs typeface="Arial"/>
              </a:rPr>
              <a:t>*Indekss atspoguļo vērtējumu uzticos/neuzticos īpatsvaru starpību, kur vērtējumu drīzāk uzticos/drīzāk neuzticos minēšanas biežums (%) ir reizināts ar koeficientu 0.5, bet vērtējumu pilnībā uzticos/pilnībā neuzticos minēšanas biežums - ar koeficientu 1. Indekss var svārstīties robežās no +100 (visi pilnībā uzticas) līdz -100 (visi pilnībā neuzticas).</a:t>
            </a:r>
          </a:p>
        </p:txBody>
      </p:sp>
      <p:sp>
        <p:nvSpPr>
          <p:cNvPr id="15" name="Slide Number Placeholder 3"/>
          <p:cNvSpPr>
            <a:spLocks noGrp="1" noChangeArrowheads="1"/>
          </p:cNvSpPr>
          <p:nvPr>
            <p:ph type="sldNum" sz="quarter" idx="12"/>
          </p:nvPr>
        </p:nvSpPr>
        <p:spPr>
          <a:xfrm>
            <a:off x="0" y="6532363"/>
            <a:ext cx="983432" cy="238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l">
              <a:spcBef>
                <a:spcPct val="0"/>
              </a:spcBef>
              <a:buFontTx/>
              <a:buNone/>
            </a:pPr>
            <a:fld id="{90B939A4-89C0-4D9B-B3F5-4EA18537F26D}" type="slidenum">
              <a:rPr lang="lv-LV" altLang="lv-LV" sz="1100" smtClean="0">
                <a:latin typeface="Arial" charset="0"/>
              </a:rPr>
              <a:pPr algn="l">
                <a:spcBef>
                  <a:spcPct val="0"/>
                </a:spcBef>
                <a:buFontTx/>
                <a:buNone/>
              </a:pPr>
              <a:t>14</a:t>
            </a:fld>
            <a:endParaRPr lang="lv-LV" altLang="lv-LV" sz="1100" dirty="0">
              <a:latin typeface="Arial" charset="0"/>
            </a:endParaRPr>
          </a:p>
          <a:p>
            <a:pPr algn="l">
              <a:spcBef>
                <a:spcPct val="0"/>
              </a:spcBef>
              <a:buFontTx/>
              <a:buNone/>
            </a:pPr>
            <a:r>
              <a:rPr lang="lv-LV" altLang="lv-LV" sz="1100" dirty="0">
                <a:latin typeface="Arial" charset="0"/>
              </a:rPr>
              <a:t>04./05.2026.</a:t>
            </a:r>
          </a:p>
        </p:txBody>
      </p:sp>
      <p:graphicFrame>
        <p:nvGraphicFramePr>
          <p:cNvPr id="2" name="Chart 1">
            <a:extLst>
              <a:ext uri="{FF2B5EF4-FFF2-40B4-BE49-F238E27FC236}">
                <a16:creationId xmlns:a16="http://schemas.microsoft.com/office/drawing/2014/main" id="{DA001724-4044-236B-6745-DE91E74A8963}"/>
              </a:ext>
            </a:extLst>
          </p:cNvPr>
          <p:cNvGraphicFramePr>
            <a:graphicFrameLocks/>
          </p:cNvGraphicFramePr>
          <p:nvPr>
            <p:extLst>
              <p:ext uri="{D42A27DB-BD31-4B8C-83A1-F6EECF244321}">
                <p14:modId xmlns:p14="http://schemas.microsoft.com/office/powerpoint/2010/main" val="1701388809"/>
              </p:ext>
            </p:extLst>
          </p:nvPr>
        </p:nvGraphicFramePr>
        <p:xfrm>
          <a:off x="4079776" y="178887"/>
          <a:ext cx="7200800" cy="6353475"/>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3" name="Chart 2">
            <a:extLst>
              <a:ext uri="{FF2B5EF4-FFF2-40B4-BE49-F238E27FC236}">
                <a16:creationId xmlns:a16="http://schemas.microsoft.com/office/drawing/2014/main" id="{D8D15DE6-55DB-559D-E619-A54DA9EE54C0}"/>
              </a:ext>
            </a:extLst>
          </p:cNvPr>
          <p:cNvGraphicFramePr>
            <a:graphicFrameLocks/>
          </p:cNvGraphicFramePr>
          <p:nvPr>
            <p:extLst>
              <p:ext uri="{D42A27DB-BD31-4B8C-83A1-F6EECF244321}">
                <p14:modId xmlns:p14="http://schemas.microsoft.com/office/powerpoint/2010/main" val="1652488100"/>
              </p:ext>
            </p:extLst>
          </p:nvPr>
        </p:nvGraphicFramePr>
        <p:xfrm>
          <a:off x="10416480" y="80782"/>
          <a:ext cx="2063758" cy="6353475"/>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15274980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txBox="1">
            <a:spLocks noChangeArrowheads="1"/>
          </p:cNvSpPr>
          <p:nvPr/>
        </p:nvSpPr>
        <p:spPr bwMode="auto">
          <a:xfrm>
            <a:off x="372409" y="548679"/>
            <a:ext cx="3491343" cy="920841"/>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lgn="just">
              <a:defRPr/>
            </a:pPr>
            <a:r>
              <a:rPr lang="lv-LV" altLang="lv-LV" sz="2000" kern="0" dirty="0">
                <a:latin typeface="Arial" panose="020B0604020202020204" pitchFamily="34" charset="0"/>
              </a:rPr>
              <a:t>1. Uzticēšanās dažādām valsts un sabiedriskajām institūcijām </a:t>
            </a:r>
          </a:p>
        </p:txBody>
      </p:sp>
      <p:pic>
        <p:nvPicPr>
          <p:cNvPr id="7171" name="Picture 5" descr="LV_green (3x mazak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40802" y="6408564"/>
            <a:ext cx="931862" cy="404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2" name="Rectangle 8"/>
          <p:cNvSpPr>
            <a:spLocks noChangeArrowheads="1"/>
          </p:cNvSpPr>
          <p:nvPr/>
        </p:nvSpPr>
        <p:spPr bwMode="auto">
          <a:xfrm>
            <a:off x="407368" y="1669576"/>
            <a:ext cx="3456384" cy="144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lvl="0" algn="just" eaLnBrk="1" hangingPunct="1">
              <a:spcBef>
                <a:spcPct val="0"/>
              </a:spcBef>
              <a:buNone/>
            </a:pPr>
            <a:r>
              <a:rPr lang="lv-LV" altLang="lv-LV" sz="1200" b="0" i="1" dirty="0">
                <a:latin typeface="Arial" charset="0"/>
              </a:rPr>
              <a:t>L1. Lūdzu, atzīmējiet, cik lielā mērā Jūs uzticaties zemāk uzskaitītajām valsts un sabiedriskajām institūcijām! Vai Jūs tām pilnībā uzticaties, drīzāk uzticaties, drīzāk neuzticaties vai arī pilnībā neuzticaties:</a:t>
            </a:r>
          </a:p>
          <a:p>
            <a:pPr lvl="0" eaLnBrk="1" hangingPunct="1">
              <a:spcBef>
                <a:spcPct val="0"/>
              </a:spcBef>
              <a:buNone/>
            </a:pPr>
            <a:r>
              <a:rPr lang="lv-LV" altLang="lv-LV" sz="1400" dirty="0">
                <a:solidFill>
                  <a:srgbClr val="C00000"/>
                </a:solidFill>
                <a:latin typeface="Arial" charset="0"/>
              </a:rPr>
              <a:t>Korupcijas novēršanas un apkarošanas birojs (KNAB)</a:t>
            </a:r>
          </a:p>
        </p:txBody>
      </p:sp>
      <p:sp>
        <p:nvSpPr>
          <p:cNvPr id="10" name="TextBox 9"/>
          <p:cNvSpPr txBox="1"/>
          <p:nvPr/>
        </p:nvSpPr>
        <p:spPr>
          <a:xfrm>
            <a:off x="407369" y="3391108"/>
            <a:ext cx="4176463" cy="276999"/>
          </a:xfrm>
          <a:prstGeom prst="rect">
            <a:avLst/>
          </a:prstGeom>
          <a:noFill/>
        </p:spPr>
        <p:txBody>
          <a:bodyPr wrap="square" rtlCol="0">
            <a:spAutoFit/>
          </a:bodyPr>
          <a:lstStyle/>
          <a:p>
            <a:r>
              <a:rPr lang="lv-LV" sz="1200" dirty="0" err="1">
                <a:solidFill>
                  <a:schemeClr val="tx1"/>
                </a:solidFill>
              </a:rPr>
              <a:t>Sociāldemogrāfisko</a:t>
            </a:r>
            <a:r>
              <a:rPr lang="lv-LV" sz="1200" dirty="0">
                <a:solidFill>
                  <a:schemeClr val="tx1"/>
                </a:solidFill>
              </a:rPr>
              <a:t> grupu atbilžu sadalījums</a:t>
            </a:r>
          </a:p>
        </p:txBody>
      </p:sp>
      <p:sp>
        <p:nvSpPr>
          <p:cNvPr id="14" name="Text Box 1">
            <a:extLst>
              <a:ext uri="{FF2B5EF4-FFF2-40B4-BE49-F238E27FC236}">
                <a16:creationId xmlns:a16="http://schemas.microsoft.com/office/drawing/2014/main" id="{8803688C-DE36-00C3-5580-B5EEE97E8551}"/>
              </a:ext>
            </a:extLst>
          </p:cNvPr>
          <p:cNvSpPr txBox="1">
            <a:spLocks noChangeArrowheads="1"/>
          </p:cNvSpPr>
          <p:nvPr/>
        </p:nvSpPr>
        <p:spPr bwMode="auto">
          <a:xfrm>
            <a:off x="479376" y="5339836"/>
            <a:ext cx="3384376" cy="393420"/>
          </a:xfrm>
          <a:prstGeom prst="rect">
            <a:avLst/>
          </a:prstGeom>
          <a:noFill/>
          <a:ln>
            <a:noFill/>
          </a:ln>
          <a:effectLst/>
          <a:extLst>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1">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27432"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just">
              <a:defRPr sz="1000"/>
            </a:pPr>
            <a:r>
              <a:rPr lang="lv-LV" sz="900" b="0" i="1" dirty="0">
                <a:solidFill>
                  <a:srgbClr val="000000"/>
                </a:solidFill>
                <a:latin typeface="Arial"/>
                <a:cs typeface="Arial"/>
              </a:rPr>
              <a:t>*Indekss atspoguļo vērtējumu uzticos/neuzticos īpatsvaru starpību, kur vērtējumu drīzāk uzticos/drīzāk neuzticos minēšanas biežums (%) ir reizināts ar koeficientu 0.5, bet vērtējumu pilnībā uzticos/pilnībā neuzticos minēšanas biežums - ar koeficientu 1. Indekss var svārstīties robežās no +100 (visi pilnībā uzticas) līdz -100 (visi pilnībā neuzticas).</a:t>
            </a:r>
          </a:p>
        </p:txBody>
      </p:sp>
      <p:sp>
        <p:nvSpPr>
          <p:cNvPr id="15" name="Slide Number Placeholder 3"/>
          <p:cNvSpPr>
            <a:spLocks noGrp="1" noChangeArrowheads="1"/>
          </p:cNvSpPr>
          <p:nvPr>
            <p:ph type="sldNum" sz="quarter" idx="12"/>
          </p:nvPr>
        </p:nvSpPr>
        <p:spPr>
          <a:xfrm>
            <a:off x="0" y="6532363"/>
            <a:ext cx="983432" cy="238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l">
              <a:spcBef>
                <a:spcPct val="0"/>
              </a:spcBef>
              <a:buFontTx/>
              <a:buNone/>
            </a:pPr>
            <a:fld id="{90B939A4-89C0-4D9B-B3F5-4EA18537F26D}" type="slidenum">
              <a:rPr lang="lv-LV" altLang="lv-LV" sz="1100" smtClean="0">
                <a:latin typeface="Arial" charset="0"/>
              </a:rPr>
              <a:pPr algn="l">
                <a:spcBef>
                  <a:spcPct val="0"/>
                </a:spcBef>
                <a:buFontTx/>
                <a:buNone/>
              </a:pPr>
              <a:t>15</a:t>
            </a:fld>
            <a:endParaRPr lang="lv-LV" altLang="lv-LV" sz="1100" dirty="0">
              <a:latin typeface="Arial" charset="0"/>
            </a:endParaRPr>
          </a:p>
          <a:p>
            <a:pPr algn="l">
              <a:spcBef>
                <a:spcPct val="0"/>
              </a:spcBef>
              <a:buFontTx/>
              <a:buNone/>
            </a:pPr>
            <a:r>
              <a:rPr lang="lv-LV" altLang="lv-LV" sz="1100" dirty="0">
                <a:latin typeface="Arial" charset="0"/>
              </a:rPr>
              <a:t>04./05.2026.</a:t>
            </a:r>
          </a:p>
        </p:txBody>
      </p:sp>
      <p:graphicFrame>
        <p:nvGraphicFramePr>
          <p:cNvPr id="2" name="Chart 1">
            <a:extLst>
              <a:ext uri="{FF2B5EF4-FFF2-40B4-BE49-F238E27FC236}">
                <a16:creationId xmlns:a16="http://schemas.microsoft.com/office/drawing/2014/main" id="{5E4FAF3E-BE2C-1E71-AC13-5561A7FEF1A4}"/>
              </a:ext>
            </a:extLst>
          </p:cNvPr>
          <p:cNvGraphicFramePr>
            <a:graphicFrameLocks/>
          </p:cNvGraphicFramePr>
          <p:nvPr>
            <p:extLst>
              <p:ext uri="{D42A27DB-BD31-4B8C-83A1-F6EECF244321}">
                <p14:modId xmlns:p14="http://schemas.microsoft.com/office/powerpoint/2010/main" val="2737896290"/>
              </p:ext>
            </p:extLst>
          </p:nvPr>
        </p:nvGraphicFramePr>
        <p:xfrm>
          <a:off x="4079775" y="127499"/>
          <a:ext cx="6768753" cy="635884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Chart 2">
            <a:extLst>
              <a:ext uri="{FF2B5EF4-FFF2-40B4-BE49-F238E27FC236}">
                <a16:creationId xmlns:a16="http://schemas.microsoft.com/office/drawing/2014/main" id="{42C4DA8D-A526-827A-F9B2-22CF2AB52264}"/>
              </a:ext>
            </a:extLst>
          </p:cNvPr>
          <p:cNvGraphicFramePr>
            <a:graphicFrameLocks/>
          </p:cNvGraphicFramePr>
          <p:nvPr>
            <p:extLst>
              <p:ext uri="{D42A27DB-BD31-4B8C-83A1-F6EECF244321}">
                <p14:modId xmlns:p14="http://schemas.microsoft.com/office/powerpoint/2010/main" val="218942652"/>
              </p:ext>
            </p:extLst>
          </p:nvPr>
        </p:nvGraphicFramePr>
        <p:xfrm>
          <a:off x="10697686" y="49723"/>
          <a:ext cx="2029875" cy="6358841"/>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855287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txBox="1">
            <a:spLocks noChangeArrowheads="1"/>
          </p:cNvSpPr>
          <p:nvPr/>
        </p:nvSpPr>
        <p:spPr bwMode="auto">
          <a:xfrm>
            <a:off x="372409" y="548679"/>
            <a:ext cx="3491343" cy="920841"/>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lgn="just">
              <a:defRPr/>
            </a:pPr>
            <a:r>
              <a:rPr lang="lv-LV" altLang="lv-LV" sz="2000" kern="0" dirty="0">
                <a:latin typeface="Arial" panose="020B0604020202020204" pitchFamily="34" charset="0"/>
              </a:rPr>
              <a:t>1. Uzticēšanās dažādām valsts un sabiedriskajām institūcijām </a:t>
            </a:r>
          </a:p>
        </p:txBody>
      </p:sp>
      <p:pic>
        <p:nvPicPr>
          <p:cNvPr id="7171" name="Picture 5" descr="LV_green (3x mazak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40802" y="6408564"/>
            <a:ext cx="931862" cy="404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2" name="Rectangle 8"/>
          <p:cNvSpPr>
            <a:spLocks noChangeArrowheads="1"/>
          </p:cNvSpPr>
          <p:nvPr/>
        </p:nvSpPr>
        <p:spPr bwMode="auto">
          <a:xfrm>
            <a:off x="407368" y="1669576"/>
            <a:ext cx="3456384" cy="12311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lvl="0" algn="just" eaLnBrk="1" hangingPunct="1">
              <a:spcBef>
                <a:spcPct val="0"/>
              </a:spcBef>
              <a:buNone/>
            </a:pPr>
            <a:r>
              <a:rPr lang="lv-LV" altLang="lv-LV" sz="1200" b="0" i="1" dirty="0">
                <a:latin typeface="Arial" charset="0"/>
              </a:rPr>
              <a:t>L1. Lūdzu, atzīmējiet, cik lielā mērā Jūs uzticaties zemāk uzskaitītajām valsts un sabiedriskajām institūcijām! Vai Jūs tām pilnībā uzticaties, drīzāk uzticaties, drīzāk neuzticaties vai arī pilnībā neuzticaties:</a:t>
            </a:r>
          </a:p>
          <a:p>
            <a:pPr lvl="0" algn="just" eaLnBrk="1" hangingPunct="1">
              <a:spcBef>
                <a:spcPct val="0"/>
              </a:spcBef>
              <a:buNone/>
            </a:pPr>
            <a:r>
              <a:rPr lang="lv-LV" altLang="lv-LV" sz="1400" dirty="0">
                <a:solidFill>
                  <a:srgbClr val="C00000"/>
                </a:solidFill>
                <a:latin typeface="Arial" charset="0"/>
              </a:rPr>
              <a:t>Finanšu izlūkošanas dienests (FID)</a:t>
            </a:r>
          </a:p>
        </p:txBody>
      </p:sp>
      <p:sp>
        <p:nvSpPr>
          <p:cNvPr id="10" name="TextBox 9"/>
          <p:cNvSpPr txBox="1"/>
          <p:nvPr/>
        </p:nvSpPr>
        <p:spPr>
          <a:xfrm>
            <a:off x="407369" y="3391108"/>
            <a:ext cx="4176463" cy="276999"/>
          </a:xfrm>
          <a:prstGeom prst="rect">
            <a:avLst/>
          </a:prstGeom>
          <a:noFill/>
        </p:spPr>
        <p:txBody>
          <a:bodyPr wrap="square" rtlCol="0">
            <a:spAutoFit/>
          </a:bodyPr>
          <a:lstStyle/>
          <a:p>
            <a:r>
              <a:rPr lang="lv-LV" sz="1200" dirty="0" err="1">
                <a:solidFill>
                  <a:schemeClr val="tx1"/>
                </a:solidFill>
              </a:rPr>
              <a:t>Sociāldemogrāfisko</a:t>
            </a:r>
            <a:r>
              <a:rPr lang="lv-LV" sz="1200" dirty="0">
                <a:solidFill>
                  <a:schemeClr val="tx1"/>
                </a:solidFill>
              </a:rPr>
              <a:t> grupu atbilžu sadalījums</a:t>
            </a:r>
          </a:p>
        </p:txBody>
      </p:sp>
      <p:sp>
        <p:nvSpPr>
          <p:cNvPr id="14" name="Text Box 1">
            <a:extLst>
              <a:ext uri="{FF2B5EF4-FFF2-40B4-BE49-F238E27FC236}">
                <a16:creationId xmlns:a16="http://schemas.microsoft.com/office/drawing/2014/main" id="{8803688C-DE36-00C3-5580-B5EEE97E8551}"/>
              </a:ext>
            </a:extLst>
          </p:cNvPr>
          <p:cNvSpPr txBox="1">
            <a:spLocks noChangeArrowheads="1"/>
          </p:cNvSpPr>
          <p:nvPr/>
        </p:nvSpPr>
        <p:spPr bwMode="auto">
          <a:xfrm>
            <a:off x="479376" y="5339836"/>
            <a:ext cx="3384376" cy="393420"/>
          </a:xfrm>
          <a:prstGeom prst="rect">
            <a:avLst/>
          </a:prstGeom>
          <a:noFill/>
          <a:ln>
            <a:noFill/>
          </a:ln>
          <a:effectLst/>
          <a:extLst>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1">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27432"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just">
              <a:defRPr sz="1000"/>
            </a:pPr>
            <a:r>
              <a:rPr lang="lv-LV" sz="900" b="0" i="1" dirty="0">
                <a:solidFill>
                  <a:srgbClr val="000000"/>
                </a:solidFill>
                <a:latin typeface="Arial"/>
                <a:cs typeface="Arial"/>
              </a:rPr>
              <a:t>*Indekss atspoguļo vērtējumu uzticos/neuzticos īpatsvaru starpību, kur vērtējumu drīzāk uzticos/drīzāk neuzticos minēšanas biežums (%) ir reizināts ar koeficientu 0.5, bet vērtējumu pilnībā uzticos/pilnībā neuzticos minēšanas biežums - ar koeficientu 1. Indekss var svārstīties robežās no +100 (visi pilnībā uzticas) līdz -100 (visi pilnībā neuzticas).</a:t>
            </a:r>
          </a:p>
        </p:txBody>
      </p:sp>
      <p:sp>
        <p:nvSpPr>
          <p:cNvPr id="15" name="Slide Number Placeholder 3"/>
          <p:cNvSpPr>
            <a:spLocks noGrp="1" noChangeArrowheads="1"/>
          </p:cNvSpPr>
          <p:nvPr>
            <p:ph type="sldNum" sz="quarter" idx="12"/>
          </p:nvPr>
        </p:nvSpPr>
        <p:spPr>
          <a:xfrm>
            <a:off x="0" y="6532363"/>
            <a:ext cx="983432" cy="238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l">
              <a:spcBef>
                <a:spcPct val="0"/>
              </a:spcBef>
              <a:buFontTx/>
              <a:buNone/>
            </a:pPr>
            <a:fld id="{90B939A4-89C0-4D9B-B3F5-4EA18537F26D}" type="slidenum">
              <a:rPr lang="lv-LV" altLang="lv-LV" sz="1100" smtClean="0">
                <a:latin typeface="Arial" charset="0"/>
              </a:rPr>
              <a:pPr algn="l">
                <a:spcBef>
                  <a:spcPct val="0"/>
                </a:spcBef>
                <a:buFontTx/>
                <a:buNone/>
              </a:pPr>
              <a:t>16</a:t>
            </a:fld>
            <a:endParaRPr lang="lv-LV" altLang="lv-LV" sz="1100" dirty="0">
              <a:latin typeface="Arial" charset="0"/>
            </a:endParaRPr>
          </a:p>
          <a:p>
            <a:pPr algn="l">
              <a:spcBef>
                <a:spcPct val="0"/>
              </a:spcBef>
              <a:buFontTx/>
              <a:buNone/>
            </a:pPr>
            <a:r>
              <a:rPr lang="lv-LV" altLang="lv-LV" sz="1100" dirty="0">
                <a:latin typeface="Arial" charset="0"/>
              </a:rPr>
              <a:t>04./05.2026.</a:t>
            </a:r>
          </a:p>
        </p:txBody>
      </p:sp>
      <p:graphicFrame>
        <p:nvGraphicFramePr>
          <p:cNvPr id="2" name="Chart 1">
            <a:extLst>
              <a:ext uri="{FF2B5EF4-FFF2-40B4-BE49-F238E27FC236}">
                <a16:creationId xmlns:a16="http://schemas.microsoft.com/office/drawing/2014/main" id="{089B2E01-BC91-73BF-2730-B7486C2982B3}"/>
              </a:ext>
            </a:extLst>
          </p:cNvPr>
          <p:cNvGraphicFramePr>
            <a:graphicFrameLocks/>
          </p:cNvGraphicFramePr>
          <p:nvPr>
            <p:extLst>
              <p:ext uri="{D42A27DB-BD31-4B8C-83A1-F6EECF244321}">
                <p14:modId xmlns:p14="http://schemas.microsoft.com/office/powerpoint/2010/main" val="3176967166"/>
              </p:ext>
            </p:extLst>
          </p:nvPr>
        </p:nvGraphicFramePr>
        <p:xfrm>
          <a:off x="4151784" y="73199"/>
          <a:ext cx="6696744" cy="6472073"/>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3" name="Chart 2">
            <a:extLst>
              <a:ext uri="{FF2B5EF4-FFF2-40B4-BE49-F238E27FC236}">
                <a16:creationId xmlns:a16="http://schemas.microsoft.com/office/drawing/2014/main" id="{BA1D5350-5BB4-7778-F95C-D951DB9379F3}"/>
              </a:ext>
            </a:extLst>
          </p:cNvPr>
          <p:cNvGraphicFramePr>
            <a:graphicFrameLocks/>
          </p:cNvGraphicFramePr>
          <p:nvPr>
            <p:extLst>
              <p:ext uri="{D42A27DB-BD31-4B8C-83A1-F6EECF244321}">
                <p14:modId xmlns:p14="http://schemas.microsoft.com/office/powerpoint/2010/main" val="2712909523"/>
              </p:ext>
            </p:extLst>
          </p:nvPr>
        </p:nvGraphicFramePr>
        <p:xfrm>
          <a:off x="10603679" y="0"/>
          <a:ext cx="2006108" cy="6472073"/>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2912025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noChangeArrowheads="1"/>
          </p:cNvSpPr>
          <p:nvPr>
            <p:ph type="ctrTitle"/>
          </p:nvPr>
        </p:nvSpPr>
        <p:spPr>
          <a:xfrm>
            <a:off x="2209800" y="2693987"/>
            <a:ext cx="7772400" cy="1470025"/>
          </a:xfrm>
        </p:spPr>
        <p:txBody>
          <a:bodyPr/>
          <a:lstStyle/>
          <a:p>
            <a:r>
              <a:rPr lang="lv-LV" altLang="en-US" sz="4000" b="1" dirty="0">
                <a:latin typeface="Arial" charset="0"/>
                <a:cs typeface="Arial" charset="0"/>
              </a:rPr>
              <a:t>2. Uzskati par prokuroru un prokuratūras nodarbošanos </a:t>
            </a:r>
          </a:p>
        </p:txBody>
      </p:sp>
      <p:pic>
        <p:nvPicPr>
          <p:cNvPr id="6148" name="Picture 5" descr="LV_green (3x mazak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76520" y="6165304"/>
            <a:ext cx="1263041" cy="5486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lide Number Placeholder 3"/>
          <p:cNvSpPr>
            <a:spLocks noGrp="1" noChangeArrowheads="1"/>
          </p:cNvSpPr>
          <p:nvPr>
            <p:ph type="sldNum" sz="quarter" idx="12"/>
          </p:nvPr>
        </p:nvSpPr>
        <p:spPr>
          <a:xfrm>
            <a:off x="0" y="6532363"/>
            <a:ext cx="983432" cy="238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l">
              <a:spcBef>
                <a:spcPct val="0"/>
              </a:spcBef>
              <a:buFontTx/>
              <a:buNone/>
            </a:pPr>
            <a:fld id="{90B939A4-89C0-4D9B-B3F5-4EA18537F26D}" type="slidenum">
              <a:rPr lang="lv-LV" altLang="lv-LV" sz="1100" smtClean="0">
                <a:latin typeface="Arial" charset="0"/>
              </a:rPr>
              <a:pPr algn="l">
                <a:spcBef>
                  <a:spcPct val="0"/>
                </a:spcBef>
                <a:buFontTx/>
                <a:buNone/>
              </a:pPr>
              <a:t>17</a:t>
            </a:fld>
            <a:endParaRPr lang="lv-LV" altLang="lv-LV" sz="1100" dirty="0">
              <a:latin typeface="Arial" charset="0"/>
            </a:endParaRPr>
          </a:p>
          <a:p>
            <a:pPr algn="l">
              <a:spcBef>
                <a:spcPct val="0"/>
              </a:spcBef>
              <a:buFontTx/>
              <a:buNone/>
            </a:pPr>
            <a:r>
              <a:rPr lang="lv-LV" altLang="lv-LV" sz="1100" dirty="0">
                <a:latin typeface="Arial" charset="0"/>
              </a:rPr>
              <a:t>04./05.2026.</a:t>
            </a:r>
          </a:p>
        </p:txBody>
      </p:sp>
    </p:spTree>
    <p:extLst>
      <p:ext uri="{BB962C8B-B14F-4D97-AF65-F5344CB8AC3E}">
        <p14:creationId xmlns:p14="http://schemas.microsoft.com/office/powerpoint/2010/main" val="14878884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1" name="Picture 5" descr="LV_green (3x mazak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40802" y="6408564"/>
            <a:ext cx="931862" cy="404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Rectangle 12">
            <a:extLst>
              <a:ext uri="{FF2B5EF4-FFF2-40B4-BE49-F238E27FC236}">
                <a16:creationId xmlns:a16="http://schemas.microsoft.com/office/drawing/2014/main" id="{3553CE26-CD0C-EBCD-4F8E-EB5363D5CBBB}"/>
              </a:ext>
            </a:extLst>
          </p:cNvPr>
          <p:cNvSpPr/>
          <p:nvPr/>
        </p:nvSpPr>
        <p:spPr>
          <a:xfrm>
            <a:off x="479376" y="3183359"/>
            <a:ext cx="2890245" cy="461665"/>
          </a:xfrm>
          <a:prstGeom prst="rect">
            <a:avLst/>
          </a:prstGeom>
          <a:ln w="12700">
            <a:solidFill>
              <a:schemeClr val="bg2">
                <a:lumMod val="40000"/>
                <a:lumOff val="60000"/>
              </a:schemeClr>
            </a:solidFill>
            <a:prstDash val="solid"/>
          </a:ln>
        </p:spPr>
        <p:txBody>
          <a:bodyPr wrap="square">
            <a:spAutoFit/>
          </a:bodyPr>
          <a:lstStyle/>
          <a:p>
            <a:pPr algn="ctr"/>
            <a:r>
              <a:rPr lang="lv-LV" sz="1100" dirty="0">
                <a:solidFill>
                  <a:srgbClr val="3D3D3D"/>
                </a:solidFill>
              </a:rPr>
              <a:t>Atvērtais jautājums </a:t>
            </a:r>
            <a:r>
              <a:rPr lang="lv-LV" sz="1200" b="0" dirty="0">
                <a:solidFill>
                  <a:srgbClr val="3D3D3D"/>
                </a:solidFill>
              </a:rPr>
              <a:t>– respondentiem netika piedāvāti atbilžu varianti</a:t>
            </a:r>
          </a:p>
        </p:txBody>
      </p:sp>
      <p:sp>
        <p:nvSpPr>
          <p:cNvPr id="9" name="Rectangle 8">
            <a:extLst>
              <a:ext uri="{FF2B5EF4-FFF2-40B4-BE49-F238E27FC236}">
                <a16:creationId xmlns:a16="http://schemas.microsoft.com/office/drawing/2014/main" id="{85BF3469-CB77-6534-7A9B-E1B58006B7F9}"/>
              </a:ext>
            </a:extLst>
          </p:cNvPr>
          <p:cNvSpPr/>
          <p:nvPr/>
        </p:nvSpPr>
        <p:spPr>
          <a:xfrm>
            <a:off x="415716" y="4299570"/>
            <a:ext cx="3960440" cy="861774"/>
          </a:xfrm>
          <a:prstGeom prst="rect">
            <a:avLst/>
          </a:prstGeom>
          <a:noFill/>
        </p:spPr>
        <p:txBody>
          <a:bodyPr wrap="square">
            <a:spAutoFit/>
          </a:bodyPr>
          <a:lstStyle/>
          <a:p>
            <a:pPr lvl="0" algn="just"/>
            <a:r>
              <a:rPr lang="en-US" sz="1000" b="0" dirty="0">
                <a:solidFill>
                  <a:srgbClr val="000000"/>
                </a:solidFill>
              </a:rPr>
              <a:t>*Tā kā </a:t>
            </a:r>
            <a:r>
              <a:rPr lang="en-US" sz="1000" b="0" dirty="0" err="1">
                <a:solidFill>
                  <a:srgbClr val="000000"/>
                </a:solidFill>
              </a:rPr>
              <a:t>katrs</a:t>
            </a:r>
            <a:r>
              <a:rPr lang="en-US" sz="1000" b="0" dirty="0">
                <a:solidFill>
                  <a:srgbClr val="000000"/>
                </a:solidFill>
              </a:rPr>
              <a:t> respondents </a:t>
            </a:r>
            <a:r>
              <a:rPr lang="en-US" sz="1000" b="0" dirty="0" err="1">
                <a:solidFill>
                  <a:srgbClr val="000000"/>
                </a:solidFill>
              </a:rPr>
              <a:t>varēja</a:t>
            </a:r>
            <a:r>
              <a:rPr lang="en-US" sz="1000" b="0" dirty="0">
                <a:solidFill>
                  <a:srgbClr val="000000"/>
                </a:solidFill>
              </a:rPr>
              <a:t> </a:t>
            </a:r>
            <a:r>
              <a:rPr lang="lv-LV" sz="1000" b="0" dirty="0">
                <a:solidFill>
                  <a:srgbClr val="000000"/>
                </a:solidFill>
              </a:rPr>
              <a:t>nosaukt </a:t>
            </a:r>
            <a:r>
              <a:rPr lang="en-US" sz="1000" b="0" dirty="0" err="1">
                <a:solidFill>
                  <a:srgbClr val="000000"/>
                </a:solidFill>
              </a:rPr>
              <a:t>vairāk</a:t>
            </a:r>
            <a:r>
              <a:rPr lang="en-US" sz="1000" b="0" dirty="0">
                <a:solidFill>
                  <a:srgbClr val="000000"/>
                </a:solidFill>
              </a:rPr>
              <a:t> </a:t>
            </a:r>
            <a:r>
              <a:rPr lang="en-US" sz="1000" b="0" dirty="0" err="1">
                <a:solidFill>
                  <a:srgbClr val="000000"/>
                </a:solidFill>
              </a:rPr>
              <a:t>nekā</a:t>
            </a:r>
            <a:r>
              <a:rPr lang="en-US" sz="1000" b="0" dirty="0">
                <a:solidFill>
                  <a:srgbClr val="000000"/>
                </a:solidFill>
              </a:rPr>
              <a:t> vienu </a:t>
            </a:r>
            <a:r>
              <a:rPr lang="en-US" sz="1000" b="0" dirty="0" err="1">
                <a:solidFill>
                  <a:srgbClr val="000000"/>
                </a:solidFill>
              </a:rPr>
              <a:t>atbildi</a:t>
            </a:r>
            <a:r>
              <a:rPr lang="en-US" sz="1000" b="0" dirty="0">
                <a:solidFill>
                  <a:srgbClr val="000000"/>
                </a:solidFill>
              </a:rPr>
              <a:t>, </a:t>
            </a:r>
            <a:r>
              <a:rPr lang="en-US" sz="1000" b="0" dirty="0" err="1">
                <a:solidFill>
                  <a:srgbClr val="000000"/>
                </a:solidFill>
              </a:rPr>
              <a:t>kopējā</a:t>
            </a:r>
            <a:r>
              <a:rPr lang="en-US" sz="1000" b="0" dirty="0">
                <a:solidFill>
                  <a:srgbClr val="000000"/>
                </a:solidFill>
              </a:rPr>
              <a:t> </a:t>
            </a:r>
            <a:r>
              <a:rPr lang="en-US" sz="1000" b="0" dirty="0" err="1">
                <a:solidFill>
                  <a:srgbClr val="000000"/>
                </a:solidFill>
              </a:rPr>
              <a:t>atbilžu</a:t>
            </a:r>
            <a:r>
              <a:rPr lang="en-US" sz="1000" b="0" dirty="0">
                <a:solidFill>
                  <a:srgbClr val="000000"/>
                </a:solidFill>
              </a:rPr>
              <a:t> summa </a:t>
            </a:r>
            <a:r>
              <a:rPr lang="en-US" sz="1000" b="0" dirty="0" err="1">
                <a:solidFill>
                  <a:srgbClr val="000000"/>
                </a:solidFill>
              </a:rPr>
              <a:t>pārsniedz</a:t>
            </a:r>
            <a:r>
              <a:rPr lang="en-US" sz="1000" b="0" dirty="0">
                <a:solidFill>
                  <a:srgbClr val="000000"/>
                </a:solidFill>
              </a:rPr>
              <a:t> 100%.</a:t>
            </a:r>
            <a:endParaRPr lang="lv-LV" sz="1000" b="0" dirty="0">
              <a:solidFill>
                <a:srgbClr val="000000"/>
              </a:solidFill>
              <a:latin typeface="Arial" panose="020B0604020202020204" pitchFamily="34" charset="0"/>
              <a:cs typeface="Arial" panose="020B0604020202020204" pitchFamily="34" charset="0"/>
            </a:endParaRPr>
          </a:p>
          <a:p>
            <a:pPr algn="just"/>
            <a:r>
              <a:rPr lang="lv-LV" sz="1000" b="0" dirty="0">
                <a:solidFill>
                  <a:srgbClr val="000000"/>
                </a:solidFill>
                <a:latin typeface="Arial" panose="020B0604020202020204" pitchFamily="34" charset="0"/>
                <a:cs typeface="Arial" panose="020B0604020202020204" pitchFamily="34" charset="0"/>
              </a:rPr>
              <a:t>**Kategorijā </a:t>
            </a:r>
            <a:r>
              <a:rPr lang="lv-LV" sz="1000" b="0" i="1" u="sng" dirty="0">
                <a:solidFill>
                  <a:srgbClr val="000000"/>
                </a:solidFill>
                <a:latin typeface="Arial" panose="020B0604020202020204" pitchFamily="34" charset="0"/>
                <a:cs typeface="Arial" panose="020B0604020202020204" pitchFamily="34" charset="0"/>
              </a:rPr>
              <a:t>"Cita atbilde</a:t>
            </a:r>
            <a:r>
              <a:rPr lang="lv-LV" sz="1000" b="0" u="sng" dirty="0">
                <a:solidFill>
                  <a:srgbClr val="000000"/>
                </a:solidFill>
                <a:latin typeface="Arial" panose="020B0604020202020204" pitchFamily="34" charset="0"/>
                <a:cs typeface="Arial" panose="020B0604020202020204" pitchFamily="34" charset="0"/>
              </a:rPr>
              <a:t>"</a:t>
            </a:r>
            <a:r>
              <a:rPr lang="lv-LV" sz="1000" b="0" dirty="0">
                <a:solidFill>
                  <a:srgbClr val="000000"/>
                </a:solidFill>
                <a:latin typeface="Arial" panose="020B0604020202020204" pitchFamily="34" charset="0"/>
                <a:cs typeface="Arial" panose="020B0604020202020204" pitchFamily="34" charset="0"/>
              </a:rPr>
              <a:t> ietilpst (katra minēta 1 reizi): </a:t>
            </a:r>
            <a:r>
              <a:rPr lang="lv-LV" sz="1000" b="0" i="1" dirty="0">
                <a:solidFill>
                  <a:srgbClr val="000000"/>
                </a:solidFill>
                <a:latin typeface="Arial" panose="020B0604020202020204" pitchFamily="34" charset="0"/>
                <a:cs typeface="Arial" panose="020B0604020202020204" pitchFamily="34" charset="0"/>
              </a:rPr>
              <a:t>"ar likumdošanu"; "ar partiju lobēšanu"; "birokrātija"; "kalpo varas iestādēm"; "to pašu, ko policija".</a:t>
            </a:r>
            <a:endParaRPr lang="lv-LV" sz="1000" b="0" dirty="0">
              <a:solidFill>
                <a:srgbClr val="000000"/>
              </a:solidFill>
              <a:latin typeface="Arial" panose="020B0604020202020204" pitchFamily="34" charset="0"/>
              <a:cs typeface="Arial" panose="020B0604020202020204" pitchFamily="34" charset="0"/>
            </a:endParaRPr>
          </a:p>
        </p:txBody>
      </p:sp>
      <p:sp>
        <p:nvSpPr>
          <p:cNvPr id="10" name="Slide Number Placeholder 3"/>
          <p:cNvSpPr>
            <a:spLocks noGrp="1" noChangeArrowheads="1"/>
          </p:cNvSpPr>
          <p:nvPr>
            <p:ph type="sldNum" sz="quarter" idx="12"/>
          </p:nvPr>
        </p:nvSpPr>
        <p:spPr>
          <a:xfrm>
            <a:off x="0" y="6532363"/>
            <a:ext cx="983432" cy="238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l">
              <a:spcBef>
                <a:spcPct val="0"/>
              </a:spcBef>
              <a:buFontTx/>
              <a:buNone/>
            </a:pPr>
            <a:fld id="{90B939A4-89C0-4D9B-B3F5-4EA18537F26D}" type="slidenum">
              <a:rPr lang="lv-LV" altLang="lv-LV" sz="1100" smtClean="0">
                <a:latin typeface="Arial" charset="0"/>
              </a:rPr>
              <a:pPr algn="l">
                <a:spcBef>
                  <a:spcPct val="0"/>
                </a:spcBef>
                <a:buFontTx/>
                <a:buNone/>
              </a:pPr>
              <a:t>18</a:t>
            </a:fld>
            <a:endParaRPr lang="lv-LV" altLang="lv-LV" sz="1100" dirty="0">
              <a:latin typeface="Arial" charset="0"/>
            </a:endParaRPr>
          </a:p>
          <a:p>
            <a:pPr algn="l">
              <a:spcBef>
                <a:spcPct val="0"/>
              </a:spcBef>
              <a:buFontTx/>
              <a:buNone/>
            </a:pPr>
            <a:r>
              <a:rPr lang="lv-LV" altLang="lv-LV" sz="1100" dirty="0">
                <a:latin typeface="Arial" charset="0"/>
              </a:rPr>
              <a:t>04./05.2026.</a:t>
            </a:r>
          </a:p>
        </p:txBody>
      </p:sp>
      <p:sp>
        <p:nvSpPr>
          <p:cNvPr id="16" name="Rectangle 7"/>
          <p:cNvSpPr txBox="1">
            <a:spLocks noChangeArrowheads="1"/>
          </p:cNvSpPr>
          <p:nvPr/>
        </p:nvSpPr>
        <p:spPr bwMode="auto">
          <a:xfrm>
            <a:off x="372409" y="548679"/>
            <a:ext cx="3995399" cy="920841"/>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lgn="just">
              <a:defRPr/>
            </a:pPr>
            <a:r>
              <a:rPr lang="lv-LV" altLang="lv-LV" sz="2000" kern="0" dirty="0">
                <a:latin typeface="Arial" panose="020B0604020202020204" pitchFamily="34" charset="0"/>
              </a:rPr>
              <a:t>2. Uzskati par prokuroru un prokuratūras nodarbošanos </a:t>
            </a:r>
          </a:p>
        </p:txBody>
      </p:sp>
      <p:sp>
        <p:nvSpPr>
          <p:cNvPr id="17" name="Rectangle 8"/>
          <p:cNvSpPr>
            <a:spLocks noChangeArrowheads="1"/>
          </p:cNvSpPr>
          <p:nvPr/>
        </p:nvSpPr>
        <p:spPr bwMode="auto">
          <a:xfrm>
            <a:off x="407368" y="1669576"/>
            <a:ext cx="396044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just" eaLnBrk="1" hangingPunct="1">
              <a:spcBef>
                <a:spcPct val="0"/>
              </a:spcBef>
              <a:buFontTx/>
              <a:buNone/>
            </a:pPr>
            <a:r>
              <a:rPr lang="lv-LV" altLang="lv-LV" sz="1200" b="0" i="1" dirty="0">
                <a:latin typeface="Arial" charset="0"/>
              </a:rPr>
              <a:t>L2. Ja Jums lūgtu divos vārdos pateikt, tad kā Jūs atbildētu uz jautājumu: ar ko Latvijā nodarbojas prokurori un prokuratūra? </a:t>
            </a:r>
          </a:p>
        </p:txBody>
      </p:sp>
      <p:graphicFrame>
        <p:nvGraphicFramePr>
          <p:cNvPr id="2" name="Chart 1">
            <a:extLst>
              <a:ext uri="{FF2B5EF4-FFF2-40B4-BE49-F238E27FC236}">
                <a16:creationId xmlns:a16="http://schemas.microsoft.com/office/drawing/2014/main" id="{EE447FBB-2C98-9942-4F69-CBB0E308540A}"/>
              </a:ext>
            </a:extLst>
          </p:cNvPr>
          <p:cNvGraphicFramePr>
            <a:graphicFrameLocks/>
          </p:cNvGraphicFramePr>
          <p:nvPr>
            <p:extLst>
              <p:ext uri="{D42A27DB-BD31-4B8C-83A1-F6EECF244321}">
                <p14:modId xmlns:p14="http://schemas.microsoft.com/office/powerpoint/2010/main" val="2747104971"/>
              </p:ext>
            </p:extLst>
          </p:nvPr>
        </p:nvGraphicFramePr>
        <p:xfrm>
          <a:off x="4624699" y="657831"/>
          <a:ext cx="7128792" cy="587453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Chart 2">
            <a:extLst>
              <a:ext uri="{FF2B5EF4-FFF2-40B4-BE49-F238E27FC236}">
                <a16:creationId xmlns:a16="http://schemas.microsoft.com/office/drawing/2014/main" id="{B5CAB81D-97C5-4ED5-4DCB-B2D57956602E}"/>
              </a:ext>
            </a:extLst>
          </p:cNvPr>
          <p:cNvGraphicFramePr>
            <a:graphicFrameLocks/>
          </p:cNvGraphicFramePr>
          <p:nvPr>
            <p:extLst>
              <p:ext uri="{D42A27DB-BD31-4B8C-83A1-F6EECF244321}">
                <p14:modId xmlns:p14="http://schemas.microsoft.com/office/powerpoint/2010/main" val="2035105643"/>
              </p:ext>
            </p:extLst>
          </p:nvPr>
        </p:nvGraphicFramePr>
        <p:xfrm>
          <a:off x="8872338" y="3571269"/>
          <a:ext cx="4136231" cy="26289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2765397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txBox="1">
            <a:spLocks noChangeArrowheads="1"/>
          </p:cNvSpPr>
          <p:nvPr/>
        </p:nvSpPr>
        <p:spPr bwMode="auto">
          <a:xfrm>
            <a:off x="372409" y="548679"/>
            <a:ext cx="3995399" cy="920841"/>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lgn="just">
              <a:defRPr/>
            </a:pPr>
            <a:r>
              <a:rPr lang="lv-LV" altLang="lv-LV" sz="2000" kern="0" dirty="0">
                <a:latin typeface="Arial" panose="020B0604020202020204" pitchFamily="34" charset="0"/>
              </a:rPr>
              <a:t>2. Uzskati par prokuroru un prokuratūras nodarbošanos </a:t>
            </a:r>
          </a:p>
        </p:txBody>
      </p:sp>
      <p:pic>
        <p:nvPicPr>
          <p:cNvPr id="7171" name="Picture 5" descr="LV_green (3x mazak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40802" y="6408564"/>
            <a:ext cx="931862" cy="404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2" name="Rectangle 8"/>
          <p:cNvSpPr>
            <a:spLocks noChangeArrowheads="1"/>
          </p:cNvSpPr>
          <p:nvPr/>
        </p:nvSpPr>
        <p:spPr bwMode="auto">
          <a:xfrm>
            <a:off x="407368" y="1669576"/>
            <a:ext cx="396044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just" eaLnBrk="1" hangingPunct="1">
              <a:spcBef>
                <a:spcPct val="0"/>
              </a:spcBef>
              <a:buFontTx/>
              <a:buNone/>
            </a:pPr>
            <a:r>
              <a:rPr lang="lv-LV" altLang="lv-LV" sz="1200" b="0" i="1" dirty="0">
                <a:latin typeface="Arial" charset="0"/>
              </a:rPr>
              <a:t>L2. Ja Jums lūgtu divos vārdos pateikt, tad kā Jūs atbildētu uz jautājumu: ar ko Latvijā nodarbojas prokurori un prokuratūra? </a:t>
            </a:r>
          </a:p>
        </p:txBody>
      </p:sp>
      <p:sp>
        <p:nvSpPr>
          <p:cNvPr id="13" name="Rectangle 12">
            <a:extLst>
              <a:ext uri="{FF2B5EF4-FFF2-40B4-BE49-F238E27FC236}">
                <a16:creationId xmlns:a16="http://schemas.microsoft.com/office/drawing/2014/main" id="{3553CE26-CD0C-EBCD-4F8E-EB5363D5CBBB}"/>
              </a:ext>
            </a:extLst>
          </p:cNvPr>
          <p:cNvSpPr/>
          <p:nvPr/>
        </p:nvSpPr>
        <p:spPr>
          <a:xfrm>
            <a:off x="479376" y="3183359"/>
            <a:ext cx="2890245" cy="461665"/>
          </a:xfrm>
          <a:prstGeom prst="rect">
            <a:avLst/>
          </a:prstGeom>
          <a:ln w="12700">
            <a:solidFill>
              <a:schemeClr val="bg2">
                <a:lumMod val="40000"/>
                <a:lumOff val="60000"/>
              </a:schemeClr>
            </a:solidFill>
            <a:prstDash val="solid"/>
          </a:ln>
        </p:spPr>
        <p:txBody>
          <a:bodyPr wrap="square">
            <a:spAutoFit/>
          </a:bodyPr>
          <a:lstStyle/>
          <a:p>
            <a:pPr algn="ctr"/>
            <a:r>
              <a:rPr lang="lv-LV" sz="1100" dirty="0">
                <a:solidFill>
                  <a:srgbClr val="3D3D3D"/>
                </a:solidFill>
              </a:rPr>
              <a:t>Atvērtais jautājums </a:t>
            </a:r>
            <a:r>
              <a:rPr lang="lv-LV" sz="1200" b="0" dirty="0">
                <a:solidFill>
                  <a:srgbClr val="3D3D3D"/>
                </a:solidFill>
              </a:rPr>
              <a:t>– respondentiem netika piedāvāti atbilžu varianti</a:t>
            </a:r>
          </a:p>
        </p:txBody>
      </p:sp>
      <p:sp>
        <p:nvSpPr>
          <p:cNvPr id="10" name="TextBox 9"/>
          <p:cNvSpPr txBox="1"/>
          <p:nvPr/>
        </p:nvSpPr>
        <p:spPr>
          <a:xfrm>
            <a:off x="407369" y="2527012"/>
            <a:ext cx="4248471" cy="461665"/>
          </a:xfrm>
          <a:prstGeom prst="rect">
            <a:avLst/>
          </a:prstGeom>
          <a:noFill/>
        </p:spPr>
        <p:txBody>
          <a:bodyPr wrap="square" rtlCol="0">
            <a:spAutoFit/>
          </a:bodyPr>
          <a:lstStyle/>
          <a:p>
            <a:r>
              <a:rPr lang="lv-LV" sz="1200" dirty="0">
                <a:solidFill>
                  <a:schemeClr val="tx1"/>
                </a:solidFill>
              </a:rPr>
              <a:t>05.2022., 06.2024. un 04./05.2026.gada aptauju datu salīdzinājums**</a:t>
            </a:r>
          </a:p>
        </p:txBody>
      </p:sp>
      <p:sp>
        <p:nvSpPr>
          <p:cNvPr id="9" name="Slide Number Placeholder 3"/>
          <p:cNvSpPr>
            <a:spLocks noGrp="1" noChangeArrowheads="1"/>
          </p:cNvSpPr>
          <p:nvPr>
            <p:ph type="sldNum" sz="quarter" idx="12"/>
          </p:nvPr>
        </p:nvSpPr>
        <p:spPr>
          <a:xfrm>
            <a:off x="0" y="6532363"/>
            <a:ext cx="983432" cy="238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l">
              <a:spcBef>
                <a:spcPct val="0"/>
              </a:spcBef>
              <a:buFontTx/>
              <a:buNone/>
            </a:pPr>
            <a:fld id="{90B939A4-89C0-4D9B-B3F5-4EA18537F26D}" type="slidenum">
              <a:rPr lang="lv-LV" altLang="lv-LV" sz="1100" smtClean="0">
                <a:latin typeface="Arial" charset="0"/>
              </a:rPr>
              <a:pPr algn="l">
                <a:spcBef>
                  <a:spcPct val="0"/>
                </a:spcBef>
                <a:buFontTx/>
                <a:buNone/>
              </a:pPr>
              <a:t>19</a:t>
            </a:fld>
            <a:endParaRPr lang="lv-LV" altLang="lv-LV" sz="1100" dirty="0">
              <a:latin typeface="Arial" charset="0"/>
            </a:endParaRPr>
          </a:p>
          <a:p>
            <a:pPr algn="l">
              <a:spcBef>
                <a:spcPct val="0"/>
              </a:spcBef>
              <a:buFontTx/>
              <a:buNone/>
            </a:pPr>
            <a:r>
              <a:rPr lang="lv-LV" altLang="lv-LV" sz="1100" dirty="0">
                <a:latin typeface="Arial" charset="0"/>
              </a:rPr>
              <a:t>04./05.2026.</a:t>
            </a:r>
          </a:p>
        </p:txBody>
      </p:sp>
      <p:sp>
        <p:nvSpPr>
          <p:cNvPr id="14" name="TextBox 13">
            <a:extLst>
              <a:ext uri="{FF2B5EF4-FFF2-40B4-BE49-F238E27FC236}">
                <a16:creationId xmlns:a16="http://schemas.microsoft.com/office/drawing/2014/main" id="{296D7260-DA57-0037-0DF0-784A221D74DF}"/>
              </a:ext>
            </a:extLst>
          </p:cNvPr>
          <p:cNvSpPr txBox="1"/>
          <p:nvPr/>
        </p:nvSpPr>
        <p:spPr>
          <a:xfrm>
            <a:off x="418394" y="4077072"/>
            <a:ext cx="3373350" cy="784830"/>
          </a:xfrm>
          <a:prstGeom prst="rect">
            <a:avLst/>
          </a:prstGeom>
          <a:noFill/>
        </p:spPr>
        <p:txBody>
          <a:bodyPr wrap="square">
            <a:spAutoFit/>
          </a:bodyPr>
          <a:lstStyle/>
          <a:p>
            <a:pPr algn="just"/>
            <a:r>
              <a:rPr lang="en-US" sz="900" b="0" dirty="0">
                <a:solidFill>
                  <a:schemeClr val="tx1"/>
                </a:solidFill>
              </a:rPr>
              <a:t>*</a:t>
            </a:r>
            <a:r>
              <a:rPr lang="en-US" sz="900" b="0" dirty="0" err="1">
                <a:solidFill>
                  <a:schemeClr val="tx1"/>
                </a:solidFill>
              </a:rPr>
              <a:t>Tā</a:t>
            </a:r>
            <a:r>
              <a:rPr lang="en-US" sz="900" b="0" dirty="0">
                <a:solidFill>
                  <a:schemeClr val="tx1"/>
                </a:solidFill>
              </a:rPr>
              <a:t> </a:t>
            </a:r>
            <a:r>
              <a:rPr lang="en-US" sz="900" b="0" dirty="0" err="1">
                <a:solidFill>
                  <a:schemeClr val="tx1"/>
                </a:solidFill>
              </a:rPr>
              <a:t>kā</a:t>
            </a:r>
            <a:r>
              <a:rPr lang="en-US" sz="900" b="0" dirty="0">
                <a:solidFill>
                  <a:schemeClr val="tx1"/>
                </a:solidFill>
              </a:rPr>
              <a:t> </a:t>
            </a:r>
            <a:r>
              <a:rPr lang="en-US" sz="900" b="0" dirty="0" err="1">
                <a:solidFill>
                  <a:schemeClr val="tx1"/>
                </a:solidFill>
              </a:rPr>
              <a:t>katrs</a:t>
            </a:r>
            <a:r>
              <a:rPr lang="en-US" sz="900" b="0" dirty="0">
                <a:solidFill>
                  <a:schemeClr val="tx1"/>
                </a:solidFill>
              </a:rPr>
              <a:t> respondents </a:t>
            </a:r>
            <a:r>
              <a:rPr lang="en-US" sz="900" b="0" dirty="0" err="1">
                <a:solidFill>
                  <a:schemeClr val="tx1"/>
                </a:solidFill>
              </a:rPr>
              <a:t>varēja</a:t>
            </a:r>
            <a:r>
              <a:rPr lang="en-US" sz="900" b="0" dirty="0">
                <a:solidFill>
                  <a:schemeClr val="tx1"/>
                </a:solidFill>
              </a:rPr>
              <a:t> </a:t>
            </a:r>
            <a:r>
              <a:rPr lang="lv-LV" sz="900" b="0" dirty="0">
                <a:solidFill>
                  <a:schemeClr val="tx1"/>
                </a:solidFill>
              </a:rPr>
              <a:t>nosaukt </a:t>
            </a:r>
            <a:r>
              <a:rPr lang="en-US" sz="900" b="0" dirty="0">
                <a:solidFill>
                  <a:schemeClr val="tx1"/>
                </a:solidFill>
              </a:rPr>
              <a:t>vairāk </a:t>
            </a:r>
            <a:r>
              <a:rPr lang="en-US" sz="900" b="0" dirty="0" err="1">
                <a:solidFill>
                  <a:schemeClr val="tx1"/>
                </a:solidFill>
              </a:rPr>
              <a:t>nekā</a:t>
            </a:r>
            <a:r>
              <a:rPr lang="en-US" sz="900" b="0" dirty="0">
                <a:solidFill>
                  <a:schemeClr val="tx1"/>
                </a:solidFill>
              </a:rPr>
              <a:t> </a:t>
            </a:r>
            <a:r>
              <a:rPr lang="en-US" sz="900" b="0" dirty="0" err="1">
                <a:solidFill>
                  <a:schemeClr val="tx1"/>
                </a:solidFill>
              </a:rPr>
              <a:t>vienu</a:t>
            </a:r>
            <a:r>
              <a:rPr lang="en-US" sz="900" b="0" dirty="0">
                <a:solidFill>
                  <a:schemeClr val="tx1"/>
                </a:solidFill>
              </a:rPr>
              <a:t> </a:t>
            </a:r>
            <a:r>
              <a:rPr lang="en-US" sz="900" b="0" dirty="0" err="1">
                <a:solidFill>
                  <a:schemeClr val="tx1"/>
                </a:solidFill>
              </a:rPr>
              <a:t>atbildi</a:t>
            </a:r>
            <a:r>
              <a:rPr lang="en-US" sz="900" b="0" dirty="0">
                <a:solidFill>
                  <a:schemeClr val="tx1"/>
                </a:solidFill>
              </a:rPr>
              <a:t>, </a:t>
            </a:r>
            <a:r>
              <a:rPr lang="en-US" sz="900" b="0" dirty="0" err="1">
                <a:solidFill>
                  <a:schemeClr val="tx1"/>
                </a:solidFill>
              </a:rPr>
              <a:t>kopējā</a:t>
            </a:r>
            <a:r>
              <a:rPr lang="en-US" sz="900" b="0" dirty="0">
                <a:solidFill>
                  <a:schemeClr val="tx1"/>
                </a:solidFill>
              </a:rPr>
              <a:t> atbilžu summa </a:t>
            </a:r>
            <a:r>
              <a:rPr lang="en-US" sz="900" b="0" dirty="0" err="1">
                <a:solidFill>
                  <a:schemeClr val="tx1"/>
                </a:solidFill>
              </a:rPr>
              <a:t>pārsniedz</a:t>
            </a:r>
            <a:r>
              <a:rPr lang="en-US" sz="900" b="0" dirty="0">
                <a:solidFill>
                  <a:schemeClr val="tx1"/>
                </a:solidFill>
              </a:rPr>
              <a:t> 100%.</a:t>
            </a:r>
            <a:endParaRPr lang="lv-LV" sz="900" b="0" dirty="0">
              <a:solidFill>
                <a:schemeClr val="tx1"/>
              </a:solidFill>
            </a:endParaRPr>
          </a:p>
          <a:p>
            <a:pPr algn="just"/>
            <a:r>
              <a:rPr lang="lv-LV" sz="900" b="0" dirty="0">
                <a:solidFill>
                  <a:schemeClr val="tx1"/>
                </a:solidFill>
              </a:rPr>
              <a:t>**05.2022., 06.2024.aptaujās jautājuma formulējums bija </a:t>
            </a:r>
            <a:r>
              <a:rPr lang="lv-LV" sz="900" b="0" i="1" dirty="0">
                <a:solidFill>
                  <a:schemeClr val="tx1"/>
                </a:solidFill>
                <a:effectLst/>
                <a:latin typeface="Arial" panose="020B0604020202020204" pitchFamily="34" charset="0"/>
                <a:ea typeface="Times New Roman" panose="02020603050405020304" pitchFamily="18" charset="0"/>
              </a:rPr>
              <a:t>“Ja Jums lūgtu dažos vārdos pateikt, tad kā Jūs atbildētu uz jautājumu, ar ko Latvijā nodarbojas prokurori un prokuratūra?”.</a:t>
            </a:r>
            <a:endParaRPr lang="en-US" sz="900" b="0" i="1" dirty="0">
              <a:solidFill>
                <a:schemeClr val="tx1"/>
              </a:solidFill>
            </a:endParaRPr>
          </a:p>
        </p:txBody>
      </p:sp>
      <p:graphicFrame>
        <p:nvGraphicFramePr>
          <p:cNvPr id="2" name="Chart 1">
            <a:extLst>
              <a:ext uri="{FF2B5EF4-FFF2-40B4-BE49-F238E27FC236}">
                <a16:creationId xmlns:a16="http://schemas.microsoft.com/office/drawing/2014/main" id="{4A4DA1B2-18DE-20FA-07CD-3E0523FD33EE}"/>
              </a:ext>
            </a:extLst>
          </p:cNvPr>
          <p:cNvGraphicFramePr>
            <a:graphicFrameLocks/>
          </p:cNvGraphicFramePr>
          <p:nvPr>
            <p:extLst>
              <p:ext uri="{D42A27DB-BD31-4B8C-83A1-F6EECF244321}">
                <p14:modId xmlns:p14="http://schemas.microsoft.com/office/powerpoint/2010/main" val="1486128324"/>
              </p:ext>
            </p:extLst>
          </p:nvPr>
        </p:nvGraphicFramePr>
        <p:xfrm>
          <a:off x="4511824" y="548679"/>
          <a:ext cx="7468792" cy="5887901"/>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3" name="Chart 2">
            <a:extLst>
              <a:ext uri="{FF2B5EF4-FFF2-40B4-BE49-F238E27FC236}">
                <a16:creationId xmlns:a16="http://schemas.microsoft.com/office/drawing/2014/main" id="{423584AA-A7D8-B4EA-BDD3-85A3EA245D31}"/>
              </a:ext>
            </a:extLst>
          </p:cNvPr>
          <p:cNvGraphicFramePr>
            <a:graphicFrameLocks/>
          </p:cNvGraphicFramePr>
          <p:nvPr>
            <p:extLst>
              <p:ext uri="{D42A27DB-BD31-4B8C-83A1-F6EECF244321}">
                <p14:modId xmlns:p14="http://schemas.microsoft.com/office/powerpoint/2010/main" val="3843135862"/>
              </p:ext>
            </p:extLst>
          </p:nvPr>
        </p:nvGraphicFramePr>
        <p:xfrm>
          <a:off x="9768408" y="3429000"/>
          <a:ext cx="1747837" cy="2690812"/>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29184119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idx="4294967295"/>
          </p:nvPr>
        </p:nvSpPr>
        <p:spPr>
          <a:xfrm>
            <a:off x="1558926" y="260648"/>
            <a:ext cx="9144000" cy="576064"/>
          </a:xfrm>
        </p:spPr>
        <p:txBody>
          <a:bodyPr/>
          <a:lstStyle/>
          <a:p>
            <a:r>
              <a:rPr lang="lv-LV" altLang="lv-LV" sz="2400" b="1" dirty="0">
                <a:latin typeface="Arial" charset="0"/>
              </a:rPr>
              <a:t>Saturs</a:t>
            </a:r>
          </a:p>
        </p:txBody>
      </p:sp>
      <p:sp>
        <p:nvSpPr>
          <p:cNvPr id="3075" name="Rectangle 3"/>
          <p:cNvSpPr>
            <a:spLocks noGrp="1" noChangeArrowheads="1"/>
          </p:cNvSpPr>
          <p:nvPr>
            <p:ph type="body" idx="4294967295"/>
          </p:nvPr>
        </p:nvSpPr>
        <p:spPr>
          <a:xfrm>
            <a:off x="1558926" y="1468737"/>
            <a:ext cx="10009682" cy="4067201"/>
          </a:xfrm>
          <a:noFill/>
        </p:spPr>
        <p:txBody>
          <a:bodyPr/>
          <a:lstStyle/>
          <a:p>
            <a:pPr>
              <a:buClr>
                <a:schemeClr val="tx1"/>
              </a:buClr>
              <a:buNone/>
              <a:tabLst>
                <a:tab pos="7804150" algn="r"/>
              </a:tabLst>
            </a:pPr>
            <a:r>
              <a:rPr lang="lv-LV" altLang="lv-LV" sz="1400" dirty="0">
                <a:latin typeface="Arial" charset="0"/>
                <a:cs typeface="Arial" charset="0"/>
              </a:rPr>
              <a:t>Pētījuma tehniskā informācija</a:t>
            </a:r>
            <a:r>
              <a:rPr lang="lv-LV" altLang="lv-LV" sz="1400" u="dotted" dirty="0">
                <a:latin typeface="Arial" charset="0"/>
                <a:cs typeface="Arial" charset="0"/>
              </a:rPr>
              <a:t>			</a:t>
            </a:r>
            <a:r>
              <a:rPr lang="lv-LV" altLang="lv-LV" sz="1400" dirty="0">
                <a:latin typeface="Arial" charset="0"/>
                <a:cs typeface="Arial" charset="0"/>
              </a:rPr>
              <a:t>3</a:t>
            </a:r>
          </a:p>
          <a:p>
            <a:pPr>
              <a:buClr>
                <a:schemeClr val="tx1"/>
              </a:buClr>
              <a:buNone/>
              <a:tabLst>
                <a:tab pos="7804150" algn="r"/>
              </a:tabLst>
            </a:pPr>
            <a:r>
              <a:rPr lang="lv-LV" altLang="lv-LV" sz="1400" dirty="0">
                <a:latin typeface="Arial" charset="0"/>
                <a:cs typeface="Arial" charset="0"/>
              </a:rPr>
              <a:t>Respondentu </a:t>
            </a:r>
            <a:r>
              <a:rPr lang="lv-LV" altLang="lv-LV" sz="1400" dirty="0" err="1">
                <a:latin typeface="Arial" charset="0"/>
                <a:cs typeface="Arial" charset="0"/>
              </a:rPr>
              <a:t>sociāldemogrāfiskais</a:t>
            </a:r>
            <a:r>
              <a:rPr lang="lv-LV" altLang="lv-LV" sz="1400" dirty="0">
                <a:latin typeface="Arial" charset="0"/>
                <a:cs typeface="Arial" charset="0"/>
              </a:rPr>
              <a:t> raksturojums</a:t>
            </a:r>
            <a:r>
              <a:rPr lang="lv-LV" altLang="lv-LV" sz="1400" u="dotted" dirty="0">
                <a:latin typeface="Arial" charset="0"/>
                <a:cs typeface="Arial" charset="0"/>
              </a:rPr>
              <a:t>			</a:t>
            </a:r>
            <a:r>
              <a:rPr lang="lv-LV" altLang="lv-LV" sz="1400" dirty="0">
                <a:latin typeface="Arial" charset="0"/>
                <a:cs typeface="Arial" charset="0"/>
              </a:rPr>
              <a:t>4</a:t>
            </a:r>
          </a:p>
          <a:p>
            <a:pPr>
              <a:buClr>
                <a:schemeClr val="tx1"/>
              </a:buClr>
              <a:buNone/>
              <a:tabLst>
                <a:tab pos="7804150" algn="r"/>
              </a:tabLst>
            </a:pPr>
            <a:r>
              <a:rPr lang="lv-LV" altLang="lv-LV" sz="1400" dirty="0">
                <a:latin typeface="Arial" charset="0"/>
                <a:cs typeface="Arial" charset="0"/>
              </a:rPr>
              <a:t>Galvenie secinājumi</a:t>
            </a:r>
            <a:r>
              <a:rPr lang="lv-LV" altLang="lv-LV" sz="1400" u="dotted" dirty="0">
                <a:latin typeface="Arial" charset="0"/>
                <a:cs typeface="Arial" charset="0"/>
              </a:rPr>
              <a:t>			</a:t>
            </a:r>
            <a:r>
              <a:rPr lang="lv-LV" altLang="lv-LV" sz="1400" dirty="0">
                <a:latin typeface="Arial" charset="0"/>
                <a:cs typeface="Arial" charset="0"/>
              </a:rPr>
              <a:t>5</a:t>
            </a:r>
          </a:p>
          <a:p>
            <a:pPr>
              <a:buClr>
                <a:schemeClr val="tx1"/>
              </a:buClr>
              <a:buNone/>
              <a:tabLst>
                <a:tab pos="7804150" algn="r"/>
              </a:tabLst>
            </a:pPr>
            <a:r>
              <a:rPr lang="lv-LV" altLang="lv-LV" sz="1400" dirty="0">
                <a:latin typeface="Arial" charset="0"/>
                <a:cs typeface="Arial" charset="0"/>
              </a:rPr>
              <a:t>			</a:t>
            </a:r>
          </a:p>
          <a:p>
            <a:pPr>
              <a:buClr>
                <a:schemeClr val="tx1"/>
              </a:buClr>
              <a:buNone/>
              <a:tabLst>
                <a:tab pos="7804150" algn="r"/>
              </a:tabLst>
            </a:pPr>
            <a:r>
              <a:rPr lang="lv-LV" altLang="lv-LV" sz="1400" dirty="0">
                <a:latin typeface="Arial" charset="0"/>
                <a:cs typeface="Arial" charset="0"/>
              </a:rPr>
              <a:t>1. Uzticēšanās dažādām valsts un sabiedriskajām institūcijām</a:t>
            </a:r>
            <a:r>
              <a:rPr lang="lv-LV" altLang="lv-LV" sz="1400" u="dotted" dirty="0">
                <a:latin typeface="Arial" charset="0"/>
                <a:cs typeface="Arial" charset="0"/>
              </a:rPr>
              <a:t>			</a:t>
            </a:r>
            <a:r>
              <a:rPr lang="lv-LV" altLang="lv-LV" sz="1400" dirty="0">
                <a:latin typeface="Arial" charset="0"/>
                <a:cs typeface="Arial" charset="0"/>
              </a:rPr>
              <a:t>7</a:t>
            </a:r>
          </a:p>
          <a:p>
            <a:pPr>
              <a:buClr>
                <a:schemeClr val="tx1"/>
              </a:buClr>
              <a:buNone/>
              <a:tabLst>
                <a:tab pos="7804150" algn="r"/>
              </a:tabLst>
            </a:pPr>
            <a:r>
              <a:rPr lang="lv-LV" altLang="lv-LV" sz="1400" dirty="0">
                <a:latin typeface="Arial" charset="0"/>
                <a:cs typeface="Arial" charset="0"/>
              </a:rPr>
              <a:t>2. Uzskati par prokuroru un prokuratūras nodarbošanos</a:t>
            </a:r>
            <a:r>
              <a:rPr lang="lv-LV" altLang="lv-LV" sz="1400" u="dotted" dirty="0">
                <a:latin typeface="Arial" charset="0"/>
                <a:cs typeface="Arial" charset="0"/>
              </a:rPr>
              <a:t>			</a:t>
            </a:r>
            <a:r>
              <a:rPr lang="lv-LV" altLang="lv-LV" sz="1400" dirty="0">
                <a:latin typeface="Arial" charset="0"/>
                <a:cs typeface="Arial" charset="0"/>
              </a:rPr>
              <a:t>17</a:t>
            </a:r>
          </a:p>
          <a:p>
            <a:pPr marL="0" lvl="2" indent="0">
              <a:buNone/>
              <a:tabLst>
                <a:tab pos="7804150" algn="r"/>
              </a:tabLst>
            </a:pPr>
            <a:r>
              <a:rPr lang="lv-LV" altLang="lv-LV" sz="1400" dirty="0">
                <a:latin typeface="Arial" charset="0"/>
                <a:cs typeface="Arial" charset="0"/>
              </a:rPr>
              <a:t>3</a:t>
            </a:r>
            <a:r>
              <a:rPr lang="sv-SE" altLang="lv-LV" sz="1400" dirty="0">
                <a:latin typeface="Arial" charset="0"/>
                <a:cs typeface="Arial" charset="0"/>
              </a:rPr>
              <a:t>. Informētība par pašreizējā Latvijas Ģenerālprokurora vārdu</a:t>
            </a:r>
            <a:r>
              <a:rPr lang="lv-LV" altLang="lv-LV" sz="1400" u="dotted" dirty="0">
                <a:latin typeface="Arial" charset="0"/>
                <a:cs typeface="Arial" charset="0"/>
              </a:rPr>
              <a:t>			</a:t>
            </a:r>
            <a:r>
              <a:rPr lang="lv-LV" altLang="lv-LV" sz="1400" dirty="0">
                <a:latin typeface="Arial" charset="0"/>
                <a:cs typeface="Arial" charset="0"/>
              </a:rPr>
              <a:t>20</a:t>
            </a:r>
          </a:p>
          <a:p>
            <a:pPr marL="0" lvl="2" indent="0">
              <a:buNone/>
              <a:tabLst>
                <a:tab pos="7804150" algn="r"/>
              </a:tabLst>
            </a:pPr>
            <a:r>
              <a:rPr lang="lv-LV" altLang="lv-LV" sz="1400" dirty="0">
                <a:latin typeface="Arial" charset="0"/>
                <a:cs typeface="Arial" charset="0"/>
              </a:rPr>
              <a:t>4. Latvijas prokuratūras darba vērtējums</a:t>
            </a:r>
            <a:r>
              <a:rPr lang="lv-LV" altLang="lv-LV" sz="1400" u="dotted" dirty="0">
                <a:latin typeface="Arial" charset="0"/>
                <a:cs typeface="Arial" charset="0"/>
              </a:rPr>
              <a:t>			</a:t>
            </a:r>
            <a:r>
              <a:rPr lang="lv-LV" altLang="lv-LV" sz="1400" dirty="0">
                <a:latin typeface="Arial" charset="0"/>
                <a:cs typeface="Arial" charset="0"/>
              </a:rPr>
              <a:t>23</a:t>
            </a:r>
          </a:p>
          <a:p>
            <a:pPr marL="0" lvl="2" indent="0">
              <a:buNone/>
              <a:tabLst>
                <a:tab pos="7804150" algn="r"/>
              </a:tabLst>
            </a:pPr>
            <a:r>
              <a:rPr lang="lv-LV" altLang="lv-LV" sz="1400" dirty="0">
                <a:latin typeface="Arial" charset="0"/>
                <a:cs typeface="Arial" charset="0"/>
              </a:rPr>
              <a:t>5. Informācijas avoti par Latvijas prokuratūras darbu</a:t>
            </a:r>
            <a:r>
              <a:rPr lang="lv-LV" altLang="lv-LV" sz="1400" u="dotted" dirty="0">
                <a:latin typeface="Arial" charset="0"/>
                <a:cs typeface="Arial" charset="0"/>
              </a:rPr>
              <a:t>			</a:t>
            </a:r>
            <a:r>
              <a:rPr lang="lv-LV" altLang="lv-LV" sz="1400" dirty="0">
                <a:latin typeface="Arial" charset="0"/>
                <a:cs typeface="Arial" charset="0"/>
              </a:rPr>
              <a:t>36</a:t>
            </a:r>
          </a:p>
          <a:p>
            <a:pPr>
              <a:buClr>
                <a:schemeClr val="tx1"/>
              </a:buClr>
              <a:buNone/>
              <a:tabLst>
                <a:tab pos="7804150" algn="r"/>
              </a:tabLst>
            </a:pPr>
            <a:endParaRPr lang="lv-LV" altLang="lv-LV" sz="1400" dirty="0">
              <a:latin typeface="Arial" charset="0"/>
              <a:cs typeface="Arial" charset="0"/>
            </a:endParaRPr>
          </a:p>
          <a:p>
            <a:pPr>
              <a:buClr>
                <a:schemeClr val="tx1"/>
              </a:buClr>
              <a:buNone/>
              <a:tabLst>
                <a:tab pos="7804150" algn="r"/>
              </a:tabLst>
            </a:pPr>
            <a:r>
              <a:rPr lang="lv-LV" altLang="lv-LV" sz="1400" dirty="0">
                <a:latin typeface="Arial" charset="0"/>
                <a:cs typeface="Arial" charset="0"/>
              </a:rPr>
              <a:t>Pielikumi</a:t>
            </a:r>
            <a:r>
              <a:rPr lang="lv-LV" altLang="lv-LV" sz="1400" u="dotted" dirty="0">
                <a:latin typeface="Arial" charset="0"/>
                <a:cs typeface="Arial" charset="0"/>
              </a:rPr>
              <a:t>			</a:t>
            </a:r>
            <a:r>
              <a:rPr lang="lv-LV" altLang="lv-LV" sz="1400" dirty="0">
                <a:latin typeface="Arial" charset="0"/>
                <a:cs typeface="Arial" charset="0"/>
              </a:rPr>
              <a:t>40</a:t>
            </a:r>
          </a:p>
          <a:p>
            <a:pPr>
              <a:buClr>
                <a:schemeClr val="tx1"/>
              </a:buClr>
              <a:buNone/>
              <a:tabLst>
                <a:tab pos="7804150" algn="r"/>
              </a:tabLst>
            </a:pPr>
            <a:r>
              <a:rPr lang="lv-LV" altLang="lv-LV" sz="1400" dirty="0">
                <a:latin typeface="Arial" charset="0"/>
                <a:cs typeface="Arial" charset="0"/>
              </a:rPr>
              <a:t>Aptaujā izmantotā anketa</a:t>
            </a:r>
            <a:r>
              <a:rPr lang="lv-LV" altLang="lv-LV" sz="1400" u="dotted" dirty="0">
                <a:latin typeface="Arial" charset="0"/>
                <a:cs typeface="Arial" charset="0"/>
              </a:rPr>
              <a:t>			</a:t>
            </a:r>
            <a:r>
              <a:rPr lang="lv-LV" altLang="lv-LV" sz="1400" dirty="0">
                <a:latin typeface="Arial" charset="0"/>
                <a:cs typeface="Arial" charset="0"/>
              </a:rPr>
              <a:t>41</a:t>
            </a:r>
          </a:p>
          <a:p>
            <a:pPr>
              <a:buClr>
                <a:schemeClr val="tx1"/>
              </a:buClr>
              <a:buNone/>
              <a:tabLst>
                <a:tab pos="7804150" algn="r"/>
              </a:tabLst>
            </a:pPr>
            <a:r>
              <a:rPr lang="lv-LV" altLang="lv-LV" sz="1400" dirty="0">
                <a:latin typeface="Arial" charset="0"/>
                <a:cs typeface="Arial" charset="0"/>
              </a:rPr>
              <a:t>Statistiskās kļūdas novērtēšanas tabula</a:t>
            </a:r>
            <a:r>
              <a:rPr lang="lv-LV" altLang="lv-LV" sz="1400" u="dotted" dirty="0">
                <a:latin typeface="Arial" charset="0"/>
                <a:cs typeface="Arial" charset="0"/>
              </a:rPr>
              <a:t>			</a:t>
            </a:r>
            <a:r>
              <a:rPr lang="lv-LV" altLang="lv-LV" sz="1400" dirty="0">
                <a:latin typeface="Arial" charset="0"/>
                <a:cs typeface="Arial" charset="0"/>
              </a:rPr>
              <a:t>43</a:t>
            </a:r>
          </a:p>
        </p:txBody>
      </p:sp>
      <p:sp>
        <p:nvSpPr>
          <p:cNvPr id="3078" name="Slide Number Placeholder 3"/>
          <p:cNvSpPr>
            <a:spLocks noGrp="1" noChangeArrowheads="1"/>
          </p:cNvSpPr>
          <p:nvPr>
            <p:ph type="sldNum" sz="quarter" idx="12"/>
          </p:nvPr>
        </p:nvSpPr>
        <p:spPr>
          <a:xfrm>
            <a:off x="0" y="6532363"/>
            <a:ext cx="983432" cy="238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l">
              <a:spcBef>
                <a:spcPct val="0"/>
              </a:spcBef>
              <a:buFontTx/>
              <a:buNone/>
            </a:pPr>
            <a:fld id="{90B939A4-89C0-4D9B-B3F5-4EA18537F26D}" type="slidenum">
              <a:rPr lang="lv-LV" altLang="lv-LV" sz="1100" smtClean="0">
                <a:latin typeface="Arial" charset="0"/>
              </a:rPr>
              <a:pPr algn="l">
                <a:spcBef>
                  <a:spcPct val="0"/>
                </a:spcBef>
                <a:buFontTx/>
                <a:buNone/>
              </a:pPr>
              <a:t>2</a:t>
            </a:fld>
            <a:endParaRPr lang="lv-LV" altLang="lv-LV" sz="1100" dirty="0">
              <a:latin typeface="Arial" charset="0"/>
            </a:endParaRPr>
          </a:p>
          <a:p>
            <a:pPr algn="l">
              <a:spcBef>
                <a:spcPct val="0"/>
              </a:spcBef>
              <a:buFontTx/>
              <a:buNone/>
            </a:pPr>
            <a:r>
              <a:rPr lang="lv-LV" altLang="lv-LV" sz="1100" dirty="0">
                <a:latin typeface="Arial" charset="0"/>
              </a:rPr>
              <a:t>04./05.2026.</a:t>
            </a:r>
          </a:p>
        </p:txBody>
      </p:sp>
      <p:pic>
        <p:nvPicPr>
          <p:cNvPr id="7" name="Attēls 2">
            <a:extLst>
              <a:ext uri="{FF2B5EF4-FFF2-40B4-BE49-F238E27FC236}">
                <a16:creationId xmlns:a16="http://schemas.microsoft.com/office/drawing/2014/main" id="{8E591482-B1FA-7571-209A-047A08B2101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92544" y="6309320"/>
            <a:ext cx="1025525" cy="446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noChangeArrowheads="1"/>
          </p:cNvSpPr>
          <p:nvPr>
            <p:ph type="ctrTitle"/>
          </p:nvPr>
        </p:nvSpPr>
        <p:spPr>
          <a:xfrm>
            <a:off x="2279576" y="2456892"/>
            <a:ext cx="7772400" cy="1944216"/>
          </a:xfrm>
        </p:spPr>
        <p:txBody>
          <a:bodyPr/>
          <a:lstStyle/>
          <a:p>
            <a:r>
              <a:rPr lang="lv-LV" altLang="en-US" sz="4000" b="1" dirty="0">
                <a:latin typeface="Arial" charset="0"/>
                <a:cs typeface="Arial" charset="0"/>
              </a:rPr>
              <a:t>3. Informētība par pašreizējā Latvijas Ģenerālprokurora vārdu </a:t>
            </a:r>
          </a:p>
        </p:txBody>
      </p:sp>
      <p:pic>
        <p:nvPicPr>
          <p:cNvPr id="6148" name="Picture 5" descr="LV_green (3x mazak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76520" y="6165304"/>
            <a:ext cx="1263041" cy="5486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lide Number Placeholder 3"/>
          <p:cNvSpPr>
            <a:spLocks noGrp="1" noChangeArrowheads="1"/>
          </p:cNvSpPr>
          <p:nvPr>
            <p:ph type="sldNum" sz="quarter" idx="12"/>
          </p:nvPr>
        </p:nvSpPr>
        <p:spPr>
          <a:xfrm>
            <a:off x="0" y="6532363"/>
            <a:ext cx="983432" cy="238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l">
              <a:spcBef>
                <a:spcPct val="0"/>
              </a:spcBef>
              <a:buFontTx/>
              <a:buNone/>
            </a:pPr>
            <a:fld id="{90B939A4-89C0-4D9B-B3F5-4EA18537F26D}" type="slidenum">
              <a:rPr lang="lv-LV" altLang="lv-LV" sz="1100" smtClean="0">
                <a:latin typeface="Arial" charset="0"/>
              </a:rPr>
              <a:pPr algn="l">
                <a:spcBef>
                  <a:spcPct val="0"/>
                </a:spcBef>
                <a:buFontTx/>
                <a:buNone/>
              </a:pPr>
              <a:t>20</a:t>
            </a:fld>
            <a:endParaRPr lang="lv-LV" altLang="lv-LV" sz="1100" dirty="0">
              <a:latin typeface="Arial" charset="0"/>
            </a:endParaRPr>
          </a:p>
          <a:p>
            <a:pPr algn="l">
              <a:spcBef>
                <a:spcPct val="0"/>
              </a:spcBef>
              <a:buFontTx/>
              <a:buNone/>
            </a:pPr>
            <a:r>
              <a:rPr lang="lv-LV" altLang="lv-LV" sz="1100" dirty="0">
                <a:latin typeface="Arial" charset="0"/>
              </a:rPr>
              <a:t>04./05.2026.</a:t>
            </a:r>
          </a:p>
        </p:txBody>
      </p:sp>
    </p:spTree>
    <p:extLst>
      <p:ext uri="{BB962C8B-B14F-4D97-AF65-F5344CB8AC3E}">
        <p14:creationId xmlns:p14="http://schemas.microsoft.com/office/powerpoint/2010/main" val="32211664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1" name="Picture 5" descr="LV_green (3x mazak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40802" y="6408564"/>
            <a:ext cx="931862" cy="404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a:extLst>
              <a:ext uri="{FF2B5EF4-FFF2-40B4-BE49-F238E27FC236}">
                <a16:creationId xmlns:a16="http://schemas.microsoft.com/office/drawing/2014/main" id="{85BF3469-CB77-6534-7A9B-E1B58006B7F9}"/>
              </a:ext>
            </a:extLst>
          </p:cNvPr>
          <p:cNvSpPr/>
          <p:nvPr/>
        </p:nvSpPr>
        <p:spPr>
          <a:xfrm>
            <a:off x="407368" y="4437112"/>
            <a:ext cx="3888432" cy="553998"/>
          </a:xfrm>
          <a:prstGeom prst="rect">
            <a:avLst/>
          </a:prstGeom>
          <a:noFill/>
        </p:spPr>
        <p:txBody>
          <a:bodyPr wrap="square">
            <a:spAutoFit/>
          </a:bodyPr>
          <a:lstStyle/>
          <a:p>
            <a:pPr algn="just"/>
            <a:r>
              <a:rPr lang="lv-LV" sz="1000" b="0" dirty="0">
                <a:solidFill>
                  <a:srgbClr val="000000"/>
                </a:solidFill>
                <a:latin typeface="Arial" panose="020B0604020202020204" pitchFamily="34" charset="0"/>
                <a:cs typeface="Arial" panose="020B0604020202020204" pitchFamily="34" charset="0"/>
              </a:rPr>
              <a:t>*Kategorijā "</a:t>
            </a:r>
            <a:r>
              <a:rPr lang="lv-LV" sz="1000" b="0" i="1" u="sng" dirty="0">
                <a:solidFill>
                  <a:srgbClr val="000000"/>
                </a:solidFill>
                <a:latin typeface="Arial" panose="020B0604020202020204" pitchFamily="34" charset="0"/>
                <a:cs typeface="Arial" panose="020B0604020202020204" pitchFamily="34" charset="0"/>
              </a:rPr>
              <a:t>Cita atbilde</a:t>
            </a:r>
            <a:r>
              <a:rPr lang="lv-LV" sz="1000" b="0" dirty="0">
                <a:solidFill>
                  <a:srgbClr val="000000"/>
                </a:solidFill>
                <a:latin typeface="Arial" panose="020B0604020202020204" pitchFamily="34" charset="0"/>
                <a:cs typeface="Arial" panose="020B0604020202020204" pitchFamily="34" charset="0"/>
              </a:rPr>
              <a:t>" ietilpst (katra minēta 1 reizi): </a:t>
            </a:r>
            <a:r>
              <a:rPr lang="lv-LV" sz="1000" b="0" i="1" dirty="0">
                <a:solidFill>
                  <a:srgbClr val="000000"/>
                </a:solidFill>
                <a:latin typeface="Arial" panose="020B0604020202020204" pitchFamily="34" charset="0"/>
                <a:cs typeface="Arial" panose="020B0604020202020204" pitchFamily="34" charset="0"/>
              </a:rPr>
              <a:t>"Juris"; "kaut kāda sieviete"; "laikam kaut kāda sieviete, bet vārdu neatceros"; "Pokainis"; "Pujāts".</a:t>
            </a:r>
          </a:p>
        </p:txBody>
      </p:sp>
      <p:sp>
        <p:nvSpPr>
          <p:cNvPr id="10" name="Slide Number Placeholder 3"/>
          <p:cNvSpPr>
            <a:spLocks noGrp="1" noChangeArrowheads="1"/>
          </p:cNvSpPr>
          <p:nvPr>
            <p:ph type="sldNum" sz="quarter" idx="12"/>
          </p:nvPr>
        </p:nvSpPr>
        <p:spPr>
          <a:xfrm>
            <a:off x="0" y="6532363"/>
            <a:ext cx="983432" cy="238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l">
              <a:spcBef>
                <a:spcPct val="0"/>
              </a:spcBef>
              <a:buFontTx/>
              <a:buNone/>
            </a:pPr>
            <a:fld id="{90B939A4-89C0-4D9B-B3F5-4EA18537F26D}" type="slidenum">
              <a:rPr lang="lv-LV" altLang="lv-LV" sz="1100" smtClean="0">
                <a:latin typeface="Arial" charset="0"/>
              </a:rPr>
              <a:pPr algn="l">
                <a:spcBef>
                  <a:spcPct val="0"/>
                </a:spcBef>
                <a:buFontTx/>
                <a:buNone/>
              </a:pPr>
              <a:t>21</a:t>
            </a:fld>
            <a:endParaRPr lang="lv-LV" altLang="lv-LV" sz="1100" dirty="0">
              <a:latin typeface="Arial" charset="0"/>
            </a:endParaRPr>
          </a:p>
          <a:p>
            <a:pPr algn="l">
              <a:spcBef>
                <a:spcPct val="0"/>
              </a:spcBef>
              <a:buFontTx/>
              <a:buNone/>
            </a:pPr>
            <a:r>
              <a:rPr lang="lv-LV" altLang="lv-LV" sz="1100" dirty="0">
                <a:latin typeface="Arial" charset="0"/>
              </a:rPr>
              <a:t>04./05.2026.</a:t>
            </a:r>
          </a:p>
        </p:txBody>
      </p:sp>
      <p:sp>
        <p:nvSpPr>
          <p:cNvPr id="12" name="Rectangle 11">
            <a:extLst>
              <a:ext uri="{FF2B5EF4-FFF2-40B4-BE49-F238E27FC236}">
                <a16:creationId xmlns:a16="http://schemas.microsoft.com/office/drawing/2014/main" id="{3553CE26-CD0C-EBCD-4F8E-EB5363D5CBBB}"/>
              </a:ext>
            </a:extLst>
          </p:cNvPr>
          <p:cNvSpPr/>
          <p:nvPr/>
        </p:nvSpPr>
        <p:spPr>
          <a:xfrm>
            <a:off x="479376" y="3327375"/>
            <a:ext cx="2890245" cy="461665"/>
          </a:xfrm>
          <a:prstGeom prst="rect">
            <a:avLst/>
          </a:prstGeom>
          <a:ln w="12700">
            <a:solidFill>
              <a:schemeClr val="bg2">
                <a:lumMod val="40000"/>
                <a:lumOff val="60000"/>
              </a:schemeClr>
            </a:solidFill>
            <a:prstDash val="solid"/>
          </a:ln>
        </p:spPr>
        <p:txBody>
          <a:bodyPr wrap="square">
            <a:spAutoFit/>
          </a:bodyPr>
          <a:lstStyle/>
          <a:p>
            <a:pPr algn="ctr"/>
            <a:r>
              <a:rPr lang="lv-LV" sz="1100" dirty="0">
                <a:solidFill>
                  <a:srgbClr val="3D3D3D"/>
                </a:solidFill>
              </a:rPr>
              <a:t>Atvērtais jautājums </a:t>
            </a:r>
            <a:r>
              <a:rPr lang="lv-LV" sz="1200" b="0" dirty="0">
                <a:solidFill>
                  <a:srgbClr val="3D3D3D"/>
                </a:solidFill>
              </a:rPr>
              <a:t>– respondentiem netika piedāvāti atbilžu varianti</a:t>
            </a:r>
          </a:p>
        </p:txBody>
      </p:sp>
      <p:sp>
        <p:nvSpPr>
          <p:cNvPr id="16" name="Rectangle 7"/>
          <p:cNvSpPr txBox="1">
            <a:spLocks noChangeArrowheads="1"/>
          </p:cNvSpPr>
          <p:nvPr/>
        </p:nvSpPr>
        <p:spPr bwMode="auto">
          <a:xfrm>
            <a:off x="372409" y="548679"/>
            <a:ext cx="3923391" cy="920841"/>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lgn="just">
              <a:defRPr/>
            </a:pPr>
            <a:r>
              <a:rPr lang="lv-LV" altLang="lv-LV" sz="2000" kern="0" dirty="0">
                <a:latin typeface="Arial" panose="020B0604020202020204" pitchFamily="34" charset="0"/>
              </a:rPr>
              <a:t>3. Informētība par pašreizējā Latvijas Ģenerālprokurora vārdu </a:t>
            </a:r>
          </a:p>
        </p:txBody>
      </p:sp>
      <p:sp>
        <p:nvSpPr>
          <p:cNvPr id="17" name="Rectangle 8"/>
          <p:cNvSpPr>
            <a:spLocks noChangeArrowheads="1"/>
          </p:cNvSpPr>
          <p:nvPr/>
        </p:nvSpPr>
        <p:spPr bwMode="auto">
          <a:xfrm>
            <a:off x="407368" y="1669576"/>
            <a:ext cx="388843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just" eaLnBrk="1" hangingPunct="1">
              <a:spcBef>
                <a:spcPct val="0"/>
              </a:spcBef>
              <a:buFontTx/>
              <a:buNone/>
            </a:pPr>
            <a:r>
              <a:rPr lang="lv-LV" altLang="lv-LV" sz="1200" b="0" i="1" dirty="0">
                <a:latin typeface="Arial" charset="0"/>
              </a:rPr>
              <a:t>L3. Vai Jūs zināt un varat man pateikt, kā sauc pašreizējo Latvijas Ģenerālprokuroru?</a:t>
            </a:r>
          </a:p>
        </p:txBody>
      </p:sp>
      <p:graphicFrame>
        <p:nvGraphicFramePr>
          <p:cNvPr id="3" name="Chart 2">
            <a:extLst>
              <a:ext uri="{FF2B5EF4-FFF2-40B4-BE49-F238E27FC236}">
                <a16:creationId xmlns:a16="http://schemas.microsoft.com/office/drawing/2014/main" id="{CFCD8A97-8019-672A-D767-F669C83A6C3D}"/>
              </a:ext>
            </a:extLst>
          </p:cNvPr>
          <p:cNvGraphicFramePr>
            <a:graphicFrameLocks/>
          </p:cNvGraphicFramePr>
          <p:nvPr>
            <p:extLst>
              <p:ext uri="{D42A27DB-BD31-4B8C-83A1-F6EECF244321}">
                <p14:modId xmlns:p14="http://schemas.microsoft.com/office/powerpoint/2010/main" val="1131664958"/>
              </p:ext>
            </p:extLst>
          </p:nvPr>
        </p:nvGraphicFramePr>
        <p:xfrm>
          <a:off x="5231904" y="1009098"/>
          <a:ext cx="6336704" cy="494018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Chart 3">
            <a:extLst>
              <a:ext uri="{FF2B5EF4-FFF2-40B4-BE49-F238E27FC236}">
                <a16:creationId xmlns:a16="http://schemas.microsoft.com/office/drawing/2014/main" id="{B003EA48-40B7-DB23-8B79-EC56D97DA197}"/>
              </a:ext>
            </a:extLst>
          </p:cNvPr>
          <p:cNvGraphicFramePr>
            <a:graphicFrameLocks/>
          </p:cNvGraphicFramePr>
          <p:nvPr>
            <p:extLst>
              <p:ext uri="{D42A27DB-BD31-4B8C-83A1-F6EECF244321}">
                <p14:modId xmlns:p14="http://schemas.microsoft.com/office/powerpoint/2010/main" val="1835509826"/>
              </p:ext>
            </p:extLst>
          </p:nvPr>
        </p:nvGraphicFramePr>
        <p:xfrm>
          <a:off x="8040216" y="2780928"/>
          <a:ext cx="3919537" cy="2528887"/>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134896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1" name="Picture 5" descr="LV_green (3x mazak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40802" y="6408564"/>
            <a:ext cx="931862" cy="404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9"/>
          <p:cNvSpPr txBox="1"/>
          <p:nvPr/>
        </p:nvSpPr>
        <p:spPr>
          <a:xfrm>
            <a:off x="407369" y="2527012"/>
            <a:ext cx="4464495" cy="461665"/>
          </a:xfrm>
          <a:prstGeom prst="rect">
            <a:avLst/>
          </a:prstGeom>
          <a:noFill/>
        </p:spPr>
        <p:txBody>
          <a:bodyPr wrap="square" rtlCol="0">
            <a:spAutoFit/>
          </a:bodyPr>
          <a:lstStyle/>
          <a:p>
            <a:r>
              <a:rPr lang="lv-LV" sz="1200" dirty="0">
                <a:solidFill>
                  <a:schemeClr val="tx1"/>
                </a:solidFill>
              </a:rPr>
              <a:t>05.2022., 06.2024. un 04./05.2026.gada aptauju datu salīdzinājums</a:t>
            </a:r>
          </a:p>
        </p:txBody>
      </p:sp>
      <p:sp>
        <p:nvSpPr>
          <p:cNvPr id="12" name="Rectangle 11">
            <a:extLst>
              <a:ext uri="{FF2B5EF4-FFF2-40B4-BE49-F238E27FC236}">
                <a16:creationId xmlns:a16="http://schemas.microsoft.com/office/drawing/2014/main" id="{3553CE26-CD0C-EBCD-4F8E-EB5363D5CBBB}"/>
              </a:ext>
            </a:extLst>
          </p:cNvPr>
          <p:cNvSpPr/>
          <p:nvPr/>
        </p:nvSpPr>
        <p:spPr>
          <a:xfrm>
            <a:off x="479376" y="3327375"/>
            <a:ext cx="2890245" cy="461665"/>
          </a:xfrm>
          <a:prstGeom prst="rect">
            <a:avLst/>
          </a:prstGeom>
          <a:ln w="12700">
            <a:solidFill>
              <a:schemeClr val="bg2">
                <a:lumMod val="40000"/>
                <a:lumOff val="60000"/>
              </a:schemeClr>
            </a:solidFill>
            <a:prstDash val="solid"/>
          </a:ln>
        </p:spPr>
        <p:txBody>
          <a:bodyPr wrap="square">
            <a:spAutoFit/>
          </a:bodyPr>
          <a:lstStyle/>
          <a:p>
            <a:pPr algn="ctr"/>
            <a:r>
              <a:rPr lang="lv-LV" sz="1100" dirty="0">
                <a:solidFill>
                  <a:srgbClr val="3D3D3D"/>
                </a:solidFill>
              </a:rPr>
              <a:t>Atvērtais jautājums </a:t>
            </a:r>
            <a:r>
              <a:rPr lang="lv-LV" sz="1200" b="0" dirty="0">
                <a:solidFill>
                  <a:srgbClr val="3D3D3D"/>
                </a:solidFill>
              </a:rPr>
              <a:t>– respondentiem netika piedāvāti atbilžu varianti</a:t>
            </a:r>
          </a:p>
        </p:txBody>
      </p:sp>
      <p:sp>
        <p:nvSpPr>
          <p:cNvPr id="14" name="Slide Number Placeholder 3"/>
          <p:cNvSpPr>
            <a:spLocks noGrp="1" noChangeArrowheads="1"/>
          </p:cNvSpPr>
          <p:nvPr>
            <p:ph type="sldNum" sz="quarter" idx="12"/>
          </p:nvPr>
        </p:nvSpPr>
        <p:spPr>
          <a:xfrm>
            <a:off x="0" y="6532363"/>
            <a:ext cx="983432" cy="238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l">
              <a:spcBef>
                <a:spcPct val="0"/>
              </a:spcBef>
              <a:buFontTx/>
              <a:buNone/>
            </a:pPr>
            <a:fld id="{90B939A4-89C0-4D9B-B3F5-4EA18537F26D}" type="slidenum">
              <a:rPr lang="lv-LV" altLang="lv-LV" sz="1100" smtClean="0">
                <a:latin typeface="Arial" charset="0"/>
              </a:rPr>
              <a:pPr algn="l">
                <a:spcBef>
                  <a:spcPct val="0"/>
                </a:spcBef>
                <a:buFontTx/>
                <a:buNone/>
              </a:pPr>
              <a:t>22</a:t>
            </a:fld>
            <a:endParaRPr lang="lv-LV" altLang="lv-LV" sz="1100" dirty="0">
              <a:latin typeface="Arial" charset="0"/>
            </a:endParaRPr>
          </a:p>
          <a:p>
            <a:pPr algn="l">
              <a:spcBef>
                <a:spcPct val="0"/>
              </a:spcBef>
              <a:buFontTx/>
              <a:buNone/>
            </a:pPr>
            <a:r>
              <a:rPr lang="lv-LV" altLang="lv-LV" sz="1100" dirty="0">
                <a:latin typeface="Arial" charset="0"/>
              </a:rPr>
              <a:t>04./05.2026.</a:t>
            </a:r>
          </a:p>
        </p:txBody>
      </p:sp>
      <p:sp>
        <p:nvSpPr>
          <p:cNvPr id="15" name="Rectangle 7"/>
          <p:cNvSpPr txBox="1">
            <a:spLocks noChangeArrowheads="1"/>
          </p:cNvSpPr>
          <p:nvPr/>
        </p:nvSpPr>
        <p:spPr bwMode="auto">
          <a:xfrm>
            <a:off x="372409" y="548679"/>
            <a:ext cx="3923391" cy="920841"/>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lgn="just">
              <a:defRPr/>
            </a:pPr>
            <a:r>
              <a:rPr lang="lv-LV" altLang="lv-LV" sz="2000" kern="0" dirty="0">
                <a:latin typeface="Arial" panose="020B0604020202020204" pitchFamily="34" charset="0"/>
              </a:rPr>
              <a:t>3. Informētība par pašreizējā Latvijas Ģenerālprokurora vārdu </a:t>
            </a:r>
          </a:p>
        </p:txBody>
      </p:sp>
      <p:sp>
        <p:nvSpPr>
          <p:cNvPr id="16" name="Rectangle 8"/>
          <p:cNvSpPr>
            <a:spLocks noChangeArrowheads="1"/>
          </p:cNvSpPr>
          <p:nvPr/>
        </p:nvSpPr>
        <p:spPr bwMode="auto">
          <a:xfrm>
            <a:off x="407368" y="1669576"/>
            <a:ext cx="388843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just" eaLnBrk="1" hangingPunct="1">
              <a:spcBef>
                <a:spcPct val="0"/>
              </a:spcBef>
              <a:buFontTx/>
              <a:buNone/>
            </a:pPr>
            <a:r>
              <a:rPr lang="lv-LV" altLang="lv-LV" sz="1200" b="0" i="1" dirty="0">
                <a:latin typeface="Arial" charset="0"/>
              </a:rPr>
              <a:t>L3. Vai Jūs zināt un varat man pateikt, kā sauc pašreizējo Latvijas Ģenerālprokuroru?</a:t>
            </a:r>
          </a:p>
        </p:txBody>
      </p:sp>
      <p:graphicFrame>
        <p:nvGraphicFramePr>
          <p:cNvPr id="4" name="Chart 3">
            <a:extLst>
              <a:ext uri="{FF2B5EF4-FFF2-40B4-BE49-F238E27FC236}">
                <a16:creationId xmlns:a16="http://schemas.microsoft.com/office/drawing/2014/main" id="{F2AADD88-47E6-F7AC-33F5-A5E17FD08039}"/>
              </a:ext>
            </a:extLst>
          </p:cNvPr>
          <p:cNvGraphicFramePr>
            <a:graphicFrameLocks/>
          </p:cNvGraphicFramePr>
          <p:nvPr>
            <p:extLst>
              <p:ext uri="{D42A27DB-BD31-4B8C-83A1-F6EECF244321}">
                <p14:modId xmlns:p14="http://schemas.microsoft.com/office/powerpoint/2010/main" val="3300427513"/>
              </p:ext>
            </p:extLst>
          </p:nvPr>
        </p:nvGraphicFramePr>
        <p:xfrm>
          <a:off x="4655840" y="418095"/>
          <a:ext cx="7291113" cy="6280224"/>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6" name="Chart 5">
            <a:extLst>
              <a:ext uri="{FF2B5EF4-FFF2-40B4-BE49-F238E27FC236}">
                <a16:creationId xmlns:a16="http://schemas.microsoft.com/office/drawing/2014/main" id="{5F29706A-7FB9-51D3-29B2-99996FC4EEB6}"/>
              </a:ext>
            </a:extLst>
          </p:cNvPr>
          <p:cNvGraphicFramePr>
            <a:graphicFrameLocks/>
          </p:cNvGraphicFramePr>
          <p:nvPr>
            <p:extLst>
              <p:ext uri="{D42A27DB-BD31-4B8C-83A1-F6EECF244321}">
                <p14:modId xmlns:p14="http://schemas.microsoft.com/office/powerpoint/2010/main" val="1206457640"/>
              </p:ext>
            </p:extLst>
          </p:nvPr>
        </p:nvGraphicFramePr>
        <p:xfrm>
          <a:off x="8976320" y="2420888"/>
          <a:ext cx="2409825" cy="3440906"/>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9462736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noChangeArrowheads="1"/>
          </p:cNvSpPr>
          <p:nvPr>
            <p:ph type="ctrTitle"/>
          </p:nvPr>
        </p:nvSpPr>
        <p:spPr>
          <a:xfrm>
            <a:off x="2351584" y="2348880"/>
            <a:ext cx="7772400" cy="1944216"/>
          </a:xfrm>
        </p:spPr>
        <p:txBody>
          <a:bodyPr/>
          <a:lstStyle/>
          <a:p>
            <a:r>
              <a:rPr lang="lv-LV" altLang="en-US" sz="4000" b="1" dirty="0">
                <a:latin typeface="Arial" charset="0"/>
                <a:cs typeface="Arial" charset="0"/>
              </a:rPr>
              <a:t>4. Latvijas prokuratūras darba vērtējums </a:t>
            </a:r>
          </a:p>
        </p:txBody>
      </p:sp>
      <p:pic>
        <p:nvPicPr>
          <p:cNvPr id="6148" name="Picture 5" descr="LV_green (3x mazak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76520" y="6165304"/>
            <a:ext cx="1263041" cy="5486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lide Number Placeholder 3"/>
          <p:cNvSpPr>
            <a:spLocks noGrp="1" noChangeArrowheads="1"/>
          </p:cNvSpPr>
          <p:nvPr>
            <p:ph type="sldNum" sz="quarter" idx="12"/>
          </p:nvPr>
        </p:nvSpPr>
        <p:spPr>
          <a:xfrm>
            <a:off x="0" y="6532363"/>
            <a:ext cx="983432" cy="238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l">
              <a:spcBef>
                <a:spcPct val="0"/>
              </a:spcBef>
              <a:buFontTx/>
              <a:buNone/>
            </a:pPr>
            <a:fld id="{90B939A4-89C0-4D9B-B3F5-4EA18537F26D}" type="slidenum">
              <a:rPr lang="lv-LV" altLang="lv-LV" sz="1100" smtClean="0">
                <a:latin typeface="Arial" charset="0"/>
              </a:rPr>
              <a:pPr algn="l">
                <a:spcBef>
                  <a:spcPct val="0"/>
                </a:spcBef>
                <a:buFontTx/>
                <a:buNone/>
              </a:pPr>
              <a:t>23</a:t>
            </a:fld>
            <a:endParaRPr lang="lv-LV" altLang="lv-LV" sz="1100" dirty="0">
              <a:latin typeface="Arial" charset="0"/>
            </a:endParaRPr>
          </a:p>
          <a:p>
            <a:pPr algn="l">
              <a:spcBef>
                <a:spcPct val="0"/>
              </a:spcBef>
              <a:buFontTx/>
              <a:buNone/>
            </a:pPr>
            <a:r>
              <a:rPr lang="lv-LV" altLang="lv-LV" sz="1100" dirty="0">
                <a:latin typeface="Arial" charset="0"/>
              </a:rPr>
              <a:t>04./05.2026.</a:t>
            </a:r>
          </a:p>
        </p:txBody>
      </p:sp>
    </p:spTree>
    <p:extLst>
      <p:ext uri="{BB962C8B-B14F-4D97-AF65-F5344CB8AC3E}">
        <p14:creationId xmlns:p14="http://schemas.microsoft.com/office/powerpoint/2010/main" val="33358868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txBox="1">
            <a:spLocks noChangeArrowheads="1"/>
          </p:cNvSpPr>
          <p:nvPr/>
        </p:nvSpPr>
        <p:spPr bwMode="auto">
          <a:xfrm>
            <a:off x="1629072" y="126216"/>
            <a:ext cx="8933855" cy="828090"/>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defRPr/>
            </a:pPr>
            <a:r>
              <a:rPr lang="lv-LV" altLang="lv-LV" sz="2000" kern="0" dirty="0">
                <a:latin typeface="Arial" panose="020B0604020202020204" pitchFamily="34" charset="0"/>
              </a:rPr>
              <a:t>4. Latvijas prokuratūras darba vērtējums </a:t>
            </a:r>
          </a:p>
        </p:txBody>
      </p:sp>
      <p:pic>
        <p:nvPicPr>
          <p:cNvPr id="7171" name="Picture 5" descr="LV_green (3x mazak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40802" y="6408564"/>
            <a:ext cx="931862" cy="404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2" name="Rectangle 8"/>
          <p:cNvSpPr>
            <a:spLocks noChangeArrowheads="1"/>
          </p:cNvSpPr>
          <p:nvPr/>
        </p:nvSpPr>
        <p:spPr bwMode="auto">
          <a:xfrm>
            <a:off x="551384" y="1065947"/>
            <a:ext cx="873125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just" eaLnBrk="1" hangingPunct="1">
              <a:spcBef>
                <a:spcPct val="0"/>
              </a:spcBef>
              <a:buFontTx/>
              <a:buNone/>
            </a:pPr>
            <a:r>
              <a:rPr lang="lv-LV" altLang="lv-LV" sz="1200" b="0" i="1" dirty="0">
                <a:latin typeface="Arial" charset="0"/>
              </a:rPr>
              <a:t>L4. Ņemot vērā visu, ko Jūs par to zināt, kā Jūs kopumā novērtētu Latvijas prokuratūras darbu? Vai Jūs to vērtētu…</a:t>
            </a:r>
          </a:p>
        </p:txBody>
      </p:sp>
      <p:sp>
        <p:nvSpPr>
          <p:cNvPr id="7" name="Slide Number Placeholder 3"/>
          <p:cNvSpPr>
            <a:spLocks noGrp="1" noChangeArrowheads="1"/>
          </p:cNvSpPr>
          <p:nvPr>
            <p:ph type="sldNum" sz="quarter" idx="12"/>
          </p:nvPr>
        </p:nvSpPr>
        <p:spPr>
          <a:xfrm>
            <a:off x="0" y="6532363"/>
            <a:ext cx="983432" cy="238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l">
              <a:spcBef>
                <a:spcPct val="0"/>
              </a:spcBef>
              <a:buFontTx/>
              <a:buNone/>
            </a:pPr>
            <a:fld id="{90B939A4-89C0-4D9B-B3F5-4EA18537F26D}" type="slidenum">
              <a:rPr lang="lv-LV" altLang="lv-LV" sz="1100" smtClean="0">
                <a:latin typeface="Arial" charset="0"/>
              </a:rPr>
              <a:pPr algn="l">
                <a:spcBef>
                  <a:spcPct val="0"/>
                </a:spcBef>
                <a:buFontTx/>
                <a:buNone/>
              </a:pPr>
              <a:t>24</a:t>
            </a:fld>
            <a:endParaRPr lang="lv-LV" altLang="lv-LV" sz="1100" dirty="0">
              <a:latin typeface="Arial" charset="0"/>
            </a:endParaRPr>
          </a:p>
          <a:p>
            <a:pPr algn="l">
              <a:spcBef>
                <a:spcPct val="0"/>
              </a:spcBef>
              <a:buFontTx/>
              <a:buNone/>
            </a:pPr>
            <a:r>
              <a:rPr lang="lv-LV" altLang="lv-LV" sz="1100" dirty="0">
                <a:latin typeface="Arial" charset="0"/>
              </a:rPr>
              <a:t>04./05.2026.</a:t>
            </a:r>
          </a:p>
        </p:txBody>
      </p:sp>
      <p:graphicFrame>
        <p:nvGraphicFramePr>
          <p:cNvPr id="8" name="Chart 7">
            <a:extLst>
              <a:ext uri="{FF2B5EF4-FFF2-40B4-BE49-F238E27FC236}">
                <a16:creationId xmlns:a16="http://schemas.microsoft.com/office/drawing/2014/main" id="{3D280E7C-C4CE-57E9-4BE8-69C35DCF8495}"/>
              </a:ext>
            </a:extLst>
          </p:cNvPr>
          <p:cNvGraphicFramePr>
            <a:graphicFrameLocks/>
          </p:cNvGraphicFramePr>
          <p:nvPr>
            <p:extLst>
              <p:ext uri="{D42A27DB-BD31-4B8C-83A1-F6EECF244321}">
                <p14:modId xmlns:p14="http://schemas.microsoft.com/office/powerpoint/2010/main" val="3208441910"/>
              </p:ext>
            </p:extLst>
          </p:nvPr>
        </p:nvGraphicFramePr>
        <p:xfrm>
          <a:off x="2279576" y="1556792"/>
          <a:ext cx="7384314" cy="431830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8545493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txBox="1">
            <a:spLocks noChangeArrowheads="1"/>
          </p:cNvSpPr>
          <p:nvPr/>
        </p:nvSpPr>
        <p:spPr bwMode="auto">
          <a:xfrm>
            <a:off x="1629072" y="126216"/>
            <a:ext cx="8933855" cy="828090"/>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defRPr/>
            </a:pPr>
            <a:r>
              <a:rPr lang="lv-LV" altLang="lv-LV" sz="2000" kern="0" dirty="0">
                <a:latin typeface="Arial" panose="020B0604020202020204" pitchFamily="34" charset="0"/>
              </a:rPr>
              <a:t>4. Latvijas prokuratūras darba vērtējums </a:t>
            </a:r>
          </a:p>
        </p:txBody>
      </p:sp>
      <p:pic>
        <p:nvPicPr>
          <p:cNvPr id="7171" name="Picture 5" descr="LV_green (3x mazak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40802" y="6408564"/>
            <a:ext cx="931862" cy="404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2" name="Rectangle 8"/>
          <p:cNvSpPr>
            <a:spLocks noChangeArrowheads="1"/>
          </p:cNvSpPr>
          <p:nvPr/>
        </p:nvSpPr>
        <p:spPr bwMode="auto">
          <a:xfrm>
            <a:off x="551384" y="1065947"/>
            <a:ext cx="873125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just" eaLnBrk="1" hangingPunct="1">
              <a:spcBef>
                <a:spcPct val="0"/>
              </a:spcBef>
              <a:buFontTx/>
              <a:buNone/>
            </a:pPr>
            <a:r>
              <a:rPr lang="lv-LV" altLang="lv-LV" sz="1200" b="0" i="1" dirty="0">
                <a:latin typeface="Arial" charset="0"/>
              </a:rPr>
              <a:t>L4. Ņemot vērā visu, ko Jūs par to zināt, kā Jūs kopumā novērtētu Latvijas prokuratūras darbu? Vai Jūs to vērtētu…</a:t>
            </a:r>
          </a:p>
        </p:txBody>
      </p:sp>
      <p:sp>
        <p:nvSpPr>
          <p:cNvPr id="6" name="TextBox 5"/>
          <p:cNvSpPr txBox="1"/>
          <p:nvPr/>
        </p:nvSpPr>
        <p:spPr>
          <a:xfrm>
            <a:off x="551385" y="1484784"/>
            <a:ext cx="5112567" cy="276999"/>
          </a:xfrm>
          <a:prstGeom prst="rect">
            <a:avLst/>
          </a:prstGeom>
          <a:noFill/>
        </p:spPr>
        <p:txBody>
          <a:bodyPr wrap="square" rtlCol="0">
            <a:spAutoFit/>
          </a:bodyPr>
          <a:lstStyle/>
          <a:p>
            <a:r>
              <a:rPr lang="lv-LV" sz="1200" dirty="0">
                <a:solidFill>
                  <a:schemeClr val="tx1"/>
                </a:solidFill>
              </a:rPr>
              <a:t>05.2022., 06.2024. un 04./05.2026.gada aptauju datu salīdzinājums</a:t>
            </a:r>
          </a:p>
        </p:txBody>
      </p:sp>
      <p:sp>
        <p:nvSpPr>
          <p:cNvPr id="7" name="Slide Number Placeholder 3"/>
          <p:cNvSpPr>
            <a:spLocks noGrp="1" noChangeArrowheads="1"/>
          </p:cNvSpPr>
          <p:nvPr>
            <p:ph type="sldNum" sz="quarter" idx="12"/>
          </p:nvPr>
        </p:nvSpPr>
        <p:spPr>
          <a:xfrm>
            <a:off x="0" y="6532363"/>
            <a:ext cx="983432" cy="238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l">
              <a:spcBef>
                <a:spcPct val="0"/>
              </a:spcBef>
              <a:buFontTx/>
              <a:buNone/>
            </a:pPr>
            <a:fld id="{90B939A4-89C0-4D9B-B3F5-4EA18537F26D}" type="slidenum">
              <a:rPr lang="lv-LV" altLang="lv-LV" sz="1100" smtClean="0">
                <a:latin typeface="Arial" charset="0"/>
              </a:rPr>
              <a:pPr algn="l">
                <a:spcBef>
                  <a:spcPct val="0"/>
                </a:spcBef>
                <a:buFontTx/>
                <a:buNone/>
              </a:pPr>
              <a:t>25</a:t>
            </a:fld>
            <a:endParaRPr lang="lv-LV" altLang="lv-LV" sz="1100" dirty="0">
              <a:latin typeface="Arial" charset="0"/>
            </a:endParaRPr>
          </a:p>
          <a:p>
            <a:pPr algn="l">
              <a:spcBef>
                <a:spcPct val="0"/>
              </a:spcBef>
              <a:buFontTx/>
              <a:buNone/>
            </a:pPr>
            <a:r>
              <a:rPr lang="lv-LV" altLang="lv-LV" sz="1100" dirty="0">
                <a:latin typeface="Arial" charset="0"/>
              </a:rPr>
              <a:t>04./05.2026.</a:t>
            </a:r>
          </a:p>
        </p:txBody>
      </p:sp>
      <p:graphicFrame>
        <p:nvGraphicFramePr>
          <p:cNvPr id="2" name="Chart 1">
            <a:extLst>
              <a:ext uri="{FF2B5EF4-FFF2-40B4-BE49-F238E27FC236}">
                <a16:creationId xmlns:a16="http://schemas.microsoft.com/office/drawing/2014/main" id="{7D46F78E-2EBF-EB10-40AD-2708A7497B65}"/>
              </a:ext>
            </a:extLst>
          </p:cNvPr>
          <p:cNvGraphicFramePr>
            <a:graphicFrameLocks/>
          </p:cNvGraphicFramePr>
          <p:nvPr>
            <p:extLst>
              <p:ext uri="{D42A27DB-BD31-4B8C-83A1-F6EECF244321}">
                <p14:modId xmlns:p14="http://schemas.microsoft.com/office/powerpoint/2010/main" val="1998029698"/>
              </p:ext>
            </p:extLst>
          </p:nvPr>
        </p:nvGraphicFramePr>
        <p:xfrm>
          <a:off x="1487488" y="1937189"/>
          <a:ext cx="8851627" cy="387702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3386688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txBox="1">
            <a:spLocks noChangeArrowheads="1"/>
          </p:cNvSpPr>
          <p:nvPr/>
        </p:nvSpPr>
        <p:spPr bwMode="auto">
          <a:xfrm>
            <a:off x="1629072" y="188640"/>
            <a:ext cx="8933855" cy="432046"/>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defRPr/>
            </a:pPr>
            <a:r>
              <a:rPr lang="lv-LV" altLang="lv-LV" sz="2000" kern="0" dirty="0">
                <a:latin typeface="Arial" panose="020B0604020202020204" pitchFamily="34" charset="0"/>
              </a:rPr>
              <a:t>4. Latvijas prokuratūras darba vērtējums </a:t>
            </a:r>
          </a:p>
        </p:txBody>
      </p:sp>
      <p:pic>
        <p:nvPicPr>
          <p:cNvPr id="7171" name="Picture 5" descr="LV_green (3x mazak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40802" y="6408564"/>
            <a:ext cx="931862" cy="404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Rectangle 8">
            <a:extLst>
              <a:ext uri="{FF2B5EF4-FFF2-40B4-BE49-F238E27FC236}">
                <a16:creationId xmlns:a16="http://schemas.microsoft.com/office/drawing/2014/main" id="{EA824F6A-4EA6-4EF2-1817-019C9F793158}"/>
              </a:ext>
            </a:extLst>
          </p:cNvPr>
          <p:cNvSpPr>
            <a:spLocks noChangeArrowheads="1"/>
          </p:cNvSpPr>
          <p:nvPr/>
        </p:nvSpPr>
        <p:spPr bwMode="auto">
          <a:xfrm>
            <a:off x="397595" y="809203"/>
            <a:ext cx="873125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just" eaLnBrk="1" hangingPunct="1">
              <a:spcBef>
                <a:spcPct val="0"/>
              </a:spcBef>
              <a:buFontTx/>
              <a:buNone/>
            </a:pPr>
            <a:r>
              <a:rPr lang="lv-LV" altLang="lv-LV" sz="1200" b="0" i="1" dirty="0">
                <a:latin typeface="Arial" charset="0"/>
              </a:rPr>
              <a:t>L4. Ņemot vērā visu, ko Jūs par to zināt, kā Jūs kopumā novērtētu Latvijas prokuratūras darbu? Vai Jūs to vērtētu…</a:t>
            </a:r>
          </a:p>
        </p:txBody>
      </p:sp>
      <p:sp>
        <p:nvSpPr>
          <p:cNvPr id="6" name="TextBox 5"/>
          <p:cNvSpPr txBox="1"/>
          <p:nvPr/>
        </p:nvSpPr>
        <p:spPr>
          <a:xfrm>
            <a:off x="397595" y="1143864"/>
            <a:ext cx="5410373" cy="276999"/>
          </a:xfrm>
          <a:prstGeom prst="rect">
            <a:avLst/>
          </a:prstGeom>
          <a:noFill/>
        </p:spPr>
        <p:txBody>
          <a:bodyPr wrap="square" rtlCol="0">
            <a:spAutoFit/>
          </a:bodyPr>
          <a:lstStyle/>
          <a:p>
            <a:r>
              <a:rPr lang="lv-LV" sz="1200" dirty="0">
                <a:solidFill>
                  <a:schemeClr val="tx1"/>
                </a:solidFill>
              </a:rPr>
              <a:t>Atbildes atkarībā no uzticēšanās prokuratūrai*</a:t>
            </a:r>
          </a:p>
        </p:txBody>
      </p:sp>
      <p:sp>
        <p:nvSpPr>
          <p:cNvPr id="9" name="Text Box 1">
            <a:extLst>
              <a:ext uri="{FF2B5EF4-FFF2-40B4-BE49-F238E27FC236}">
                <a16:creationId xmlns:a16="http://schemas.microsoft.com/office/drawing/2014/main" id="{DC493A49-7B94-80EF-2599-410E79923C7C}"/>
              </a:ext>
            </a:extLst>
          </p:cNvPr>
          <p:cNvSpPr txBox="1">
            <a:spLocks noChangeArrowheads="1"/>
          </p:cNvSpPr>
          <p:nvPr/>
        </p:nvSpPr>
        <p:spPr bwMode="auto">
          <a:xfrm>
            <a:off x="527752" y="5589240"/>
            <a:ext cx="10896839" cy="580898"/>
          </a:xfrm>
          <a:prstGeom prst="rect">
            <a:avLst/>
          </a:prstGeom>
          <a:noFill/>
          <a:ln>
            <a:noFill/>
          </a:ln>
          <a:effectLst/>
        </p:spPr>
        <p:txBody>
          <a:bodyPr wrap="square" lIns="27432"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just">
              <a:defRPr sz="1000"/>
            </a:pPr>
            <a:r>
              <a:rPr lang="lv-LV" sz="1000" b="0" i="1" dirty="0">
                <a:solidFill>
                  <a:srgbClr val="000000"/>
                </a:solidFill>
                <a:latin typeface="Arial"/>
                <a:cs typeface="Arial"/>
              </a:rPr>
              <a:t>*</a:t>
            </a:r>
            <a:r>
              <a:rPr lang="lv-LV" sz="1000" b="0" dirty="0">
                <a:solidFill>
                  <a:srgbClr val="000000"/>
                </a:solidFill>
                <a:latin typeface="Arial"/>
                <a:cs typeface="Arial"/>
              </a:rPr>
              <a:t>Atbildes uz jautājumu</a:t>
            </a:r>
            <a:r>
              <a:rPr lang="lv-LV" sz="1000" b="0" i="1" dirty="0">
                <a:solidFill>
                  <a:srgbClr val="000000"/>
                </a:solidFill>
                <a:latin typeface="Arial"/>
                <a:cs typeface="Arial"/>
              </a:rPr>
              <a:t>: </a:t>
            </a:r>
            <a:r>
              <a:rPr lang="lv-LV" sz="1000" b="0" i="1" dirty="0">
                <a:solidFill>
                  <a:srgbClr val="000000"/>
                </a:solidFill>
                <a:latin typeface="+mj-lt"/>
                <a:cs typeface="Arial"/>
              </a:rPr>
              <a:t>"</a:t>
            </a:r>
            <a:r>
              <a:rPr lang="lv-LV" sz="1000" b="0" i="1" dirty="0">
                <a:solidFill>
                  <a:srgbClr val="000000"/>
                </a:solidFill>
                <a:latin typeface="Arial"/>
                <a:cs typeface="Arial"/>
              </a:rPr>
              <a:t>Lūdzu, atzīmējiet, cik lielā mērā Jūs uzticaties zemāk uzskaitītajām valsts un sabiedriskajām institūcijām! Vai Jūs tām pilnībā uzticaties, drīzāk uzticaties, drīzāk neuzticaties vai arī pilnībā neuzticaties: Prokuratūra".</a:t>
            </a:r>
          </a:p>
          <a:p>
            <a:pPr algn="just">
              <a:defRPr sz="1000"/>
            </a:pPr>
            <a:r>
              <a:rPr lang="lv-LV" sz="900" b="0" i="1" dirty="0">
                <a:solidFill>
                  <a:srgbClr val="000000"/>
                </a:solidFill>
                <a:latin typeface="Arial"/>
                <a:cs typeface="Arial"/>
              </a:rPr>
              <a:t>  </a:t>
            </a:r>
          </a:p>
        </p:txBody>
      </p:sp>
      <p:sp>
        <p:nvSpPr>
          <p:cNvPr id="8" name="Slide Number Placeholder 3"/>
          <p:cNvSpPr>
            <a:spLocks noGrp="1" noChangeArrowheads="1"/>
          </p:cNvSpPr>
          <p:nvPr>
            <p:ph type="sldNum" sz="quarter" idx="12"/>
          </p:nvPr>
        </p:nvSpPr>
        <p:spPr>
          <a:xfrm>
            <a:off x="0" y="6532363"/>
            <a:ext cx="983432" cy="238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l">
              <a:spcBef>
                <a:spcPct val="0"/>
              </a:spcBef>
              <a:buFontTx/>
              <a:buNone/>
            </a:pPr>
            <a:fld id="{90B939A4-89C0-4D9B-B3F5-4EA18537F26D}" type="slidenum">
              <a:rPr lang="lv-LV" altLang="lv-LV" sz="1100" smtClean="0">
                <a:latin typeface="Arial" charset="0"/>
              </a:rPr>
              <a:pPr algn="l">
                <a:spcBef>
                  <a:spcPct val="0"/>
                </a:spcBef>
                <a:buFontTx/>
                <a:buNone/>
              </a:pPr>
              <a:t>26</a:t>
            </a:fld>
            <a:endParaRPr lang="lv-LV" altLang="lv-LV" sz="1100" dirty="0">
              <a:latin typeface="Arial" charset="0"/>
            </a:endParaRPr>
          </a:p>
          <a:p>
            <a:pPr algn="l">
              <a:spcBef>
                <a:spcPct val="0"/>
              </a:spcBef>
              <a:buFontTx/>
              <a:buNone/>
            </a:pPr>
            <a:r>
              <a:rPr lang="lv-LV" altLang="lv-LV" sz="1100" dirty="0">
                <a:latin typeface="Arial" charset="0"/>
              </a:rPr>
              <a:t>04./05.2026.</a:t>
            </a:r>
          </a:p>
        </p:txBody>
      </p:sp>
      <p:graphicFrame>
        <p:nvGraphicFramePr>
          <p:cNvPr id="2" name="Chart 1">
            <a:extLst>
              <a:ext uri="{FF2B5EF4-FFF2-40B4-BE49-F238E27FC236}">
                <a16:creationId xmlns:a16="http://schemas.microsoft.com/office/drawing/2014/main" id="{1020DB02-88EE-1FF0-128D-6A122291FB16}"/>
              </a:ext>
            </a:extLst>
          </p:cNvPr>
          <p:cNvGraphicFramePr>
            <a:graphicFrameLocks/>
          </p:cNvGraphicFramePr>
          <p:nvPr>
            <p:extLst>
              <p:ext uri="{D42A27DB-BD31-4B8C-83A1-F6EECF244321}">
                <p14:modId xmlns:p14="http://schemas.microsoft.com/office/powerpoint/2010/main" val="3574398415"/>
              </p:ext>
            </p:extLst>
          </p:nvPr>
        </p:nvGraphicFramePr>
        <p:xfrm>
          <a:off x="1271464" y="1628800"/>
          <a:ext cx="8343329" cy="384140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9484605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txBox="1">
            <a:spLocks noChangeArrowheads="1"/>
          </p:cNvSpPr>
          <p:nvPr/>
        </p:nvSpPr>
        <p:spPr bwMode="auto">
          <a:xfrm>
            <a:off x="372409" y="404664"/>
            <a:ext cx="3851383" cy="920841"/>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lgn="l">
              <a:defRPr/>
            </a:pPr>
            <a:r>
              <a:rPr lang="lv-LV" altLang="lv-LV" sz="2000" kern="0" dirty="0">
                <a:latin typeface="Arial" panose="020B0604020202020204" pitchFamily="34" charset="0"/>
              </a:rPr>
              <a:t>4. Latvijas prokuratūras darba vērtējums </a:t>
            </a:r>
          </a:p>
        </p:txBody>
      </p:sp>
      <p:pic>
        <p:nvPicPr>
          <p:cNvPr id="7171" name="Picture 5" descr="LV_green (3x mazak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40802" y="6408564"/>
            <a:ext cx="931862" cy="404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2" name="Rectangle 8"/>
          <p:cNvSpPr>
            <a:spLocks noChangeArrowheads="1"/>
          </p:cNvSpPr>
          <p:nvPr/>
        </p:nvSpPr>
        <p:spPr bwMode="auto">
          <a:xfrm>
            <a:off x="407368" y="1669576"/>
            <a:ext cx="3456384"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just" eaLnBrk="1" hangingPunct="1">
              <a:spcBef>
                <a:spcPct val="0"/>
              </a:spcBef>
              <a:buFontTx/>
              <a:buNone/>
            </a:pPr>
            <a:r>
              <a:rPr lang="lv-LV" altLang="lv-LV" sz="1200" b="0" i="1" dirty="0">
                <a:latin typeface="Arial" charset="0"/>
              </a:rPr>
              <a:t>L4. Ņemot vērā visu, ko Jūs par to zināt, kā Jūs kopumā novērtētu Latvijas prokuratūras darbu? Vai Jūs to vērtētu…</a:t>
            </a:r>
          </a:p>
        </p:txBody>
      </p:sp>
      <p:sp>
        <p:nvSpPr>
          <p:cNvPr id="10" name="TextBox 9"/>
          <p:cNvSpPr txBox="1"/>
          <p:nvPr/>
        </p:nvSpPr>
        <p:spPr>
          <a:xfrm>
            <a:off x="407369" y="2527012"/>
            <a:ext cx="4176463" cy="276999"/>
          </a:xfrm>
          <a:prstGeom prst="rect">
            <a:avLst/>
          </a:prstGeom>
          <a:noFill/>
        </p:spPr>
        <p:txBody>
          <a:bodyPr wrap="square" rtlCol="0">
            <a:spAutoFit/>
          </a:bodyPr>
          <a:lstStyle/>
          <a:p>
            <a:r>
              <a:rPr lang="lv-LV" sz="1200" dirty="0" err="1">
                <a:solidFill>
                  <a:schemeClr val="tx1"/>
                </a:solidFill>
              </a:rPr>
              <a:t>Sociāldemogrāfisko</a:t>
            </a:r>
            <a:r>
              <a:rPr lang="lv-LV" sz="1200" dirty="0">
                <a:solidFill>
                  <a:schemeClr val="tx1"/>
                </a:solidFill>
              </a:rPr>
              <a:t> grupu atbilžu sadalījums</a:t>
            </a:r>
          </a:p>
        </p:txBody>
      </p:sp>
      <p:sp>
        <p:nvSpPr>
          <p:cNvPr id="7" name="Slide Number Placeholder 3"/>
          <p:cNvSpPr>
            <a:spLocks noGrp="1" noChangeArrowheads="1"/>
          </p:cNvSpPr>
          <p:nvPr>
            <p:ph type="sldNum" sz="quarter" idx="12"/>
          </p:nvPr>
        </p:nvSpPr>
        <p:spPr>
          <a:xfrm>
            <a:off x="0" y="6532363"/>
            <a:ext cx="983432" cy="238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l">
              <a:spcBef>
                <a:spcPct val="0"/>
              </a:spcBef>
              <a:buFontTx/>
              <a:buNone/>
            </a:pPr>
            <a:fld id="{90B939A4-89C0-4D9B-B3F5-4EA18537F26D}" type="slidenum">
              <a:rPr lang="lv-LV" altLang="lv-LV" sz="1100" smtClean="0">
                <a:latin typeface="Arial" charset="0"/>
              </a:rPr>
              <a:pPr algn="l">
                <a:spcBef>
                  <a:spcPct val="0"/>
                </a:spcBef>
                <a:buFontTx/>
                <a:buNone/>
              </a:pPr>
              <a:t>27</a:t>
            </a:fld>
            <a:endParaRPr lang="lv-LV" altLang="lv-LV" sz="1100" dirty="0">
              <a:latin typeface="Arial" charset="0"/>
            </a:endParaRPr>
          </a:p>
          <a:p>
            <a:pPr algn="l">
              <a:spcBef>
                <a:spcPct val="0"/>
              </a:spcBef>
              <a:buFontTx/>
              <a:buNone/>
            </a:pPr>
            <a:r>
              <a:rPr lang="lv-LV" altLang="lv-LV" sz="1100" dirty="0">
                <a:latin typeface="Arial" charset="0"/>
              </a:rPr>
              <a:t>04./05.2026.</a:t>
            </a:r>
          </a:p>
        </p:txBody>
      </p:sp>
      <p:graphicFrame>
        <p:nvGraphicFramePr>
          <p:cNvPr id="2" name="Chart 1">
            <a:extLst>
              <a:ext uri="{FF2B5EF4-FFF2-40B4-BE49-F238E27FC236}">
                <a16:creationId xmlns:a16="http://schemas.microsoft.com/office/drawing/2014/main" id="{064E30A0-1760-DF02-767A-B21F84CC6A0C}"/>
              </a:ext>
            </a:extLst>
          </p:cNvPr>
          <p:cNvGraphicFramePr>
            <a:graphicFrameLocks/>
          </p:cNvGraphicFramePr>
          <p:nvPr>
            <p:extLst>
              <p:ext uri="{D42A27DB-BD31-4B8C-83A1-F6EECF244321}">
                <p14:modId xmlns:p14="http://schemas.microsoft.com/office/powerpoint/2010/main" val="4191350863"/>
              </p:ext>
            </p:extLst>
          </p:nvPr>
        </p:nvGraphicFramePr>
        <p:xfrm>
          <a:off x="3987585" y="53502"/>
          <a:ext cx="7623249" cy="659792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0825754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txBox="1">
            <a:spLocks noChangeArrowheads="1"/>
          </p:cNvSpPr>
          <p:nvPr/>
        </p:nvSpPr>
        <p:spPr bwMode="auto">
          <a:xfrm>
            <a:off x="1629072" y="126216"/>
            <a:ext cx="8933855" cy="828090"/>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defRPr/>
            </a:pPr>
            <a:r>
              <a:rPr lang="lv-LV" altLang="lv-LV" sz="2000" kern="0" dirty="0">
                <a:latin typeface="Arial" panose="020B0604020202020204" pitchFamily="34" charset="0"/>
              </a:rPr>
              <a:t>4. Latvijas prokuratūras darba vērtējums </a:t>
            </a:r>
          </a:p>
        </p:txBody>
      </p:sp>
      <p:pic>
        <p:nvPicPr>
          <p:cNvPr id="7171" name="Picture 5" descr="LV_green (3x mazak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40802" y="6408564"/>
            <a:ext cx="931862" cy="404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2" name="Rectangle 8"/>
          <p:cNvSpPr>
            <a:spLocks noChangeArrowheads="1"/>
          </p:cNvSpPr>
          <p:nvPr/>
        </p:nvSpPr>
        <p:spPr bwMode="auto">
          <a:xfrm>
            <a:off x="554339" y="908720"/>
            <a:ext cx="11052393"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just" eaLnBrk="1" hangingPunct="1">
              <a:spcBef>
                <a:spcPct val="0"/>
              </a:spcBef>
              <a:buFontTx/>
              <a:buNone/>
            </a:pPr>
            <a:r>
              <a:rPr lang="lv-LV" altLang="lv-LV" sz="1200" b="0" i="1" dirty="0">
                <a:latin typeface="Arial" charset="0"/>
              </a:rPr>
              <a:t>L5. Tagad es Jums nolasīšu vairākus izteikumus, kuri sabiedrībā ir izskanējuši par prokuratūras darbu, bet Jūs, lūdzu, man par katru no tiem pasakiet, cik lielā mērā Jūs šādam apgalvojumam piekrītat: vai Jūs tam pilnībā piekrītat, drīzāk piekrītat, drīzāk nepiekrītat vai arī nemaz nepiekrītat?</a:t>
            </a:r>
          </a:p>
        </p:txBody>
      </p:sp>
      <p:sp>
        <p:nvSpPr>
          <p:cNvPr id="11" name="Text Box 1">
            <a:extLst>
              <a:ext uri="{FF2B5EF4-FFF2-40B4-BE49-F238E27FC236}">
                <a16:creationId xmlns:a16="http://schemas.microsoft.com/office/drawing/2014/main" id="{FCDFFEEC-9F76-83D3-41AC-8F034FA24639}"/>
              </a:ext>
            </a:extLst>
          </p:cNvPr>
          <p:cNvSpPr txBox="1">
            <a:spLocks noChangeArrowheads="1"/>
          </p:cNvSpPr>
          <p:nvPr/>
        </p:nvSpPr>
        <p:spPr bwMode="auto">
          <a:xfrm>
            <a:off x="554340" y="6093296"/>
            <a:ext cx="10035174" cy="393420"/>
          </a:xfrm>
          <a:prstGeom prst="rect">
            <a:avLst/>
          </a:prstGeom>
          <a:noFill/>
          <a:ln>
            <a:noFill/>
          </a:ln>
          <a:effectLst/>
          <a:extLst>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1">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27432"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just">
              <a:defRPr sz="1000"/>
            </a:pPr>
            <a:r>
              <a:rPr lang="lv-LV" sz="900" b="0" i="1" dirty="0">
                <a:solidFill>
                  <a:srgbClr val="000000"/>
                </a:solidFill>
                <a:latin typeface="Arial"/>
                <a:cs typeface="Arial"/>
              </a:rPr>
              <a:t>*Indekss atspoguļo vērtējumu piekrītu/nepiekrītu īpatsvaru starpību, kur vērtējumu drīzāk piekrītu/drīzāk nepiekrītu minēšanas biežums (%) ir reizināts ar koeficientu 0.5, bet vērtējumu pilnībā piekrītu/nemaz nepiekrītu minēšanas biežums - ar koeficientu 1. Indekss var svārstīties robežās no +100 (visi pilnībā piekrīt) līdz -100 (visi nemaz nepiekrīt).</a:t>
            </a:r>
          </a:p>
        </p:txBody>
      </p:sp>
      <p:sp>
        <p:nvSpPr>
          <p:cNvPr id="7" name="Slide Number Placeholder 3"/>
          <p:cNvSpPr>
            <a:spLocks noGrp="1" noChangeArrowheads="1"/>
          </p:cNvSpPr>
          <p:nvPr>
            <p:ph type="sldNum" sz="quarter" idx="12"/>
          </p:nvPr>
        </p:nvSpPr>
        <p:spPr>
          <a:xfrm>
            <a:off x="0" y="6532363"/>
            <a:ext cx="983432" cy="238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l">
              <a:spcBef>
                <a:spcPct val="0"/>
              </a:spcBef>
              <a:buFontTx/>
              <a:buNone/>
            </a:pPr>
            <a:fld id="{90B939A4-89C0-4D9B-B3F5-4EA18537F26D}" type="slidenum">
              <a:rPr lang="lv-LV" altLang="lv-LV" sz="1100" smtClean="0">
                <a:latin typeface="Arial" charset="0"/>
              </a:rPr>
              <a:pPr algn="l">
                <a:spcBef>
                  <a:spcPct val="0"/>
                </a:spcBef>
                <a:buFontTx/>
                <a:buNone/>
              </a:pPr>
              <a:t>28</a:t>
            </a:fld>
            <a:endParaRPr lang="lv-LV" altLang="lv-LV" sz="1100" dirty="0">
              <a:latin typeface="Arial" charset="0"/>
            </a:endParaRPr>
          </a:p>
          <a:p>
            <a:pPr algn="l">
              <a:spcBef>
                <a:spcPct val="0"/>
              </a:spcBef>
              <a:buFontTx/>
              <a:buNone/>
            </a:pPr>
            <a:r>
              <a:rPr lang="lv-LV" altLang="lv-LV" sz="1100" dirty="0">
                <a:latin typeface="Arial" charset="0"/>
              </a:rPr>
              <a:t>04./05.2026.</a:t>
            </a:r>
          </a:p>
        </p:txBody>
      </p:sp>
      <p:graphicFrame>
        <p:nvGraphicFramePr>
          <p:cNvPr id="2" name="Chart 1">
            <a:extLst>
              <a:ext uri="{FF2B5EF4-FFF2-40B4-BE49-F238E27FC236}">
                <a16:creationId xmlns:a16="http://schemas.microsoft.com/office/drawing/2014/main" id="{DA1BA53D-3E17-03EC-0A19-48DA1C221700}"/>
              </a:ext>
            </a:extLst>
          </p:cNvPr>
          <p:cNvGraphicFramePr>
            <a:graphicFrameLocks/>
          </p:cNvGraphicFramePr>
          <p:nvPr>
            <p:extLst>
              <p:ext uri="{D42A27DB-BD31-4B8C-83A1-F6EECF244321}">
                <p14:modId xmlns:p14="http://schemas.microsoft.com/office/powerpoint/2010/main" val="3559981425"/>
              </p:ext>
            </p:extLst>
          </p:nvPr>
        </p:nvGraphicFramePr>
        <p:xfrm>
          <a:off x="589617" y="1578424"/>
          <a:ext cx="9207425" cy="430683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Chart 2">
            <a:extLst>
              <a:ext uri="{FF2B5EF4-FFF2-40B4-BE49-F238E27FC236}">
                <a16:creationId xmlns:a16="http://schemas.microsoft.com/office/drawing/2014/main" id="{DC584D2B-C9EC-F017-B80B-FA066C03093D}"/>
              </a:ext>
            </a:extLst>
          </p:cNvPr>
          <p:cNvGraphicFramePr>
            <a:graphicFrameLocks/>
          </p:cNvGraphicFramePr>
          <p:nvPr>
            <p:extLst>
              <p:ext uri="{D42A27DB-BD31-4B8C-83A1-F6EECF244321}">
                <p14:modId xmlns:p14="http://schemas.microsoft.com/office/powerpoint/2010/main" val="2974166919"/>
              </p:ext>
            </p:extLst>
          </p:nvPr>
        </p:nvGraphicFramePr>
        <p:xfrm>
          <a:off x="9743017" y="1578423"/>
          <a:ext cx="2426444" cy="4098793"/>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6019659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txBox="1">
            <a:spLocks noChangeArrowheads="1"/>
          </p:cNvSpPr>
          <p:nvPr/>
        </p:nvSpPr>
        <p:spPr bwMode="auto">
          <a:xfrm>
            <a:off x="1629072" y="126216"/>
            <a:ext cx="8933855" cy="828090"/>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defRPr/>
            </a:pPr>
            <a:r>
              <a:rPr lang="lv-LV" altLang="lv-LV" sz="2000" kern="0" dirty="0">
                <a:latin typeface="Arial" panose="020B0604020202020204" pitchFamily="34" charset="0"/>
              </a:rPr>
              <a:t>4. Latvijas prokuratūras darba vērtējums </a:t>
            </a:r>
          </a:p>
        </p:txBody>
      </p:sp>
      <p:pic>
        <p:nvPicPr>
          <p:cNvPr id="7171" name="Picture 5" descr="LV_green (3x mazak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40802" y="6408564"/>
            <a:ext cx="931862" cy="404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551385" y="1423809"/>
            <a:ext cx="5544615" cy="276999"/>
          </a:xfrm>
          <a:prstGeom prst="rect">
            <a:avLst/>
          </a:prstGeom>
          <a:noFill/>
        </p:spPr>
        <p:txBody>
          <a:bodyPr wrap="square" rtlCol="0">
            <a:spAutoFit/>
          </a:bodyPr>
          <a:lstStyle/>
          <a:p>
            <a:r>
              <a:rPr lang="lv-LV" sz="1200" dirty="0">
                <a:solidFill>
                  <a:schemeClr val="tx1"/>
                </a:solidFill>
              </a:rPr>
              <a:t>05.2022., 06.2024. un 04./05.2026.gada aptauju datu salīdzinājums</a:t>
            </a:r>
          </a:p>
        </p:txBody>
      </p:sp>
      <p:sp>
        <p:nvSpPr>
          <p:cNvPr id="7" name="Slide Number Placeholder 3"/>
          <p:cNvSpPr>
            <a:spLocks noGrp="1" noChangeArrowheads="1"/>
          </p:cNvSpPr>
          <p:nvPr>
            <p:ph type="sldNum" sz="quarter" idx="12"/>
          </p:nvPr>
        </p:nvSpPr>
        <p:spPr>
          <a:xfrm>
            <a:off x="0" y="6532363"/>
            <a:ext cx="983432" cy="238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l">
              <a:spcBef>
                <a:spcPct val="0"/>
              </a:spcBef>
              <a:buFontTx/>
              <a:buNone/>
            </a:pPr>
            <a:fld id="{90B939A4-89C0-4D9B-B3F5-4EA18537F26D}" type="slidenum">
              <a:rPr lang="lv-LV" altLang="lv-LV" sz="1100" smtClean="0">
                <a:latin typeface="Arial" charset="0"/>
              </a:rPr>
              <a:pPr algn="l">
                <a:spcBef>
                  <a:spcPct val="0"/>
                </a:spcBef>
                <a:buFontTx/>
                <a:buNone/>
              </a:pPr>
              <a:t>29</a:t>
            </a:fld>
            <a:endParaRPr lang="lv-LV" altLang="lv-LV" sz="1100" dirty="0">
              <a:latin typeface="Arial" charset="0"/>
            </a:endParaRPr>
          </a:p>
          <a:p>
            <a:pPr algn="l">
              <a:spcBef>
                <a:spcPct val="0"/>
              </a:spcBef>
              <a:buFontTx/>
              <a:buNone/>
            </a:pPr>
            <a:r>
              <a:rPr lang="lv-LV" altLang="lv-LV" sz="1100" dirty="0">
                <a:latin typeface="Arial" charset="0"/>
              </a:rPr>
              <a:t>04./05.2026.</a:t>
            </a:r>
          </a:p>
        </p:txBody>
      </p:sp>
      <p:sp>
        <p:nvSpPr>
          <p:cNvPr id="9" name="Rectangle 8"/>
          <p:cNvSpPr>
            <a:spLocks noChangeArrowheads="1"/>
          </p:cNvSpPr>
          <p:nvPr/>
        </p:nvSpPr>
        <p:spPr bwMode="auto">
          <a:xfrm>
            <a:off x="554339" y="908720"/>
            <a:ext cx="11052393"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just" eaLnBrk="1" hangingPunct="1">
              <a:spcBef>
                <a:spcPct val="0"/>
              </a:spcBef>
              <a:buFontTx/>
              <a:buNone/>
            </a:pPr>
            <a:r>
              <a:rPr lang="lv-LV" altLang="lv-LV" sz="1200" b="0" i="1" dirty="0">
                <a:latin typeface="Arial" charset="0"/>
              </a:rPr>
              <a:t>L5. Tagad es Jums nolasīšu vairākus izteikumus, kuri sabiedrībā ir izskanējuši par prokuratūras darbu, bet Jūs, lūdzu, man par katru no tiem pasakiet, cik lielā mērā Jūs šādam apgalvojumam piekrītat: vai Jūs tam pilnībā piekrītat, drīzāk piekrītat, drīzāk nepiekrītat vai arī nemaz nepiekrītat?</a:t>
            </a:r>
          </a:p>
        </p:txBody>
      </p:sp>
      <p:graphicFrame>
        <p:nvGraphicFramePr>
          <p:cNvPr id="2" name="Chart 1">
            <a:extLst>
              <a:ext uri="{FF2B5EF4-FFF2-40B4-BE49-F238E27FC236}">
                <a16:creationId xmlns:a16="http://schemas.microsoft.com/office/drawing/2014/main" id="{62FB430C-1776-6707-FA17-3963468E8F63}"/>
              </a:ext>
            </a:extLst>
          </p:cNvPr>
          <p:cNvGraphicFramePr>
            <a:graphicFrameLocks/>
          </p:cNvGraphicFramePr>
          <p:nvPr>
            <p:extLst>
              <p:ext uri="{D42A27DB-BD31-4B8C-83A1-F6EECF244321}">
                <p14:modId xmlns:p14="http://schemas.microsoft.com/office/powerpoint/2010/main" val="2991539784"/>
              </p:ext>
            </p:extLst>
          </p:nvPr>
        </p:nvGraphicFramePr>
        <p:xfrm>
          <a:off x="1015226" y="1522213"/>
          <a:ext cx="10416117" cy="501015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Chart 2">
            <a:extLst>
              <a:ext uri="{FF2B5EF4-FFF2-40B4-BE49-F238E27FC236}">
                <a16:creationId xmlns:a16="http://schemas.microsoft.com/office/drawing/2014/main" id="{0C253F09-A95B-AF13-1048-F6554E5EFC6B}"/>
              </a:ext>
            </a:extLst>
          </p:cNvPr>
          <p:cNvGraphicFramePr>
            <a:graphicFrameLocks/>
          </p:cNvGraphicFramePr>
          <p:nvPr>
            <p:extLst>
              <p:ext uri="{D42A27DB-BD31-4B8C-83A1-F6EECF244321}">
                <p14:modId xmlns:p14="http://schemas.microsoft.com/office/powerpoint/2010/main" val="3828170577"/>
              </p:ext>
            </p:extLst>
          </p:nvPr>
        </p:nvGraphicFramePr>
        <p:xfrm>
          <a:off x="9908860" y="1722837"/>
          <a:ext cx="2260601" cy="4533899"/>
        </p:xfrm>
        <a:graphic>
          <a:graphicData uri="http://schemas.openxmlformats.org/drawingml/2006/chart">
            <c:chart xmlns:c="http://schemas.openxmlformats.org/drawingml/2006/chart" xmlns:r="http://schemas.openxmlformats.org/officeDocument/2006/relationships" r:id="rId4"/>
          </a:graphicData>
        </a:graphic>
      </p:graphicFrame>
      <p:sp>
        <p:nvSpPr>
          <p:cNvPr id="5" name="Text Box 1">
            <a:extLst>
              <a:ext uri="{FF2B5EF4-FFF2-40B4-BE49-F238E27FC236}">
                <a16:creationId xmlns:a16="http://schemas.microsoft.com/office/drawing/2014/main" id="{5B835377-AEC5-7DFA-BB8C-D93A6B549F87}"/>
              </a:ext>
            </a:extLst>
          </p:cNvPr>
          <p:cNvSpPr txBox="1">
            <a:spLocks noChangeArrowheads="1"/>
          </p:cNvSpPr>
          <p:nvPr/>
        </p:nvSpPr>
        <p:spPr bwMode="auto">
          <a:xfrm>
            <a:off x="984303" y="6450480"/>
            <a:ext cx="10035174" cy="393420"/>
          </a:xfrm>
          <a:prstGeom prst="rect">
            <a:avLst/>
          </a:prstGeom>
          <a:noFill/>
          <a:ln>
            <a:noFill/>
          </a:ln>
          <a:effectLst/>
          <a:extLst>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1">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27432"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just">
              <a:defRPr sz="1000"/>
            </a:pPr>
            <a:r>
              <a:rPr lang="lv-LV" sz="900" b="0" i="1" dirty="0">
                <a:solidFill>
                  <a:srgbClr val="000000"/>
                </a:solidFill>
                <a:latin typeface="Arial"/>
                <a:cs typeface="Arial"/>
              </a:rPr>
              <a:t>*Indekss atspoguļo vērtējumu piekrītu/nepiekrītu īpatsvaru starpību, kur vērtējumu drīzāk piekrītu/drīzāk nepiekrītu minēšanas biežums (%) ir reizināts ar koeficientu 0.5, bet vērtējumu pilnībā piekrītu/nemaz nepiekrītu minēšanas biežums - ar koeficientu 1. Indekss var svārstīties robežās no +100 (visi pilnībā piekrīt) līdz -100 (visi nemaz nepiekrīt).</a:t>
            </a:r>
          </a:p>
        </p:txBody>
      </p:sp>
    </p:spTree>
    <p:extLst>
      <p:ext uri="{BB962C8B-B14F-4D97-AF65-F5344CB8AC3E}">
        <p14:creationId xmlns:p14="http://schemas.microsoft.com/office/powerpoint/2010/main" val="30944441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idx="4294967295"/>
          </p:nvPr>
        </p:nvSpPr>
        <p:spPr>
          <a:xfrm>
            <a:off x="1524000" y="404665"/>
            <a:ext cx="9126538" cy="430213"/>
          </a:xfrm>
        </p:spPr>
        <p:txBody>
          <a:bodyPr/>
          <a:lstStyle/>
          <a:p>
            <a:r>
              <a:rPr lang="lv-LV" altLang="lv-LV" sz="2800" b="1" dirty="0">
                <a:latin typeface="Arial" charset="0"/>
              </a:rPr>
              <a:t>Pētījuma tehniskā informācija</a:t>
            </a:r>
          </a:p>
        </p:txBody>
      </p:sp>
      <p:pic>
        <p:nvPicPr>
          <p:cNvPr id="4099" name="Attēls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48528" y="6237312"/>
            <a:ext cx="1170162" cy="5090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8"/>
          <p:cNvSpPr>
            <a:spLocks noChangeArrowheads="1"/>
          </p:cNvSpPr>
          <p:nvPr/>
        </p:nvSpPr>
        <p:spPr bwMode="auto">
          <a:xfrm>
            <a:off x="767408" y="1319812"/>
            <a:ext cx="10801200" cy="4792039"/>
          </a:xfrm>
          <a:prstGeom prst="rect">
            <a:avLst/>
          </a:prstGeom>
          <a:noFill/>
          <a:ln>
            <a:noFill/>
          </a:ln>
          <a:effectLst/>
        </p:spPr>
        <p:txBody>
          <a:bodyPr/>
          <a:lstStyle>
            <a:lvl1pPr marL="342900" indent="-342900" eaLnBrk="0" hangingPunct="0">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669925" indent="-325438" eaLnBrk="0" hangingPunct="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022350" indent="-350838" eaLnBrk="0" hangingPunct="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339850" indent="-315913" eaLnBrk="0" hangingPunct="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1681163" indent="-339725" eaLnBrk="0" hangingPunct="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138363" indent="-339725"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595563" indent="-339725"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052763" indent="-339725"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509963" indent="-339725"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lgn="just" fontAlgn="auto">
              <a:lnSpc>
                <a:spcPct val="120000"/>
              </a:lnSpc>
              <a:spcAft>
                <a:spcPts val="0"/>
              </a:spcAft>
              <a:buClr>
                <a:srgbClr val="000000"/>
              </a:buClr>
              <a:defRPr/>
            </a:pPr>
            <a:r>
              <a:rPr lang="lv-LV" altLang="en-US" sz="1800" kern="0" dirty="0">
                <a:solidFill>
                  <a:srgbClr val="000000"/>
                </a:solidFill>
                <a:cs typeface="+mn-cs"/>
              </a:rPr>
              <a:t>Pētījuma veicējs:</a:t>
            </a:r>
            <a:r>
              <a:rPr lang="lv-LV" altLang="en-US" sz="1800" b="0" kern="0" dirty="0">
                <a:solidFill>
                  <a:srgbClr val="000000"/>
                </a:solidFill>
                <a:cs typeface="+mn-cs"/>
              </a:rPr>
              <a:t> Pētījumu centrs SKDS</a:t>
            </a:r>
          </a:p>
          <a:p>
            <a:pPr algn="just" fontAlgn="auto">
              <a:lnSpc>
                <a:spcPct val="120000"/>
              </a:lnSpc>
              <a:spcAft>
                <a:spcPts val="0"/>
              </a:spcAft>
              <a:buClr>
                <a:srgbClr val="000000"/>
              </a:buClr>
              <a:defRPr/>
            </a:pPr>
            <a:r>
              <a:rPr lang="lv-LV" altLang="en-US" sz="1800" kern="0" dirty="0">
                <a:solidFill>
                  <a:srgbClr val="000000"/>
                </a:solidFill>
                <a:cs typeface="+mn-cs"/>
              </a:rPr>
              <a:t>Ģenerālais kopums:</a:t>
            </a:r>
            <a:r>
              <a:rPr lang="lv-LV" altLang="en-US" sz="1800" b="0" kern="0" dirty="0">
                <a:solidFill>
                  <a:srgbClr val="000000"/>
                </a:solidFill>
                <a:cs typeface="+mn-cs"/>
              </a:rPr>
              <a:t> Latvijas pastāvīgie iedzīvotāji vecumā no 18 līdz 75 gadiem</a:t>
            </a:r>
          </a:p>
          <a:p>
            <a:pPr algn="just" fontAlgn="auto">
              <a:lnSpc>
                <a:spcPct val="120000"/>
              </a:lnSpc>
              <a:spcAft>
                <a:spcPts val="0"/>
              </a:spcAft>
              <a:buClr>
                <a:srgbClr val="000000"/>
              </a:buClr>
              <a:defRPr/>
            </a:pPr>
            <a:r>
              <a:rPr lang="lv-LV" altLang="en-US" sz="1800" kern="0" dirty="0">
                <a:solidFill>
                  <a:srgbClr val="000000"/>
                </a:solidFill>
              </a:rPr>
              <a:t>Aptaujas veikšanas metode: </a:t>
            </a:r>
            <a:r>
              <a:rPr lang="lv-LV" altLang="en-US" sz="1800" b="0" kern="0" dirty="0">
                <a:solidFill>
                  <a:srgbClr val="000000"/>
                </a:solidFill>
              </a:rPr>
              <a:t>Tiešās intervijas respondentu dzīvesvietās</a:t>
            </a:r>
          </a:p>
          <a:p>
            <a:pPr algn="just" fontAlgn="auto">
              <a:lnSpc>
                <a:spcPct val="120000"/>
              </a:lnSpc>
              <a:spcAft>
                <a:spcPts val="0"/>
              </a:spcAft>
              <a:buClr>
                <a:srgbClr val="000000"/>
              </a:buClr>
              <a:defRPr/>
            </a:pPr>
            <a:r>
              <a:rPr lang="lv-LV" altLang="en-US" sz="1800" kern="0" dirty="0">
                <a:solidFill>
                  <a:srgbClr val="000000"/>
                </a:solidFill>
              </a:rPr>
              <a:t>Kopējais sasniegtās izlases apjoms:</a:t>
            </a:r>
            <a:r>
              <a:rPr lang="lv-LV" altLang="en-US" sz="1800" b="0" kern="0" dirty="0">
                <a:solidFill>
                  <a:srgbClr val="000000"/>
                </a:solidFill>
              </a:rPr>
              <a:t> 1003 respondenti</a:t>
            </a:r>
          </a:p>
          <a:p>
            <a:pPr algn="just" fontAlgn="auto">
              <a:lnSpc>
                <a:spcPct val="120000"/>
              </a:lnSpc>
              <a:spcAft>
                <a:spcPts val="0"/>
              </a:spcAft>
              <a:buClr>
                <a:srgbClr val="000000"/>
              </a:buClr>
              <a:defRPr/>
            </a:pPr>
            <a:r>
              <a:rPr lang="lv-LV" altLang="en-US" sz="1800" kern="0" dirty="0">
                <a:solidFill>
                  <a:srgbClr val="000000"/>
                </a:solidFill>
              </a:rPr>
              <a:t>Izlases metode: </a:t>
            </a:r>
            <a:r>
              <a:rPr lang="lv-LV" sz="1800" b="0" dirty="0">
                <a:ea typeface="Times New Roman" panose="02020603050405020304" pitchFamily="18" charset="0"/>
              </a:rPr>
              <a:t>Stratificētā nejaušā izlase</a:t>
            </a:r>
          </a:p>
          <a:p>
            <a:pPr algn="just" fontAlgn="auto">
              <a:lnSpc>
                <a:spcPct val="120000"/>
              </a:lnSpc>
              <a:spcAft>
                <a:spcPts val="0"/>
              </a:spcAft>
              <a:buClr>
                <a:srgbClr val="000000"/>
              </a:buClr>
              <a:defRPr/>
            </a:pPr>
            <a:r>
              <a:rPr lang="lv-LV" sz="1800" dirty="0">
                <a:ea typeface="Times New Roman" panose="02020603050405020304" pitchFamily="18" charset="0"/>
              </a:rPr>
              <a:t>Ģeogrāfiskais pārklājums: </a:t>
            </a:r>
            <a:r>
              <a:rPr lang="lv-LV" sz="1800" b="0" dirty="0">
                <a:ea typeface="Times New Roman" panose="02020603050405020304" pitchFamily="18" charset="0"/>
              </a:rPr>
              <a:t>Visi Latvijas reģioni (121 izlases punkti)</a:t>
            </a:r>
          </a:p>
          <a:p>
            <a:pPr algn="just" fontAlgn="auto">
              <a:lnSpc>
                <a:spcPct val="120000"/>
              </a:lnSpc>
              <a:spcAft>
                <a:spcPts val="0"/>
              </a:spcAft>
              <a:buClr>
                <a:srgbClr val="000000"/>
              </a:buClr>
              <a:defRPr/>
            </a:pPr>
            <a:r>
              <a:rPr lang="lv-LV" altLang="en-US" sz="1800" kern="0" dirty="0">
                <a:solidFill>
                  <a:srgbClr val="000000"/>
                </a:solidFill>
                <a:cs typeface="+mn-cs"/>
              </a:rPr>
              <a:t>Aptauju veikšanas laiks: </a:t>
            </a:r>
            <a:r>
              <a:rPr lang="es-ES" altLang="en-US" sz="1800" b="0" kern="0" dirty="0">
                <a:solidFill>
                  <a:srgbClr val="000000"/>
                </a:solidFill>
                <a:cs typeface="+mn-cs"/>
              </a:rPr>
              <a:t>No </a:t>
            </a:r>
            <a:r>
              <a:rPr lang="lv-LV" altLang="en-US" sz="1800" b="0" kern="0" dirty="0">
                <a:solidFill>
                  <a:srgbClr val="000000"/>
                </a:solidFill>
                <a:cs typeface="+mn-cs"/>
              </a:rPr>
              <a:t>24.</a:t>
            </a:r>
            <a:r>
              <a:rPr lang="es-ES" altLang="en-US" sz="1800" b="0" kern="0" dirty="0">
                <a:solidFill>
                  <a:srgbClr val="000000"/>
                </a:solidFill>
                <a:cs typeface="+mn-cs"/>
              </a:rPr>
              <a:t>04.2026. </a:t>
            </a:r>
            <a:r>
              <a:rPr lang="es-ES" altLang="en-US" sz="1800" b="0" kern="0" dirty="0" err="1">
                <a:solidFill>
                  <a:srgbClr val="000000"/>
                </a:solidFill>
                <a:cs typeface="+mn-cs"/>
              </a:rPr>
              <a:t>līdz</a:t>
            </a:r>
            <a:r>
              <a:rPr lang="es-ES" altLang="en-US" sz="1800" b="0" kern="0" dirty="0">
                <a:solidFill>
                  <a:srgbClr val="000000"/>
                </a:solidFill>
                <a:cs typeface="+mn-cs"/>
              </a:rPr>
              <a:t> </a:t>
            </a:r>
            <a:r>
              <a:rPr lang="lv-LV" altLang="en-US" sz="1800" b="0" kern="0" dirty="0">
                <a:solidFill>
                  <a:srgbClr val="000000"/>
                </a:solidFill>
                <a:cs typeface="+mn-cs"/>
              </a:rPr>
              <a:t>06</a:t>
            </a:r>
            <a:r>
              <a:rPr lang="es-ES" altLang="en-US" sz="1800" b="0" kern="0" dirty="0">
                <a:solidFill>
                  <a:srgbClr val="000000"/>
                </a:solidFill>
                <a:cs typeface="+mn-cs"/>
              </a:rPr>
              <a:t>.0</a:t>
            </a:r>
            <a:r>
              <a:rPr lang="lv-LV" altLang="en-US" sz="1800" b="0" kern="0" dirty="0">
                <a:solidFill>
                  <a:srgbClr val="000000"/>
                </a:solidFill>
                <a:cs typeface="+mn-cs"/>
              </a:rPr>
              <a:t>5</a:t>
            </a:r>
            <a:r>
              <a:rPr lang="es-ES" altLang="en-US" sz="1800" b="0" kern="0" dirty="0">
                <a:solidFill>
                  <a:srgbClr val="000000"/>
                </a:solidFill>
                <a:cs typeface="+mn-cs"/>
              </a:rPr>
              <a:t>.2026.</a:t>
            </a:r>
            <a:endParaRPr lang="lv-LV" altLang="en-US" sz="1800" b="0" kern="0" dirty="0">
              <a:solidFill>
                <a:srgbClr val="000000"/>
              </a:solidFill>
              <a:cs typeface="+mn-cs"/>
            </a:endParaRPr>
          </a:p>
        </p:txBody>
      </p:sp>
      <p:sp>
        <p:nvSpPr>
          <p:cNvPr id="7" name="TextBox 6">
            <a:extLst>
              <a:ext uri="{FF2B5EF4-FFF2-40B4-BE49-F238E27FC236}">
                <a16:creationId xmlns:a16="http://schemas.microsoft.com/office/drawing/2014/main" id="{BDB68CFA-2DE3-40C0-BCF3-A6E2A1CEB39C}"/>
              </a:ext>
            </a:extLst>
          </p:cNvPr>
          <p:cNvSpPr txBox="1"/>
          <p:nvPr/>
        </p:nvSpPr>
        <p:spPr>
          <a:xfrm>
            <a:off x="767408" y="5168225"/>
            <a:ext cx="8352928" cy="461665"/>
          </a:xfrm>
          <a:prstGeom prst="rect">
            <a:avLst/>
          </a:prstGeom>
          <a:noFill/>
        </p:spPr>
        <p:txBody>
          <a:bodyPr wrap="square">
            <a:spAutoFit/>
          </a:bodyPr>
          <a:lstStyle/>
          <a:p>
            <a:r>
              <a:rPr lang="lv-LV" sz="1200" b="0" dirty="0">
                <a:solidFill>
                  <a:srgbClr val="000000"/>
                </a:solidFill>
                <a:latin typeface="Arial" panose="020B0604020202020204" pitchFamily="34" charset="0"/>
                <a:cs typeface="Arial" panose="020B0604020202020204" pitchFamily="34" charset="0"/>
              </a:rPr>
              <a:t>*Dati tika svērti pēc pazīmēm: reģions, tautība, dzimums, vecums. Atskaitē izmantoti svērti procenti un nesvērts skaits.</a:t>
            </a:r>
          </a:p>
          <a:p>
            <a:r>
              <a:rPr lang="lv-LV" sz="1200" b="0" dirty="0">
                <a:solidFill>
                  <a:srgbClr val="000000"/>
                </a:solidFill>
                <a:latin typeface="Arial" panose="020B0604020202020204" pitchFamily="34" charset="0"/>
                <a:cs typeface="Arial" panose="020B0604020202020204" pitchFamily="34" charset="0"/>
              </a:rPr>
              <a:t>**Daļā grafiku dati noapaļoti līdz veselam skaitlim. Noapaļošanas dēļ iespējama nobīde par vienu procenta punktu.</a:t>
            </a:r>
            <a:endParaRPr lang="en-US" sz="1200" b="0" dirty="0">
              <a:solidFill>
                <a:srgbClr val="000000"/>
              </a:solidFill>
              <a:latin typeface="Arial" panose="020B0604020202020204" pitchFamily="34" charset="0"/>
              <a:cs typeface="Arial" panose="020B0604020202020204" pitchFamily="34" charset="0"/>
            </a:endParaRPr>
          </a:p>
        </p:txBody>
      </p:sp>
      <p:sp>
        <p:nvSpPr>
          <p:cNvPr id="9" name="Slide Number Placeholder 3"/>
          <p:cNvSpPr txBox="1">
            <a:spLocks noChangeArrowheads="1"/>
          </p:cNvSpPr>
          <p:nvPr/>
        </p:nvSpPr>
        <p:spPr bwMode="auto">
          <a:xfrm>
            <a:off x="0" y="6532363"/>
            <a:ext cx="983432" cy="238125"/>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GB"/>
            </a:defPPr>
            <a:lvl1pPr algn="r" rtl="0" eaLnBrk="1" fontAlgn="base" hangingPunct="1">
              <a:spcBef>
                <a:spcPct val="20000"/>
              </a:spcBef>
              <a:spcAft>
                <a:spcPct val="0"/>
              </a:spcAft>
              <a:buChar char="•"/>
              <a:defRPr sz="3200" b="0" kern="1200">
                <a:solidFill>
                  <a:schemeClr val="tx1"/>
                </a:solidFill>
                <a:latin typeface="Times New Roman" pitchFamily="18" charset="0"/>
                <a:ea typeface="+mn-ea"/>
                <a:cs typeface="Arial" charset="0"/>
              </a:defRPr>
            </a:lvl1pPr>
            <a:lvl2pPr marL="742950" indent="-285750" algn="l" rtl="0" eaLnBrk="0" fontAlgn="base" hangingPunct="0">
              <a:spcBef>
                <a:spcPct val="20000"/>
              </a:spcBef>
              <a:spcAft>
                <a:spcPct val="0"/>
              </a:spcAft>
              <a:buChar char="–"/>
              <a:defRPr sz="2800" b="1" kern="1200">
                <a:solidFill>
                  <a:schemeClr val="tx1"/>
                </a:solidFill>
                <a:latin typeface="Times New Roman" pitchFamily="18" charset="0"/>
                <a:ea typeface="+mn-ea"/>
                <a:cs typeface="Arial" charset="0"/>
              </a:defRPr>
            </a:lvl2pPr>
            <a:lvl3pPr marL="1143000" indent="-228600" algn="l" rtl="0" eaLnBrk="0" fontAlgn="base" hangingPunct="0">
              <a:spcBef>
                <a:spcPct val="20000"/>
              </a:spcBef>
              <a:spcAft>
                <a:spcPct val="0"/>
              </a:spcAft>
              <a:buChar char="•"/>
              <a:defRPr sz="2400" b="1" kern="1200">
                <a:solidFill>
                  <a:schemeClr val="tx1"/>
                </a:solidFill>
                <a:latin typeface="Times New Roman" pitchFamily="18" charset="0"/>
                <a:ea typeface="+mn-ea"/>
                <a:cs typeface="Arial" charset="0"/>
              </a:defRPr>
            </a:lvl3pPr>
            <a:lvl4pPr marL="1600200" indent="-228600" algn="l" rtl="0" eaLnBrk="0" fontAlgn="base" hangingPunct="0">
              <a:spcBef>
                <a:spcPct val="20000"/>
              </a:spcBef>
              <a:spcAft>
                <a:spcPct val="0"/>
              </a:spcAft>
              <a:buChar char="–"/>
              <a:defRPr sz="2000" b="1" kern="1200">
                <a:solidFill>
                  <a:schemeClr val="tx1"/>
                </a:solidFill>
                <a:latin typeface="Times New Roman" pitchFamily="18" charset="0"/>
                <a:ea typeface="+mn-ea"/>
                <a:cs typeface="Arial" charset="0"/>
              </a:defRPr>
            </a:lvl4pPr>
            <a:lvl5pPr marL="2057400" indent="-228600" algn="l" rtl="0" eaLnBrk="0" fontAlgn="base" hangingPunct="0">
              <a:spcBef>
                <a:spcPct val="20000"/>
              </a:spcBef>
              <a:spcAft>
                <a:spcPct val="0"/>
              </a:spcAft>
              <a:buChar char="»"/>
              <a:defRPr sz="2000" b="1" kern="1200">
                <a:solidFill>
                  <a:schemeClr val="tx1"/>
                </a:solidFill>
                <a:latin typeface="Times New Roman" pitchFamily="18" charset="0"/>
                <a:ea typeface="+mn-ea"/>
                <a:cs typeface="Arial" charset="0"/>
              </a:defRPr>
            </a:lvl5pPr>
            <a:lvl6pPr marL="2514600" indent="-228600" algn="l" defTabSz="914400" rtl="0" eaLnBrk="0" fontAlgn="base" latinLnBrk="0" hangingPunct="0">
              <a:spcBef>
                <a:spcPct val="20000"/>
              </a:spcBef>
              <a:spcAft>
                <a:spcPct val="0"/>
              </a:spcAft>
              <a:buChar char="»"/>
              <a:defRPr sz="2000" b="1" kern="1200">
                <a:solidFill>
                  <a:schemeClr val="tx1"/>
                </a:solidFill>
                <a:latin typeface="Times New Roman" pitchFamily="18" charset="0"/>
                <a:ea typeface="+mn-ea"/>
                <a:cs typeface="Arial" charset="0"/>
              </a:defRPr>
            </a:lvl6pPr>
            <a:lvl7pPr marL="2971800" indent="-228600" algn="l" defTabSz="914400" rtl="0" eaLnBrk="0" fontAlgn="base" latinLnBrk="0" hangingPunct="0">
              <a:spcBef>
                <a:spcPct val="20000"/>
              </a:spcBef>
              <a:spcAft>
                <a:spcPct val="0"/>
              </a:spcAft>
              <a:buChar char="»"/>
              <a:defRPr sz="2000" b="1" kern="1200">
                <a:solidFill>
                  <a:schemeClr val="tx1"/>
                </a:solidFill>
                <a:latin typeface="Times New Roman" pitchFamily="18" charset="0"/>
                <a:ea typeface="+mn-ea"/>
                <a:cs typeface="Arial" charset="0"/>
              </a:defRPr>
            </a:lvl7pPr>
            <a:lvl8pPr marL="3429000" indent="-228600" algn="l" defTabSz="914400" rtl="0" eaLnBrk="0" fontAlgn="base" latinLnBrk="0" hangingPunct="0">
              <a:spcBef>
                <a:spcPct val="20000"/>
              </a:spcBef>
              <a:spcAft>
                <a:spcPct val="0"/>
              </a:spcAft>
              <a:buChar char="»"/>
              <a:defRPr sz="2000" b="1" kern="1200">
                <a:solidFill>
                  <a:schemeClr val="tx1"/>
                </a:solidFill>
                <a:latin typeface="Times New Roman" pitchFamily="18" charset="0"/>
                <a:ea typeface="+mn-ea"/>
                <a:cs typeface="Arial" charset="0"/>
              </a:defRPr>
            </a:lvl8pPr>
            <a:lvl9pPr marL="3886200" indent="-228600" algn="l" defTabSz="914400" rtl="0" eaLnBrk="0" fontAlgn="base" latinLnBrk="0" hangingPunct="0">
              <a:spcBef>
                <a:spcPct val="20000"/>
              </a:spcBef>
              <a:spcAft>
                <a:spcPct val="0"/>
              </a:spcAft>
              <a:buChar char="»"/>
              <a:defRPr sz="2000" b="1" kern="1200">
                <a:solidFill>
                  <a:schemeClr val="tx1"/>
                </a:solidFill>
                <a:latin typeface="Times New Roman" pitchFamily="18" charset="0"/>
                <a:ea typeface="+mn-ea"/>
                <a:cs typeface="Arial" charset="0"/>
              </a:defRPr>
            </a:lvl9pPr>
          </a:lstStyle>
          <a:p>
            <a:pPr algn="l">
              <a:spcBef>
                <a:spcPct val="0"/>
              </a:spcBef>
              <a:buFontTx/>
              <a:buNone/>
            </a:pPr>
            <a:fld id="{90B939A4-89C0-4D9B-B3F5-4EA18537F26D}" type="slidenum">
              <a:rPr lang="lv-LV" altLang="lv-LV" sz="1100" smtClean="0">
                <a:latin typeface="Arial" charset="0"/>
              </a:rPr>
              <a:pPr algn="l">
                <a:spcBef>
                  <a:spcPct val="0"/>
                </a:spcBef>
                <a:buFontTx/>
                <a:buNone/>
              </a:pPr>
              <a:t>3</a:t>
            </a:fld>
            <a:endParaRPr lang="lv-LV" altLang="lv-LV" sz="1100" dirty="0">
              <a:latin typeface="Arial" charset="0"/>
            </a:endParaRPr>
          </a:p>
          <a:p>
            <a:pPr algn="l">
              <a:spcBef>
                <a:spcPct val="0"/>
              </a:spcBef>
              <a:buFontTx/>
              <a:buNone/>
            </a:pPr>
            <a:r>
              <a:rPr lang="lv-LV" altLang="lv-LV" sz="1100" dirty="0">
                <a:latin typeface="Arial" charset="0"/>
              </a:rPr>
              <a:t>04./05.2026.</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1" name="Picture 5" descr="LV_green (3x mazak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40802" y="6408564"/>
            <a:ext cx="931862" cy="404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 Box 1">
            <a:extLst>
              <a:ext uri="{FF2B5EF4-FFF2-40B4-BE49-F238E27FC236}">
                <a16:creationId xmlns:a16="http://schemas.microsoft.com/office/drawing/2014/main" id="{FCDFFEEC-9F76-83D3-41AC-8F034FA24639}"/>
              </a:ext>
            </a:extLst>
          </p:cNvPr>
          <p:cNvSpPr txBox="1">
            <a:spLocks noChangeArrowheads="1"/>
          </p:cNvSpPr>
          <p:nvPr/>
        </p:nvSpPr>
        <p:spPr bwMode="auto">
          <a:xfrm>
            <a:off x="551384" y="6203932"/>
            <a:ext cx="10801200" cy="393420"/>
          </a:xfrm>
          <a:prstGeom prst="rect">
            <a:avLst/>
          </a:prstGeom>
          <a:noFill/>
          <a:ln>
            <a:noFill/>
          </a:ln>
          <a:effectLst/>
          <a:extLst>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1">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27432"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just">
              <a:defRPr sz="1000"/>
            </a:pPr>
            <a:r>
              <a:rPr lang="lv-LV" sz="1000" b="0" i="1" dirty="0">
                <a:solidFill>
                  <a:srgbClr val="000000"/>
                </a:solidFill>
                <a:latin typeface="Arial"/>
                <a:cs typeface="Arial"/>
              </a:rPr>
              <a:t>*Indekss atspoguļo vērtējumu piekrītu/nepiekrītu īpatsvaru starpību, kur vērtējumu drīzāk piekrītu/drīzāk nepiekrītu minēšanas biežums (%) ir reizināts ar koeficientu 0.5, bet vērtējumu pilnībā piekrītu/nemaz nepiekrītu minēšanas biežums - ar koeficientu 1. Indekss var svārstīties robežās no +100 (visi pilnībā piekrīt) līdz -100 (visi nemaz nepiekrīt).</a:t>
            </a:r>
          </a:p>
          <a:p>
            <a:pPr algn="just">
              <a:defRPr sz="1000"/>
            </a:pPr>
            <a:r>
              <a:rPr lang="lv-LV" sz="1000" b="0" i="1" dirty="0">
                <a:solidFill>
                  <a:srgbClr val="000000"/>
                </a:solidFill>
                <a:latin typeface="Arial"/>
                <a:cs typeface="Arial"/>
              </a:rPr>
              <a:t>**</a:t>
            </a:r>
            <a:r>
              <a:rPr lang="lv-LV" sz="1000" b="0" dirty="0">
                <a:solidFill>
                  <a:srgbClr val="000000"/>
                </a:solidFill>
                <a:latin typeface="Arial"/>
                <a:cs typeface="Arial"/>
              </a:rPr>
              <a:t>Atbildes uz jautājumu</a:t>
            </a:r>
            <a:r>
              <a:rPr lang="lv-LV" sz="1000" b="0" i="1" dirty="0">
                <a:solidFill>
                  <a:srgbClr val="000000"/>
                </a:solidFill>
                <a:latin typeface="Arial"/>
                <a:cs typeface="Arial"/>
              </a:rPr>
              <a:t>: </a:t>
            </a:r>
            <a:r>
              <a:rPr lang="lv-LV" sz="1000" b="0" i="1" dirty="0">
                <a:solidFill>
                  <a:srgbClr val="000000"/>
                </a:solidFill>
                <a:cs typeface="Arial"/>
              </a:rPr>
              <a:t>"</a:t>
            </a:r>
            <a:r>
              <a:rPr lang="lv-LV" sz="1000" b="0" i="1" dirty="0">
                <a:solidFill>
                  <a:srgbClr val="000000"/>
                </a:solidFill>
                <a:latin typeface="Arial"/>
                <a:cs typeface="Arial"/>
              </a:rPr>
              <a:t>Ņemot vērā visu, ko Jūs par to zināt, kā Jūs kopumā novērtētu Latvijas prokuratūras darbu? Vai Jūs to vērtētu…".</a:t>
            </a:r>
          </a:p>
          <a:p>
            <a:pPr algn="just">
              <a:defRPr sz="1000"/>
            </a:pPr>
            <a:endParaRPr lang="lv-LV" sz="1000" b="0" i="1" dirty="0">
              <a:solidFill>
                <a:srgbClr val="000000"/>
              </a:solidFill>
              <a:latin typeface="Arial"/>
              <a:cs typeface="Arial"/>
            </a:endParaRPr>
          </a:p>
        </p:txBody>
      </p:sp>
      <p:sp>
        <p:nvSpPr>
          <p:cNvPr id="12" name="TextBox 11">
            <a:extLst>
              <a:ext uri="{FF2B5EF4-FFF2-40B4-BE49-F238E27FC236}">
                <a16:creationId xmlns:a16="http://schemas.microsoft.com/office/drawing/2014/main" id="{CCDFA7DF-A2E4-2C05-6B45-F9B1771C49F6}"/>
              </a:ext>
            </a:extLst>
          </p:cNvPr>
          <p:cNvSpPr txBox="1"/>
          <p:nvPr/>
        </p:nvSpPr>
        <p:spPr>
          <a:xfrm>
            <a:off x="554340" y="1412776"/>
            <a:ext cx="4893588" cy="276999"/>
          </a:xfrm>
          <a:prstGeom prst="rect">
            <a:avLst/>
          </a:prstGeom>
          <a:noFill/>
        </p:spPr>
        <p:txBody>
          <a:bodyPr wrap="square" rtlCol="0">
            <a:spAutoFit/>
          </a:bodyPr>
          <a:lstStyle/>
          <a:p>
            <a:r>
              <a:rPr lang="lv-LV" sz="1200" dirty="0">
                <a:solidFill>
                  <a:schemeClr val="tx1"/>
                </a:solidFill>
              </a:rPr>
              <a:t>Atbildes atkarībā no prokuratūras darba vērtējuma**</a:t>
            </a:r>
          </a:p>
        </p:txBody>
      </p:sp>
      <p:sp>
        <p:nvSpPr>
          <p:cNvPr id="9" name="Slide Number Placeholder 3"/>
          <p:cNvSpPr>
            <a:spLocks noGrp="1" noChangeArrowheads="1"/>
          </p:cNvSpPr>
          <p:nvPr>
            <p:ph type="sldNum" sz="quarter" idx="12"/>
          </p:nvPr>
        </p:nvSpPr>
        <p:spPr>
          <a:xfrm>
            <a:off x="0" y="6532363"/>
            <a:ext cx="983432" cy="238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l">
              <a:spcBef>
                <a:spcPct val="0"/>
              </a:spcBef>
              <a:buFontTx/>
              <a:buNone/>
            </a:pPr>
            <a:fld id="{90B939A4-89C0-4D9B-B3F5-4EA18537F26D}" type="slidenum">
              <a:rPr lang="lv-LV" altLang="lv-LV" sz="1100" smtClean="0">
                <a:latin typeface="Arial" charset="0"/>
              </a:rPr>
              <a:pPr algn="l">
                <a:spcBef>
                  <a:spcPct val="0"/>
                </a:spcBef>
                <a:buFontTx/>
                <a:buNone/>
              </a:pPr>
              <a:t>30</a:t>
            </a:fld>
            <a:endParaRPr lang="lv-LV" altLang="lv-LV" sz="1100" dirty="0">
              <a:latin typeface="Arial" charset="0"/>
            </a:endParaRPr>
          </a:p>
          <a:p>
            <a:pPr algn="l">
              <a:spcBef>
                <a:spcPct val="0"/>
              </a:spcBef>
              <a:buFontTx/>
              <a:buNone/>
            </a:pPr>
            <a:r>
              <a:rPr lang="lv-LV" altLang="lv-LV" sz="1100" dirty="0">
                <a:latin typeface="Arial" charset="0"/>
              </a:rPr>
              <a:t>04./05.2026.</a:t>
            </a:r>
          </a:p>
        </p:txBody>
      </p:sp>
      <p:sp>
        <p:nvSpPr>
          <p:cNvPr id="13" name="Rectangle 12"/>
          <p:cNvSpPr>
            <a:spLocks noChangeArrowheads="1"/>
          </p:cNvSpPr>
          <p:nvPr/>
        </p:nvSpPr>
        <p:spPr bwMode="auto">
          <a:xfrm>
            <a:off x="554339" y="908720"/>
            <a:ext cx="11052393"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just" eaLnBrk="1" hangingPunct="1">
              <a:spcBef>
                <a:spcPct val="0"/>
              </a:spcBef>
              <a:buFontTx/>
              <a:buNone/>
            </a:pPr>
            <a:r>
              <a:rPr lang="lv-LV" altLang="lv-LV" sz="1200" b="0" i="1" dirty="0">
                <a:latin typeface="Arial" charset="0"/>
              </a:rPr>
              <a:t>L5. Tagad es Jums nolasīšu vairākus izteikumus, kuri sabiedrībā ir izskanējuši par prokuratūras darbu, bet Jūs, lūdzu, man par katru no tiem pasakiet, cik lielā mērā Jūs šādam apgalvojumam piekrītat: vai Jūs tam pilnībā piekrītat, drīzāk piekrītat, drīzāk nepiekrītat vai arī nemaz nepiekrītat?</a:t>
            </a:r>
          </a:p>
        </p:txBody>
      </p:sp>
      <p:sp>
        <p:nvSpPr>
          <p:cNvPr id="14" name="Rectangle 7"/>
          <p:cNvSpPr txBox="1">
            <a:spLocks noChangeArrowheads="1"/>
          </p:cNvSpPr>
          <p:nvPr/>
        </p:nvSpPr>
        <p:spPr bwMode="auto">
          <a:xfrm>
            <a:off x="1629072" y="126216"/>
            <a:ext cx="8933855" cy="828090"/>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defRPr/>
            </a:pPr>
            <a:r>
              <a:rPr lang="lv-LV" altLang="lv-LV" sz="2000" kern="0" dirty="0">
                <a:latin typeface="Arial" panose="020B0604020202020204" pitchFamily="34" charset="0"/>
              </a:rPr>
              <a:t>4. Latvijas prokuratūras darba vērtējums </a:t>
            </a:r>
          </a:p>
        </p:txBody>
      </p:sp>
      <p:graphicFrame>
        <p:nvGraphicFramePr>
          <p:cNvPr id="2" name="Chart 1">
            <a:extLst>
              <a:ext uri="{FF2B5EF4-FFF2-40B4-BE49-F238E27FC236}">
                <a16:creationId xmlns:a16="http://schemas.microsoft.com/office/drawing/2014/main" id="{5465F6AD-4FA1-4B8E-D779-871AD52082FD}"/>
              </a:ext>
            </a:extLst>
          </p:cNvPr>
          <p:cNvGraphicFramePr>
            <a:graphicFrameLocks/>
          </p:cNvGraphicFramePr>
          <p:nvPr>
            <p:extLst>
              <p:ext uri="{D42A27DB-BD31-4B8C-83A1-F6EECF244321}">
                <p14:modId xmlns:p14="http://schemas.microsoft.com/office/powerpoint/2010/main" val="3811406284"/>
              </p:ext>
            </p:extLst>
          </p:nvPr>
        </p:nvGraphicFramePr>
        <p:xfrm>
          <a:off x="1629072" y="1611196"/>
          <a:ext cx="7613650" cy="44196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3" name="Chart 2">
            <a:extLst>
              <a:ext uri="{FF2B5EF4-FFF2-40B4-BE49-F238E27FC236}">
                <a16:creationId xmlns:a16="http://schemas.microsoft.com/office/drawing/2014/main" id="{070ACF97-B511-CC1E-C430-B8543078C28F}"/>
              </a:ext>
            </a:extLst>
          </p:cNvPr>
          <p:cNvGraphicFramePr>
            <a:graphicFrameLocks/>
          </p:cNvGraphicFramePr>
          <p:nvPr>
            <p:extLst>
              <p:ext uri="{D42A27DB-BD31-4B8C-83A1-F6EECF244321}">
                <p14:modId xmlns:p14="http://schemas.microsoft.com/office/powerpoint/2010/main" val="1299310844"/>
              </p:ext>
            </p:extLst>
          </p:nvPr>
        </p:nvGraphicFramePr>
        <p:xfrm>
          <a:off x="9094894" y="1727028"/>
          <a:ext cx="2257690" cy="4060825"/>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07228609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txBox="1">
            <a:spLocks noChangeArrowheads="1"/>
          </p:cNvSpPr>
          <p:nvPr/>
        </p:nvSpPr>
        <p:spPr bwMode="auto">
          <a:xfrm>
            <a:off x="372409" y="548679"/>
            <a:ext cx="3347327" cy="920841"/>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lgn="l">
              <a:defRPr/>
            </a:pPr>
            <a:r>
              <a:rPr lang="lv-LV" altLang="lv-LV" sz="2000" kern="0" dirty="0">
                <a:latin typeface="Arial" panose="020B0604020202020204" pitchFamily="34" charset="0"/>
              </a:rPr>
              <a:t>4. Latvijas prokuratūras darba vērtējums </a:t>
            </a:r>
          </a:p>
        </p:txBody>
      </p:sp>
      <p:pic>
        <p:nvPicPr>
          <p:cNvPr id="7171" name="Picture 5" descr="LV_green (3x mazak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40802" y="6408564"/>
            <a:ext cx="931862" cy="404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2" name="Rectangle 8"/>
          <p:cNvSpPr>
            <a:spLocks noChangeArrowheads="1"/>
          </p:cNvSpPr>
          <p:nvPr/>
        </p:nvSpPr>
        <p:spPr bwMode="auto">
          <a:xfrm>
            <a:off x="407368" y="1484784"/>
            <a:ext cx="3456384" cy="1600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just" eaLnBrk="1" hangingPunct="1">
              <a:spcBef>
                <a:spcPct val="0"/>
              </a:spcBef>
              <a:buFontTx/>
              <a:buNone/>
            </a:pPr>
            <a:r>
              <a:rPr lang="lv-LV" altLang="lv-LV" sz="1200" b="0" i="1" dirty="0">
                <a:latin typeface="Arial" charset="0"/>
              </a:rPr>
              <a:t>L5. Tagad es Jums nolasīšu vairākus izteikumus, kuri sabiedrībā ir izskanējuši par prokuratūras darbu, bet Jūs, lūdzu, man par katru no tiem pasakiet, cik lielā mērā Jūs šādam apgalvojumam piekrītat: vai Jūs tam pilnībā piekrītat, drīzāk piekrītat, drīzāk nepiekrītat vai arī nemaz nepiekrītat:</a:t>
            </a:r>
          </a:p>
          <a:p>
            <a:pPr lvl="0" algn="just" eaLnBrk="1" hangingPunct="1">
              <a:spcBef>
                <a:spcPct val="0"/>
              </a:spcBef>
              <a:buNone/>
            </a:pPr>
            <a:r>
              <a:rPr lang="it-IT" altLang="lv-LV" sz="1400" dirty="0">
                <a:solidFill>
                  <a:srgbClr val="C00000"/>
                </a:solidFill>
                <a:latin typeface="Arial" charset="0"/>
              </a:rPr>
              <a:t>Prokurori ir zinoši un kompetenti</a:t>
            </a:r>
            <a:endParaRPr lang="lv-LV" altLang="lv-LV" sz="1400" dirty="0">
              <a:solidFill>
                <a:srgbClr val="C00000"/>
              </a:solidFill>
              <a:latin typeface="Arial" charset="0"/>
            </a:endParaRPr>
          </a:p>
        </p:txBody>
      </p:sp>
      <p:sp>
        <p:nvSpPr>
          <p:cNvPr id="6" name="Slide Number Placeholder 3"/>
          <p:cNvSpPr>
            <a:spLocks noGrp="1" noChangeArrowheads="1"/>
          </p:cNvSpPr>
          <p:nvPr>
            <p:ph type="sldNum" sz="quarter" idx="12"/>
          </p:nvPr>
        </p:nvSpPr>
        <p:spPr>
          <a:xfrm>
            <a:off x="0" y="6532363"/>
            <a:ext cx="983432" cy="238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l">
              <a:spcBef>
                <a:spcPct val="0"/>
              </a:spcBef>
              <a:buFontTx/>
              <a:buNone/>
            </a:pPr>
            <a:fld id="{90B939A4-89C0-4D9B-B3F5-4EA18537F26D}" type="slidenum">
              <a:rPr lang="lv-LV" altLang="lv-LV" sz="1100" smtClean="0">
                <a:latin typeface="Arial" charset="0"/>
              </a:rPr>
              <a:pPr algn="l">
                <a:spcBef>
                  <a:spcPct val="0"/>
                </a:spcBef>
                <a:buFontTx/>
                <a:buNone/>
              </a:pPr>
              <a:t>31</a:t>
            </a:fld>
            <a:endParaRPr lang="lv-LV" altLang="lv-LV" sz="1100" dirty="0">
              <a:latin typeface="Arial" charset="0"/>
            </a:endParaRPr>
          </a:p>
          <a:p>
            <a:pPr algn="l">
              <a:spcBef>
                <a:spcPct val="0"/>
              </a:spcBef>
              <a:buFontTx/>
              <a:buNone/>
            </a:pPr>
            <a:r>
              <a:rPr lang="lv-LV" altLang="lv-LV" sz="1100" dirty="0">
                <a:latin typeface="Arial" charset="0"/>
              </a:rPr>
              <a:t>04./05.2026.</a:t>
            </a:r>
          </a:p>
        </p:txBody>
      </p:sp>
      <p:sp>
        <p:nvSpPr>
          <p:cNvPr id="12" name="Text Box 1">
            <a:extLst>
              <a:ext uri="{FF2B5EF4-FFF2-40B4-BE49-F238E27FC236}">
                <a16:creationId xmlns:a16="http://schemas.microsoft.com/office/drawing/2014/main" id="{8803688C-DE36-00C3-5580-B5EEE97E8551}"/>
              </a:ext>
            </a:extLst>
          </p:cNvPr>
          <p:cNvSpPr txBox="1">
            <a:spLocks noChangeArrowheads="1"/>
          </p:cNvSpPr>
          <p:nvPr/>
        </p:nvSpPr>
        <p:spPr bwMode="auto">
          <a:xfrm>
            <a:off x="531386" y="4797152"/>
            <a:ext cx="3332366" cy="936104"/>
          </a:xfrm>
          <a:prstGeom prst="rect">
            <a:avLst/>
          </a:prstGeom>
          <a:noFill/>
          <a:ln>
            <a:noFill/>
          </a:ln>
          <a:effectLst/>
          <a:extLst>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1">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27432"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just">
              <a:defRPr sz="1000"/>
            </a:pPr>
            <a:r>
              <a:rPr lang="lv-LV" sz="900" b="0" i="1" dirty="0">
                <a:solidFill>
                  <a:srgbClr val="000000"/>
                </a:solidFill>
                <a:latin typeface="Arial"/>
                <a:cs typeface="Arial"/>
              </a:rPr>
              <a:t>*Indekss atspoguļo vērtējumu piekrītu/nepiekrītu īpatsvaru starpību, kur vērtējumu drīzāk piekrītu/drīzāk nepiekrītu minēšanas biežums (%) ir reizināts ar koeficientu 0.5, bet vērtējumu pilnībā piekrītu/nemaz nepiekrītu minēšanas biežums - ar koeficientu 1. Indekss var svārstīties robežās no +100 (visi pilnībā piekrīt) līdz -100 (visi nemaz nepiekrīt). </a:t>
            </a:r>
          </a:p>
        </p:txBody>
      </p:sp>
      <p:sp>
        <p:nvSpPr>
          <p:cNvPr id="11" name="TextBox 10"/>
          <p:cNvSpPr txBox="1"/>
          <p:nvPr/>
        </p:nvSpPr>
        <p:spPr>
          <a:xfrm>
            <a:off x="407369" y="3584049"/>
            <a:ext cx="4176463" cy="276999"/>
          </a:xfrm>
          <a:prstGeom prst="rect">
            <a:avLst/>
          </a:prstGeom>
          <a:noFill/>
        </p:spPr>
        <p:txBody>
          <a:bodyPr wrap="square" rtlCol="0">
            <a:spAutoFit/>
          </a:bodyPr>
          <a:lstStyle/>
          <a:p>
            <a:r>
              <a:rPr lang="lv-LV" sz="1200" dirty="0" err="1">
                <a:solidFill>
                  <a:schemeClr val="tx1"/>
                </a:solidFill>
              </a:rPr>
              <a:t>Sociāldemogrāfisko</a:t>
            </a:r>
            <a:r>
              <a:rPr lang="lv-LV" sz="1200" dirty="0">
                <a:solidFill>
                  <a:schemeClr val="tx1"/>
                </a:solidFill>
              </a:rPr>
              <a:t> grupu atbilžu sadalījums</a:t>
            </a:r>
          </a:p>
        </p:txBody>
      </p:sp>
      <p:graphicFrame>
        <p:nvGraphicFramePr>
          <p:cNvPr id="2" name="Chart 1">
            <a:extLst>
              <a:ext uri="{FF2B5EF4-FFF2-40B4-BE49-F238E27FC236}">
                <a16:creationId xmlns:a16="http://schemas.microsoft.com/office/drawing/2014/main" id="{4212FED6-0F9A-F021-2CC7-752A7339AB60}"/>
              </a:ext>
            </a:extLst>
          </p:cNvPr>
          <p:cNvGraphicFramePr>
            <a:graphicFrameLocks/>
          </p:cNvGraphicFramePr>
          <p:nvPr>
            <p:extLst>
              <p:ext uri="{D42A27DB-BD31-4B8C-83A1-F6EECF244321}">
                <p14:modId xmlns:p14="http://schemas.microsoft.com/office/powerpoint/2010/main" val="654713204"/>
              </p:ext>
            </p:extLst>
          </p:nvPr>
        </p:nvGraphicFramePr>
        <p:xfrm>
          <a:off x="3915762" y="213680"/>
          <a:ext cx="6917048" cy="6254729"/>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3" name="Chart 2">
            <a:extLst>
              <a:ext uri="{FF2B5EF4-FFF2-40B4-BE49-F238E27FC236}">
                <a16:creationId xmlns:a16="http://schemas.microsoft.com/office/drawing/2014/main" id="{E5475F9C-EC2A-8BC8-901F-93B3C78D700F}"/>
              </a:ext>
            </a:extLst>
          </p:cNvPr>
          <p:cNvGraphicFramePr>
            <a:graphicFrameLocks/>
          </p:cNvGraphicFramePr>
          <p:nvPr>
            <p:extLst>
              <p:ext uri="{D42A27DB-BD31-4B8C-83A1-F6EECF244321}">
                <p14:modId xmlns:p14="http://schemas.microsoft.com/office/powerpoint/2010/main" val="1964634161"/>
              </p:ext>
            </p:extLst>
          </p:nvPr>
        </p:nvGraphicFramePr>
        <p:xfrm>
          <a:off x="10416480" y="153835"/>
          <a:ext cx="1951509" cy="6254729"/>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62230167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txBox="1">
            <a:spLocks noChangeArrowheads="1"/>
          </p:cNvSpPr>
          <p:nvPr/>
        </p:nvSpPr>
        <p:spPr bwMode="auto">
          <a:xfrm>
            <a:off x="372409" y="548679"/>
            <a:ext cx="3347327" cy="920841"/>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lgn="l">
              <a:defRPr/>
            </a:pPr>
            <a:r>
              <a:rPr lang="lv-LV" altLang="lv-LV" sz="2000" kern="0" dirty="0">
                <a:latin typeface="Arial" panose="020B0604020202020204" pitchFamily="34" charset="0"/>
              </a:rPr>
              <a:t>4. Latvijas prokuratūras darba vērtējums </a:t>
            </a:r>
          </a:p>
        </p:txBody>
      </p:sp>
      <p:pic>
        <p:nvPicPr>
          <p:cNvPr id="7171" name="Picture 5" descr="LV_green (3x mazak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40802" y="6408564"/>
            <a:ext cx="931862" cy="404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2" name="Rectangle 8"/>
          <p:cNvSpPr>
            <a:spLocks noChangeArrowheads="1"/>
          </p:cNvSpPr>
          <p:nvPr/>
        </p:nvSpPr>
        <p:spPr bwMode="auto">
          <a:xfrm>
            <a:off x="407368" y="1484784"/>
            <a:ext cx="3456384"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just" eaLnBrk="1" hangingPunct="1">
              <a:spcBef>
                <a:spcPct val="0"/>
              </a:spcBef>
              <a:buFontTx/>
              <a:buNone/>
            </a:pPr>
            <a:r>
              <a:rPr lang="lv-LV" altLang="lv-LV" sz="1200" b="0" i="1" dirty="0">
                <a:latin typeface="Arial" charset="0"/>
              </a:rPr>
              <a:t>L5. Tagad es Jums nolasīšu vairākus izteikumus, kuri sabiedrībā ir izskanējuši par prokuratūras darbu, bet Jūs, lūdzu, man par katru no tiem pasakiet, cik lielā mērā Jūs šādam apgalvojumam piekrītat: vai Jūs tam pilnībā piekrītat, drīzāk piekrītat, drīzāk nepiekrītat vai arī nemaz nepiekrītat:</a:t>
            </a:r>
          </a:p>
          <a:p>
            <a:pPr lvl="0" algn="just" eaLnBrk="1" hangingPunct="1">
              <a:spcBef>
                <a:spcPct val="0"/>
              </a:spcBef>
              <a:buNone/>
            </a:pPr>
            <a:r>
              <a:rPr lang="es-ES" altLang="lv-LV" sz="1400" dirty="0">
                <a:solidFill>
                  <a:srgbClr val="C00000"/>
                </a:solidFill>
                <a:latin typeface="Arial" charset="0"/>
              </a:rPr>
              <a:t>Latvijas </a:t>
            </a:r>
            <a:r>
              <a:rPr lang="es-ES" altLang="lv-LV" sz="1400" dirty="0" err="1">
                <a:solidFill>
                  <a:srgbClr val="C00000"/>
                </a:solidFill>
                <a:latin typeface="Arial" charset="0"/>
              </a:rPr>
              <a:t>prokurori</a:t>
            </a:r>
            <a:r>
              <a:rPr lang="es-ES" altLang="lv-LV" sz="1400" dirty="0">
                <a:solidFill>
                  <a:srgbClr val="C00000"/>
                </a:solidFill>
                <a:latin typeface="Arial" charset="0"/>
              </a:rPr>
              <a:t> ir </a:t>
            </a:r>
            <a:r>
              <a:rPr lang="es-ES" altLang="lv-LV" sz="1400" dirty="0" err="1">
                <a:solidFill>
                  <a:srgbClr val="C00000"/>
                </a:solidFill>
                <a:latin typeface="Arial" charset="0"/>
              </a:rPr>
              <a:t>neuzpērkami</a:t>
            </a:r>
            <a:r>
              <a:rPr lang="es-ES" altLang="lv-LV" sz="1400" dirty="0">
                <a:solidFill>
                  <a:srgbClr val="C00000"/>
                </a:solidFill>
                <a:latin typeface="Arial" charset="0"/>
              </a:rPr>
              <a:t>, </a:t>
            </a:r>
            <a:r>
              <a:rPr lang="es-ES" altLang="lv-LV" sz="1400" dirty="0" err="1">
                <a:solidFill>
                  <a:srgbClr val="C00000"/>
                </a:solidFill>
                <a:latin typeface="Arial" charset="0"/>
              </a:rPr>
              <a:t>objektīvi</a:t>
            </a:r>
            <a:r>
              <a:rPr lang="es-ES" altLang="lv-LV" sz="1400" dirty="0">
                <a:solidFill>
                  <a:srgbClr val="C00000"/>
                </a:solidFill>
                <a:latin typeface="Arial" charset="0"/>
              </a:rPr>
              <a:t> un </a:t>
            </a:r>
            <a:r>
              <a:rPr lang="es-ES" altLang="lv-LV" sz="1400" dirty="0" err="1">
                <a:solidFill>
                  <a:srgbClr val="C00000"/>
                </a:solidFill>
                <a:latin typeface="Arial" charset="0"/>
              </a:rPr>
              <a:t>neietekmējami</a:t>
            </a:r>
            <a:endParaRPr lang="lv-LV" altLang="lv-LV" sz="1400" dirty="0">
              <a:solidFill>
                <a:srgbClr val="C00000"/>
              </a:solidFill>
              <a:latin typeface="Arial" charset="0"/>
            </a:endParaRPr>
          </a:p>
        </p:txBody>
      </p:sp>
      <p:sp>
        <p:nvSpPr>
          <p:cNvPr id="6" name="Slide Number Placeholder 3"/>
          <p:cNvSpPr>
            <a:spLocks noGrp="1" noChangeArrowheads="1"/>
          </p:cNvSpPr>
          <p:nvPr>
            <p:ph type="sldNum" sz="quarter" idx="12"/>
          </p:nvPr>
        </p:nvSpPr>
        <p:spPr>
          <a:xfrm>
            <a:off x="0" y="6532363"/>
            <a:ext cx="983432" cy="238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l">
              <a:spcBef>
                <a:spcPct val="0"/>
              </a:spcBef>
              <a:buFontTx/>
              <a:buNone/>
            </a:pPr>
            <a:fld id="{90B939A4-89C0-4D9B-B3F5-4EA18537F26D}" type="slidenum">
              <a:rPr lang="lv-LV" altLang="lv-LV" sz="1100" smtClean="0">
                <a:latin typeface="Arial" charset="0"/>
              </a:rPr>
              <a:pPr algn="l">
                <a:spcBef>
                  <a:spcPct val="0"/>
                </a:spcBef>
                <a:buFontTx/>
                <a:buNone/>
              </a:pPr>
              <a:t>32</a:t>
            </a:fld>
            <a:endParaRPr lang="lv-LV" altLang="lv-LV" sz="1100" dirty="0">
              <a:latin typeface="Arial" charset="0"/>
            </a:endParaRPr>
          </a:p>
          <a:p>
            <a:pPr algn="l">
              <a:spcBef>
                <a:spcPct val="0"/>
              </a:spcBef>
              <a:buFontTx/>
              <a:buNone/>
            </a:pPr>
            <a:r>
              <a:rPr lang="lv-LV" altLang="lv-LV" sz="1100" dirty="0">
                <a:latin typeface="Arial" charset="0"/>
              </a:rPr>
              <a:t>04./05.2026.</a:t>
            </a:r>
          </a:p>
        </p:txBody>
      </p:sp>
      <p:sp>
        <p:nvSpPr>
          <p:cNvPr id="11" name="TextBox 10"/>
          <p:cNvSpPr txBox="1"/>
          <p:nvPr/>
        </p:nvSpPr>
        <p:spPr>
          <a:xfrm>
            <a:off x="407369" y="3584049"/>
            <a:ext cx="4176463" cy="276999"/>
          </a:xfrm>
          <a:prstGeom prst="rect">
            <a:avLst/>
          </a:prstGeom>
          <a:noFill/>
        </p:spPr>
        <p:txBody>
          <a:bodyPr wrap="square" rtlCol="0">
            <a:spAutoFit/>
          </a:bodyPr>
          <a:lstStyle/>
          <a:p>
            <a:r>
              <a:rPr lang="lv-LV" sz="1200" dirty="0" err="1">
                <a:solidFill>
                  <a:schemeClr val="tx1"/>
                </a:solidFill>
              </a:rPr>
              <a:t>Sociāldemogrāfisko</a:t>
            </a:r>
            <a:r>
              <a:rPr lang="lv-LV" sz="1200" dirty="0">
                <a:solidFill>
                  <a:schemeClr val="tx1"/>
                </a:solidFill>
              </a:rPr>
              <a:t> grupu atbilžu sadalījums</a:t>
            </a:r>
          </a:p>
        </p:txBody>
      </p:sp>
      <p:graphicFrame>
        <p:nvGraphicFramePr>
          <p:cNvPr id="2" name="Chart 1">
            <a:extLst>
              <a:ext uri="{FF2B5EF4-FFF2-40B4-BE49-F238E27FC236}">
                <a16:creationId xmlns:a16="http://schemas.microsoft.com/office/drawing/2014/main" id="{A7E032C7-41C7-B9DE-CB6E-80999DF67DAB}"/>
              </a:ext>
            </a:extLst>
          </p:cNvPr>
          <p:cNvGraphicFramePr>
            <a:graphicFrameLocks/>
          </p:cNvGraphicFramePr>
          <p:nvPr>
            <p:extLst>
              <p:ext uri="{D42A27DB-BD31-4B8C-83A1-F6EECF244321}">
                <p14:modId xmlns:p14="http://schemas.microsoft.com/office/powerpoint/2010/main" val="3219198164"/>
              </p:ext>
            </p:extLst>
          </p:nvPr>
        </p:nvGraphicFramePr>
        <p:xfrm>
          <a:off x="4079776" y="159884"/>
          <a:ext cx="6768752" cy="6509476"/>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3" name="Chart 2">
            <a:extLst>
              <a:ext uri="{FF2B5EF4-FFF2-40B4-BE49-F238E27FC236}">
                <a16:creationId xmlns:a16="http://schemas.microsoft.com/office/drawing/2014/main" id="{19FB5D9D-4AA3-8DF1-1824-7282E134A792}"/>
              </a:ext>
            </a:extLst>
          </p:cNvPr>
          <p:cNvGraphicFramePr>
            <a:graphicFrameLocks/>
          </p:cNvGraphicFramePr>
          <p:nvPr>
            <p:extLst>
              <p:ext uri="{D42A27DB-BD31-4B8C-83A1-F6EECF244321}">
                <p14:modId xmlns:p14="http://schemas.microsoft.com/office/powerpoint/2010/main" val="1157636307"/>
              </p:ext>
            </p:extLst>
          </p:nvPr>
        </p:nvGraphicFramePr>
        <p:xfrm>
          <a:off x="10416480" y="69851"/>
          <a:ext cx="2251075" cy="6462512"/>
        </p:xfrm>
        <a:graphic>
          <a:graphicData uri="http://schemas.openxmlformats.org/drawingml/2006/chart">
            <c:chart xmlns:c="http://schemas.openxmlformats.org/drawingml/2006/chart" xmlns:r="http://schemas.openxmlformats.org/officeDocument/2006/relationships" r:id="rId5"/>
          </a:graphicData>
        </a:graphic>
      </p:graphicFrame>
      <p:sp>
        <p:nvSpPr>
          <p:cNvPr id="5" name="Text Box 1">
            <a:extLst>
              <a:ext uri="{FF2B5EF4-FFF2-40B4-BE49-F238E27FC236}">
                <a16:creationId xmlns:a16="http://schemas.microsoft.com/office/drawing/2014/main" id="{5A2D3302-FD32-D6FD-8E2F-5C6CC3468713}"/>
              </a:ext>
            </a:extLst>
          </p:cNvPr>
          <p:cNvSpPr txBox="1">
            <a:spLocks noChangeArrowheads="1"/>
          </p:cNvSpPr>
          <p:nvPr/>
        </p:nvSpPr>
        <p:spPr bwMode="auto">
          <a:xfrm>
            <a:off x="531386" y="4797152"/>
            <a:ext cx="3332366" cy="936104"/>
          </a:xfrm>
          <a:prstGeom prst="rect">
            <a:avLst/>
          </a:prstGeom>
          <a:noFill/>
          <a:ln>
            <a:noFill/>
          </a:ln>
          <a:effectLst/>
          <a:extLst>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1">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27432"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just">
              <a:defRPr sz="1000"/>
            </a:pPr>
            <a:r>
              <a:rPr lang="lv-LV" sz="900" b="0" i="1" dirty="0">
                <a:solidFill>
                  <a:srgbClr val="000000"/>
                </a:solidFill>
                <a:latin typeface="Arial"/>
                <a:cs typeface="Arial"/>
              </a:rPr>
              <a:t>*Indekss atspoguļo vērtējumu piekrītu/nepiekrītu īpatsvaru starpību, kur vērtējumu drīzāk piekrītu/drīzāk nepiekrītu minēšanas biežums (%) ir reizināts ar koeficientu 0.5, bet vērtējumu pilnībā piekrītu/nemaz nepiekrītu minēšanas biežums - ar koeficientu 1. Indekss var svārstīties robežās no +100 (visi pilnībā piekrīt) līdz -100 (visi nemaz nepiekrīt). </a:t>
            </a:r>
          </a:p>
        </p:txBody>
      </p:sp>
    </p:spTree>
    <p:extLst>
      <p:ext uri="{BB962C8B-B14F-4D97-AF65-F5344CB8AC3E}">
        <p14:creationId xmlns:p14="http://schemas.microsoft.com/office/powerpoint/2010/main" val="126180162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txBox="1">
            <a:spLocks noChangeArrowheads="1"/>
          </p:cNvSpPr>
          <p:nvPr/>
        </p:nvSpPr>
        <p:spPr bwMode="auto">
          <a:xfrm>
            <a:off x="372409" y="548679"/>
            <a:ext cx="3347327" cy="920841"/>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lgn="l">
              <a:defRPr/>
            </a:pPr>
            <a:r>
              <a:rPr lang="lv-LV" altLang="lv-LV" sz="2000" kern="0" dirty="0">
                <a:latin typeface="Arial" panose="020B0604020202020204" pitchFamily="34" charset="0"/>
              </a:rPr>
              <a:t>4. Latvijas prokuratūras darba vērtējums </a:t>
            </a:r>
          </a:p>
        </p:txBody>
      </p:sp>
      <p:pic>
        <p:nvPicPr>
          <p:cNvPr id="7171" name="Picture 5" descr="LV_green (3x mazak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40802" y="6408564"/>
            <a:ext cx="931862" cy="404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2" name="Rectangle 8"/>
          <p:cNvSpPr>
            <a:spLocks noChangeArrowheads="1"/>
          </p:cNvSpPr>
          <p:nvPr/>
        </p:nvSpPr>
        <p:spPr bwMode="auto">
          <a:xfrm>
            <a:off x="407368" y="1484784"/>
            <a:ext cx="3456384"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just" eaLnBrk="1" hangingPunct="1">
              <a:spcBef>
                <a:spcPct val="0"/>
              </a:spcBef>
              <a:buFontTx/>
              <a:buNone/>
            </a:pPr>
            <a:r>
              <a:rPr lang="lv-LV" altLang="lv-LV" sz="1200" b="0" i="1" dirty="0">
                <a:latin typeface="Arial" charset="0"/>
              </a:rPr>
              <a:t>L5. Tagad es Jums nolasīšu vairākus izteikumus, kuri sabiedrībā ir izskanējuši par prokuratūras darbu, bet Jūs, lūdzu, man par katru no tiem pasakiet, cik lielā mērā Jūs šādam apgalvojumam piekrītat: vai Jūs tam pilnībā piekrītat, drīzāk piekrītat, drīzāk nepiekrītat vai arī nemaz nepiekrītat:</a:t>
            </a:r>
          </a:p>
          <a:p>
            <a:pPr lvl="0" algn="just" eaLnBrk="1" hangingPunct="1">
              <a:spcBef>
                <a:spcPct val="0"/>
              </a:spcBef>
              <a:buNone/>
            </a:pPr>
            <a:r>
              <a:rPr lang="lv-LV" altLang="lv-LV" sz="1400" dirty="0">
                <a:solidFill>
                  <a:srgbClr val="C00000"/>
                </a:solidFill>
                <a:latin typeface="Arial" charset="0"/>
              </a:rPr>
              <a:t>Prokuroru pieprasītie sodi krimināllietās vienmēr ir taisnīgi</a:t>
            </a:r>
          </a:p>
        </p:txBody>
      </p:sp>
      <p:sp>
        <p:nvSpPr>
          <p:cNvPr id="6" name="Slide Number Placeholder 3"/>
          <p:cNvSpPr>
            <a:spLocks noGrp="1" noChangeArrowheads="1"/>
          </p:cNvSpPr>
          <p:nvPr>
            <p:ph type="sldNum" sz="quarter" idx="12"/>
          </p:nvPr>
        </p:nvSpPr>
        <p:spPr>
          <a:xfrm>
            <a:off x="0" y="6532363"/>
            <a:ext cx="983432" cy="238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l">
              <a:spcBef>
                <a:spcPct val="0"/>
              </a:spcBef>
              <a:buFontTx/>
              <a:buNone/>
            </a:pPr>
            <a:fld id="{90B939A4-89C0-4D9B-B3F5-4EA18537F26D}" type="slidenum">
              <a:rPr lang="lv-LV" altLang="lv-LV" sz="1100" smtClean="0">
                <a:latin typeface="Arial" charset="0"/>
              </a:rPr>
              <a:pPr algn="l">
                <a:spcBef>
                  <a:spcPct val="0"/>
                </a:spcBef>
                <a:buFontTx/>
                <a:buNone/>
              </a:pPr>
              <a:t>33</a:t>
            </a:fld>
            <a:endParaRPr lang="lv-LV" altLang="lv-LV" sz="1100" dirty="0">
              <a:latin typeface="Arial" charset="0"/>
            </a:endParaRPr>
          </a:p>
          <a:p>
            <a:pPr algn="l">
              <a:spcBef>
                <a:spcPct val="0"/>
              </a:spcBef>
              <a:buFontTx/>
              <a:buNone/>
            </a:pPr>
            <a:r>
              <a:rPr lang="lv-LV" altLang="lv-LV" sz="1100" dirty="0">
                <a:latin typeface="Arial" charset="0"/>
              </a:rPr>
              <a:t>04./05.2026.</a:t>
            </a:r>
          </a:p>
        </p:txBody>
      </p:sp>
      <p:sp>
        <p:nvSpPr>
          <p:cNvPr id="11" name="TextBox 10"/>
          <p:cNvSpPr txBox="1"/>
          <p:nvPr/>
        </p:nvSpPr>
        <p:spPr>
          <a:xfrm>
            <a:off x="407369" y="3584049"/>
            <a:ext cx="4176463" cy="276999"/>
          </a:xfrm>
          <a:prstGeom prst="rect">
            <a:avLst/>
          </a:prstGeom>
          <a:noFill/>
        </p:spPr>
        <p:txBody>
          <a:bodyPr wrap="square" rtlCol="0">
            <a:spAutoFit/>
          </a:bodyPr>
          <a:lstStyle/>
          <a:p>
            <a:r>
              <a:rPr lang="lv-LV" sz="1200" dirty="0" err="1">
                <a:solidFill>
                  <a:schemeClr val="tx1"/>
                </a:solidFill>
              </a:rPr>
              <a:t>Sociāldemogrāfisko</a:t>
            </a:r>
            <a:r>
              <a:rPr lang="lv-LV" sz="1200" dirty="0">
                <a:solidFill>
                  <a:schemeClr val="tx1"/>
                </a:solidFill>
              </a:rPr>
              <a:t> grupu atbilžu sadalījums</a:t>
            </a:r>
          </a:p>
        </p:txBody>
      </p:sp>
      <p:graphicFrame>
        <p:nvGraphicFramePr>
          <p:cNvPr id="2" name="Chart 1">
            <a:extLst>
              <a:ext uri="{FF2B5EF4-FFF2-40B4-BE49-F238E27FC236}">
                <a16:creationId xmlns:a16="http://schemas.microsoft.com/office/drawing/2014/main" id="{365566B4-E44F-934B-F13F-ECBB729A7707}"/>
              </a:ext>
            </a:extLst>
          </p:cNvPr>
          <p:cNvGraphicFramePr>
            <a:graphicFrameLocks/>
          </p:cNvGraphicFramePr>
          <p:nvPr>
            <p:extLst>
              <p:ext uri="{D42A27DB-BD31-4B8C-83A1-F6EECF244321}">
                <p14:modId xmlns:p14="http://schemas.microsoft.com/office/powerpoint/2010/main" val="1127790469"/>
              </p:ext>
            </p:extLst>
          </p:nvPr>
        </p:nvGraphicFramePr>
        <p:xfrm>
          <a:off x="4156026" y="65490"/>
          <a:ext cx="6836518" cy="647035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Chart 2">
            <a:extLst>
              <a:ext uri="{FF2B5EF4-FFF2-40B4-BE49-F238E27FC236}">
                <a16:creationId xmlns:a16="http://schemas.microsoft.com/office/drawing/2014/main" id="{DEF709C0-0E9E-8089-629D-3BD929FC2566}"/>
              </a:ext>
            </a:extLst>
          </p:cNvPr>
          <p:cNvGraphicFramePr>
            <a:graphicFrameLocks/>
          </p:cNvGraphicFramePr>
          <p:nvPr>
            <p:extLst>
              <p:ext uri="{D42A27DB-BD31-4B8C-83A1-F6EECF244321}">
                <p14:modId xmlns:p14="http://schemas.microsoft.com/office/powerpoint/2010/main" val="2591695022"/>
              </p:ext>
            </p:extLst>
          </p:nvPr>
        </p:nvGraphicFramePr>
        <p:xfrm>
          <a:off x="10443070" y="39642"/>
          <a:ext cx="2251075" cy="6368922"/>
        </p:xfrm>
        <a:graphic>
          <a:graphicData uri="http://schemas.openxmlformats.org/drawingml/2006/chart">
            <c:chart xmlns:c="http://schemas.openxmlformats.org/drawingml/2006/chart" xmlns:r="http://schemas.openxmlformats.org/officeDocument/2006/relationships" r:id="rId4"/>
          </a:graphicData>
        </a:graphic>
      </p:graphicFrame>
      <p:sp>
        <p:nvSpPr>
          <p:cNvPr id="5" name="Text Box 1">
            <a:extLst>
              <a:ext uri="{FF2B5EF4-FFF2-40B4-BE49-F238E27FC236}">
                <a16:creationId xmlns:a16="http://schemas.microsoft.com/office/drawing/2014/main" id="{ABD8A120-7861-EF6D-8804-E012FE7A8D08}"/>
              </a:ext>
            </a:extLst>
          </p:cNvPr>
          <p:cNvSpPr txBox="1">
            <a:spLocks noChangeArrowheads="1"/>
          </p:cNvSpPr>
          <p:nvPr/>
        </p:nvSpPr>
        <p:spPr bwMode="auto">
          <a:xfrm>
            <a:off x="531386" y="4797152"/>
            <a:ext cx="3332366" cy="936104"/>
          </a:xfrm>
          <a:prstGeom prst="rect">
            <a:avLst/>
          </a:prstGeom>
          <a:noFill/>
          <a:ln>
            <a:noFill/>
          </a:ln>
          <a:effectLst/>
          <a:extLst>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1">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27432"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just">
              <a:defRPr sz="1000"/>
            </a:pPr>
            <a:r>
              <a:rPr lang="lv-LV" sz="900" b="0" i="1" dirty="0">
                <a:solidFill>
                  <a:srgbClr val="000000"/>
                </a:solidFill>
                <a:latin typeface="Arial"/>
                <a:cs typeface="Arial"/>
              </a:rPr>
              <a:t>*Indekss atspoguļo vērtējumu piekrītu/nepiekrītu īpatsvaru starpību, kur vērtējumu drīzāk piekrītu/drīzāk nepiekrītu minēšanas biežums (%) ir reizināts ar koeficientu 0.5, bet vērtējumu pilnībā piekrītu/nemaz nepiekrītu minēšanas biežums - ar koeficientu 1. Indekss var svārstīties robežās no +100 (visi pilnībā piekrīt) līdz -100 (visi nemaz nepiekrīt). </a:t>
            </a:r>
          </a:p>
        </p:txBody>
      </p:sp>
    </p:spTree>
    <p:extLst>
      <p:ext uri="{BB962C8B-B14F-4D97-AF65-F5344CB8AC3E}">
        <p14:creationId xmlns:p14="http://schemas.microsoft.com/office/powerpoint/2010/main" val="158910940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txBox="1">
            <a:spLocks noChangeArrowheads="1"/>
          </p:cNvSpPr>
          <p:nvPr/>
        </p:nvSpPr>
        <p:spPr bwMode="auto">
          <a:xfrm>
            <a:off x="372409" y="548679"/>
            <a:ext cx="3347327" cy="920841"/>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lgn="l">
              <a:defRPr/>
            </a:pPr>
            <a:r>
              <a:rPr lang="lv-LV" altLang="lv-LV" sz="2000" kern="0" dirty="0">
                <a:latin typeface="Arial" panose="020B0604020202020204" pitchFamily="34" charset="0"/>
              </a:rPr>
              <a:t>4. Latvijas prokuratūras darba vērtējums </a:t>
            </a:r>
          </a:p>
        </p:txBody>
      </p:sp>
      <p:pic>
        <p:nvPicPr>
          <p:cNvPr id="7171" name="Picture 5" descr="LV_green (3x mazak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40802" y="6408564"/>
            <a:ext cx="931862" cy="404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2" name="Rectangle 8"/>
          <p:cNvSpPr>
            <a:spLocks noChangeArrowheads="1"/>
          </p:cNvSpPr>
          <p:nvPr/>
        </p:nvSpPr>
        <p:spPr bwMode="auto">
          <a:xfrm>
            <a:off x="407368" y="1484784"/>
            <a:ext cx="3456384" cy="18466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lvl="0" algn="just" eaLnBrk="1" hangingPunct="1">
              <a:spcBef>
                <a:spcPct val="0"/>
              </a:spcBef>
              <a:buNone/>
            </a:pPr>
            <a:r>
              <a:rPr lang="lv-LV" altLang="lv-LV" sz="1200" b="0" i="1" dirty="0">
                <a:latin typeface="Arial" charset="0"/>
              </a:rPr>
              <a:t>L5. Tagad es Jums nolasīšu vairākus izteikumus, kuri sabiedrībā ir izskanējuši par prokuratūras darbu, bet Jūs, lūdzu, man par katru no tiem pasakiet, cik lielā mērā Jūs šādam apgalvojumam piekrītat: vai Jūs tam pilnībā piekrītat, drīzāk piekrītat, drīzāk nepiekrītat vai </a:t>
            </a:r>
            <a:r>
              <a:rPr lang="lv-LV" altLang="lv-LV" sz="1400" dirty="0">
                <a:solidFill>
                  <a:srgbClr val="C00000"/>
                </a:solidFill>
                <a:latin typeface="Arial" charset="0"/>
              </a:rPr>
              <a:t>Prokuratūras darbs ir organizēts caurskatāmi (darbības ir saprotamas, nekas netiek slēpts)</a:t>
            </a:r>
          </a:p>
        </p:txBody>
      </p:sp>
      <p:sp>
        <p:nvSpPr>
          <p:cNvPr id="6" name="Slide Number Placeholder 3"/>
          <p:cNvSpPr>
            <a:spLocks noGrp="1" noChangeArrowheads="1"/>
          </p:cNvSpPr>
          <p:nvPr>
            <p:ph type="sldNum" sz="quarter" idx="12"/>
          </p:nvPr>
        </p:nvSpPr>
        <p:spPr>
          <a:xfrm>
            <a:off x="0" y="6532363"/>
            <a:ext cx="983432" cy="238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l">
              <a:spcBef>
                <a:spcPct val="0"/>
              </a:spcBef>
              <a:buFontTx/>
              <a:buNone/>
            </a:pPr>
            <a:fld id="{90B939A4-89C0-4D9B-B3F5-4EA18537F26D}" type="slidenum">
              <a:rPr lang="lv-LV" altLang="lv-LV" sz="1100" smtClean="0">
                <a:latin typeface="Arial" charset="0"/>
              </a:rPr>
              <a:pPr algn="l">
                <a:spcBef>
                  <a:spcPct val="0"/>
                </a:spcBef>
                <a:buFontTx/>
                <a:buNone/>
              </a:pPr>
              <a:t>34</a:t>
            </a:fld>
            <a:endParaRPr lang="lv-LV" altLang="lv-LV" sz="1100" dirty="0">
              <a:latin typeface="Arial" charset="0"/>
            </a:endParaRPr>
          </a:p>
          <a:p>
            <a:pPr algn="l">
              <a:spcBef>
                <a:spcPct val="0"/>
              </a:spcBef>
              <a:buFontTx/>
              <a:buNone/>
            </a:pPr>
            <a:r>
              <a:rPr lang="lv-LV" altLang="lv-LV" sz="1100" dirty="0">
                <a:latin typeface="Arial" charset="0"/>
              </a:rPr>
              <a:t>04./05.2026.</a:t>
            </a:r>
          </a:p>
        </p:txBody>
      </p:sp>
      <p:sp>
        <p:nvSpPr>
          <p:cNvPr id="10" name="TextBox 9"/>
          <p:cNvSpPr txBox="1"/>
          <p:nvPr/>
        </p:nvSpPr>
        <p:spPr>
          <a:xfrm>
            <a:off x="407369" y="3584049"/>
            <a:ext cx="4176463" cy="276999"/>
          </a:xfrm>
          <a:prstGeom prst="rect">
            <a:avLst/>
          </a:prstGeom>
          <a:noFill/>
        </p:spPr>
        <p:txBody>
          <a:bodyPr wrap="square" rtlCol="0">
            <a:spAutoFit/>
          </a:bodyPr>
          <a:lstStyle/>
          <a:p>
            <a:r>
              <a:rPr lang="lv-LV" sz="1200" dirty="0" err="1">
                <a:solidFill>
                  <a:schemeClr val="tx1"/>
                </a:solidFill>
              </a:rPr>
              <a:t>Sociāldemogrāfisko</a:t>
            </a:r>
            <a:r>
              <a:rPr lang="lv-LV" sz="1200" dirty="0">
                <a:solidFill>
                  <a:schemeClr val="tx1"/>
                </a:solidFill>
              </a:rPr>
              <a:t> grupu atbilžu sadalījums</a:t>
            </a:r>
          </a:p>
        </p:txBody>
      </p:sp>
      <p:graphicFrame>
        <p:nvGraphicFramePr>
          <p:cNvPr id="2" name="Chart 1">
            <a:extLst>
              <a:ext uri="{FF2B5EF4-FFF2-40B4-BE49-F238E27FC236}">
                <a16:creationId xmlns:a16="http://schemas.microsoft.com/office/drawing/2014/main" id="{51F2C091-B21B-6A1E-2DBA-0CE6D065E6E6}"/>
              </a:ext>
            </a:extLst>
          </p:cNvPr>
          <p:cNvGraphicFramePr>
            <a:graphicFrameLocks/>
          </p:cNvGraphicFramePr>
          <p:nvPr>
            <p:extLst>
              <p:ext uri="{D42A27DB-BD31-4B8C-83A1-F6EECF244321}">
                <p14:modId xmlns:p14="http://schemas.microsoft.com/office/powerpoint/2010/main" val="729630869"/>
              </p:ext>
            </p:extLst>
          </p:nvPr>
        </p:nvGraphicFramePr>
        <p:xfrm>
          <a:off x="4079775" y="143729"/>
          <a:ext cx="6576921" cy="640536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Chart 2">
            <a:extLst>
              <a:ext uri="{FF2B5EF4-FFF2-40B4-BE49-F238E27FC236}">
                <a16:creationId xmlns:a16="http://schemas.microsoft.com/office/drawing/2014/main" id="{F878475A-2295-F6D4-7F23-C299EAE6F063}"/>
              </a:ext>
            </a:extLst>
          </p:cNvPr>
          <p:cNvGraphicFramePr>
            <a:graphicFrameLocks/>
          </p:cNvGraphicFramePr>
          <p:nvPr>
            <p:extLst>
              <p:ext uri="{D42A27DB-BD31-4B8C-83A1-F6EECF244321}">
                <p14:modId xmlns:p14="http://schemas.microsoft.com/office/powerpoint/2010/main" val="2817147096"/>
              </p:ext>
            </p:extLst>
          </p:nvPr>
        </p:nvGraphicFramePr>
        <p:xfrm>
          <a:off x="10512680" y="44623"/>
          <a:ext cx="2251075" cy="6385851"/>
        </p:xfrm>
        <a:graphic>
          <a:graphicData uri="http://schemas.openxmlformats.org/drawingml/2006/chart">
            <c:chart xmlns:c="http://schemas.openxmlformats.org/drawingml/2006/chart" xmlns:r="http://schemas.openxmlformats.org/officeDocument/2006/relationships" r:id="rId4"/>
          </a:graphicData>
        </a:graphic>
      </p:graphicFrame>
      <p:sp>
        <p:nvSpPr>
          <p:cNvPr id="5" name="Text Box 1">
            <a:extLst>
              <a:ext uri="{FF2B5EF4-FFF2-40B4-BE49-F238E27FC236}">
                <a16:creationId xmlns:a16="http://schemas.microsoft.com/office/drawing/2014/main" id="{3A56F2BC-E05D-D294-BB2D-A4342956D505}"/>
              </a:ext>
            </a:extLst>
          </p:cNvPr>
          <p:cNvSpPr txBox="1">
            <a:spLocks noChangeArrowheads="1"/>
          </p:cNvSpPr>
          <p:nvPr/>
        </p:nvSpPr>
        <p:spPr bwMode="auto">
          <a:xfrm>
            <a:off x="531386" y="4797152"/>
            <a:ext cx="3332366" cy="936104"/>
          </a:xfrm>
          <a:prstGeom prst="rect">
            <a:avLst/>
          </a:prstGeom>
          <a:noFill/>
          <a:ln>
            <a:noFill/>
          </a:ln>
          <a:effectLst/>
          <a:extLst>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1">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27432"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just">
              <a:defRPr sz="1000"/>
            </a:pPr>
            <a:r>
              <a:rPr lang="lv-LV" sz="900" b="0" i="1" dirty="0">
                <a:solidFill>
                  <a:srgbClr val="000000"/>
                </a:solidFill>
                <a:latin typeface="Arial"/>
                <a:cs typeface="Arial"/>
              </a:rPr>
              <a:t>*Indekss atspoguļo vērtējumu piekrītu/nepiekrītu īpatsvaru starpību, kur vērtējumu drīzāk piekrītu/drīzāk nepiekrītu minēšanas biežums (%) ir reizināts ar koeficientu 0.5, bet vērtējumu pilnībā piekrītu/nemaz nepiekrītu minēšanas biežums - ar koeficientu 1. Indekss var svārstīties robežās no +100 (visi pilnībā piekrīt) līdz -100 (visi nemaz nepiekrīt). </a:t>
            </a:r>
          </a:p>
        </p:txBody>
      </p:sp>
    </p:spTree>
    <p:extLst>
      <p:ext uri="{BB962C8B-B14F-4D97-AF65-F5344CB8AC3E}">
        <p14:creationId xmlns:p14="http://schemas.microsoft.com/office/powerpoint/2010/main" val="138570144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txBox="1">
            <a:spLocks noChangeArrowheads="1"/>
          </p:cNvSpPr>
          <p:nvPr/>
        </p:nvSpPr>
        <p:spPr bwMode="auto">
          <a:xfrm>
            <a:off x="372409" y="548679"/>
            <a:ext cx="3347327" cy="920841"/>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lgn="l">
              <a:defRPr/>
            </a:pPr>
            <a:r>
              <a:rPr lang="lv-LV" altLang="lv-LV" sz="2000" kern="0" dirty="0">
                <a:latin typeface="Arial" panose="020B0604020202020204" pitchFamily="34" charset="0"/>
              </a:rPr>
              <a:t>4. Latvijas prokuratūras darba vērtējums </a:t>
            </a:r>
          </a:p>
        </p:txBody>
      </p:sp>
      <p:pic>
        <p:nvPicPr>
          <p:cNvPr id="7171" name="Picture 5" descr="LV_green (3x mazak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40802" y="6408564"/>
            <a:ext cx="931862" cy="404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2" name="Rectangle 8"/>
          <p:cNvSpPr>
            <a:spLocks noChangeArrowheads="1"/>
          </p:cNvSpPr>
          <p:nvPr/>
        </p:nvSpPr>
        <p:spPr bwMode="auto">
          <a:xfrm>
            <a:off x="407368" y="1484784"/>
            <a:ext cx="3456384"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just" eaLnBrk="1" hangingPunct="1">
              <a:spcBef>
                <a:spcPct val="0"/>
              </a:spcBef>
              <a:buFontTx/>
              <a:buNone/>
            </a:pPr>
            <a:r>
              <a:rPr lang="lv-LV" altLang="lv-LV" sz="1200" b="0" i="1" dirty="0">
                <a:latin typeface="Arial" charset="0"/>
              </a:rPr>
              <a:t>L5. Tagad es Jums nolasīšu vairākus izteikumus, kuri sabiedrībā ir izskanējuši par prokuratūras darbu, bet Jūs, lūdzu, man par katru no tiem pasakiet, cik lielā mērā Jūs šādam apgalvojumam piekrītat: vai Jūs tam pilnībā piekrītat, drīzāk piekrītat, drīzāk nepiekrītat vai arī nemaz nepiekrītat:</a:t>
            </a:r>
          </a:p>
          <a:p>
            <a:pPr lvl="0" algn="just" eaLnBrk="1" hangingPunct="1">
              <a:spcBef>
                <a:spcPct val="0"/>
              </a:spcBef>
              <a:buNone/>
            </a:pPr>
            <a:r>
              <a:rPr lang="lv-LV" altLang="lv-LV" sz="1400" dirty="0">
                <a:solidFill>
                  <a:srgbClr val="C00000"/>
                </a:solidFill>
                <a:latin typeface="Arial" charset="0"/>
              </a:rPr>
              <a:t>Krimināllietas prokuratūrā tiek pabeigtas ātri</a:t>
            </a:r>
          </a:p>
        </p:txBody>
      </p:sp>
      <p:sp>
        <p:nvSpPr>
          <p:cNvPr id="6" name="Slide Number Placeholder 3"/>
          <p:cNvSpPr>
            <a:spLocks noGrp="1" noChangeArrowheads="1"/>
          </p:cNvSpPr>
          <p:nvPr>
            <p:ph type="sldNum" sz="quarter" idx="12"/>
          </p:nvPr>
        </p:nvSpPr>
        <p:spPr>
          <a:xfrm>
            <a:off x="0" y="6532363"/>
            <a:ext cx="983432" cy="238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l">
              <a:spcBef>
                <a:spcPct val="0"/>
              </a:spcBef>
              <a:buFontTx/>
              <a:buNone/>
            </a:pPr>
            <a:fld id="{90B939A4-89C0-4D9B-B3F5-4EA18537F26D}" type="slidenum">
              <a:rPr lang="lv-LV" altLang="lv-LV" sz="1100" smtClean="0">
                <a:latin typeface="Arial" charset="0"/>
              </a:rPr>
              <a:pPr algn="l">
                <a:spcBef>
                  <a:spcPct val="0"/>
                </a:spcBef>
                <a:buFontTx/>
                <a:buNone/>
              </a:pPr>
              <a:t>35</a:t>
            </a:fld>
            <a:endParaRPr lang="lv-LV" altLang="lv-LV" sz="1100" dirty="0">
              <a:latin typeface="Arial" charset="0"/>
            </a:endParaRPr>
          </a:p>
          <a:p>
            <a:pPr algn="l">
              <a:spcBef>
                <a:spcPct val="0"/>
              </a:spcBef>
              <a:buFontTx/>
              <a:buNone/>
            </a:pPr>
            <a:r>
              <a:rPr lang="lv-LV" altLang="lv-LV" sz="1100" dirty="0">
                <a:latin typeface="Arial" charset="0"/>
              </a:rPr>
              <a:t>04./05.2026.</a:t>
            </a:r>
          </a:p>
        </p:txBody>
      </p:sp>
      <p:sp>
        <p:nvSpPr>
          <p:cNvPr id="10" name="TextBox 9"/>
          <p:cNvSpPr txBox="1"/>
          <p:nvPr/>
        </p:nvSpPr>
        <p:spPr>
          <a:xfrm>
            <a:off x="407369" y="3584049"/>
            <a:ext cx="4176463" cy="276999"/>
          </a:xfrm>
          <a:prstGeom prst="rect">
            <a:avLst/>
          </a:prstGeom>
          <a:noFill/>
        </p:spPr>
        <p:txBody>
          <a:bodyPr wrap="square" rtlCol="0">
            <a:spAutoFit/>
          </a:bodyPr>
          <a:lstStyle/>
          <a:p>
            <a:r>
              <a:rPr lang="lv-LV" sz="1200" dirty="0" err="1">
                <a:solidFill>
                  <a:schemeClr val="tx1"/>
                </a:solidFill>
              </a:rPr>
              <a:t>Sociāldemogrāfisko</a:t>
            </a:r>
            <a:r>
              <a:rPr lang="lv-LV" sz="1200" dirty="0">
                <a:solidFill>
                  <a:schemeClr val="tx1"/>
                </a:solidFill>
              </a:rPr>
              <a:t> grupu atbilžu sadalījums</a:t>
            </a:r>
          </a:p>
        </p:txBody>
      </p:sp>
      <p:graphicFrame>
        <p:nvGraphicFramePr>
          <p:cNvPr id="2" name="Chart 1">
            <a:extLst>
              <a:ext uri="{FF2B5EF4-FFF2-40B4-BE49-F238E27FC236}">
                <a16:creationId xmlns:a16="http://schemas.microsoft.com/office/drawing/2014/main" id="{992038A9-628B-D370-0A30-24EDF8918B9E}"/>
              </a:ext>
            </a:extLst>
          </p:cNvPr>
          <p:cNvGraphicFramePr>
            <a:graphicFrameLocks/>
          </p:cNvGraphicFramePr>
          <p:nvPr>
            <p:extLst>
              <p:ext uri="{D42A27DB-BD31-4B8C-83A1-F6EECF244321}">
                <p14:modId xmlns:p14="http://schemas.microsoft.com/office/powerpoint/2010/main" val="3628203508"/>
              </p:ext>
            </p:extLst>
          </p:nvPr>
        </p:nvGraphicFramePr>
        <p:xfrm>
          <a:off x="4079776" y="225224"/>
          <a:ext cx="6768752" cy="6405363"/>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3" name="Chart 2">
            <a:extLst>
              <a:ext uri="{FF2B5EF4-FFF2-40B4-BE49-F238E27FC236}">
                <a16:creationId xmlns:a16="http://schemas.microsoft.com/office/drawing/2014/main" id="{27EE6E8B-E284-419D-7987-2EB77A17C2AC}"/>
              </a:ext>
            </a:extLst>
          </p:cNvPr>
          <p:cNvGraphicFramePr>
            <a:graphicFrameLocks/>
          </p:cNvGraphicFramePr>
          <p:nvPr>
            <p:extLst>
              <p:ext uri="{D42A27DB-BD31-4B8C-83A1-F6EECF244321}">
                <p14:modId xmlns:p14="http://schemas.microsoft.com/office/powerpoint/2010/main" val="2583874202"/>
              </p:ext>
            </p:extLst>
          </p:nvPr>
        </p:nvGraphicFramePr>
        <p:xfrm>
          <a:off x="10512680" y="132599"/>
          <a:ext cx="2251075" cy="6399763"/>
        </p:xfrm>
        <a:graphic>
          <a:graphicData uri="http://schemas.openxmlformats.org/drawingml/2006/chart">
            <c:chart xmlns:c="http://schemas.openxmlformats.org/drawingml/2006/chart" xmlns:r="http://schemas.openxmlformats.org/officeDocument/2006/relationships" r:id="rId5"/>
          </a:graphicData>
        </a:graphic>
      </p:graphicFrame>
      <p:sp>
        <p:nvSpPr>
          <p:cNvPr id="5" name="Text Box 1">
            <a:extLst>
              <a:ext uri="{FF2B5EF4-FFF2-40B4-BE49-F238E27FC236}">
                <a16:creationId xmlns:a16="http://schemas.microsoft.com/office/drawing/2014/main" id="{BDF59E2D-ED20-A89B-C4CF-361EA27473A8}"/>
              </a:ext>
            </a:extLst>
          </p:cNvPr>
          <p:cNvSpPr txBox="1">
            <a:spLocks noChangeArrowheads="1"/>
          </p:cNvSpPr>
          <p:nvPr/>
        </p:nvSpPr>
        <p:spPr bwMode="auto">
          <a:xfrm>
            <a:off x="531386" y="4797152"/>
            <a:ext cx="3332366" cy="936104"/>
          </a:xfrm>
          <a:prstGeom prst="rect">
            <a:avLst/>
          </a:prstGeom>
          <a:noFill/>
          <a:ln>
            <a:noFill/>
          </a:ln>
          <a:effectLst/>
          <a:extLst>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1">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27432"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just">
              <a:defRPr sz="1000"/>
            </a:pPr>
            <a:r>
              <a:rPr lang="lv-LV" sz="900" b="0" i="1" dirty="0">
                <a:solidFill>
                  <a:srgbClr val="000000"/>
                </a:solidFill>
                <a:latin typeface="Arial"/>
                <a:cs typeface="Arial"/>
              </a:rPr>
              <a:t>*Indekss atspoguļo vērtējumu piekrītu/nepiekrītu īpatsvaru starpību, kur vērtējumu drīzāk piekrītu/drīzāk nepiekrītu minēšanas biežums (%) ir reizināts ar koeficientu 0.5, bet vērtējumu pilnībā piekrītu/nemaz nepiekrītu minēšanas biežums - ar koeficientu 1. Indekss var svārstīties robežās no +100 (visi pilnībā piekrīt) līdz -100 (visi nemaz nepiekrīt). </a:t>
            </a:r>
          </a:p>
        </p:txBody>
      </p:sp>
    </p:spTree>
    <p:extLst>
      <p:ext uri="{BB962C8B-B14F-4D97-AF65-F5344CB8AC3E}">
        <p14:creationId xmlns:p14="http://schemas.microsoft.com/office/powerpoint/2010/main" val="133102166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noChangeArrowheads="1"/>
          </p:cNvSpPr>
          <p:nvPr>
            <p:ph type="ctrTitle"/>
          </p:nvPr>
        </p:nvSpPr>
        <p:spPr>
          <a:xfrm>
            <a:off x="2351584" y="2276872"/>
            <a:ext cx="7772400" cy="1944216"/>
          </a:xfrm>
        </p:spPr>
        <p:txBody>
          <a:bodyPr/>
          <a:lstStyle/>
          <a:p>
            <a:r>
              <a:rPr lang="lv-LV" altLang="en-US" sz="4000" b="1" dirty="0">
                <a:latin typeface="Arial" charset="0"/>
                <a:cs typeface="Arial" charset="0"/>
              </a:rPr>
              <a:t>5. Informācijas avoti par Latvijas prokuratūras darbu </a:t>
            </a:r>
          </a:p>
        </p:txBody>
      </p:sp>
      <p:pic>
        <p:nvPicPr>
          <p:cNvPr id="6148" name="Picture 5" descr="LV_green (3x mazak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76520" y="6165304"/>
            <a:ext cx="1263041" cy="5486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lide Number Placeholder 3"/>
          <p:cNvSpPr>
            <a:spLocks noGrp="1" noChangeArrowheads="1"/>
          </p:cNvSpPr>
          <p:nvPr>
            <p:ph type="sldNum" sz="quarter" idx="12"/>
          </p:nvPr>
        </p:nvSpPr>
        <p:spPr>
          <a:xfrm>
            <a:off x="0" y="6532363"/>
            <a:ext cx="983432" cy="238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l">
              <a:spcBef>
                <a:spcPct val="0"/>
              </a:spcBef>
              <a:buFontTx/>
              <a:buNone/>
            </a:pPr>
            <a:fld id="{90B939A4-89C0-4D9B-B3F5-4EA18537F26D}" type="slidenum">
              <a:rPr lang="lv-LV" altLang="lv-LV" sz="1100" smtClean="0">
                <a:latin typeface="Arial" charset="0"/>
              </a:rPr>
              <a:pPr algn="l">
                <a:spcBef>
                  <a:spcPct val="0"/>
                </a:spcBef>
                <a:buFontTx/>
                <a:buNone/>
              </a:pPr>
              <a:t>36</a:t>
            </a:fld>
            <a:endParaRPr lang="lv-LV" altLang="lv-LV" sz="1100" dirty="0">
              <a:latin typeface="Arial" charset="0"/>
            </a:endParaRPr>
          </a:p>
          <a:p>
            <a:pPr algn="l">
              <a:spcBef>
                <a:spcPct val="0"/>
              </a:spcBef>
              <a:buFontTx/>
              <a:buNone/>
            </a:pPr>
            <a:r>
              <a:rPr lang="lv-LV" altLang="lv-LV" sz="1100" dirty="0">
                <a:latin typeface="Arial" charset="0"/>
              </a:rPr>
              <a:t>04./05.2026.</a:t>
            </a:r>
          </a:p>
        </p:txBody>
      </p:sp>
    </p:spTree>
    <p:extLst>
      <p:ext uri="{BB962C8B-B14F-4D97-AF65-F5344CB8AC3E}">
        <p14:creationId xmlns:p14="http://schemas.microsoft.com/office/powerpoint/2010/main" val="264728975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txBox="1">
            <a:spLocks noChangeArrowheads="1"/>
          </p:cNvSpPr>
          <p:nvPr/>
        </p:nvSpPr>
        <p:spPr bwMode="auto">
          <a:xfrm>
            <a:off x="1629072" y="126216"/>
            <a:ext cx="8933855" cy="828090"/>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defRPr/>
            </a:pPr>
            <a:r>
              <a:rPr lang="lv-LV" altLang="lv-LV" sz="2000" kern="0" dirty="0">
                <a:latin typeface="Arial" panose="020B0604020202020204" pitchFamily="34" charset="0"/>
              </a:rPr>
              <a:t>5. Informācijas avoti par Latvijas prokuratūras darbu </a:t>
            </a:r>
          </a:p>
        </p:txBody>
      </p:sp>
      <p:pic>
        <p:nvPicPr>
          <p:cNvPr id="7171" name="Picture 5" descr="LV_green (3x mazak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92544" y="6344159"/>
            <a:ext cx="1080120" cy="4692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2" name="Rectangle 8"/>
          <p:cNvSpPr>
            <a:spLocks noChangeArrowheads="1"/>
          </p:cNvSpPr>
          <p:nvPr/>
        </p:nvSpPr>
        <p:spPr bwMode="auto">
          <a:xfrm>
            <a:off x="571099" y="954306"/>
            <a:ext cx="873125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just" eaLnBrk="1" hangingPunct="1">
              <a:spcBef>
                <a:spcPct val="0"/>
              </a:spcBef>
              <a:buFontTx/>
              <a:buNone/>
            </a:pPr>
            <a:r>
              <a:rPr lang="lv-LV" altLang="lv-LV" sz="1200" b="0" i="1" dirty="0">
                <a:latin typeface="Arial" charset="0"/>
              </a:rPr>
              <a:t>L6. Kur Jūs galvenokārt iegūstat informāciju par Latvijas prokuratūras darbu? </a:t>
            </a:r>
          </a:p>
        </p:txBody>
      </p:sp>
      <p:sp>
        <p:nvSpPr>
          <p:cNvPr id="8" name="TextBox 7">
            <a:extLst>
              <a:ext uri="{FF2B5EF4-FFF2-40B4-BE49-F238E27FC236}">
                <a16:creationId xmlns:a16="http://schemas.microsoft.com/office/drawing/2014/main" id="{CBAD56A5-9946-25F3-2E00-D4B0F76F40A7}"/>
              </a:ext>
            </a:extLst>
          </p:cNvPr>
          <p:cNvSpPr txBox="1"/>
          <p:nvPr/>
        </p:nvSpPr>
        <p:spPr>
          <a:xfrm>
            <a:off x="551384" y="6221048"/>
            <a:ext cx="6107836" cy="246221"/>
          </a:xfrm>
          <a:prstGeom prst="rect">
            <a:avLst/>
          </a:prstGeom>
          <a:noFill/>
        </p:spPr>
        <p:txBody>
          <a:bodyPr wrap="square">
            <a:spAutoFit/>
          </a:bodyPr>
          <a:lstStyle/>
          <a:p>
            <a:r>
              <a:rPr lang="en-US" sz="1000" b="0" dirty="0">
                <a:solidFill>
                  <a:schemeClr val="tx1"/>
                </a:solidFill>
              </a:rPr>
              <a:t>*</a:t>
            </a:r>
            <a:r>
              <a:rPr lang="en-US" sz="1000" b="0" dirty="0" err="1">
                <a:solidFill>
                  <a:schemeClr val="tx1"/>
                </a:solidFill>
              </a:rPr>
              <a:t>Tā</a:t>
            </a:r>
            <a:r>
              <a:rPr lang="en-US" sz="1000" b="0" dirty="0">
                <a:solidFill>
                  <a:schemeClr val="tx1"/>
                </a:solidFill>
              </a:rPr>
              <a:t> </a:t>
            </a:r>
            <a:r>
              <a:rPr lang="en-US" sz="1000" b="0" dirty="0" err="1">
                <a:solidFill>
                  <a:schemeClr val="tx1"/>
                </a:solidFill>
              </a:rPr>
              <a:t>kā</a:t>
            </a:r>
            <a:r>
              <a:rPr lang="en-US" sz="1000" b="0" dirty="0">
                <a:solidFill>
                  <a:schemeClr val="tx1"/>
                </a:solidFill>
              </a:rPr>
              <a:t> </a:t>
            </a:r>
            <a:r>
              <a:rPr lang="en-US" sz="1000" b="0" dirty="0" err="1">
                <a:solidFill>
                  <a:schemeClr val="tx1"/>
                </a:solidFill>
              </a:rPr>
              <a:t>katrs</a:t>
            </a:r>
            <a:r>
              <a:rPr lang="en-US" sz="1000" b="0" dirty="0">
                <a:solidFill>
                  <a:schemeClr val="tx1"/>
                </a:solidFill>
              </a:rPr>
              <a:t> respondents </a:t>
            </a:r>
            <a:r>
              <a:rPr lang="en-US" sz="1000" b="0" dirty="0" err="1">
                <a:solidFill>
                  <a:schemeClr val="tx1"/>
                </a:solidFill>
              </a:rPr>
              <a:t>varēja</a:t>
            </a:r>
            <a:r>
              <a:rPr lang="en-US" sz="1000" b="0" dirty="0">
                <a:solidFill>
                  <a:schemeClr val="tx1"/>
                </a:solidFill>
              </a:rPr>
              <a:t> </a:t>
            </a:r>
            <a:r>
              <a:rPr lang="en-US" sz="1000" b="0" dirty="0" err="1">
                <a:solidFill>
                  <a:schemeClr val="tx1"/>
                </a:solidFill>
              </a:rPr>
              <a:t>atzīmēt</a:t>
            </a:r>
            <a:r>
              <a:rPr lang="en-US" sz="1000" b="0" dirty="0">
                <a:solidFill>
                  <a:schemeClr val="tx1"/>
                </a:solidFill>
              </a:rPr>
              <a:t> </a:t>
            </a:r>
            <a:r>
              <a:rPr lang="en-US" sz="1000" b="0" dirty="0" err="1">
                <a:solidFill>
                  <a:schemeClr val="tx1"/>
                </a:solidFill>
              </a:rPr>
              <a:t>vairāk</a:t>
            </a:r>
            <a:r>
              <a:rPr lang="en-US" sz="1000" b="0" dirty="0">
                <a:solidFill>
                  <a:schemeClr val="tx1"/>
                </a:solidFill>
              </a:rPr>
              <a:t> </a:t>
            </a:r>
            <a:r>
              <a:rPr lang="en-US" sz="1000" b="0" dirty="0" err="1">
                <a:solidFill>
                  <a:schemeClr val="tx1"/>
                </a:solidFill>
              </a:rPr>
              <a:t>nekā</a:t>
            </a:r>
            <a:r>
              <a:rPr lang="en-US" sz="1000" b="0" dirty="0">
                <a:solidFill>
                  <a:schemeClr val="tx1"/>
                </a:solidFill>
              </a:rPr>
              <a:t> </a:t>
            </a:r>
            <a:r>
              <a:rPr lang="en-US" sz="1000" b="0" dirty="0" err="1">
                <a:solidFill>
                  <a:schemeClr val="tx1"/>
                </a:solidFill>
              </a:rPr>
              <a:t>vienu</a:t>
            </a:r>
            <a:r>
              <a:rPr lang="en-US" sz="1000" b="0" dirty="0">
                <a:solidFill>
                  <a:schemeClr val="tx1"/>
                </a:solidFill>
              </a:rPr>
              <a:t> </a:t>
            </a:r>
            <a:r>
              <a:rPr lang="en-US" sz="1000" b="0" dirty="0" err="1">
                <a:solidFill>
                  <a:schemeClr val="tx1"/>
                </a:solidFill>
              </a:rPr>
              <a:t>atbildi</a:t>
            </a:r>
            <a:r>
              <a:rPr lang="en-US" sz="1000" b="0" dirty="0">
                <a:solidFill>
                  <a:schemeClr val="tx1"/>
                </a:solidFill>
              </a:rPr>
              <a:t>, </a:t>
            </a:r>
            <a:r>
              <a:rPr lang="en-US" sz="1000" b="0" dirty="0" err="1">
                <a:solidFill>
                  <a:schemeClr val="tx1"/>
                </a:solidFill>
              </a:rPr>
              <a:t>kopējā</a:t>
            </a:r>
            <a:r>
              <a:rPr lang="en-US" sz="1000" b="0" dirty="0">
                <a:solidFill>
                  <a:schemeClr val="tx1"/>
                </a:solidFill>
              </a:rPr>
              <a:t> </a:t>
            </a:r>
            <a:r>
              <a:rPr lang="en-US" sz="1000" b="0" dirty="0" err="1">
                <a:solidFill>
                  <a:schemeClr val="tx1"/>
                </a:solidFill>
              </a:rPr>
              <a:t>atbilžu</a:t>
            </a:r>
            <a:r>
              <a:rPr lang="en-US" sz="1000" b="0" dirty="0">
                <a:solidFill>
                  <a:schemeClr val="tx1"/>
                </a:solidFill>
              </a:rPr>
              <a:t> summa </a:t>
            </a:r>
            <a:r>
              <a:rPr lang="en-US" sz="1000" b="0" dirty="0" err="1">
                <a:solidFill>
                  <a:schemeClr val="tx1"/>
                </a:solidFill>
              </a:rPr>
              <a:t>pārsniedz</a:t>
            </a:r>
            <a:r>
              <a:rPr lang="en-US" sz="1000" b="0" dirty="0">
                <a:solidFill>
                  <a:schemeClr val="tx1"/>
                </a:solidFill>
              </a:rPr>
              <a:t> 100%.</a:t>
            </a:r>
          </a:p>
        </p:txBody>
      </p:sp>
      <p:sp>
        <p:nvSpPr>
          <p:cNvPr id="10" name="Slide Number Placeholder 3"/>
          <p:cNvSpPr>
            <a:spLocks noGrp="1" noChangeArrowheads="1"/>
          </p:cNvSpPr>
          <p:nvPr>
            <p:ph type="sldNum" sz="quarter" idx="12"/>
          </p:nvPr>
        </p:nvSpPr>
        <p:spPr>
          <a:xfrm>
            <a:off x="0" y="6532363"/>
            <a:ext cx="983432" cy="238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l">
              <a:spcBef>
                <a:spcPct val="0"/>
              </a:spcBef>
              <a:buFontTx/>
              <a:buNone/>
            </a:pPr>
            <a:fld id="{90B939A4-89C0-4D9B-B3F5-4EA18537F26D}" type="slidenum">
              <a:rPr lang="lv-LV" altLang="lv-LV" sz="1100" smtClean="0">
                <a:latin typeface="Arial" charset="0"/>
              </a:rPr>
              <a:pPr algn="l">
                <a:spcBef>
                  <a:spcPct val="0"/>
                </a:spcBef>
                <a:buFontTx/>
                <a:buNone/>
              </a:pPr>
              <a:t>37</a:t>
            </a:fld>
            <a:endParaRPr lang="lv-LV" altLang="lv-LV" sz="1100" dirty="0">
              <a:latin typeface="Arial" charset="0"/>
            </a:endParaRPr>
          </a:p>
          <a:p>
            <a:pPr algn="l">
              <a:spcBef>
                <a:spcPct val="0"/>
              </a:spcBef>
              <a:buFontTx/>
              <a:buNone/>
            </a:pPr>
            <a:r>
              <a:rPr lang="lv-LV" altLang="lv-LV" sz="1100" dirty="0">
                <a:latin typeface="Arial" charset="0"/>
              </a:rPr>
              <a:t>04./05.2026.</a:t>
            </a:r>
          </a:p>
        </p:txBody>
      </p:sp>
      <p:sp>
        <p:nvSpPr>
          <p:cNvPr id="11" name="Right Brace 10">
            <a:extLst>
              <a:ext uri="{FF2B5EF4-FFF2-40B4-BE49-F238E27FC236}">
                <a16:creationId xmlns:a16="http://schemas.microsoft.com/office/drawing/2014/main" id="{C8F92FFC-25CC-8035-2EF9-A31042341A63}"/>
              </a:ext>
            </a:extLst>
          </p:cNvPr>
          <p:cNvSpPr/>
          <p:nvPr/>
        </p:nvSpPr>
        <p:spPr bwMode="auto">
          <a:xfrm>
            <a:off x="9436785" y="1556792"/>
            <a:ext cx="360040" cy="3312368"/>
          </a:xfrm>
          <a:prstGeom prst="rightBrace">
            <a:avLst>
              <a:gd name="adj1" fmla="val 52937"/>
              <a:gd name="adj2" fmla="val 50000"/>
            </a:avLst>
          </a:prstGeom>
          <a:noFill/>
          <a:ln w="9525" cap="flat" cmpd="sng" algn="ctr">
            <a:solidFill>
              <a:srgbClr val="93B907"/>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34" charset="0"/>
              <a:cs typeface="Arial" charset="0"/>
            </a:endParaRPr>
          </a:p>
        </p:txBody>
      </p:sp>
      <p:sp>
        <p:nvSpPr>
          <p:cNvPr id="12" name="TextBox 11">
            <a:extLst>
              <a:ext uri="{FF2B5EF4-FFF2-40B4-BE49-F238E27FC236}">
                <a16:creationId xmlns:a16="http://schemas.microsoft.com/office/drawing/2014/main" id="{73239E3D-96C1-1411-477D-F96EA16FE939}"/>
              </a:ext>
            </a:extLst>
          </p:cNvPr>
          <p:cNvSpPr txBox="1"/>
          <p:nvPr/>
        </p:nvSpPr>
        <p:spPr>
          <a:xfrm>
            <a:off x="9912424" y="2708920"/>
            <a:ext cx="1922465" cy="984885"/>
          </a:xfrm>
          <a:prstGeom prst="rect">
            <a:avLst/>
          </a:prstGeom>
          <a:noFill/>
        </p:spPr>
        <p:txBody>
          <a:bodyPr wrap="square" rtlCol="0">
            <a:spAutoFit/>
          </a:bodyPr>
          <a:lstStyle/>
          <a:p>
            <a:pPr algn="ctr"/>
            <a:r>
              <a:rPr lang="lv-LV" sz="1400" dirty="0">
                <a:solidFill>
                  <a:srgbClr val="93B907"/>
                </a:solidFill>
              </a:rPr>
              <a:t>Iegūst informāciju par Latvijas prokuratūras darbu</a:t>
            </a:r>
          </a:p>
          <a:p>
            <a:pPr algn="ctr"/>
            <a:r>
              <a:rPr lang="lv-LV" sz="1400" dirty="0">
                <a:solidFill>
                  <a:srgbClr val="93B907"/>
                </a:solidFill>
              </a:rPr>
              <a:t>67%</a:t>
            </a:r>
            <a:endParaRPr lang="en-US" sz="1400" dirty="0">
              <a:solidFill>
                <a:srgbClr val="93B907"/>
              </a:solidFill>
            </a:endParaRPr>
          </a:p>
        </p:txBody>
      </p:sp>
      <p:graphicFrame>
        <p:nvGraphicFramePr>
          <p:cNvPr id="2" name="Chart 1">
            <a:extLst>
              <a:ext uri="{FF2B5EF4-FFF2-40B4-BE49-F238E27FC236}">
                <a16:creationId xmlns:a16="http://schemas.microsoft.com/office/drawing/2014/main" id="{B504EFB5-E585-5848-60BF-E4E31D5B84D7}"/>
              </a:ext>
            </a:extLst>
          </p:cNvPr>
          <p:cNvGraphicFramePr>
            <a:graphicFrameLocks/>
          </p:cNvGraphicFramePr>
          <p:nvPr>
            <p:extLst>
              <p:ext uri="{D42A27DB-BD31-4B8C-83A1-F6EECF244321}">
                <p14:modId xmlns:p14="http://schemas.microsoft.com/office/powerpoint/2010/main" val="1034879432"/>
              </p:ext>
            </p:extLst>
          </p:nvPr>
        </p:nvGraphicFramePr>
        <p:xfrm>
          <a:off x="1872636" y="1556792"/>
          <a:ext cx="7448550" cy="451961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73454021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txBox="1">
            <a:spLocks noChangeArrowheads="1"/>
          </p:cNvSpPr>
          <p:nvPr/>
        </p:nvSpPr>
        <p:spPr bwMode="auto">
          <a:xfrm>
            <a:off x="1629072" y="126216"/>
            <a:ext cx="8933855" cy="828090"/>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defRPr/>
            </a:pPr>
            <a:r>
              <a:rPr lang="lv-LV" altLang="lv-LV" sz="2000" kern="0" dirty="0">
                <a:latin typeface="Arial" panose="020B0604020202020204" pitchFamily="34" charset="0"/>
              </a:rPr>
              <a:t>5. Informācijas avoti par Latvijas prokuratūras darbu </a:t>
            </a:r>
          </a:p>
        </p:txBody>
      </p:sp>
      <p:pic>
        <p:nvPicPr>
          <p:cNvPr id="7171" name="Picture 5" descr="LV_green (3x mazak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92544" y="6344159"/>
            <a:ext cx="1080120" cy="4692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2" name="Rectangle 8"/>
          <p:cNvSpPr>
            <a:spLocks noChangeArrowheads="1"/>
          </p:cNvSpPr>
          <p:nvPr/>
        </p:nvSpPr>
        <p:spPr bwMode="auto">
          <a:xfrm>
            <a:off x="571099" y="954306"/>
            <a:ext cx="873125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just" eaLnBrk="1" hangingPunct="1">
              <a:spcBef>
                <a:spcPct val="0"/>
              </a:spcBef>
              <a:buFontTx/>
              <a:buNone/>
            </a:pPr>
            <a:r>
              <a:rPr lang="lv-LV" altLang="lv-LV" sz="1200" b="0" i="1" dirty="0">
                <a:latin typeface="Arial" charset="0"/>
              </a:rPr>
              <a:t>L6. Kur Jūs galvenokārt iegūstat informāciju par Latvijas prokuratūras darbu? </a:t>
            </a:r>
          </a:p>
        </p:txBody>
      </p:sp>
      <p:sp>
        <p:nvSpPr>
          <p:cNvPr id="8" name="TextBox 7">
            <a:extLst>
              <a:ext uri="{FF2B5EF4-FFF2-40B4-BE49-F238E27FC236}">
                <a16:creationId xmlns:a16="http://schemas.microsoft.com/office/drawing/2014/main" id="{CBAD56A5-9946-25F3-2E00-D4B0F76F40A7}"/>
              </a:ext>
            </a:extLst>
          </p:cNvPr>
          <p:cNvSpPr txBox="1"/>
          <p:nvPr/>
        </p:nvSpPr>
        <p:spPr>
          <a:xfrm>
            <a:off x="571099" y="6151499"/>
            <a:ext cx="6107836" cy="246221"/>
          </a:xfrm>
          <a:prstGeom prst="rect">
            <a:avLst/>
          </a:prstGeom>
          <a:noFill/>
        </p:spPr>
        <p:txBody>
          <a:bodyPr wrap="square">
            <a:spAutoFit/>
          </a:bodyPr>
          <a:lstStyle/>
          <a:p>
            <a:r>
              <a:rPr lang="en-US" sz="1000" b="0" dirty="0">
                <a:solidFill>
                  <a:schemeClr val="tx1"/>
                </a:solidFill>
              </a:rPr>
              <a:t>*</a:t>
            </a:r>
            <a:r>
              <a:rPr lang="en-US" sz="1000" b="0" dirty="0" err="1">
                <a:solidFill>
                  <a:schemeClr val="tx1"/>
                </a:solidFill>
              </a:rPr>
              <a:t>Tā</a:t>
            </a:r>
            <a:r>
              <a:rPr lang="en-US" sz="1000" b="0" dirty="0">
                <a:solidFill>
                  <a:schemeClr val="tx1"/>
                </a:solidFill>
              </a:rPr>
              <a:t> </a:t>
            </a:r>
            <a:r>
              <a:rPr lang="en-US" sz="1000" b="0" dirty="0" err="1">
                <a:solidFill>
                  <a:schemeClr val="tx1"/>
                </a:solidFill>
              </a:rPr>
              <a:t>kā</a:t>
            </a:r>
            <a:r>
              <a:rPr lang="en-US" sz="1000" b="0" dirty="0">
                <a:solidFill>
                  <a:schemeClr val="tx1"/>
                </a:solidFill>
              </a:rPr>
              <a:t> </a:t>
            </a:r>
            <a:r>
              <a:rPr lang="en-US" sz="1000" b="0" dirty="0" err="1">
                <a:solidFill>
                  <a:schemeClr val="tx1"/>
                </a:solidFill>
              </a:rPr>
              <a:t>katrs</a:t>
            </a:r>
            <a:r>
              <a:rPr lang="en-US" sz="1000" b="0" dirty="0">
                <a:solidFill>
                  <a:schemeClr val="tx1"/>
                </a:solidFill>
              </a:rPr>
              <a:t> respondents </a:t>
            </a:r>
            <a:r>
              <a:rPr lang="en-US" sz="1000" b="0" dirty="0" err="1">
                <a:solidFill>
                  <a:schemeClr val="tx1"/>
                </a:solidFill>
              </a:rPr>
              <a:t>varēja</a:t>
            </a:r>
            <a:r>
              <a:rPr lang="en-US" sz="1000" b="0" dirty="0">
                <a:solidFill>
                  <a:schemeClr val="tx1"/>
                </a:solidFill>
              </a:rPr>
              <a:t> </a:t>
            </a:r>
            <a:r>
              <a:rPr lang="en-US" sz="1000" b="0" dirty="0" err="1">
                <a:solidFill>
                  <a:schemeClr val="tx1"/>
                </a:solidFill>
              </a:rPr>
              <a:t>atzīmēt</a:t>
            </a:r>
            <a:r>
              <a:rPr lang="en-US" sz="1000" b="0" dirty="0">
                <a:solidFill>
                  <a:schemeClr val="tx1"/>
                </a:solidFill>
              </a:rPr>
              <a:t> </a:t>
            </a:r>
            <a:r>
              <a:rPr lang="en-US" sz="1000" b="0" dirty="0" err="1">
                <a:solidFill>
                  <a:schemeClr val="tx1"/>
                </a:solidFill>
              </a:rPr>
              <a:t>vairāk</a:t>
            </a:r>
            <a:r>
              <a:rPr lang="en-US" sz="1000" b="0" dirty="0">
                <a:solidFill>
                  <a:schemeClr val="tx1"/>
                </a:solidFill>
              </a:rPr>
              <a:t> </a:t>
            </a:r>
            <a:r>
              <a:rPr lang="en-US" sz="1000" b="0" dirty="0" err="1">
                <a:solidFill>
                  <a:schemeClr val="tx1"/>
                </a:solidFill>
              </a:rPr>
              <a:t>nekā</a:t>
            </a:r>
            <a:r>
              <a:rPr lang="en-US" sz="1000" b="0" dirty="0">
                <a:solidFill>
                  <a:schemeClr val="tx1"/>
                </a:solidFill>
              </a:rPr>
              <a:t> </a:t>
            </a:r>
            <a:r>
              <a:rPr lang="en-US" sz="1000" b="0" dirty="0" err="1">
                <a:solidFill>
                  <a:schemeClr val="tx1"/>
                </a:solidFill>
              </a:rPr>
              <a:t>vienu</a:t>
            </a:r>
            <a:r>
              <a:rPr lang="en-US" sz="1000" b="0" dirty="0">
                <a:solidFill>
                  <a:schemeClr val="tx1"/>
                </a:solidFill>
              </a:rPr>
              <a:t> </a:t>
            </a:r>
            <a:r>
              <a:rPr lang="en-US" sz="1000" b="0" dirty="0" err="1">
                <a:solidFill>
                  <a:schemeClr val="tx1"/>
                </a:solidFill>
              </a:rPr>
              <a:t>atbildi</a:t>
            </a:r>
            <a:r>
              <a:rPr lang="en-US" sz="1000" b="0" dirty="0">
                <a:solidFill>
                  <a:schemeClr val="tx1"/>
                </a:solidFill>
              </a:rPr>
              <a:t>, </a:t>
            </a:r>
            <a:r>
              <a:rPr lang="en-US" sz="1000" b="0" dirty="0" err="1">
                <a:solidFill>
                  <a:schemeClr val="tx1"/>
                </a:solidFill>
              </a:rPr>
              <a:t>kopējā</a:t>
            </a:r>
            <a:r>
              <a:rPr lang="en-US" sz="1000" b="0" dirty="0">
                <a:solidFill>
                  <a:schemeClr val="tx1"/>
                </a:solidFill>
              </a:rPr>
              <a:t> </a:t>
            </a:r>
            <a:r>
              <a:rPr lang="en-US" sz="1000" b="0" dirty="0" err="1">
                <a:solidFill>
                  <a:schemeClr val="tx1"/>
                </a:solidFill>
              </a:rPr>
              <a:t>atbilžu</a:t>
            </a:r>
            <a:r>
              <a:rPr lang="en-US" sz="1000" b="0" dirty="0">
                <a:solidFill>
                  <a:schemeClr val="tx1"/>
                </a:solidFill>
              </a:rPr>
              <a:t> summa </a:t>
            </a:r>
            <a:r>
              <a:rPr lang="en-US" sz="1000" b="0" dirty="0" err="1">
                <a:solidFill>
                  <a:schemeClr val="tx1"/>
                </a:solidFill>
              </a:rPr>
              <a:t>pārsniedz</a:t>
            </a:r>
            <a:r>
              <a:rPr lang="en-US" sz="1000" b="0" dirty="0">
                <a:solidFill>
                  <a:schemeClr val="tx1"/>
                </a:solidFill>
              </a:rPr>
              <a:t> 100%.</a:t>
            </a:r>
          </a:p>
        </p:txBody>
      </p:sp>
      <p:sp>
        <p:nvSpPr>
          <p:cNvPr id="10" name="TextBox 9"/>
          <p:cNvSpPr txBox="1"/>
          <p:nvPr/>
        </p:nvSpPr>
        <p:spPr>
          <a:xfrm>
            <a:off x="551384" y="1268760"/>
            <a:ext cx="5976664" cy="276999"/>
          </a:xfrm>
          <a:prstGeom prst="rect">
            <a:avLst/>
          </a:prstGeom>
          <a:noFill/>
        </p:spPr>
        <p:txBody>
          <a:bodyPr wrap="square" rtlCol="0">
            <a:spAutoFit/>
          </a:bodyPr>
          <a:lstStyle/>
          <a:p>
            <a:r>
              <a:rPr lang="lv-LV" sz="1200" dirty="0">
                <a:solidFill>
                  <a:schemeClr val="tx1"/>
                </a:solidFill>
              </a:rPr>
              <a:t>05.2022., 06.2024. un 04./05.2026.gada aptauju datu salīdzinājums</a:t>
            </a:r>
          </a:p>
        </p:txBody>
      </p:sp>
      <p:sp>
        <p:nvSpPr>
          <p:cNvPr id="9" name="Slide Number Placeholder 3"/>
          <p:cNvSpPr>
            <a:spLocks noGrp="1" noChangeArrowheads="1"/>
          </p:cNvSpPr>
          <p:nvPr>
            <p:ph type="sldNum" sz="quarter" idx="12"/>
          </p:nvPr>
        </p:nvSpPr>
        <p:spPr>
          <a:xfrm>
            <a:off x="0" y="6532363"/>
            <a:ext cx="983432" cy="238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l">
              <a:spcBef>
                <a:spcPct val="0"/>
              </a:spcBef>
              <a:buFontTx/>
              <a:buNone/>
            </a:pPr>
            <a:fld id="{90B939A4-89C0-4D9B-B3F5-4EA18537F26D}" type="slidenum">
              <a:rPr lang="lv-LV" altLang="lv-LV" sz="1100" smtClean="0">
                <a:latin typeface="Arial" charset="0"/>
              </a:rPr>
              <a:pPr algn="l">
                <a:spcBef>
                  <a:spcPct val="0"/>
                </a:spcBef>
                <a:buFontTx/>
                <a:buNone/>
              </a:pPr>
              <a:t>38</a:t>
            </a:fld>
            <a:endParaRPr lang="lv-LV" altLang="lv-LV" sz="1100" dirty="0">
              <a:latin typeface="Arial" charset="0"/>
            </a:endParaRPr>
          </a:p>
          <a:p>
            <a:pPr algn="l">
              <a:spcBef>
                <a:spcPct val="0"/>
              </a:spcBef>
              <a:buFontTx/>
              <a:buNone/>
            </a:pPr>
            <a:r>
              <a:rPr lang="lv-LV" altLang="lv-LV" sz="1100" dirty="0">
                <a:latin typeface="Arial" charset="0"/>
              </a:rPr>
              <a:t>04./05.2026.</a:t>
            </a:r>
          </a:p>
        </p:txBody>
      </p:sp>
      <p:graphicFrame>
        <p:nvGraphicFramePr>
          <p:cNvPr id="2" name="Chart 1">
            <a:extLst>
              <a:ext uri="{FF2B5EF4-FFF2-40B4-BE49-F238E27FC236}">
                <a16:creationId xmlns:a16="http://schemas.microsoft.com/office/drawing/2014/main" id="{97296818-2839-D5B5-C99B-E8F67D9E35B5}"/>
              </a:ext>
            </a:extLst>
          </p:cNvPr>
          <p:cNvGraphicFramePr>
            <a:graphicFrameLocks/>
          </p:cNvGraphicFramePr>
          <p:nvPr>
            <p:extLst>
              <p:ext uri="{D42A27DB-BD31-4B8C-83A1-F6EECF244321}">
                <p14:modId xmlns:p14="http://schemas.microsoft.com/office/powerpoint/2010/main" val="1540534773"/>
              </p:ext>
            </p:extLst>
          </p:nvPr>
        </p:nvGraphicFramePr>
        <p:xfrm>
          <a:off x="2783632" y="1584925"/>
          <a:ext cx="7088981" cy="478631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87353851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txBox="1">
            <a:spLocks noChangeArrowheads="1"/>
          </p:cNvSpPr>
          <p:nvPr/>
        </p:nvSpPr>
        <p:spPr bwMode="auto">
          <a:xfrm>
            <a:off x="1629072" y="126216"/>
            <a:ext cx="8933855" cy="828090"/>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defRPr/>
            </a:pPr>
            <a:r>
              <a:rPr lang="lv-LV" altLang="lv-LV" sz="2000" kern="0" dirty="0">
                <a:latin typeface="Arial" panose="020B0604020202020204" pitchFamily="34" charset="0"/>
              </a:rPr>
              <a:t>5. Informācijas avoti par Latvijas prokuratūras darbu </a:t>
            </a:r>
          </a:p>
        </p:txBody>
      </p:sp>
      <p:pic>
        <p:nvPicPr>
          <p:cNvPr id="7171" name="Picture 5" descr="LV_green (3x mazak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92544" y="6344159"/>
            <a:ext cx="1080120" cy="4692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2" name="Rectangle 8"/>
          <p:cNvSpPr>
            <a:spLocks noChangeArrowheads="1"/>
          </p:cNvSpPr>
          <p:nvPr/>
        </p:nvSpPr>
        <p:spPr bwMode="auto">
          <a:xfrm>
            <a:off x="571099" y="954306"/>
            <a:ext cx="873125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just" eaLnBrk="1" hangingPunct="1">
              <a:spcBef>
                <a:spcPct val="0"/>
              </a:spcBef>
              <a:buFontTx/>
              <a:buNone/>
            </a:pPr>
            <a:r>
              <a:rPr lang="lv-LV" altLang="lv-LV" sz="1200" b="0" i="1" dirty="0">
                <a:latin typeface="Arial" charset="0"/>
              </a:rPr>
              <a:t>L6. Kur Jūs galvenokārt iegūstat informāciju par Latvijas prokuratūras darbu? </a:t>
            </a:r>
          </a:p>
        </p:txBody>
      </p:sp>
      <p:sp>
        <p:nvSpPr>
          <p:cNvPr id="8" name="TextBox 7">
            <a:extLst>
              <a:ext uri="{FF2B5EF4-FFF2-40B4-BE49-F238E27FC236}">
                <a16:creationId xmlns:a16="http://schemas.microsoft.com/office/drawing/2014/main" id="{CBAD56A5-9946-25F3-2E00-D4B0F76F40A7}"/>
              </a:ext>
            </a:extLst>
          </p:cNvPr>
          <p:cNvSpPr txBox="1"/>
          <p:nvPr/>
        </p:nvSpPr>
        <p:spPr>
          <a:xfrm>
            <a:off x="551384" y="6453336"/>
            <a:ext cx="6107836" cy="246221"/>
          </a:xfrm>
          <a:prstGeom prst="rect">
            <a:avLst/>
          </a:prstGeom>
          <a:noFill/>
        </p:spPr>
        <p:txBody>
          <a:bodyPr wrap="square">
            <a:spAutoFit/>
          </a:bodyPr>
          <a:lstStyle/>
          <a:p>
            <a:r>
              <a:rPr lang="en-US" sz="1000" b="0" dirty="0">
                <a:solidFill>
                  <a:schemeClr val="tx1"/>
                </a:solidFill>
              </a:rPr>
              <a:t>*</a:t>
            </a:r>
            <a:r>
              <a:rPr lang="en-US" sz="1000" b="0" dirty="0" err="1">
                <a:solidFill>
                  <a:schemeClr val="tx1"/>
                </a:solidFill>
              </a:rPr>
              <a:t>Tā</a:t>
            </a:r>
            <a:r>
              <a:rPr lang="en-US" sz="1000" b="0" dirty="0">
                <a:solidFill>
                  <a:schemeClr val="tx1"/>
                </a:solidFill>
              </a:rPr>
              <a:t> </a:t>
            </a:r>
            <a:r>
              <a:rPr lang="en-US" sz="1000" b="0" dirty="0" err="1">
                <a:solidFill>
                  <a:schemeClr val="tx1"/>
                </a:solidFill>
              </a:rPr>
              <a:t>kā</a:t>
            </a:r>
            <a:r>
              <a:rPr lang="en-US" sz="1000" b="0" dirty="0">
                <a:solidFill>
                  <a:schemeClr val="tx1"/>
                </a:solidFill>
              </a:rPr>
              <a:t> </a:t>
            </a:r>
            <a:r>
              <a:rPr lang="en-US" sz="1000" b="0" dirty="0" err="1">
                <a:solidFill>
                  <a:schemeClr val="tx1"/>
                </a:solidFill>
              </a:rPr>
              <a:t>katrs</a:t>
            </a:r>
            <a:r>
              <a:rPr lang="en-US" sz="1000" b="0" dirty="0">
                <a:solidFill>
                  <a:schemeClr val="tx1"/>
                </a:solidFill>
              </a:rPr>
              <a:t> respondents </a:t>
            </a:r>
            <a:r>
              <a:rPr lang="en-US" sz="1000" b="0" dirty="0" err="1">
                <a:solidFill>
                  <a:schemeClr val="tx1"/>
                </a:solidFill>
              </a:rPr>
              <a:t>varēja</a:t>
            </a:r>
            <a:r>
              <a:rPr lang="en-US" sz="1000" b="0" dirty="0">
                <a:solidFill>
                  <a:schemeClr val="tx1"/>
                </a:solidFill>
              </a:rPr>
              <a:t> </a:t>
            </a:r>
            <a:r>
              <a:rPr lang="en-US" sz="1000" b="0" dirty="0" err="1">
                <a:solidFill>
                  <a:schemeClr val="tx1"/>
                </a:solidFill>
              </a:rPr>
              <a:t>atzīmēt</a:t>
            </a:r>
            <a:r>
              <a:rPr lang="en-US" sz="1000" b="0" dirty="0">
                <a:solidFill>
                  <a:schemeClr val="tx1"/>
                </a:solidFill>
              </a:rPr>
              <a:t> </a:t>
            </a:r>
            <a:r>
              <a:rPr lang="en-US" sz="1000" b="0" dirty="0" err="1">
                <a:solidFill>
                  <a:schemeClr val="tx1"/>
                </a:solidFill>
              </a:rPr>
              <a:t>vairāk</a:t>
            </a:r>
            <a:r>
              <a:rPr lang="en-US" sz="1000" b="0" dirty="0">
                <a:solidFill>
                  <a:schemeClr val="tx1"/>
                </a:solidFill>
              </a:rPr>
              <a:t> </a:t>
            </a:r>
            <a:r>
              <a:rPr lang="en-US" sz="1000" b="0" dirty="0" err="1">
                <a:solidFill>
                  <a:schemeClr val="tx1"/>
                </a:solidFill>
              </a:rPr>
              <a:t>nekā</a:t>
            </a:r>
            <a:r>
              <a:rPr lang="en-US" sz="1000" b="0" dirty="0">
                <a:solidFill>
                  <a:schemeClr val="tx1"/>
                </a:solidFill>
              </a:rPr>
              <a:t> </a:t>
            </a:r>
            <a:r>
              <a:rPr lang="en-US" sz="1000" b="0" dirty="0" err="1">
                <a:solidFill>
                  <a:schemeClr val="tx1"/>
                </a:solidFill>
              </a:rPr>
              <a:t>vienu</a:t>
            </a:r>
            <a:r>
              <a:rPr lang="en-US" sz="1000" b="0" dirty="0">
                <a:solidFill>
                  <a:schemeClr val="tx1"/>
                </a:solidFill>
              </a:rPr>
              <a:t> </a:t>
            </a:r>
            <a:r>
              <a:rPr lang="en-US" sz="1000" b="0" dirty="0" err="1">
                <a:solidFill>
                  <a:schemeClr val="tx1"/>
                </a:solidFill>
              </a:rPr>
              <a:t>atbildi</a:t>
            </a:r>
            <a:r>
              <a:rPr lang="en-US" sz="1000" b="0" dirty="0">
                <a:solidFill>
                  <a:schemeClr val="tx1"/>
                </a:solidFill>
              </a:rPr>
              <a:t>, </a:t>
            </a:r>
            <a:r>
              <a:rPr lang="en-US" sz="1000" b="0" dirty="0" err="1">
                <a:solidFill>
                  <a:schemeClr val="tx1"/>
                </a:solidFill>
              </a:rPr>
              <a:t>kopējā</a:t>
            </a:r>
            <a:r>
              <a:rPr lang="en-US" sz="1000" b="0" dirty="0">
                <a:solidFill>
                  <a:schemeClr val="tx1"/>
                </a:solidFill>
              </a:rPr>
              <a:t> </a:t>
            </a:r>
            <a:r>
              <a:rPr lang="en-US" sz="1000" b="0" dirty="0" err="1">
                <a:solidFill>
                  <a:schemeClr val="tx1"/>
                </a:solidFill>
              </a:rPr>
              <a:t>atbilžu</a:t>
            </a:r>
            <a:r>
              <a:rPr lang="en-US" sz="1000" b="0" dirty="0">
                <a:solidFill>
                  <a:schemeClr val="tx1"/>
                </a:solidFill>
              </a:rPr>
              <a:t> summa </a:t>
            </a:r>
            <a:r>
              <a:rPr lang="en-US" sz="1000" b="0" dirty="0" err="1">
                <a:solidFill>
                  <a:schemeClr val="tx1"/>
                </a:solidFill>
              </a:rPr>
              <a:t>pārsniedz</a:t>
            </a:r>
            <a:r>
              <a:rPr lang="en-US" sz="1000" b="0" dirty="0">
                <a:solidFill>
                  <a:schemeClr val="tx1"/>
                </a:solidFill>
              </a:rPr>
              <a:t> 100%.</a:t>
            </a:r>
          </a:p>
        </p:txBody>
      </p:sp>
      <p:sp>
        <p:nvSpPr>
          <p:cNvPr id="10" name="TextBox 9"/>
          <p:cNvSpPr txBox="1"/>
          <p:nvPr/>
        </p:nvSpPr>
        <p:spPr>
          <a:xfrm>
            <a:off x="551384" y="1268760"/>
            <a:ext cx="4176463" cy="276999"/>
          </a:xfrm>
          <a:prstGeom prst="rect">
            <a:avLst/>
          </a:prstGeom>
          <a:noFill/>
        </p:spPr>
        <p:txBody>
          <a:bodyPr wrap="square" rtlCol="0">
            <a:spAutoFit/>
          </a:bodyPr>
          <a:lstStyle/>
          <a:p>
            <a:r>
              <a:rPr lang="lv-LV" sz="1200" dirty="0" err="1">
                <a:solidFill>
                  <a:schemeClr val="tx1"/>
                </a:solidFill>
              </a:rPr>
              <a:t>Sociāldemogrāfisko</a:t>
            </a:r>
            <a:r>
              <a:rPr lang="lv-LV" sz="1200" dirty="0">
                <a:solidFill>
                  <a:schemeClr val="tx1"/>
                </a:solidFill>
              </a:rPr>
              <a:t> grupu atbilžu sadalījums</a:t>
            </a:r>
          </a:p>
        </p:txBody>
      </p:sp>
      <p:sp>
        <p:nvSpPr>
          <p:cNvPr id="9" name="Slide Number Placeholder 3"/>
          <p:cNvSpPr>
            <a:spLocks noGrp="1" noChangeArrowheads="1"/>
          </p:cNvSpPr>
          <p:nvPr>
            <p:ph type="sldNum" sz="quarter" idx="12"/>
          </p:nvPr>
        </p:nvSpPr>
        <p:spPr>
          <a:xfrm>
            <a:off x="0" y="6532363"/>
            <a:ext cx="983432" cy="238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l">
              <a:spcBef>
                <a:spcPct val="0"/>
              </a:spcBef>
              <a:buFontTx/>
              <a:buNone/>
            </a:pPr>
            <a:fld id="{90B939A4-89C0-4D9B-B3F5-4EA18537F26D}" type="slidenum">
              <a:rPr lang="lv-LV" altLang="lv-LV" sz="1100" smtClean="0">
                <a:latin typeface="Arial" charset="0"/>
              </a:rPr>
              <a:pPr algn="l">
                <a:spcBef>
                  <a:spcPct val="0"/>
                </a:spcBef>
                <a:buFontTx/>
                <a:buNone/>
              </a:pPr>
              <a:t>39</a:t>
            </a:fld>
            <a:endParaRPr lang="lv-LV" altLang="lv-LV" sz="1100" dirty="0">
              <a:latin typeface="Arial" charset="0"/>
            </a:endParaRPr>
          </a:p>
          <a:p>
            <a:pPr algn="l">
              <a:spcBef>
                <a:spcPct val="0"/>
              </a:spcBef>
              <a:buFontTx/>
              <a:buNone/>
            </a:pPr>
            <a:r>
              <a:rPr lang="lv-LV" altLang="lv-LV" sz="1100" dirty="0">
                <a:latin typeface="Arial" charset="0"/>
              </a:rPr>
              <a:t>04./05.2026.</a:t>
            </a:r>
          </a:p>
        </p:txBody>
      </p:sp>
      <p:graphicFrame>
        <p:nvGraphicFramePr>
          <p:cNvPr id="2" name="Chart 1">
            <a:extLst>
              <a:ext uri="{FF2B5EF4-FFF2-40B4-BE49-F238E27FC236}">
                <a16:creationId xmlns:a16="http://schemas.microsoft.com/office/drawing/2014/main" id="{CA638A24-E49B-BF3B-305C-6B62A5999AEF}"/>
              </a:ext>
            </a:extLst>
          </p:cNvPr>
          <p:cNvGraphicFramePr>
            <a:graphicFrameLocks/>
          </p:cNvGraphicFramePr>
          <p:nvPr>
            <p:extLst>
              <p:ext uri="{D42A27DB-BD31-4B8C-83A1-F6EECF244321}">
                <p14:modId xmlns:p14="http://schemas.microsoft.com/office/powerpoint/2010/main" val="3663830460"/>
              </p:ext>
            </p:extLst>
          </p:nvPr>
        </p:nvGraphicFramePr>
        <p:xfrm>
          <a:off x="1199456" y="1543345"/>
          <a:ext cx="10199253" cy="5198402"/>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3993722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idx="4294967295"/>
          </p:nvPr>
        </p:nvSpPr>
        <p:spPr>
          <a:xfrm>
            <a:off x="1541464" y="116634"/>
            <a:ext cx="9126537" cy="446087"/>
          </a:xfrm>
        </p:spPr>
        <p:txBody>
          <a:bodyPr/>
          <a:lstStyle/>
          <a:p>
            <a:r>
              <a:rPr lang="lv-LV" altLang="lv-LV" sz="2400" b="1" dirty="0">
                <a:latin typeface="Arial" charset="0"/>
              </a:rPr>
              <a:t>Respondentu sociāldemogrāfiskais raksturojums</a:t>
            </a:r>
          </a:p>
        </p:txBody>
      </p:sp>
      <p:pic>
        <p:nvPicPr>
          <p:cNvPr id="5123" name="Attēls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92544" y="6309320"/>
            <a:ext cx="1025525" cy="446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7" name="Left Brace 4"/>
          <p:cNvSpPr>
            <a:spLocks/>
          </p:cNvSpPr>
          <p:nvPr/>
        </p:nvSpPr>
        <p:spPr bwMode="auto">
          <a:xfrm>
            <a:off x="2999656" y="4148608"/>
            <a:ext cx="144016" cy="756000"/>
          </a:xfrm>
          <a:prstGeom prst="leftBrace">
            <a:avLst>
              <a:gd name="adj1" fmla="val 45685"/>
              <a:gd name="adj2" fmla="val 50676"/>
            </a:avLst>
          </a:prstGeom>
          <a:noFill/>
          <a:ln w="9525" algn="ctr">
            <a:solidFill>
              <a:srgbClr val="C00000"/>
            </a:solidFill>
            <a:round/>
            <a:headEnd/>
            <a:tailEnd/>
          </a:ln>
          <a:extLst>
            <a:ext uri="{909E8E84-426E-40DD-AFC4-6F175D3DCCD1}">
              <a14:hiddenFill xmlns:a14="http://schemas.microsoft.com/office/drawing/2010/main">
                <a:solidFill>
                  <a:srgbClr val="FFFFFF"/>
                </a:solidFill>
              </a14:hiddenFill>
            </a:ext>
          </a:extLst>
        </p:spPr>
        <p:txBody>
          <a:bodyPr/>
          <a:lstStyle>
            <a:lvl1pPr marL="342900" indent="-342900">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buFontTx/>
              <a:buNone/>
            </a:pPr>
            <a:endParaRPr lang="lv-LV" altLang="lv-LV" sz="2400" b="0" dirty="0">
              <a:latin typeface="Verdana" pitchFamily="34" charset="0"/>
            </a:endParaRPr>
          </a:p>
        </p:txBody>
      </p:sp>
      <p:sp>
        <p:nvSpPr>
          <p:cNvPr id="8" name="TextBox 3"/>
          <p:cNvSpPr txBox="1">
            <a:spLocks noChangeArrowheads="1"/>
          </p:cNvSpPr>
          <p:nvPr/>
        </p:nvSpPr>
        <p:spPr bwMode="auto">
          <a:xfrm>
            <a:off x="905245" y="4005064"/>
            <a:ext cx="2094411"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r">
              <a:spcBef>
                <a:spcPct val="0"/>
              </a:spcBef>
              <a:buFontTx/>
              <a:buNone/>
              <a:defRPr/>
            </a:pPr>
            <a:r>
              <a:rPr lang="lv-LV" altLang="lv-LV" sz="1000" b="0" dirty="0">
                <a:solidFill>
                  <a:srgbClr val="000000"/>
                </a:solidFill>
                <a:latin typeface="Arial" charset="0"/>
                <a:cs typeface="Arial" panose="020B0604020202020204" pitchFamily="34" charset="0"/>
              </a:rPr>
              <a:t>Vidējie ienākumi (kvintiles) uz vienu mājsaimniecības locekli mēnesī, ieskaitot visus ienākumus (algas, stipendijas, pabalstus, pensijas utt.) pēc nodokļu nomaksas.</a:t>
            </a:r>
          </a:p>
        </p:txBody>
      </p:sp>
      <p:sp>
        <p:nvSpPr>
          <p:cNvPr id="7" name="Slide Number Placeholder 3"/>
          <p:cNvSpPr>
            <a:spLocks noGrp="1" noChangeArrowheads="1"/>
          </p:cNvSpPr>
          <p:nvPr>
            <p:ph type="sldNum" sz="quarter" idx="12"/>
          </p:nvPr>
        </p:nvSpPr>
        <p:spPr>
          <a:xfrm>
            <a:off x="0" y="6532363"/>
            <a:ext cx="983432" cy="238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l">
              <a:spcBef>
                <a:spcPct val="0"/>
              </a:spcBef>
              <a:buFontTx/>
              <a:buNone/>
            </a:pPr>
            <a:fld id="{90B939A4-89C0-4D9B-B3F5-4EA18537F26D}" type="slidenum">
              <a:rPr lang="lv-LV" altLang="lv-LV" sz="1100" smtClean="0">
                <a:latin typeface="Arial" charset="0"/>
              </a:rPr>
              <a:pPr algn="l">
                <a:spcBef>
                  <a:spcPct val="0"/>
                </a:spcBef>
                <a:buFontTx/>
                <a:buNone/>
              </a:pPr>
              <a:t>4</a:t>
            </a:fld>
            <a:endParaRPr lang="lv-LV" altLang="lv-LV" sz="1100" dirty="0">
              <a:latin typeface="Arial" charset="0"/>
            </a:endParaRPr>
          </a:p>
          <a:p>
            <a:pPr algn="l">
              <a:spcBef>
                <a:spcPct val="0"/>
              </a:spcBef>
              <a:buFontTx/>
              <a:buNone/>
            </a:pPr>
            <a:r>
              <a:rPr lang="lv-LV" altLang="lv-LV" sz="1100" dirty="0">
                <a:latin typeface="Arial" charset="0"/>
              </a:rPr>
              <a:t>04./05.2026.</a:t>
            </a:r>
          </a:p>
        </p:txBody>
      </p:sp>
      <p:graphicFrame>
        <p:nvGraphicFramePr>
          <p:cNvPr id="2" name="Chart 1">
            <a:extLst>
              <a:ext uri="{FF2B5EF4-FFF2-40B4-BE49-F238E27FC236}">
                <a16:creationId xmlns:a16="http://schemas.microsoft.com/office/drawing/2014/main" id="{919E5DE0-B1A9-72C9-715F-197B0CBC56C2}"/>
              </a:ext>
            </a:extLst>
          </p:cNvPr>
          <p:cNvGraphicFramePr>
            <a:graphicFrameLocks/>
          </p:cNvGraphicFramePr>
          <p:nvPr>
            <p:extLst>
              <p:ext uri="{D42A27DB-BD31-4B8C-83A1-F6EECF244321}">
                <p14:modId xmlns:p14="http://schemas.microsoft.com/office/powerpoint/2010/main" val="1107190444"/>
              </p:ext>
            </p:extLst>
          </p:nvPr>
        </p:nvGraphicFramePr>
        <p:xfrm>
          <a:off x="3359696" y="476672"/>
          <a:ext cx="5458942" cy="6199531"/>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 name="Attēls 2">
            <a:extLst>
              <a:ext uri="{FF2B5EF4-FFF2-40B4-BE49-F238E27FC236}">
                <a16:creationId xmlns:a16="http://schemas.microsoft.com/office/drawing/2014/main" id="{913F63CD-EFBB-457F-B0DF-53E307D27F0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957584" y="6321425"/>
            <a:ext cx="1234416" cy="53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a:extLst>
              <a:ext uri="{FF2B5EF4-FFF2-40B4-BE49-F238E27FC236}">
                <a16:creationId xmlns:a16="http://schemas.microsoft.com/office/drawing/2014/main" id="{92FCED01-8401-AD89-82B8-7475F1CCDFA6}"/>
              </a:ext>
            </a:extLst>
          </p:cNvPr>
          <p:cNvSpPr txBox="1"/>
          <p:nvPr/>
        </p:nvSpPr>
        <p:spPr>
          <a:xfrm>
            <a:off x="2207568" y="3136612"/>
            <a:ext cx="7776864" cy="584775"/>
          </a:xfrm>
          <a:prstGeom prst="rect">
            <a:avLst/>
          </a:prstGeom>
          <a:noFill/>
        </p:spPr>
        <p:txBody>
          <a:bodyPr wrap="square" rtlCol="0">
            <a:spAutoFit/>
          </a:bodyPr>
          <a:lstStyle/>
          <a:p>
            <a:pPr algn="ctr">
              <a:defRPr/>
            </a:pPr>
            <a:r>
              <a:rPr lang="lv-LV" sz="3200" dirty="0">
                <a:solidFill>
                  <a:srgbClr val="000000"/>
                </a:solidFill>
                <a:latin typeface="Arial" panose="020B0604020202020204" pitchFamily="34" charset="0"/>
                <a:cs typeface="Arial" panose="020B0604020202020204" pitchFamily="34" charset="0"/>
              </a:rPr>
              <a:t>Pielikumi</a:t>
            </a:r>
          </a:p>
        </p:txBody>
      </p:sp>
      <p:sp>
        <p:nvSpPr>
          <p:cNvPr id="2" name="Slide Number Placeholder 3">
            <a:extLst>
              <a:ext uri="{FF2B5EF4-FFF2-40B4-BE49-F238E27FC236}">
                <a16:creationId xmlns:a16="http://schemas.microsoft.com/office/drawing/2014/main" id="{B4F99532-90C0-43B3-4050-F9604D9189DB}"/>
              </a:ext>
            </a:extLst>
          </p:cNvPr>
          <p:cNvSpPr>
            <a:spLocks noGrp="1" noChangeArrowheads="1"/>
          </p:cNvSpPr>
          <p:nvPr>
            <p:ph type="sldNum" sz="quarter" idx="12"/>
          </p:nvPr>
        </p:nvSpPr>
        <p:spPr>
          <a:xfrm>
            <a:off x="0" y="6483499"/>
            <a:ext cx="1055440" cy="374501"/>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l">
              <a:spcBef>
                <a:spcPct val="0"/>
              </a:spcBef>
              <a:buFontTx/>
              <a:buNone/>
            </a:pPr>
            <a:fld id="{90B939A4-89C0-4D9B-B3F5-4EA18537F26D}" type="slidenum">
              <a:rPr lang="lv-LV" altLang="lv-LV" sz="1100" b="0" smtClean="0">
                <a:solidFill>
                  <a:srgbClr val="000000"/>
                </a:solidFill>
                <a:effectLst/>
                <a:latin typeface="Arial" charset="0"/>
              </a:rPr>
              <a:pPr algn="l">
                <a:spcBef>
                  <a:spcPct val="0"/>
                </a:spcBef>
                <a:buFontTx/>
                <a:buNone/>
              </a:pPr>
              <a:t>40</a:t>
            </a:fld>
            <a:endParaRPr lang="lv-LV" altLang="lv-LV" sz="1100" b="0" dirty="0">
              <a:solidFill>
                <a:srgbClr val="000000"/>
              </a:solidFill>
              <a:effectLst/>
              <a:latin typeface="Arial" charset="0"/>
            </a:endParaRPr>
          </a:p>
          <a:p>
            <a:pPr algn="l">
              <a:spcBef>
                <a:spcPct val="0"/>
              </a:spcBef>
              <a:buFontTx/>
              <a:buNone/>
            </a:pPr>
            <a:r>
              <a:rPr lang="lv-LV" altLang="lv-LV" sz="1100" b="0" dirty="0">
                <a:solidFill>
                  <a:srgbClr val="000000"/>
                </a:solidFill>
                <a:effectLst/>
                <a:latin typeface="Arial" charset="0"/>
              </a:rPr>
              <a:t>04./05.2026.</a:t>
            </a:r>
          </a:p>
        </p:txBody>
      </p:sp>
    </p:spTree>
    <p:extLst>
      <p:ext uri="{BB962C8B-B14F-4D97-AF65-F5344CB8AC3E}">
        <p14:creationId xmlns:p14="http://schemas.microsoft.com/office/powerpoint/2010/main" val="429379544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p:cNvSpPr txBox="1">
            <a:spLocks noChangeArrowheads="1"/>
          </p:cNvSpPr>
          <p:nvPr/>
        </p:nvSpPr>
        <p:spPr bwMode="auto">
          <a:xfrm>
            <a:off x="1508125" y="332656"/>
            <a:ext cx="9126538" cy="354013"/>
          </a:xfrm>
          <a:prstGeom prst="rect">
            <a:avLst/>
          </a:prstGeom>
          <a:noFill/>
          <a:ln>
            <a:noFill/>
          </a:ln>
          <a:effectLst/>
        </p:spPr>
        <p:txBody>
          <a:bodyPr anchor="ctr"/>
          <a:lstStyle>
            <a:lvl1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FFFFFF"/>
                  </a:outerShdw>
                </a:effectLst>
                <a:latin typeface="Tahoma" pitchFamily="34" charset="0"/>
              </a:defRPr>
            </a:lvl6pPr>
            <a:lvl7pPr marL="914400" algn="ctr" rtl="0" fontAlgn="base">
              <a:spcBef>
                <a:spcPct val="0"/>
              </a:spcBef>
              <a:spcAft>
                <a:spcPct val="0"/>
              </a:spcAft>
              <a:defRPr sz="4400">
                <a:solidFill>
                  <a:schemeClr val="tx2"/>
                </a:solidFill>
                <a:effectLst>
                  <a:outerShdw blurRad="38100" dist="38100" dir="2700000" algn="tl">
                    <a:srgbClr val="FFFFFF"/>
                  </a:outerShdw>
                </a:effectLst>
                <a:latin typeface="Tahoma" pitchFamily="34" charset="0"/>
              </a:defRPr>
            </a:lvl7pPr>
            <a:lvl8pPr marL="1371600" algn="ctr" rtl="0" fontAlgn="base">
              <a:spcBef>
                <a:spcPct val="0"/>
              </a:spcBef>
              <a:spcAft>
                <a:spcPct val="0"/>
              </a:spcAft>
              <a:defRPr sz="4400">
                <a:solidFill>
                  <a:schemeClr val="tx2"/>
                </a:solidFill>
                <a:effectLst>
                  <a:outerShdw blurRad="38100" dist="38100" dir="2700000" algn="tl">
                    <a:srgbClr val="FFFFFF"/>
                  </a:outerShdw>
                </a:effectLst>
                <a:latin typeface="Tahoma" pitchFamily="34" charset="0"/>
              </a:defRPr>
            </a:lvl8pPr>
            <a:lvl9pPr marL="1828800" algn="ctr" rtl="0" fontAlgn="base">
              <a:spcBef>
                <a:spcPct val="0"/>
              </a:spcBef>
              <a:spcAft>
                <a:spcPct val="0"/>
              </a:spcAft>
              <a:defRPr sz="4400">
                <a:solidFill>
                  <a:schemeClr val="tx2"/>
                </a:solidFill>
                <a:effectLst>
                  <a:outerShdw blurRad="38100" dist="38100" dir="2700000" algn="tl">
                    <a:srgbClr val="FFFFFF"/>
                  </a:outerShdw>
                </a:effectLst>
                <a:latin typeface="Tahoma" pitchFamily="34" charset="0"/>
              </a:defRPr>
            </a:lvl9pPr>
          </a:lstStyle>
          <a:p>
            <a:pPr>
              <a:defRPr/>
            </a:pPr>
            <a:r>
              <a:rPr lang="lv-LV" altLang="lv-LV" sz="2000" kern="0" dirty="0">
                <a:effectLst/>
                <a:latin typeface="Arial" panose="020B0604020202020204" pitchFamily="34" charset="0"/>
              </a:rPr>
              <a:t>Aptaujā izmantotā anketa (I) </a:t>
            </a:r>
          </a:p>
        </p:txBody>
      </p:sp>
      <p:pic>
        <p:nvPicPr>
          <p:cNvPr id="6" name="Picture 5" descr="LV_green (3x mazak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12346" y="6309320"/>
            <a:ext cx="1160318" cy="504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Slide Number Placeholder 3"/>
          <p:cNvSpPr>
            <a:spLocks noGrp="1" noChangeArrowheads="1"/>
          </p:cNvSpPr>
          <p:nvPr>
            <p:ph type="sldNum" sz="quarter" idx="12"/>
          </p:nvPr>
        </p:nvSpPr>
        <p:spPr>
          <a:xfrm>
            <a:off x="0" y="6532363"/>
            <a:ext cx="983432" cy="238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l">
              <a:spcBef>
                <a:spcPct val="0"/>
              </a:spcBef>
              <a:buFontTx/>
              <a:buNone/>
            </a:pPr>
            <a:fld id="{90B939A4-89C0-4D9B-B3F5-4EA18537F26D}" type="slidenum">
              <a:rPr lang="lv-LV" altLang="lv-LV" sz="1100" smtClean="0">
                <a:latin typeface="Arial" charset="0"/>
              </a:rPr>
              <a:pPr algn="l">
                <a:spcBef>
                  <a:spcPct val="0"/>
                </a:spcBef>
                <a:buFontTx/>
                <a:buNone/>
              </a:pPr>
              <a:t>41</a:t>
            </a:fld>
            <a:endParaRPr lang="lv-LV" altLang="lv-LV" sz="1100" dirty="0">
              <a:latin typeface="Arial" charset="0"/>
            </a:endParaRPr>
          </a:p>
          <a:p>
            <a:pPr algn="l">
              <a:spcBef>
                <a:spcPct val="0"/>
              </a:spcBef>
              <a:buFontTx/>
              <a:buNone/>
            </a:pPr>
            <a:r>
              <a:rPr lang="lv-LV" altLang="lv-LV" sz="1100" dirty="0">
                <a:latin typeface="Arial" charset="0"/>
              </a:rPr>
              <a:t>04./05.2026.</a:t>
            </a:r>
          </a:p>
        </p:txBody>
      </p:sp>
      <p:pic>
        <p:nvPicPr>
          <p:cNvPr id="3" name="Picture 2">
            <a:extLst>
              <a:ext uri="{FF2B5EF4-FFF2-40B4-BE49-F238E27FC236}">
                <a16:creationId xmlns:a16="http://schemas.microsoft.com/office/drawing/2014/main" id="{4A51F626-A334-A7E6-403F-76331832D02D}"/>
              </a:ext>
            </a:extLst>
          </p:cNvPr>
          <p:cNvPicPr>
            <a:picLocks noChangeAspect="1"/>
          </p:cNvPicPr>
          <p:nvPr/>
        </p:nvPicPr>
        <p:blipFill>
          <a:blip r:embed="rId3"/>
          <a:stretch>
            <a:fillRect/>
          </a:stretch>
        </p:blipFill>
        <p:spPr>
          <a:xfrm>
            <a:off x="2466975" y="1196752"/>
            <a:ext cx="7258050" cy="3990975"/>
          </a:xfrm>
          <a:prstGeom prst="rect">
            <a:avLst/>
          </a:prstGeom>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p:cNvSpPr txBox="1">
            <a:spLocks noChangeArrowheads="1"/>
          </p:cNvSpPr>
          <p:nvPr/>
        </p:nvSpPr>
        <p:spPr bwMode="auto">
          <a:xfrm>
            <a:off x="1532731" y="338683"/>
            <a:ext cx="9126538" cy="354013"/>
          </a:xfrm>
          <a:prstGeom prst="rect">
            <a:avLst/>
          </a:prstGeom>
          <a:noFill/>
          <a:ln>
            <a:noFill/>
          </a:ln>
          <a:effectLst/>
        </p:spPr>
        <p:txBody>
          <a:bodyPr anchor="ctr"/>
          <a:lstStyle>
            <a:lvl1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FFFFFF"/>
                  </a:outerShdw>
                </a:effectLst>
                <a:latin typeface="Tahoma" pitchFamily="34" charset="0"/>
              </a:defRPr>
            </a:lvl6pPr>
            <a:lvl7pPr marL="914400" algn="ctr" rtl="0" fontAlgn="base">
              <a:spcBef>
                <a:spcPct val="0"/>
              </a:spcBef>
              <a:spcAft>
                <a:spcPct val="0"/>
              </a:spcAft>
              <a:defRPr sz="4400">
                <a:solidFill>
                  <a:schemeClr val="tx2"/>
                </a:solidFill>
                <a:effectLst>
                  <a:outerShdw blurRad="38100" dist="38100" dir="2700000" algn="tl">
                    <a:srgbClr val="FFFFFF"/>
                  </a:outerShdw>
                </a:effectLst>
                <a:latin typeface="Tahoma" pitchFamily="34" charset="0"/>
              </a:defRPr>
            </a:lvl7pPr>
            <a:lvl8pPr marL="1371600" algn="ctr" rtl="0" fontAlgn="base">
              <a:spcBef>
                <a:spcPct val="0"/>
              </a:spcBef>
              <a:spcAft>
                <a:spcPct val="0"/>
              </a:spcAft>
              <a:defRPr sz="4400">
                <a:solidFill>
                  <a:schemeClr val="tx2"/>
                </a:solidFill>
                <a:effectLst>
                  <a:outerShdw blurRad="38100" dist="38100" dir="2700000" algn="tl">
                    <a:srgbClr val="FFFFFF"/>
                  </a:outerShdw>
                </a:effectLst>
                <a:latin typeface="Tahoma" pitchFamily="34" charset="0"/>
              </a:defRPr>
            </a:lvl8pPr>
            <a:lvl9pPr marL="1828800" algn="ctr" rtl="0" fontAlgn="base">
              <a:spcBef>
                <a:spcPct val="0"/>
              </a:spcBef>
              <a:spcAft>
                <a:spcPct val="0"/>
              </a:spcAft>
              <a:defRPr sz="4400">
                <a:solidFill>
                  <a:schemeClr val="tx2"/>
                </a:solidFill>
                <a:effectLst>
                  <a:outerShdw blurRad="38100" dist="38100" dir="2700000" algn="tl">
                    <a:srgbClr val="FFFFFF"/>
                  </a:outerShdw>
                </a:effectLst>
                <a:latin typeface="Tahoma" pitchFamily="34" charset="0"/>
              </a:defRPr>
            </a:lvl9pPr>
          </a:lstStyle>
          <a:p>
            <a:pPr>
              <a:defRPr/>
            </a:pPr>
            <a:r>
              <a:rPr lang="lv-LV" altLang="lv-LV" sz="2000" kern="0" dirty="0">
                <a:effectLst/>
                <a:latin typeface="Arial" panose="020B0604020202020204" pitchFamily="34" charset="0"/>
              </a:rPr>
              <a:t>Aptaujā izmantotā anketa (II) </a:t>
            </a:r>
          </a:p>
        </p:txBody>
      </p:sp>
      <p:pic>
        <p:nvPicPr>
          <p:cNvPr id="6" name="Picture 5" descr="LV_green (3x mazak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12346" y="6309320"/>
            <a:ext cx="1160318" cy="504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Slide Number Placeholder 3"/>
          <p:cNvSpPr>
            <a:spLocks noGrp="1" noChangeArrowheads="1"/>
          </p:cNvSpPr>
          <p:nvPr>
            <p:ph type="sldNum" sz="quarter" idx="12"/>
          </p:nvPr>
        </p:nvSpPr>
        <p:spPr>
          <a:xfrm>
            <a:off x="0" y="6532363"/>
            <a:ext cx="983432" cy="238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l">
              <a:spcBef>
                <a:spcPct val="0"/>
              </a:spcBef>
              <a:buFontTx/>
              <a:buNone/>
            </a:pPr>
            <a:fld id="{90B939A4-89C0-4D9B-B3F5-4EA18537F26D}" type="slidenum">
              <a:rPr lang="lv-LV" altLang="lv-LV" sz="1100" smtClean="0">
                <a:latin typeface="Arial" charset="0"/>
              </a:rPr>
              <a:pPr algn="l">
                <a:spcBef>
                  <a:spcPct val="0"/>
                </a:spcBef>
                <a:buFontTx/>
                <a:buNone/>
              </a:pPr>
              <a:t>42</a:t>
            </a:fld>
            <a:endParaRPr lang="lv-LV" altLang="lv-LV" sz="1100" dirty="0">
              <a:latin typeface="Arial" charset="0"/>
            </a:endParaRPr>
          </a:p>
          <a:p>
            <a:pPr algn="l">
              <a:spcBef>
                <a:spcPct val="0"/>
              </a:spcBef>
              <a:buFontTx/>
              <a:buNone/>
            </a:pPr>
            <a:r>
              <a:rPr lang="lv-LV" altLang="lv-LV" sz="1100" dirty="0">
                <a:latin typeface="Arial" charset="0"/>
              </a:rPr>
              <a:t>04./05.2026.</a:t>
            </a:r>
          </a:p>
        </p:txBody>
      </p:sp>
      <p:pic>
        <p:nvPicPr>
          <p:cNvPr id="3" name="Picture 2">
            <a:extLst>
              <a:ext uri="{FF2B5EF4-FFF2-40B4-BE49-F238E27FC236}">
                <a16:creationId xmlns:a16="http://schemas.microsoft.com/office/drawing/2014/main" id="{199CF5FD-C01A-E4E5-31F4-BFF5A77275BD}"/>
              </a:ext>
            </a:extLst>
          </p:cNvPr>
          <p:cNvPicPr>
            <a:picLocks noChangeAspect="1"/>
          </p:cNvPicPr>
          <p:nvPr/>
        </p:nvPicPr>
        <p:blipFill>
          <a:blip r:embed="rId3"/>
          <a:stretch>
            <a:fillRect/>
          </a:stretch>
        </p:blipFill>
        <p:spPr>
          <a:xfrm>
            <a:off x="2587719" y="948606"/>
            <a:ext cx="7016562" cy="5360714"/>
          </a:xfrm>
          <a:prstGeom prst="rect">
            <a:avLst/>
          </a:prstGeom>
        </p:spPr>
      </p:pic>
    </p:spTree>
    <p:extLst>
      <p:ext uri="{BB962C8B-B14F-4D97-AF65-F5344CB8AC3E}">
        <p14:creationId xmlns:p14="http://schemas.microsoft.com/office/powerpoint/2010/main" val="226223020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F7B75500-BA07-4CE1-AFFE-5DB71D40A2CF}"/>
              </a:ext>
            </a:extLst>
          </p:cNvPr>
          <p:cNvGraphicFramePr>
            <a:graphicFrameLocks noGrp="1"/>
          </p:cNvGraphicFramePr>
          <p:nvPr>
            <p:extLst>
              <p:ext uri="{D42A27DB-BD31-4B8C-83A1-F6EECF244321}">
                <p14:modId xmlns:p14="http://schemas.microsoft.com/office/powerpoint/2010/main" val="776110882"/>
              </p:ext>
            </p:extLst>
          </p:nvPr>
        </p:nvGraphicFramePr>
        <p:xfrm>
          <a:off x="1453580" y="1628800"/>
          <a:ext cx="9284841" cy="4142809"/>
        </p:xfrm>
        <a:graphic>
          <a:graphicData uri="http://schemas.openxmlformats.org/drawingml/2006/table">
            <a:tbl>
              <a:tblPr firstRow="1" firstCol="1" bandRow="1" bandCol="1"/>
              <a:tblGrid>
                <a:gridCol w="1218172">
                  <a:extLst>
                    <a:ext uri="{9D8B030D-6E8A-4147-A177-3AD203B41FA5}">
                      <a16:colId xmlns:a16="http://schemas.microsoft.com/office/drawing/2014/main" val="1758877669"/>
                    </a:ext>
                  </a:extLst>
                </a:gridCol>
                <a:gridCol w="495811">
                  <a:extLst>
                    <a:ext uri="{9D8B030D-6E8A-4147-A177-3AD203B41FA5}">
                      <a16:colId xmlns:a16="http://schemas.microsoft.com/office/drawing/2014/main" val="155671204"/>
                    </a:ext>
                  </a:extLst>
                </a:gridCol>
                <a:gridCol w="495811">
                  <a:extLst>
                    <a:ext uri="{9D8B030D-6E8A-4147-A177-3AD203B41FA5}">
                      <a16:colId xmlns:a16="http://schemas.microsoft.com/office/drawing/2014/main" val="40745852"/>
                    </a:ext>
                  </a:extLst>
                </a:gridCol>
                <a:gridCol w="495811">
                  <a:extLst>
                    <a:ext uri="{9D8B030D-6E8A-4147-A177-3AD203B41FA5}">
                      <a16:colId xmlns:a16="http://schemas.microsoft.com/office/drawing/2014/main" val="4253112813"/>
                    </a:ext>
                  </a:extLst>
                </a:gridCol>
                <a:gridCol w="495811">
                  <a:extLst>
                    <a:ext uri="{9D8B030D-6E8A-4147-A177-3AD203B41FA5}">
                      <a16:colId xmlns:a16="http://schemas.microsoft.com/office/drawing/2014/main" val="703445778"/>
                    </a:ext>
                  </a:extLst>
                </a:gridCol>
                <a:gridCol w="495811">
                  <a:extLst>
                    <a:ext uri="{9D8B030D-6E8A-4147-A177-3AD203B41FA5}">
                      <a16:colId xmlns:a16="http://schemas.microsoft.com/office/drawing/2014/main" val="873673646"/>
                    </a:ext>
                  </a:extLst>
                </a:gridCol>
                <a:gridCol w="495811">
                  <a:extLst>
                    <a:ext uri="{9D8B030D-6E8A-4147-A177-3AD203B41FA5}">
                      <a16:colId xmlns:a16="http://schemas.microsoft.com/office/drawing/2014/main" val="105725247"/>
                    </a:ext>
                  </a:extLst>
                </a:gridCol>
                <a:gridCol w="495811">
                  <a:extLst>
                    <a:ext uri="{9D8B030D-6E8A-4147-A177-3AD203B41FA5}">
                      <a16:colId xmlns:a16="http://schemas.microsoft.com/office/drawing/2014/main" val="2329727542"/>
                    </a:ext>
                  </a:extLst>
                </a:gridCol>
                <a:gridCol w="495811">
                  <a:extLst>
                    <a:ext uri="{9D8B030D-6E8A-4147-A177-3AD203B41FA5}">
                      <a16:colId xmlns:a16="http://schemas.microsoft.com/office/drawing/2014/main" val="433522184"/>
                    </a:ext>
                  </a:extLst>
                </a:gridCol>
                <a:gridCol w="495811">
                  <a:extLst>
                    <a:ext uri="{9D8B030D-6E8A-4147-A177-3AD203B41FA5}">
                      <a16:colId xmlns:a16="http://schemas.microsoft.com/office/drawing/2014/main" val="4144419673"/>
                    </a:ext>
                  </a:extLst>
                </a:gridCol>
                <a:gridCol w="586801">
                  <a:extLst>
                    <a:ext uri="{9D8B030D-6E8A-4147-A177-3AD203B41FA5}">
                      <a16:colId xmlns:a16="http://schemas.microsoft.com/office/drawing/2014/main" val="328789602"/>
                    </a:ext>
                  </a:extLst>
                </a:gridCol>
                <a:gridCol w="586801">
                  <a:extLst>
                    <a:ext uri="{9D8B030D-6E8A-4147-A177-3AD203B41FA5}">
                      <a16:colId xmlns:a16="http://schemas.microsoft.com/office/drawing/2014/main" val="892093453"/>
                    </a:ext>
                  </a:extLst>
                </a:gridCol>
                <a:gridCol w="586801">
                  <a:extLst>
                    <a:ext uri="{9D8B030D-6E8A-4147-A177-3AD203B41FA5}">
                      <a16:colId xmlns:a16="http://schemas.microsoft.com/office/drawing/2014/main" val="1115629950"/>
                    </a:ext>
                  </a:extLst>
                </a:gridCol>
                <a:gridCol w="586801">
                  <a:extLst>
                    <a:ext uri="{9D8B030D-6E8A-4147-A177-3AD203B41FA5}">
                      <a16:colId xmlns:a16="http://schemas.microsoft.com/office/drawing/2014/main" val="3875601898"/>
                    </a:ext>
                  </a:extLst>
                </a:gridCol>
                <a:gridCol w="586801">
                  <a:extLst>
                    <a:ext uri="{9D8B030D-6E8A-4147-A177-3AD203B41FA5}">
                      <a16:colId xmlns:a16="http://schemas.microsoft.com/office/drawing/2014/main" val="3154480065"/>
                    </a:ext>
                  </a:extLst>
                </a:gridCol>
                <a:gridCol w="670365">
                  <a:extLst>
                    <a:ext uri="{9D8B030D-6E8A-4147-A177-3AD203B41FA5}">
                      <a16:colId xmlns:a16="http://schemas.microsoft.com/office/drawing/2014/main" val="2473423639"/>
                    </a:ext>
                  </a:extLst>
                </a:gridCol>
              </a:tblGrid>
              <a:tr h="641140">
                <a:tc>
                  <a:txBody>
                    <a:bodyPr/>
                    <a:lstStyle/>
                    <a:p>
                      <a:pPr algn="ctr">
                        <a:lnSpc>
                          <a:spcPct val="125000"/>
                        </a:lnSpc>
                        <a:spcBef>
                          <a:spcPts val="600"/>
                        </a:spcBef>
                      </a:pPr>
                      <a:r>
                        <a:rPr lang="lv-LV" sz="900" dirty="0">
                          <a:effectLst/>
                          <a:latin typeface="+mn-lt"/>
                          <a:ea typeface="Times New Roman" panose="02020603050405020304" pitchFamily="18" charset="0"/>
                          <a:cs typeface="Times New Roman" panose="02020603050405020304" pitchFamily="18" charset="0"/>
                        </a:rPr>
                        <a:t>Procentuālais atbilžu sadalījums (%)</a:t>
                      </a:r>
                      <a:endParaRPr lang="en-US" sz="1200" dirty="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15">
                  <a:txBody>
                    <a:bodyPr/>
                    <a:lstStyle/>
                    <a:p>
                      <a:pPr algn="ctr">
                        <a:lnSpc>
                          <a:spcPct val="125000"/>
                        </a:lnSpc>
                        <a:spcBef>
                          <a:spcPts val="600"/>
                        </a:spcBef>
                      </a:pPr>
                      <a:r>
                        <a:rPr lang="lv-LV" sz="900" b="1" dirty="0">
                          <a:effectLst/>
                          <a:latin typeface="+mn-lt"/>
                          <a:ea typeface="Times New Roman" panose="02020603050405020304" pitchFamily="18" charset="0"/>
                          <a:cs typeface="Times New Roman" panose="02020603050405020304" pitchFamily="18" charset="0"/>
                        </a:rPr>
                        <a:t> </a:t>
                      </a:r>
                      <a:endParaRPr lang="en-US" sz="1100" dirty="0">
                        <a:effectLst/>
                        <a:latin typeface="+mn-lt"/>
                        <a:ea typeface="Times New Roman" panose="02020603050405020304" pitchFamily="18" charset="0"/>
                        <a:cs typeface="Times New Roman" panose="02020603050405020304" pitchFamily="18" charset="0"/>
                      </a:endParaRPr>
                    </a:p>
                    <a:p>
                      <a:pPr algn="ctr">
                        <a:lnSpc>
                          <a:spcPct val="125000"/>
                        </a:lnSpc>
                        <a:spcBef>
                          <a:spcPts val="600"/>
                        </a:spcBef>
                      </a:pPr>
                      <a:r>
                        <a:rPr lang="lv-LV" sz="900" b="1" dirty="0">
                          <a:effectLst/>
                          <a:latin typeface="+mn-lt"/>
                          <a:ea typeface="Times New Roman" panose="02020603050405020304" pitchFamily="18" charset="0"/>
                          <a:cs typeface="Times New Roman" panose="02020603050405020304" pitchFamily="18" charset="0"/>
                        </a:rPr>
                        <a:t>Respondentu skaits [ N ] =</a:t>
                      </a:r>
                      <a:endParaRPr lang="en-US" sz="1100" dirty="0">
                        <a:effectLst/>
                        <a:latin typeface="+mn-lt"/>
                        <a:ea typeface="Times New Roman" panose="02020603050405020304" pitchFamily="18" charset="0"/>
                        <a:cs typeface="Times New Roman" panose="02020603050405020304" pitchFamily="18" charset="0"/>
                      </a:endParaRPr>
                    </a:p>
                    <a:p>
                      <a:pPr>
                        <a:lnSpc>
                          <a:spcPct val="125000"/>
                        </a:lnSpc>
                        <a:spcBef>
                          <a:spcPts val="600"/>
                        </a:spcBef>
                        <a:tabLst>
                          <a:tab pos="1099185" algn="l"/>
                        </a:tabLst>
                      </a:pPr>
                      <a:r>
                        <a:rPr lang="lv-LV" sz="900" b="1" dirty="0">
                          <a:effectLst/>
                          <a:latin typeface="+mn-lt"/>
                          <a:ea typeface="Times New Roman" panose="02020603050405020304" pitchFamily="18" charset="0"/>
                          <a:cs typeface="Times New Roman" panose="02020603050405020304" pitchFamily="18" charset="0"/>
                        </a:rPr>
                        <a:t>	</a:t>
                      </a:r>
                      <a:endParaRPr lang="en-US" sz="1100" dirty="0">
                        <a:effectLst/>
                        <a:latin typeface="+mn-lt"/>
                        <a:ea typeface="Times New Roman" panose="02020603050405020304" pitchFamily="18" charset="0"/>
                        <a:cs typeface="Times New Roman" panose="02020603050405020304" pitchFamily="18" charset="0"/>
                      </a:endParaRPr>
                    </a:p>
                  </a:txBody>
                  <a:tcPr marL="67033" marR="670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887280151"/>
                  </a:ext>
                </a:extLst>
              </a:tr>
              <a:tr h="170403">
                <a:tc>
                  <a:txBody>
                    <a:bodyPr/>
                    <a:lstStyle/>
                    <a:p>
                      <a:pPr algn="ctr">
                        <a:lnSpc>
                          <a:spcPct val="125000"/>
                        </a:lnSpc>
                        <a:spcBef>
                          <a:spcPts val="600"/>
                        </a:spcBef>
                      </a:pPr>
                      <a:r>
                        <a:rPr lang="lv-LV" sz="800">
                          <a:effectLst/>
                          <a:latin typeface="+mn-lt"/>
                          <a:ea typeface="Times New Roman" panose="02020603050405020304" pitchFamily="18" charset="0"/>
                          <a:cs typeface="Times New Roman" panose="02020603050405020304" pitchFamily="18" charset="0"/>
                        </a:rPr>
                        <a:t> </a:t>
                      </a:r>
                      <a:endParaRPr lang="en-US" sz="1100">
                        <a:effectLst/>
                        <a:latin typeface="+mn-lt"/>
                        <a:ea typeface="Times New Roman" panose="02020603050405020304" pitchFamily="18" charset="0"/>
                        <a:cs typeface="Times New Roman" panose="02020603050405020304" pitchFamily="18" charset="0"/>
                      </a:endParaRPr>
                    </a:p>
                  </a:txBody>
                  <a:tcPr marL="67033" marR="670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900" b="1" dirty="0">
                          <a:effectLst/>
                          <a:latin typeface="+mn-lt"/>
                          <a:ea typeface="Times New Roman" panose="02020603050405020304" pitchFamily="18" charset="0"/>
                          <a:cs typeface="Times New Roman" panose="02020603050405020304" pitchFamily="18" charset="0"/>
                        </a:rPr>
                        <a:t>100</a:t>
                      </a:r>
                      <a:endParaRPr lang="en-US" sz="1200" dirty="0">
                        <a:effectLst/>
                        <a:latin typeface="+mn-lt"/>
                        <a:ea typeface="Times New Roman" panose="02020603050405020304" pitchFamily="18" charset="0"/>
                        <a:cs typeface="Times New Roman" panose="02020603050405020304" pitchFamily="18" charset="0"/>
                      </a:endParaRPr>
                    </a:p>
                  </a:txBody>
                  <a:tcPr marL="67033" marR="670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900" b="1" dirty="0">
                          <a:effectLst/>
                          <a:latin typeface="+mn-lt"/>
                          <a:ea typeface="Times New Roman" panose="02020603050405020304" pitchFamily="18" charset="0"/>
                          <a:cs typeface="Times New Roman" panose="02020603050405020304" pitchFamily="18" charset="0"/>
                        </a:rPr>
                        <a:t>200</a:t>
                      </a:r>
                      <a:endParaRPr lang="en-US" sz="1200" dirty="0">
                        <a:effectLst/>
                        <a:latin typeface="+mn-lt"/>
                        <a:ea typeface="Times New Roman" panose="02020603050405020304" pitchFamily="18" charset="0"/>
                        <a:cs typeface="Times New Roman" panose="02020603050405020304" pitchFamily="18" charset="0"/>
                      </a:endParaRPr>
                    </a:p>
                  </a:txBody>
                  <a:tcPr marL="67033" marR="670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900" b="1" dirty="0">
                          <a:effectLst/>
                          <a:latin typeface="+mn-lt"/>
                          <a:ea typeface="Times New Roman" panose="02020603050405020304" pitchFamily="18" charset="0"/>
                          <a:cs typeface="Times New Roman" panose="02020603050405020304" pitchFamily="18" charset="0"/>
                        </a:rPr>
                        <a:t>300</a:t>
                      </a:r>
                      <a:endParaRPr lang="en-US" sz="1200" dirty="0">
                        <a:effectLst/>
                        <a:latin typeface="+mn-lt"/>
                        <a:ea typeface="Times New Roman" panose="02020603050405020304" pitchFamily="18" charset="0"/>
                        <a:cs typeface="Times New Roman" panose="02020603050405020304" pitchFamily="18" charset="0"/>
                      </a:endParaRPr>
                    </a:p>
                  </a:txBody>
                  <a:tcPr marL="67033" marR="670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900" b="1" dirty="0">
                          <a:effectLst/>
                          <a:latin typeface="+mn-lt"/>
                          <a:ea typeface="Times New Roman" panose="02020603050405020304" pitchFamily="18" charset="0"/>
                          <a:cs typeface="Times New Roman" panose="02020603050405020304" pitchFamily="18" charset="0"/>
                        </a:rPr>
                        <a:t>400</a:t>
                      </a:r>
                      <a:endParaRPr lang="en-US" sz="1200" dirty="0">
                        <a:effectLst/>
                        <a:latin typeface="+mn-lt"/>
                        <a:ea typeface="Times New Roman" panose="02020603050405020304" pitchFamily="18" charset="0"/>
                        <a:cs typeface="Times New Roman" panose="02020603050405020304" pitchFamily="18" charset="0"/>
                      </a:endParaRPr>
                    </a:p>
                  </a:txBody>
                  <a:tcPr marL="67033" marR="670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900" b="1" dirty="0">
                          <a:effectLst/>
                          <a:latin typeface="+mn-lt"/>
                          <a:ea typeface="Times New Roman" panose="02020603050405020304" pitchFamily="18" charset="0"/>
                          <a:cs typeface="Times New Roman" panose="02020603050405020304" pitchFamily="18" charset="0"/>
                        </a:rPr>
                        <a:t>500</a:t>
                      </a:r>
                      <a:endParaRPr lang="en-US" sz="1200" dirty="0">
                        <a:effectLst/>
                        <a:latin typeface="+mn-lt"/>
                        <a:ea typeface="Times New Roman" panose="02020603050405020304" pitchFamily="18" charset="0"/>
                        <a:cs typeface="Times New Roman" panose="02020603050405020304" pitchFamily="18" charset="0"/>
                      </a:endParaRPr>
                    </a:p>
                  </a:txBody>
                  <a:tcPr marL="67033" marR="670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900" b="1" dirty="0">
                          <a:effectLst/>
                          <a:latin typeface="+mn-lt"/>
                          <a:ea typeface="Times New Roman" panose="02020603050405020304" pitchFamily="18" charset="0"/>
                          <a:cs typeface="Times New Roman" panose="02020603050405020304" pitchFamily="18" charset="0"/>
                        </a:rPr>
                        <a:t>600</a:t>
                      </a:r>
                      <a:endParaRPr lang="en-US" sz="1200" dirty="0">
                        <a:effectLst/>
                        <a:latin typeface="+mn-lt"/>
                        <a:ea typeface="Times New Roman" panose="02020603050405020304" pitchFamily="18" charset="0"/>
                        <a:cs typeface="Times New Roman" panose="02020603050405020304" pitchFamily="18" charset="0"/>
                      </a:endParaRPr>
                    </a:p>
                  </a:txBody>
                  <a:tcPr marL="67033" marR="670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900" b="1" dirty="0">
                          <a:effectLst/>
                          <a:latin typeface="+mn-lt"/>
                          <a:ea typeface="Times New Roman" panose="02020603050405020304" pitchFamily="18" charset="0"/>
                          <a:cs typeface="Times New Roman" panose="02020603050405020304" pitchFamily="18" charset="0"/>
                        </a:rPr>
                        <a:t>700</a:t>
                      </a:r>
                      <a:endParaRPr lang="en-US" sz="1200" dirty="0">
                        <a:effectLst/>
                        <a:latin typeface="+mn-lt"/>
                        <a:ea typeface="Times New Roman" panose="02020603050405020304" pitchFamily="18" charset="0"/>
                        <a:cs typeface="Times New Roman" panose="02020603050405020304" pitchFamily="18" charset="0"/>
                      </a:endParaRPr>
                    </a:p>
                  </a:txBody>
                  <a:tcPr marL="67033" marR="670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900" b="1">
                          <a:effectLst/>
                          <a:latin typeface="+mn-lt"/>
                          <a:ea typeface="Times New Roman" panose="02020603050405020304" pitchFamily="18" charset="0"/>
                          <a:cs typeface="Times New Roman" panose="02020603050405020304" pitchFamily="18" charset="0"/>
                        </a:rPr>
                        <a:t>800</a:t>
                      </a:r>
                      <a:endParaRPr lang="en-US" sz="1200">
                        <a:effectLst/>
                        <a:latin typeface="+mn-lt"/>
                        <a:ea typeface="Times New Roman" panose="02020603050405020304" pitchFamily="18" charset="0"/>
                        <a:cs typeface="Times New Roman" panose="02020603050405020304" pitchFamily="18" charset="0"/>
                      </a:endParaRPr>
                    </a:p>
                  </a:txBody>
                  <a:tcPr marL="67033" marR="670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900" b="1">
                          <a:effectLst/>
                          <a:latin typeface="+mn-lt"/>
                          <a:ea typeface="Times New Roman" panose="02020603050405020304" pitchFamily="18" charset="0"/>
                          <a:cs typeface="Times New Roman" panose="02020603050405020304" pitchFamily="18" charset="0"/>
                        </a:rPr>
                        <a:t>900</a:t>
                      </a:r>
                      <a:endParaRPr lang="en-US" sz="1200">
                        <a:effectLst/>
                        <a:latin typeface="+mn-lt"/>
                        <a:ea typeface="Times New Roman" panose="02020603050405020304" pitchFamily="18" charset="0"/>
                        <a:cs typeface="Times New Roman" panose="02020603050405020304" pitchFamily="18" charset="0"/>
                      </a:endParaRPr>
                    </a:p>
                  </a:txBody>
                  <a:tcPr marL="67033" marR="670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900" b="1">
                          <a:effectLst/>
                          <a:latin typeface="+mn-lt"/>
                          <a:ea typeface="Times New Roman" panose="02020603050405020304" pitchFamily="18" charset="0"/>
                          <a:cs typeface="Times New Roman" panose="02020603050405020304" pitchFamily="18" charset="0"/>
                        </a:rPr>
                        <a:t>1000</a:t>
                      </a:r>
                      <a:endParaRPr lang="en-US" sz="1200">
                        <a:effectLst/>
                        <a:latin typeface="+mn-lt"/>
                        <a:ea typeface="Times New Roman" panose="02020603050405020304" pitchFamily="18" charset="0"/>
                        <a:cs typeface="Times New Roman" panose="02020603050405020304" pitchFamily="18" charset="0"/>
                      </a:endParaRPr>
                    </a:p>
                  </a:txBody>
                  <a:tcPr marL="67033" marR="670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900" b="1" dirty="0">
                          <a:effectLst/>
                          <a:latin typeface="+mn-lt"/>
                          <a:ea typeface="Times New Roman" panose="02020603050405020304" pitchFamily="18" charset="0"/>
                          <a:cs typeface="Times New Roman" panose="02020603050405020304" pitchFamily="18" charset="0"/>
                        </a:rPr>
                        <a:t>1100</a:t>
                      </a:r>
                      <a:endParaRPr lang="en-US" sz="1200" dirty="0">
                        <a:effectLst/>
                        <a:latin typeface="+mn-lt"/>
                        <a:ea typeface="Times New Roman" panose="02020603050405020304" pitchFamily="18" charset="0"/>
                        <a:cs typeface="Times New Roman" panose="02020603050405020304" pitchFamily="18" charset="0"/>
                      </a:endParaRPr>
                    </a:p>
                  </a:txBody>
                  <a:tcPr marL="67033" marR="670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900" b="1" dirty="0">
                          <a:effectLst/>
                          <a:latin typeface="+mn-lt"/>
                          <a:ea typeface="Times New Roman" panose="02020603050405020304" pitchFamily="18" charset="0"/>
                          <a:cs typeface="Times New Roman" panose="02020603050405020304" pitchFamily="18" charset="0"/>
                        </a:rPr>
                        <a:t>1200</a:t>
                      </a:r>
                      <a:endParaRPr lang="en-US" sz="1200" dirty="0">
                        <a:effectLst/>
                        <a:latin typeface="+mn-lt"/>
                        <a:ea typeface="Times New Roman" panose="02020603050405020304" pitchFamily="18" charset="0"/>
                        <a:cs typeface="Times New Roman" panose="02020603050405020304" pitchFamily="18" charset="0"/>
                      </a:endParaRPr>
                    </a:p>
                  </a:txBody>
                  <a:tcPr marL="67033" marR="670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900" b="1" dirty="0">
                          <a:effectLst/>
                          <a:latin typeface="+mn-lt"/>
                          <a:ea typeface="Times New Roman" panose="02020603050405020304" pitchFamily="18" charset="0"/>
                          <a:cs typeface="Times New Roman" panose="02020603050405020304" pitchFamily="18" charset="0"/>
                        </a:rPr>
                        <a:t>1500</a:t>
                      </a:r>
                      <a:endParaRPr lang="en-US" sz="1200" dirty="0">
                        <a:effectLst/>
                        <a:latin typeface="+mn-lt"/>
                        <a:ea typeface="Times New Roman" panose="02020603050405020304" pitchFamily="18" charset="0"/>
                        <a:cs typeface="Times New Roman" panose="02020603050405020304" pitchFamily="18" charset="0"/>
                      </a:endParaRPr>
                    </a:p>
                  </a:txBody>
                  <a:tcPr marL="67033" marR="670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900" b="1" dirty="0">
                          <a:effectLst/>
                          <a:latin typeface="+mn-lt"/>
                          <a:ea typeface="Times New Roman" panose="02020603050405020304" pitchFamily="18" charset="0"/>
                          <a:cs typeface="Times New Roman" panose="02020603050405020304" pitchFamily="18" charset="0"/>
                        </a:rPr>
                        <a:t>2000</a:t>
                      </a:r>
                      <a:endParaRPr lang="en-US" sz="1200" dirty="0">
                        <a:effectLst/>
                        <a:latin typeface="+mn-lt"/>
                        <a:ea typeface="Times New Roman" panose="02020603050405020304" pitchFamily="18" charset="0"/>
                        <a:cs typeface="Times New Roman" panose="02020603050405020304" pitchFamily="18" charset="0"/>
                      </a:endParaRPr>
                    </a:p>
                  </a:txBody>
                  <a:tcPr marL="67033" marR="670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900" b="1" dirty="0">
                          <a:effectLst/>
                          <a:latin typeface="+mn-lt"/>
                          <a:ea typeface="Times New Roman" panose="02020603050405020304" pitchFamily="18" charset="0"/>
                          <a:cs typeface="Times New Roman" panose="02020603050405020304" pitchFamily="18" charset="0"/>
                        </a:rPr>
                        <a:t>2500</a:t>
                      </a:r>
                      <a:endParaRPr lang="en-US" sz="1200" dirty="0">
                        <a:effectLst/>
                        <a:latin typeface="+mn-lt"/>
                        <a:ea typeface="Times New Roman" panose="02020603050405020304" pitchFamily="18" charset="0"/>
                        <a:cs typeface="Times New Roman" panose="02020603050405020304" pitchFamily="18" charset="0"/>
                      </a:endParaRPr>
                    </a:p>
                  </a:txBody>
                  <a:tcPr marL="67033" marR="670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6946233"/>
                  </a:ext>
                </a:extLst>
              </a:tr>
              <a:tr h="170403">
                <a:tc>
                  <a:txBody>
                    <a:bodyPr/>
                    <a:lstStyle/>
                    <a:p>
                      <a:pPr algn="ctr">
                        <a:lnSpc>
                          <a:spcPct val="125000"/>
                        </a:lnSpc>
                        <a:spcBef>
                          <a:spcPts val="600"/>
                        </a:spcBef>
                      </a:pPr>
                      <a:r>
                        <a:rPr lang="lv-LV" sz="900" b="1" dirty="0">
                          <a:effectLst/>
                          <a:latin typeface="+mn-lt"/>
                          <a:ea typeface="Times New Roman" panose="02020603050405020304" pitchFamily="18" charset="0"/>
                          <a:cs typeface="Times New Roman" panose="02020603050405020304" pitchFamily="18" charset="0"/>
                        </a:rPr>
                        <a:t>  1  vai  99</a:t>
                      </a:r>
                      <a:endParaRPr lang="en-US" sz="1200" dirty="0">
                        <a:effectLst/>
                        <a:latin typeface="+mn-lt"/>
                        <a:ea typeface="Times New Roman" panose="02020603050405020304" pitchFamily="18" charset="0"/>
                        <a:cs typeface="Times New Roman" panose="02020603050405020304" pitchFamily="18" charset="0"/>
                      </a:endParaRPr>
                    </a:p>
                  </a:txBody>
                  <a:tcPr marL="67033" marR="670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dirty="0">
                          <a:effectLst/>
                          <a:latin typeface="+mn-lt"/>
                          <a:ea typeface="Times New Roman" panose="02020603050405020304" pitchFamily="18" charset="0"/>
                          <a:cs typeface="Times New Roman" panose="02020603050405020304" pitchFamily="18" charset="0"/>
                        </a:rPr>
                        <a:t>1.9</a:t>
                      </a:r>
                      <a:endParaRPr lang="en-US" sz="1400" dirty="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1.4</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1.1</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1.0</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0.9</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0.8</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0.7</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dirty="0">
                          <a:effectLst/>
                          <a:latin typeface="+mn-lt"/>
                          <a:ea typeface="Times New Roman" panose="02020603050405020304" pitchFamily="18" charset="0"/>
                          <a:cs typeface="Times New Roman" panose="02020603050405020304" pitchFamily="18" charset="0"/>
                        </a:rPr>
                        <a:t>0.7</a:t>
                      </a:r>
                      <a:endParaRPr lang="en-US" sz="1400" dirty="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dirty="0">
                          <a:effectLst/>
                          <a:latin typeface="+mn-lt"/>
                          <a:ea typeface="Times New Roman" panose="02020603050405020304" pitchFamily="18" charset="0"/>
                          <a:cs typeface="Times New Roman" panose="02020603050405020304" pitchFamily="18" charset="0"/>
                        </a:rPr>
                        <a:t>0.6</a:t>
                      </a:r>
                      <a:endParaRPr lang="en-US" sz="1400" dirty="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dirty="0">
                          <a:effectLst/>
                          <a:latin typeface="+mn-lt"/>
                          <a:ea typeface="Times New Roman" panose="02020603050405020304" pitchFamily="18" charset="0"/>
                          <a:cs typeface="Times New Roman" panose="02020603050405020304" pitchFamily="18" charset="0"/>
                        </a:rPr>
                        <a:t>0.6</a:t>
                      </a:r>
                      <a:endParaRPr lang="en-US" sz="1400" dirty="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dirty="0">
                          <a:effectLst/>
                          <a:latin typeface="+mn-lt"/>
                          <a:ea typeface="Times New Roman" panose="02020603050405020304" pitchFamily="18" charset="0"/>
                          <a:cs typeface="Times New Roman" panose="02020603050405020304" pitchFamily="18" charset="0"/>
                        </a:rPr>
                        <a:t>0.6</a:t>
                      </a:r>
                      <a:endParaRPr lang="en-US" sz="1400" dirty="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0.5</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0.5</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0.4</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0.4</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85278778"/>
                  </a:ext>
                </a:extLst>
              </a:tr>
              <a:tr h="170403">
                <a:tc>
                  <a:txBody>
                    <a:bodyPr/>
                    <a:lstStyle/>
                    <a:p>
                      <a:pPr algn="ctr">
                        <a:lnSpc>
                          <a:spcPct val="125000"/>
                        </a:lnSpc>
                        <a:spcBef>
                          <a:spcPts val="600"/>
                        </a:spcBef>
                      </a:pPr>
                      <a:r>
                        <a:rPr lang="lv-LV" sz="900" b="1" dirty="0">
                          <a:effectLst/>
                          <a:latin typeface="+mn-lt"/>
                          <a:ea typeface="Times New Roman" panose="02020603050405020304" pitchFamily="18" charset="0"/>
                          <a:cs typeface="Times New Roman" panose="02020603050405020304" pitchFamily="18" charset="0"/>
                        </a:rPr>
                        <a:t>  2  vai  98</a:t>
                      </a:r>
                      <a:endParaRPr lang="en-US" sz="1200" dirty="0">
                        <a:effectLst/>
                        <a:latin typeface="+mn-lt"/>
                        <a:ea typeface="Times New Roman" panose="02020603050405020304" pitchFamily="18" charset="0"/>
                        <a:cs typeface="Times New Roman" panose="02020603050405020304" pitchFamily="18" charset="0"/>
                      </a:endParaRPr>
                    </a:p>
                  </a:txBody>
                  <a:tcPr marL="67033" marR="670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2.7</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dirty="0">
                          <a:effectLst/>
                          <a:latin typeface="+mn-lt"/>
                          <a:ea typeface="Times New Roman" panose="02020603050405020304" pitchFamily="18" charset="0"/>
                          <a:cs typeface="Times New Roman" panose="02020603050405020304" pitchFamily="18" charset="0"/>
                        </a:rPr>
                        <a:t>1.9</a:t>
                      </a:r>
                      <a:endParaRPr lang="en-US" sz="1400" dirty="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1.6</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1.4</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1.2</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1.1</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1.0</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1.0</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dirty="0">
                          <a:effectLst/>
                          <a:latin typeface="+mn-lt"/>
                          <a:ea typeface="Times New Roman" panose="02020603050405020304" pitchFamily="18" charset="0"/>
                          <a:cs typeface="Times New Roman" panose="02020603050405020304" pitchFamily="18" charset="0"/>
                        </a:rPr>
                        <a:t>0.9</a:t>
                      </a:r>
                      <a:endParaRPr lang="en-US" sz="1400" dirty="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0.9</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0.8</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0.8</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0.7</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0.6</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0.5</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92426605"/>
                  </a:ext>
                </a:extLst>
              </a:tr>
              <a:tr h="183559">
                <a:tc>
                  <a:txBody>
                    <a:bodyPr/>
                    <a:lstStyle/>
                    <a:p>
                      <a:pPr algn="ctr">
                        <a:lnSpc>
                          <a:spcPct val="125000"/>
                        </a:lnSpc>
                        <a:spcBef>
                          <a:spcPts val="600"/>
                        </a:spcBef>
                      </a:pPr>
                      <a:r>
                        <a:rPr lang="lv-LV" sz="900" b="1" dirty="0">
                          <a:effectLst/>
                          <a:latin typeface="+mn-lt"/>
                          <a:ea typeface="Times New Roman" panose="02020603050405020304" pitchFamily="18" charset="0"/>
                          <a:cs typeface="Times New Roman" panose="02020603050405020304" pitchFamily="18" charset="0"/>
                        </a:rPr>
                        <a:t>  4  vai  96</a:t>
                      </a:r>
                      <a:endParaRPr lang="en-US" sz="1200" dirty="0">
                        <a:effectLst/>
                        <a:latin typeface="+mn-lt"/>
                        <a:ea typeface="Times New Roman" panose="02020603050405020304" pitchFamily="18" charset="0"/>
                        <a:cs typeface="Times New Roman" panose="02020603050405020304" pitchFamily="18" charset="0"/>
                      </a:endParaRPr>
                    </a:p>
                  </a:txBody>
                  <a:tcPr marL="67033" marR="670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3.8</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2.7</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dirty="0">
                          <a:effectLst/>
                          <a:latin typeface="+mn-lt"/>
                          <a:ea typeface="Times New Roman" panose="02020603050405020304" pitchFamily="18" charset="0"/>
                          <a:cs typeface="Times New Roman" panose="02020603050405020304" pitchFamily="18" charset="0"/>
                        </a:rPr>
                        <a:t>2.2</a:t>
                      </a:r>
                      <a:endParaRPr lang="en-US" sz="1400" dirty="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1.9</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1.7</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1.6</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1.5</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1.4</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1.3</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1.2</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1.2</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1.1</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1.0</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0.9</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0.8</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53730235"/>
                  </a:ext>
                </a:extLst>
              </a:tr>
              <a:tr h="170403">
                <a:tc>
                  <a:txBody>
                    <a:bodyPr/>
                    <a:lstStyle/>
                    <a:p>
                      <a:pPr algn="ctr">
                        <a:lnSpc>
                          <a:spcPct val="125000"/>
                        </a:lnSpc>
                        <a:spcBef>
                          <a:spcPts val="600"/>
                        </a:spcBef>
                      </a:pPr>
                      <a:r>
                        <a:rPr lang="lv-LV" sz="900" b="1" dirty="0">
                          <a:effectLst/>
                          <a:latin typeface="+mn-lt"/>
                          <a:ea typeface="Times New Roman" panose="02020603050405020304" pitchFamily="18" charset="0"/>
                          <a:cs typeface="Times New Roman" panose="02020603050405020304" pitchFamily="18" charset="0"/>
                        </a:rPr>
                        <a:t>  6  vai  94</a:t>
                      </a:r>
                      <a:endParaRPr lang="en-US" sz="1200" dirty="0">
                        <a:effectLst/>
                        <a:latin typeface="+mn-lt"/>
                        <a:ea typeface="Times New Roman" panose="02020603050405020304" pitchFamily="18" charset="0"/>
                        <a:cs typeface="Times New Roman" panose="02020603050405020304" pitchFamily="18" charset="0"/>
                      </a:endParaRPr>
                    </a:p>
                  </a:txBody>
                  <a:tcPr marL="67033" marR="670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4.7</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3.3</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2.7</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2.3</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2.0</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1.9</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1.8</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1.7</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1.6</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1.5</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1.4</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1.3</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1.2</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1.0</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0.9</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46211296"/>
                  </a:ext>
                </a:extLst>
              </a:tr>
              <a:tr h="170403">
                <a:tc>
                  <a:txBody>
                    <a:bodyPr/>
                    <a:lstStyle/>
                    <a:p>
                      <a:pPr algn="ctr">
                        <a:lnSpc>
                          <a:spcPct val="125000"/>
                        </a:lnSpc>
                        <a:spcBef>
                          <a:spcPts val="600"/>
                        </a:spcBef>
                      </a:pPr>
                      <a:r>
                        <a:rPr lang="lv-LV" sz="900" b="1" dirty="0">
                          <a:effectLst/>
                          <a:latin typeface="+mn-lt"/>
                          <a:ea typeface="Times New Roman" panose="02020603050405020304" pitchFamily="18" charset="0"/>
                          <a:cs typeface="Times New Roman" panose="02020603050405020304" pitchFamily="18" charset="0"/>
                        </a:rPr>
                        <a:t>  8  vai  92</a:t>
                      </a:r>
                      <a:endParaRPr lang="en-US" sz="1200" dirty="0">
                        <a:effectLst/>
                        <a:latin typeface="+mn-lt"/>
                        <a:ea typeface="Times New Roman" panose="02020603050405020304" pitchFamily="18" charset="0"/>
                        <a:cs typeface="Times New Roman" panose="02020603050405020304" pitchFamily="18" charset="0"/>
                      </a:endParaRPr>
                    </a:p>
                  </a:txBody>
                  <a:tcPr marL="67033" marR="670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5.3</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3.8</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3.1</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2.7</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dirty="0">
                          <a:effectLst/>
                          <a:latin typeface="+mn-lt"/>
                          <a:ea typeface="Times New Roman" panose="02020603050405020304" pitchFamily="18" charset="0"/>
                          <a:cs typeface="Times New Roman" panose="02020603050405020304" pitchFamily="18" charset="0"/>
                        </a:rPr>
                        <a:t>2.4</a:t>
                      </a:r>
                      <a:endParaRPr lang="en-US" sz="1400" dirty="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2.2</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2.0</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1.9</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1.8</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1.7</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1.6</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1.5</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1.4</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1.2</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1.1</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12066727"/>
                  </a:ext>
                </a:extLst>
              </a:tr>
              <a:tr h="183559">
                <a:tc>
                  <a:txBody>
                    <a:bodyPr/>
                    <a:lstStyle/>
                    <a:p>
                      <a:pPr algn="ctr">
                        <a:lnSpc>
                          <a:spcPct val="125000"/>
                        </a:lnSpc>
                        <a:spcBef>
                          <a:spcPts val="600"/>
                        </a:spcBef>
                      </a:pPr>
                      <a:r>
                        <a:rPr lang="lv-LV" sz="900" b="1" dirty="0">
                          <a:effectLst/>
                          <a:latin typeface="+mn-lt"/>
                          <a:ea typeface="Times New Roman" panose="02020603050405020304" pitchFamily="18" charset="0"/>
                          <a:cs typeface="Times New Roman" panose="02020603050405020304" pitchFamily="18" charset="0"/>
                        </a:rPr>
                        <a:t>10  vai  90</a:t>
                      </a:r>
                      <a:endParaRPr lang="en-US" sz="1200" dirty="0">
                        <a:effectLst/>
                        <a:latin typeface="+mn-lt"/>
                        <a:ea typeface="Times New Roman" panose="02020603050405020304" pitchFamily="18" charset="0"/>
                        <a:cs typeface="Times New Roman" panose="02020603050405020304" pitchFamily="18" charset="0"/>
                      </a:endParaRPr>
                    </a:p>
                  </a:txBody>
                  <a:tcPr marL="67033" marR="670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5.9</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4.2</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3.4</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2.9</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2.6</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2.4</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2.2</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2.0</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2.0</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1.9</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1.8</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1.7</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1.5</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1.3</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b="0" dirty="0">
                          <a:effectLst/>
                          <a:latin typeface="+mn-lt"/>
                          <a:ea typeface="Times New Roman" panose="02020603050405020304" pitchFamily="18" charset="0"/>
                          <a:cs typeface="Times New Roman" panose="02020603050405020304" pitchFamily="18" charset="0"/>
                        </a:rPr>
                        <a:t>1.2</a:t>
                      </a:r>
                      <a:endParaRPr lang="en-US" sz="1400" b="0" dirty="0">
                        <a:effectLst/>
                        <a:latin typeface="+mn-lt"/>
                        <a:ea typeface="Times New Roman" panose="02020603050405020304" pitchFamily="18" charset="0"/>
                        <a:cs typeface="Times New Roman" panose="02020603050405020304" pitchFamily="18" charset="0"/>
                      </a:endParaRPr>
                    </a:p>
                  </a:txBody>
                  <a:tcPr marL="67033" marR="6703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61645605"/>
                  </a:ext>
                </a:extLst>
              </a:tr>
              <a:tr h="170403">
                <a:tc>
                  <a:txBody>
                    <a:bodyPr/>
                    <a:lstStyle/>
                    <a:p>
                      <a:pPr algn="ctr">
                        <a:lnSpc>
                          <a:spcPct val="125000"/>
                        </a:lnSpc>
                        <a:spcBef>
                          <a:spcPts val="600"/>
                        </a:spcBef>
                      </a:pPr>
                      <a:r>
                        <a:rPr lang="lv-LV" sz="900" b="1" dirty="0">
                          <a:effectLst/>
                          <a:latin typeface="+mn-lt"/>
                          <a:ea typeface="Times New Roman" panose="02020603050405020304" pitchFamily="18" charset="0"/>
                          <a:cs typeface="Times New Roman" panose="02020603050405020304" pitchFamily="18" charset="0"/>
                        </a:rPr>
                        <a:t>12  vai  88</a:t>
                      </a:r>
                      <a:endParaRPr lang="en-US" sz="1200" dirty="0">
                        <a:effectLst/>
                        <a:latin typeface="+mn-lt"/>
                        <a:ea typeface="Times New Roman" panose="02020603050405020304" pitchFamily="18" charset="0"/>
                        <a:cs typeface="Times New Roman" panose="02020603050405020304" pitchFamily="18" charset="0"/>
                      </a:endParaRPr>
                    </a:p>
                  </a:txBody>
                  <a:tcPr marL="67033" marR="670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6.4</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4.5</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3.7</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3.2</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2.9</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dirty="0">
                          <a:effectLst/>
                          <a:latin typeface="+mn-lt"/>
                          <a:ea typeface="Times New Roman" panose="02020603050405020304" pitchFamily="18" charset="0"/>
                          <a:cs typeface="Times New Roman" panose="02020603050405020304" pitchFamily="18" charset="0"/>
                        </a:rPr>
                        <a:t>2.6</a:t>
                      </a:r>
                      <a:endParaRPr lang="en-US" sz="1400" dirty="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2.4</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2.3</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2.1</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2.0</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1.9</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1.8</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1.6</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1.4</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1.3</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14134673"/>
                  </a:ext>
                </a:extLst>
              </a:tr>
              <a:tr h="170403">
                <a:tc>
                  <a:txBody>
                    <a:bodyPr/>
                    <a:lstStyle/>
                    <a:p>
                      <a:pPr algn="ctr">
                        <a:lnSpc>
                          <a:spcPct val="125000"/>
                        </a:lnSpc>
                        <a:spcBef>
                          <a:spcPts val="600"/>
                        </a:spcBef>
                      </a:pPr>
                      <a:r>
                        <a:rPr lang="lv-LV" sz="900" b="1" dirty="0">
                          <a:effectLst/>
                          <a:latin typeface="+mn-lt"/>
                          <a:ea typeface="Times New Roman" panose="02020603050405020304" pitchFamily="18" charset="0"/>
                          <a:cs typeface="Times New Roman" panose="02020603050405020304" pitchFamily="18" charset="0"/>
                        </a:rPr>
                        <a:t>15  vai  85</a:t>
                      </a:r>
                      <a:endParaRPr lang="en-US" sz="1200" dirty="0">
                        <a:effectLst/>
                        <a:latin typeface="+mn-lt"/>
                        <a:ea typeface="Times New Roman" panose="02020603050405020304" pitchFamily="18" charset="0"/>
                        <a:cs typeface="Times New Roman" panose="02020603050405020304" pitchFamily="18" charset="0"/>
                      </a:endParaRPr>
                    </a:p>
                  </a:txBody>
                  <a:tcPr marL="67033" marR="670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7.0</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5.0</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4.0</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3.5</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3.1</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2.9</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2.6</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2.5</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2.3</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2.2</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2.1</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2.0</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1.8</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1.6</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1.4</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42493986"/>
                  </a:ext>
                </a:extLst>
              </a:tr>
              <a:tr h="170403">
                <a:tc>
                  <a:txBody>
                    <a:bodyPr/>
                    <a:lstStyle/>
                    <a:p>
                      <a:pPr algn="ctr">
                        <a:lnSpc>
                          <a:spcPct val="125000"/>
                        </a:lnSpc>
                        <a:spcBef>
                          <a:spcPts val="600"/>
                        </a:spcBef>
                      </a:pPr>
                      <a:r>
                        <a:rPr lang="lv-LV" sz="900" b="1" dirty="0">
                          <a:effectLst/>
                          <a:latin typeface="+mn-lt"/>
                          <a:ea typeface="Times New Roman" panose="02020603050405020304" pitchFamily="18" charset="0"/>
                          <a:cs typeface="Times New Roman" panose="02020603050405020304" pitchFamily="18" charset="0"/>
                        </a:rPr>
                        <a:t>18  vai  82</a:t>
                      </a:r>
                      <a:endParaRPr lang="en-US" sz="1200" dirty="0">
                        <a:effectLst/>
                        <a:latin typeface="+mn-lt"/>
                        <a:ea typeface="Times New Roman" panose="02020603050405020304" pitchFamily="18" charset="0"/>
                        <a:cs typeface="Times New Roman" panose="02020603050405020304" pitchFamily="18" charset="0"/>
                      </a:endParaRPr>
                    </a:p>
                  </a:txBody>
                  <a:tcPr marL="67033" marR="670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7.5</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5.3</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4.4</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dirty="0">
                          <a:effectLst/>
                          <a:latin typeface="+mn-lt"/>
                          <a:ea typeface="Times New Roman" panose="02020603050405020304" pitchFamily="18" charset="0"/>
                          <a:cs typeface="Times New Roman" panose="02020603050405020304" pitchFamily="18" charset="0"/>
                        </a:rPr>
                        <a:t>3.8</a:t>
                      </a:r>
                      <a:endParaRPr lang="en-US" sz="1400" dirty="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3.4</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3.0</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2.9</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dirty="0">
                          <a:effectLst/>
                          <a:latin typeface="+mn-lt"/>
                          <a:ea typeface="Times New Roman" panose="02020603050405020304" pitchFamily="18" charset="0"/>
                          <a:cs typeface="Times New Roman" panose="02020603050405020304" pitchFamily="18" charset="0"/>
                        </a:rPr>
                        <a:t>2.7</a:t>
                      </a:r>
                      <a:endParaRPr lang="en-US" sz="1400" dirty="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2.5</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2.4</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2.3</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2.2</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1.9</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1.7</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1.5</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03510180"/>
                  </a:ext>
                </a:extLst>
              </a:tr>
              <a:tr h="183559">
                <a:tc>
                  <a:txBody>
                    <a:bodyPr/>
                    <a:lstStyle/>
                    <a:p>
                      <a:pPr algn="ctr">
                        <a:lnSpc>
                          <a:spcPct val="125000"/>
                        </a:lnSpc>
                        <a:spcBef>
                          <a:spcPts val="600"/>
                        </a:spcBef>
                      </a:pPr>
                      <a:r>
                        <a:rPr lang="lv-LV" sz="900" b="1" dirty="0">
                          <a:effectLst/>
                          <a:latin typeface="+mn-lt"/>
                          <a:ea typeface="Times New Roman" panose="02020603050405020304" pitchFamily="18" charset="0"/>
                          <a:cs typeface="Times New Roman" panose="02020603050405020304" pitchFamily="18" charset="0"/>
                        </a:rPr>
                        <a:t>20  vai  80</a:t>
                      </a:r>
                      <a:endParaRPr lang="en-US" sz="1200" dirty="0">
                        <a:effectLst/>
                        <a:latin typeface="+mn-lt"/>
                        <a:ea typeface="Times New Roman" panose="02020603050405020304" pitchFamily="18" charset="0"/>
                        <a:cs typeface="Times New Roman" panose="02020603050405020304" pitchFamily="18" charset="0"/>
                      </a:endParaRPr>
                    </a:p>
                  </a:txBody>
                  <a:tcPr marL="67033" marR="670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7.8</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5.5</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4.5</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3.9</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3.5</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3.2</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3.0</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2.8</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2.6</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2.5</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2.4</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2.3</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2.0</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1.8</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1.6</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05056505"/>
                  </a:ext>
                </a:extLst>
              </a:tr>
              <a:tr h="170403">
                <a:tc>
                  <a:txBody>
                    <a:bodyPr/>
                    <a:lstStyle/>
                    <a:p>
                      <a:pPr algn="ctr">
                        <a:lnSpc>
                          <a:spcPct val="125000"/>
                        </a:lnSpc>
                        <a:spcBef>
                          <a:spcPts val="600"/>
                        </a:spcBef>
                      </a:pPr>
                      <a:r>
                        <a:rPr lang="lv-LV" sz="900" b="1" dirty="0">
                          <a:effectLst/>
                          <a:latin typeface="+mn-lt"/>
                          <a:ea typeface="Times New Roman" panose="02020603050405020304" pitchFamily="18" charset="0"/>
                          <a:cs typeface="Times New Roman" panose="02020603050405020304" pitchFamily="18" charset="0"/>
                        </a:rPr>
                        <a:t>22  vai  78</a:t>
                      </a:r>
                      <a:endParaRPr lang="en-US" sz="1200" dirty="0">
                        <a:effectLst/>
                        <a:latin typeface="+mn-lt"/>
                        <a:ea typeface="Times New Roman" panose="02020603050405020304" pitchFamily="18" charset="0"/>
                        <a:cs typeface="Times New Roman" panose="02020603050405020304" pitchFamily="18" charset="0"/>
                      </a:endParaRPr>
                    </a:p>
                  </a:txBody>
                  <a:tcPr marL="67033" marR="670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8.1</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5.7</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4.7</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4.1</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3.6</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3.3</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3.1</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2.9</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dirty="0">
                          <a:effectLst/>
                          <a:latin typeface="+mn-lt"/>
                          <a:ea typeface="Times New Roman" panose="02020603050405020304" pitchFamily="18" charset="0"/>
                          <a:cs typeface="Times New Roman" panose="02020603050405020304" pitchFamily="18" charset="0"/>
                        </a:rPr>
                        <a:t>2.7</a:t>
                      </a:r>
                      <a:endParaRPr lang="en-US" sz="1400" dirty="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2.6</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2.5</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2.4</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2.1</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1.8</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1.6</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04947755"/>
                  </a:ext>
                </a:extLst>
              </a:tr>
              <a:tr h="170403">
                <a:tc>
                  <a:txBody>
                    <a:bodyPr/>
                    <a:lstStyle/>
                    <a:p>
                      <a:pPr algn="ctr">
                        <a:lnSpc>
                          <a:spcPct val="125000"/>
                        </a:lnSpc>
                        <a:spcBef>
                          <a:spcPts val="600"/>
                        </a:spcBef>
                      </a:pPr>
                      <a:r>
                        <a:rPr lang="lv-LV" sz="900" b="1">
                          <a:effectLst/>
                          <a:latin typeface="+mn-lt"/>
                          <a:ea typeface="Times New Roman" panose="02020603050405020304" pitchFamily="18" charset="0"/>
                          <a:cs typeface="Times New Roman" panose="02020603050405020304" pitchFamily="18" charset="0"/>
                        </a:rPr>
                        <a:t>25  vai  75</a:t>
                      </a:r>
                      <a:endParaRPr lang="en-US" sz="1200">
                        <a:effectLst/>
                        <a:latin typeface="+mn-lt"/>
                        <a:ea typeface="Times New Roman" panose="02020603050405020304" pitchFamily="18" charset="0"/>
                        <a:cs typeface="Times New Roman" panose="02020603050405020304" pitchFamily="18" charset="0"/>
                      </a:endParaRPr>
                    </a:p>
                  </a:txBody>
                  <a:tcPr marL="67033" marR="670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8.5</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6.0</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4.9</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4.2</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3.8</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3.5</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3.2</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3.0</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2.8</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2.7</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2.6</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2.5</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2.2</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1.9</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1.7</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75542728"/>
                  </a:ext>
                </a:extLst>
              </a:tr>
              <a:tr h="183559">
                <a:tc>
                  <a:txBody>
                    <a:bodyPr/>
                    <a:lstStyle/>
                    <a:p>
                      <a:pPr algn="ctr">
                        <a:lnSpc>
                          <a:spcPct val="125000"/>
                        </a:lnSpc>
                        <a:spcBef>
                          <a:spcPts val="600"/>
                        </a:spcBef>
                      </a:pPr>
                      <a:r>
                        <a:rPr lang="lv-LV" sz="900" b="1" dirty="0">
                          <a:effectLst/>
                          <a:latin typeface="+mn-lt"/>
                          <a:ea typeface="Times New Roman" panose="02020603050405020304" pitchFamily="18" charset="0"/>
                          <a:cs typeface="Times New Roman" panose="02020603050405020304" pitchFamily="18" charset="0"/>
                        </a:rPr>
                        <a:t>28  vai  72</a:t>
                      </a:r>
                      <a:endParaRPr lang="en-US" sz="1200" dirty="0">
                        <a:effectLst/>
                        <a:latin typeface="+mn-lt"/>
                        <a:ea typeface="Times New Roman" panose="02020603050405020304" pitchFamily="18" charset="0"/>
                        <a:cs typeface="Times New Roman" panose="02020603050405020304" pitchFamily="18" charset="0"/>
                      </a:endParaRPr>
                    </a:p>
                  </a:txBody>
                  <a:tcPr marL="67033" marR="670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8.8</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6.2</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5.1</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4.4</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3.9</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3.6</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3.3</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3.1</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2.9</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2.8</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dirty="0">
                          <a:effectLst/>
                          <a:latin typeface="+mn-lt"/>
                          <a:ea typeface="Times New Roman" panose="02020603050405020304" pitchFamily="18" charset="0"/>
                          <a:cs typeface="Times New Roman" panose="02020603050405020304" pitchFamily="18" charset="0"/>
                        </a:rPr>
                        <a:t>2.7</a:t>
                      </a:r>
                      <a:endParaRPr lang="en-US" sz="1400" dirty="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2.5</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2.3</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2.0</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1.8</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99240648"/>
                  </a:ext>
                </a:extLst>
              </a:tr>
              <a:tr h="170403">
                <a:tc>
                  <a:txBody>
                    <a:bodyPr/>
                    <a:lstStyle/>
                    <a:p>
                      <a:pPr algn="ctr">
                        <a:lnSpc>
                          <a:spcPct val="125000"/>
                        </a:lnSpc>
                        <a:spcBef>
                          <a:spcPts val="600"/>
                        </a:spcBef>
                      </a:pPr>
                      <a:r>
                        <a:rPr lang="lv-LV" sz="900" b="1" dirty="0">
                          <a:effectLst/>
                          <a:latin typeface="+mn-lt"/>
                          <a:ea typeface="Times New Roman" panose="02020603050405020304" pitchFamily="18" charset="0"/>
                          <a:cs typeface="Times New Roman" panose="02020603050405020304" pitchFamily="18" charset="0"/>
                        </a:rPr>
                        <a:t>30  vai  70</a:t>
                      </a:r>
                      <a:endParaRPr lang="en-US" sz="1200" dirty="0">
                        <a:effectLst/>
                        <a:latin typeface="+mn-lt"/>
                        <a:ea typeface="Times New Roman" panose="02020603050405020304" pitchFamily="18" charset="0"/>
                        <a:cs typeface="Times New Roman" panose="02020603050405020304" pitchFamily="18" charset="0"/>
                      </a:endParaRPr>
                    </a:p>
                  </a:txBody>
                  <a:tcPr marL="67033" marR="670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9.0</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6.4</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5.2</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4.5</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4.0</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3.7</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3.4</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3.2</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3.0</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2.8</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2.7</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dirty="0">
                          <a:effectLst/>
                          <a:latin typeface="+mn-lt"/>
                          <a:ea typeface="Times New Roman" panose="02020603050405020304" pitchFamily="18" charset="0"/>
                          <a:cs typeface="Times New Roman" panose="02020603050405020304" pitchFamily="18" charset="0"/>
                        </a:rPr>
                        <a:t>2.6</a:t>
                      </a:r>
                      <a:endParaRPr lang="en-US" sz="1400" dirty="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2.3</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2.0</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1.8</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19186712"/>
                  </a:ext>
                </a:extLst>
              </a:tr>
              <a:tr h="170403">
                <a:tc>
                  <a:txBody>
                    <a:bodyPr/>
                    <a:lstStyle/>
                    <a:p>
                      <a:pPr algn="ctr">
                        <a:lnSpc>
                          <a:spcPct val="125000"/>
                        </a:lnSpc>
                        <a:spcBef>
                          <a:spcPts val="600"/>
                        </a:spcBef>
                      </a:pPr>
                      <a:r>
                        <a:rPr lang="lv-LV" sz="900" b="1" dirty="0">
                          <a:effectLst/>
                          <a:latin typeface="+mn-lt"/>
                          <a:ea typeface="Times New Roman" panose="02020603050405020304" pitchFamily="18" charset="0"/>
                          <a:cs typeface="Times New Roman" panose="02020603050405020304" pitchFamily="18" charset="0"/>
                        </a:rPr>
                        <a:t>32  vai  68</a:t>
                      </a:r>
                      <a:endParaRPr lang="en-US" sz="1200" dirty="0">
                        <a:effectLst/>
                        <a:latin typeface="+mn-lt"/>
                        <a:ea typeface="Times New Roman" panose="02020603050405020304" pitchFamily="18" charset="0"/>
                        <a:cs typeface="Times New Roman" panose="02020603050405020304" pitchFamily="18" charset="0"/>
                      </a:endParaRPr>
                    </a:p>
                  </a:txBody>
                  <a:tcPr marL="67033" marR="670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9.1</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6.5</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5.3</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4.6</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4.1</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3.7</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dirty="0">
                          <a:effectLst/>
                          <a:latin typeface="+mn-lt"/>
                          <a:ea typeface="Times New Roman" panose="02020603050405020304" pitchFamily="18" charset="0"/>
                          <a:cs typeface="Times New Roman" panose="02020603050405020304" pitchFamily="18" charset="0"/>
                        </a:rPr>
                        <a:t>3.5</a:t>
                      </a:r>
                      <a:endParaRPr lang="en-US" sz="1400" dirty="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3.2</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3.1</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2.9</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2.8</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dirty="0">
                          <a:effectLst/>
                          <a:latin typeface="+mn-lt"/>
                          <a:ea typeface="Times New Roman" panose="02020603050405020304" pitchFamily="18" charset="0"/>
                          <a:cs typeface="Times New Roman" panose="02020603050405020304" pitchFamily="18" charset="0"/>
                        </a:rPr>
                        <a:t>2.6</a:t>
                      </a:r>
                      <a:endParaRPr lang="en-US" sz="1400" dirty="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2.4</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2.1</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1.8</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11933673"/>
                  </a:ext>
                </a:extLst>
              </a:tr>
              <a:tr h="170403">
                <a:tc>
                  <a:txBody>
                    <a:bodyPr/>
                    <a:lstStyle/>
                    <a:p>
                      <a:pPr algn="ctr">
                        <a:lnSpc>
                          <a:spcPct val="125000"/>
                        </a:lnSpc>
                        <a:spcBef>
                          <a:spcPts val="600"/>
                        </a:spcBef>
                      </a:pPr>
                      <a:r>
                        <a:rPr lang="lv-LV" sz="900" b="1" dirty="0">
                          <a:effectLst/>
                          <a:latin typeface="+mn-lt"/>
                          <a:ea typeface="Times New Roman" panose="02020603050405020304" pitchFamily="18" charset="0"/>
                          <a:cs typeface="Times New Roman" panose="02020603050405020304" pitchFamily="18" charset="0"/>
                        </a:rPr>
                        <a:t>35  vai  65</a:t>
                      </a:r>
                      <a:endParaRPr lang="en-US" sz="1200" dirty="0">
                        <a:effectLst/>
                        <a:latin typeface="+mn-lt"/>
                        <a:ea typeface="Times New Roman" panose="02020603050405020304" pitchFamily="18" charset="0"/>
                        <a:cs typeface="Times New Roman" panose="02020603050405020304" pitchFamily="18" charset="0"/>
                      </a:endParaRPr>
                    </a:p>
                  </a:txBody>
                  <a:tcPr marL="67033" marR="670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9.4</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6.6</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5.4</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4.7</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4.2</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3.8</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3.5</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3.3</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3.1</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3.0</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2.8</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2.7</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2.4</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dirty="0">
                          <a:effectLst/>
                          <a:latin typeface="+mn-lt"/>
                          <a:ea typeface="Times New Roman" panose="02020603050405020304" pitchFamily="18" charset="0"/>
                          <a:cs typeface="Times New Roman" panose="02020603050405020304" pitchFamily="18" charset="0"/>
                        </a:rPr>
                        <a:t>2.1</a:t>
                      </a:r>
                      <a:endParaRPr lang="en-US" sz="1400" dirty="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1.9</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87980702"/>
                  </a:ext>
                </a:extLst>
              </a:tr>
              <a:tr h="183559">
                <a:tc>
                  <a:txBody>
                    <a:bodyPr/>
                    <a:lstStyle/>
                    <a:p>
                      <a:pPr algn="ctr">
                        <a:lnSpc>
                          <a:spcPct val="125000"/>
                        </a:lnSpc>
                        <a:spcBef>
                          <a:spcPts val="600"/>
                        </a:spcBef>
                      </a:pPr>
                      <a:r>
                        <a:rPr lang="lv-LV" sz="900" b="1" dirty="0">
                          <a:effectLst/>
                          <a:latin typeface="+mn-lt"/>
                          <a:ea typeface="Times New Roman" panose="02020603050405020304" pitchFamily="18" charset="0"/>
                          <a:cs typeface="Times New Roman" panose="02020603050405020304" pitchFamily="18" charset="0"/>
                        </a:rPr>
                        <a:t>40  vai  60</a:t>
                      </a:r>
                      <a:endParaRPr lang="en-US" sz="1200" dirty="0">
                        <a:effectLst/>
                        <a:latin typeface="+mn-lt"/>
                        <a:ea typeface="Times New Roman" panose="02020603050405020304" pitchFamily="18" charset="0"/>
                        <a:cs typeface="Times New Roman" panose="02020603050405020304" pitchFamily="18" charset="0"/>
                      </a:endParaRPr>
                    </a:p>
                  </a:txBody>
                  <a:tcPr marL="67033" marR="670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9.6</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6.8</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5.5</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4.8</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4.3</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3.9</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3.6</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3.4</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3.2</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3.0</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2.9</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2.8</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2.5</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dirty="0">
                          <a:effectLst/>
                          <a:latin typeface="+mn-lt"/>
                          <a:ea typeface="Times New Roman" panose="02020603050405020304" pitchFamily="18" charset="0"/>
                          <a:cs typeface="Times New Roman" panose="02020603050405020304" pitchFamily="18" charset="0"/>
                        </a:rPr>
                        <a:t>2.2</a:t>
                      </a:r>
                      <a:endParaRPr lang="en-US" sz="1400" dirty="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1.9</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98809516"/>
                  </a:ext>
                </a:extLst>
              </a:tr>
              <a:tr h="170403">
                <a:tc>
                  <a:txBody>
                    <a:bodyPr/>
                    <a:lstStyle/>
                    <a:p>
                      <a:pPr algn="ctr">
                        <a:lnSpc>
                          <a:spcPct val="125000"/>
                        </a:lnSpc>
                        <a:spcBef>
                          <a:spcPts val="600"/>
                        </a:spcBef>
                      </a:pPr>
                      <a:r>
                        <a:rPr lang="lv-LV" sz="900" b="1" dirty="0">
                          <a:effectLst/>
                          <a:latin typeface="+mn-lt"/>
                          <a:ea typeface="Times New Roman" panose="02020603050405020304" pitchFamily="18" charset="0"/>
                          <a:cs typeface="Times New Roman" panose="02020603050405020304" pitchFamily="18" charset="0"/>
                        </a:rPr>
                        <a:t>45  vai  55</a:t>
                      </a:r>
                      <a:endParaRPr lang="en-US" sz="1200" dirty="0">
                        <a:effectLst/>
                        <a:latin typeface="+mn-lt"/>
                        <a:ea typeface="Times New Roman" panose="02020603050405020304" pitchFamily="18" charset="0"/>
                        <a:cs typeface="Times New Roman" panose="02020603050405020304" pitchFamily="18" charset="0"/>
                      </a:endParaRPr>
                    </a:p>
                  </a:txBody>
                  <a:tcPr marL="67033" marR="670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9.8</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6.9</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5.6</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4.9</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4.4</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4.0</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3.7</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3.5</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3.3</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3.1</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2.9</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2.8</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2.5</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2.2</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dirty="0">
                          <a:effectLst/>
                          <a:latin typeface="+mn-lt"/>
                          <a:ea typeface="Times New Roman" panose="02020603050405020304" pitchFamily="18" charset="0"/>
                          <a:cs typeface="Times New Roman" panose="02020603050405020304" pitchFamily="18" charset="0"/>
                        </a:rPr>
                        <a:t>2.0</a:t>
                      </a:r>
                      <a:endParaRPr lang="en-US" sz="1400" dirty="0">
                        <a:effectLst/>
                        <a:latin typeface="+mn-lt"/>
                        <a:ea typeface="Times New Roman" panose="02020603050405020304" pitchFamily="18" charset="0"/>
                        <a:cs typeface="Times New Roman" panose="02020603050405020304" pitchFamily="18" charset="0"/>
                      </a:endParaRPr>
                    </a:p>
                  </a:txBody>
                  <a:tcPr marL="67033" marR="6703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12808020"/>
                  </a:ext>
                </a:extLst>
              </a:tr>
              <a:tr h="170403">
                <a:tc>
                  <a:txBody>
                    <a:bodyPr/>
                    <a:lstStyle/>
                    <a:p>
                      <a:pPr algn="ctr">
                        <a:lnSpc>
                          <a:spcPct val="125000"/>
                        </a:lnSpc>
                        <a:spcBef>
                          <a:spcPts val="600"/>
                        </a:spcBef>
                      </a:pPr>
                      <a:r>
                        <a:rPr lang="lv-LV" sz="900" b="1" dirty="0">
                          <a:effectLst/>
                          <a:latin typeface="+mn-lt"/>
                          <a:ea typeface="Times New Roman" panose="02020603050405020304" pitchFamily="18" charset="0"/>
                          <a:cs typeface="Times New Roman" panose="02020603050405020304" pitchFamily="18" charset="0"/>
                        </a:rPr>
                        <a:t>50  vai  50</a:t>
                      </a:r>
                      <a:endParaRPr lang="en-US" sz="1200" dirty="0">
                        <a:effectLst/>
                        <a:latin typeface="+mn-lt"/>
                        <a:ea typeface="Times New Roman" panose="02020603050405020304" pitchFamily="18" charset="0"/>
                        <a:cs typeface="Times New Roman" panose="02020603050405020304" pitchFamily="18" charset="0"/>
                      </a:endParaRPr>
                    </a:p>
                  </a:txBody>
                  <a:tcPr marL="67033" marR="670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9.8</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6.9</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5.7</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dirty="0">
                          <a:effectLst/>
                          <a:latin typeface="+mn-lt"/>
                          <a:ea typeface="Times New Roman" panose="02020603050405020304" pitchFamily="18" charset="0"/>
                          <a:cs typeface="Times New Roman" panose="02020603050405020304" pitchFamily="18" charset="0"/>
                        </a:rPr>
                        <a:t>4.9</a:t>
                      </a:r>
                      <a:endParaRPr lang="en-US" sz="1400" dirty="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4.4</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4.0</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3.7</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3.5</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3.3</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3.1</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3.0</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2.8</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2.5</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a:effectLst/>
                          <a:latin typeface="+mn-lt"/>
                          <a:ea typeface="Times New Roman" panose="02020603050405020304" pitchFamily="18" charset="0"/>
                          <a:cs typeface="Times New Roman" panose="02020603050405020304" pitchFamily="18" charset="0"/>
                        </a:rPr>
                        <a:t>2.2</a:t>
                      </a:r>
                      <a:endParaRPr lang="en-US" sz="1400">
                        <a:effectLst/>
                        <a:latin typeface="+mn-lt"/>
                        <a:ea typeface="Times New Roman" panose="02020603050405020304" pitchFamily="18" charset="0"/>
                        <a:cs typeface="Times New Roman" panose="02020603050405020304" pitchFamily="18" charset="0"/>
                      </a:endParaRPr>
                    </a:p>
                  </a:txBody>
                  <a:tcPr marL="67033" marR="670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Bef>
                          <a:spcPts val="600"/>
                        </a:spcBef>
                      </a:pPr>
                      <a:r>
                        <a:rPr lang="lv-LV" sz="1000" dirty="0">
                          <a:effectLst/>
                          <a:latin typeface="+mn-lt"/>
                          <a:ea typeface="Times New Roman" panose="02020603050405020304" pitchFamily="18" charset="0"/>
                          <a:cs typeface="Times New Roman" panose="02020603050405020304" pitchFamily="18" charset="0"/>
                        </a:rPr>
                        <a:t>2.0</a:t>
                      </a:r>
                      <a:endParaRPr lang="en-US" sz="1400" dirty="0">
                        <a:effectLst/>
                        <a:latin typeface="+mn-lt"/>
                        <a:ea typeface="Times New Roman" panose="02020603050405020304" pitchFamily="18" charset="0"/>
                        <a:cs typeface="Times New Roman" panose="02020603050405020304" pitchFamily="18" charset="0"/>
                      </a:endParaRPr>
                    </a:p>
                  </a:txBody>
                  <a:tcPr marL="67033" marR="6703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62373461"/>
                  </a:ext>
                </a:extLst>
              </a:tr>
            </a:tbl>
          </a:graphicData>
        </a:graphic>
      </p:graphicFrame>
      <p:sp>
        <p:nvSpPr>
          <p:cNvPr id="7" name="Rectangle 5">
            <a:extLst>
              <a:ext uri="{FF2B5EF4-FFF2-40B4-BE49-F238E27FC236}">
                <a16:creationId xmlns:a16="http://schemas.microsoft.com/office/drawing/2014/main" id="{08FB49AD-6737-410E-A051-49B8B0DF258D}"/>
              </a:ext>
            </a:extLst>
          </p:cNvPr>
          <p:cNvSpPr>
            <a:spLocks noChangeArrowheads="1"/>
          </p:cNvSpPr>
          <p:nvPr/>
        </p:nvSpPr>
        <p:spPr bwMode="auto">
          <a:xfrm>
            <a:off x="587389" y="745540"/>
            <a:ext cx="1101722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r>
              <a:rPr lang="en-US" altLang="lv-LV" sz="1400" b="0" noProof="1">
                <a:solidFill>
                  <a:srgbClr val="000000"/>
                </a:solidFill>
                <a:cs typeface="Arial" panose="020B0604020202020204" pitchFamily="34" charset="0"/>
              </a:rPr>
              <a:t>Pētījuma rezultātos vienmēr pastāv zināma </a:t>
            </a:r>
            <a:r>
              <a:rPr lang="en-US" altLang="lv-LV" sz="1400" b="0" i="1" noProof="1">
                <a:solidFill>
                  <a:srgbClr val="000000"/>
                </a:solidFill>
                <a:cs typeface="Arial" panose="020B0604020202020204" pitchFamily="34" charset="0"/>
              </a:rPr>
              <a:t>statistiskās kļūdas</a:t>
            </a:r>
            <a:r>
              <a:rPr lang="en-US" altLang="lv-LV" sz="1400" b="0" noProof="1">
                <a:solidFill>
                  <a:srgbClr val="000000"/>
                </a:solidFill>
                <a:cs typeface="Arial" panose="020B0604020202020204" pitchFamily="34" charset="0"/>
              </a:rPr>
              <a:t> varbūtība. Analizējot un interpretējot pētījumā iegūtos rezultātus, to vajadzētu ņemt vērā. Tās atšķirības, kuras iekļaujas statistiskās kļūdas robežās jeb ir mazākas par to, var uzskatīt par </a:t>
            </a:r>
            <a:r>
              <a:rPr lang="en-US" altLang="lv-LV" sz="1400" b="0" i="1" noProof="1">
                <a:solidFill>
                  <a:srgbClr val="000000"/>
                </a:solidFill>
                <a:cs typeface="Arial" panose="020B0604020202020204" pitchFamily="34" charset="0"/>
              </a:rPr>
              <a:t>nenozīmīgām. </a:t>
            </a:r>
            <a:endParaRPr lang="en-US" altLang="lv-LV" sz="1400" b="0" noProof="1">
              <a:solidFill>
                <a:srgbClr val="000000"/>
              </a:solidFill>
              <a:cs typeface="Arial" panose="020B0604020202020204" pitchFamily="34" charset="0"/>
            </a:endParaRPr>
          </a:p>
        </p:txBody>
      </p:sp>
      <p:sp>
        <p:nvSpPr>
          <p:cNvPr id="8" name="Rectangle 45">
            <a:extLst>
              <a:ext uri="{FF2B5EF4-FFF2-40B4-BE49-F238E27FC236}">
                <a16:creationId xmlns:a16="http://schemas.microsoft.com/office/drawing/2014/main" id="{21E26F23-741A-4B91-967A-95E6BEB37B56}"/>
              </a:ext>
            </a:extLst>
          </p:cNvPr>
          <p:cNvSpPr>
            <a:spLocks noRot="1" noChangeArrowheads="1"/>
          </p:cNvSpPr>
          <p:nvPr/>
        </p:nvSpPr>
        <p:spPr bwMode="auto">
          <a:xfrm>
            <a:off x="0" y="260648"/>
            <a:ext cx="12192000" cy="432048"/>
          </a:xfrm>
          <a:prstGeom prst="rect">
            <a:avLst/>
          </a:prstGeom>
          <a:noFill/>
          <a:ln>
            <a:noFill/>
          </a:ln>
        </p:spPr>
        <p:txBody>
          <a:bodyPr anchor="ctr"/>
          <a:lstStyle/>
          <a:p>
            <a:pPr algn="ctr">
              <a:spcAft>
                <a:spcPct val="30000"/>
              </a:spcAft>
            </a:pPr>
            <a:r>
              <a:rPr lang="en-US" altLang="ko-KR" noProof="1">
                <a:solidFill>
                  <a:srgbClr val="000000"/>
                </a:solidFill>
                <a:latin typeface="Arial" panose="020B0604020202020204" pitchFamily="34" charset="0"/>
                <a:cs typeface="Arial" panose="020B0604020202020204" pitchFamily="34" charset="0"/>
              </a:rPr>
              <a:t>Statistiskās kļūdas novērtēšanas tabula</a:t>
            </a:r>
            <a:endParaRPr lang="en-US" altLang="lv-LV" noProof="1">
              <a:solidFill>
                <a:srgbClr val="000000"/>
              </a:solidFill>
              <a:latin typeface="Arial" panose="020B0604020202020204" pitchFamily="34" charset="0"/>
              <a:cs typeface="Arial" panose="020B0604020202020204" pitchFamily="34" charset="0"/>
            </a:endParaRPr>
          </a:p>
        </p:txBody>
      </p:sp>
      <p:sp>
        <p:nvSpPr>
          <p:cNvPr id="9" name="Text Box 1929">
            <a:extLst>
              <a:ext uri="{FF2B5EF4-FFF2-40B4-BE49-F238E27FC236}">
                <a16:creationId xmlns:a16="http://schemas.microsoft.com/office/drawing/2014/main" id="{466B504F-F790-4047-9137-E0367AEBE17C}"/>
              </a:ext>
            </a:extLst>
          </p:cNvPr>
          <p:cNvSpPr txBox="1">
            <a:spLocks noChangeArrowheads="1"/>
          </p:cNvSpPr>
          <p:nvPr/>
        </p:nvSpPr>
        <p:spPr bwMode="auto">
          <a:xfrm>
            <a:off x="2171565" y="1268760"/>
            <a:ext cx="7848871" cy="30777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pPr algn="ctr">
              <a:spcBef>
                <a:spcPct val="50000"/>
              </a:spcBef>
            </a:pPr>
            <a:r>
              <a:rPr lang="en-US" altLang="lv-LV" sz="1400" b="0" noProof="1">
                <a:solidFill>
                  <a:srgbClr val="000000"/>
                </a:solidFill>
                <a:cs typeface="Arial" panose="020B0604020202020204" pitchFamily="34" charset="0"/>
              </a:rPr>
              <a:t>PĒTĪJUMA REZULTĀTU STATISTIKĀS KĻŪDAS NOVĒRTĒŠANAS TABULA (ar 95% varbūtību)</a:t>
            </a:r>
          </a:p>
        </p:txBody>
      </p:sp>
      <p:sp>
        <p:nvSpPr>
          <p:cNvPr id="10" name="Rectangle 6">
            <a:extLst>
              <a:ext uri="{FF2B5EF4-FFF2-40B4-BE49-F238E27FC236}">
                <a16:creationId xmlns:a16="http://schemas.microsoft.com/office/drawing/2014/main" id="{D4248C47-BFF6-42D0-882F-175B263B8E52}"/>
              </a:ext>
            </a:extLst>
          </p:cNvPr>
          <p:cNvSpPr>
            <a:spLocks noChangeArrowheads="1"/>
          </p:cNvSpPr>
          <p:nvPr/>
        </p:nvSpPr>
        <p:spPr bwMode="auto">
          <a:xfrm>
            <a:off x="1129544" y="6093296"/>
            <a:ext cx="9932912"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r>
              <a:rPr lang="en-US" altLang="lv-LV" sz="1400" b="0" noProof="1">
                <a:solidFill>
                  <a:srgbClr val="000000"/>
                </a:solidFill>
                <a:cs typeface="Arial" panose="020B0604020202020204" pitchFamily="34" charset="0"/>
              </a:rPr>
              <a:t>Lai noteiktu statistisko mērījuma kļūdu, ir jāzina respondentu skaits attiecīgajā grupā un rezultāts procentos. Izmantojot šos lielumus, tabulas attiecīgajā iedaļā var atrast statistiskās mērījuma kļūdas robežas +/- procentos ar </a:t>
            </a:r>
            <a:r>
              <a:rPr lang="en-US" altLang="lv-LV" sz="1400" noProof="1">
                <a:solidFill>
                  <a:srgbClr val="000000"/>
                </a:solidFill>
                <a:cs typeface="Arial" panose="020B0604020202020204" pitchFamily="34" charset="0"/>
              </a:rPr>
              <a:t>95% varbūtību.</a:t>
            </a:r>
          </a:p>
        </p:txBody>
      </p:sp>
      <p:pic>
        <p:nvPicPr>
          <p:cNvPr id="12" name="Attēls 2">
            <a:extLst>
              <a:ext uri="{FF2B5EF4-FFF2-40B4-BE49-F238E27FC236}">
                <a16:creationId xmlns:a16="http://schemas.microsoft.com/office/drawing/2014/main" id="{913F63CD-EFBB-457F-B0DF-53E307D27F0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957584" y="6321425"/>
            <a:ext cx="1234416" cy="53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3">
            <a:extLst>
              <a:ext uri="{FF2B5EF4-FFF2-40B4-BE49-F238E27FC236}">
                <a16:creationId xmlns:a16="http://schemas.microsoft.com/office/drawing/2014/main" id="{A73E00C2-7B48-DAC0-5B78-225A36BEAB19}"/>
              </a:ext>
            </a:extLst>
          </p:cNvPr>
          <p:cNvSpPr>
            <a:spLocks noGrp="1" noChangeArrowheads="1"/>
          </p:cNvSpPr>
          <p:nvPr>
            <p:ph type="sldNum" sz="quarter" idx="12"/>
          </p:nvPr>
        </p:nvSpPr>
        <p:spPr>
          <a:xfrm>
            <a:off x="0" y="6483499"/>
            <a:ext cx="1129544" cy="374501"/>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l">
              <a:spcBef>
                <a:spcPct val="0"/>
              </a:spcBef>
              <a:buFontTx/>
              <a:buNone/>
            </a:pPr>
            <a:fld id="{90B939A4-89C0-4D9B-B3F5-4EA18537F26D}" type="slidenum">
              <a:rPr lang="lv-LV" altLang="lv-LV" sz="1100" b="0" smtClean="0">
                <a:solidFill>
                  <a:srgbClr val="000000"/>
                </a:solidFill>
                <a:effectLst/>
                <a:latin typeface="Arial" charset="0"/>
              </a:rPr>
              <a:pPr algn="l">
                <a:spcBef>
                  <a:spcPct val="0"/>
                </a:spcBef>
                <a:buFontTx/>
                <a:buNone/>
              </a:pPr>
              <a:t>43</a:t>
            </a:fld>
            <a:endParaRPr lang="lv-LV" altLang="lv-LV" sz="1100" b="0" dirty="0">
              <a:solidFill>
                <a:srgbClr val="000000"/>
              </a:solidFill>
              <a:effectLst/>
              <a:latin typeface="Arial" charset="0"/>
            </a:endParaRPr>
          </a:p>
          <a:p>
            <a:pPr algn="l">
              <a:spcBef>
                <a:spcPct val="0"/>
              </a:spcBef>
              <a:buFontTx/>
              <a:buNone/>
            </a:pPr>
            <a:r>
              <a:rPr lang="lv-LV" altLang="lv-LV" sz="1100" b="0" dirty="0">
                <a:solidFill>
                  <a:srgbClr val="000000"/>
                </a:solidFill>
                <a:effectLst/>
                <a:latin typeface="Arial" charset="0"/>
              </a:rPr>
              <a:t>04./05.2026.</a:t>
            </a:r>
          </a:p>
        </p:txBody>
      </p:sp>
    </p:spTree>
    <p:extLst>
      <p:ext uri="{BB962C8B-B14F-4D97-AF65-F5344CB8AC3E}">
        <p14:creationId xmlns:p14="http://schemas.microsoft.com/office/powerpoint/2010/main" val="409214600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3"/>
          <p:cNvSpPr>
            <a:spLocks noChangeArrowheads="1"/>
          </p:cNvSpPr>
          <p:nvPr/>
        </p:nvSpPr>
        <p:spPr bwMode="auto">
          <a:xfrm>
            <a:off x="1847850" y="981076"/>
            <a:ext cx="8135938" cy="453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lnSpc>
                <a:spcPct val="90000"/>
              </a:lnSpc>
              <a:spcBef>
                <a:spcPct val="40000"/>
              </a:spcBef>
              <a:buClr>
                <a:srgbClr val="003366"/>
              </a:buClr>
              <a:buSzPct val="80000"/>
              <a:buFontTx/>
              <a:buNone/>
            </a:pPr>
            <a:endParaRPr lang="lv-LV" altLang="lv-LV" sz="1400" b="0" dirty="0">
              <a:latin typeface="Arial Narrow" pitchFamily="34" charset="0"/>
            </a:endParaRPr>
          </a:p>
        </p:txBody>
      </p:sp>
      <p:sp>
        <p:nvSpPr>
          <p:cNvPr id="40964" name="TextBox 6"/>
          <p:cNvSpPr txBox="1">
            <a:spLocks noChangeArrowheads="1"/>
          </p:cNvSpPr>
          <p:nvPr/>
        </p:nvSpPr>
        <p:spPr bwMode="auto">
          <a:xfrm>
            <a:off x="138112" y="5373216"/>
            <a:ext cx="5957888"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spcBef>
                <a:spcPct val="0"/>
              </a:spcBef>
              <a:buFontTx/>
              <a:buNone/>
            </a:pPr>
            <a:r>
              <a:rPr lang="lv-LV" altLang="en-US" sz="1400" b="0" dirty="0">
                <a:latin typeface="Arial" charset="0"/>
              </a:rPr>
              <a:t>SKDS 	</a:t>
            </a:r>
          </a:p>
          <a:p>
            <a:pPr>
              <a:spcBef>
                <a:spcPct val="0"/>
              </a:spcBef>
              <a:buFontTx/>
              <a:buNone/>
            </a:pPr>
            <a:r>
              <a:rPr lang="lv-LV" altLang="en-US" sz="1400" b="0" dirty="0">
                <a:latin typeface="Arial" charset="0"/>
              </a:rPr>
              <a:t>sabiedriskās domas pētījumu centrs</a:t>
            </a:r>
          </a:p>
          <a:p>
            <a:pPr>
              <a:spcBef>
                <a:spcPct val="0"/>
              </a:spcBef>
              <a:buFontTx/>
              <a:buNone/>
            </a:pPr>
            <a:endParaRPr lang="lv-LV" altLang="en-US" sz="1400" b="0" dirty="0">
              <a:latin typeface="Arial" charset="0"/>
            </a:endParaRPr>
          </a:p>
          <a:p>
            <a:pPr>
              <a:spcBef>
                <a:spcPct val="0"/>
              </a:spcBef>
              <a:buFontTx/>
              <a:buNone/>
            </a:pPr>
            <a:r>
              <a:rPr lang="lv-LV" altLang="en-US" sz="1400" b="0" dirty="0">
                <a:latin typeface="Arial" charset="0"/>
              </a:rPr>
              <a:t>Baznīcas iela 32-2, Rīga, LV-1010 </a:t>
            </a:r>
          </a:p>
          <a:p>
            <a:pPr>
              <a:spcBef>
                <a:spcPct val="0"/>
              </a:spcBef>
              <a:buFontTx/>
              <a:buNone/>
            </a:pPr>
            <a:r>
              <a:rPr lang="lv-LV" altLang="en-US" sz="1400" b="0" dirty="0">
                <a:latin typeface="Arial" charset="0"/>
              </a:rPr>
              <a:t>Tālr.: 67 312 876</a:t>
            </a:r>
          </a:p>
          <a:p>
            <a:pPr>
              <a:spcBef>
                <a:spcPct val="0"/>
              </a:spcBef>
              <a:buFontTx/>
              <a:buNone/>
            </a:pPr>
            <a:r>
              <a:rPr lang="lv-LV" altLang="en-US" sz="1400" b="0" dirty="0">
                <a:latin typeface="Arial" charset="0"/>
              </a:rPr>
              <a:t>www.skds.lv</a:t>
            </a:r>
          </a:p>
        </p:txBody>
      </p:sp>
      <p:pic>
        <p:nvPicPr>
          <p:cNvPr id="5" name="Picture 5" descr="LV_green (3x mazak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04512" y="6208836"/>
            <a:ext cx="1263041" cy="5486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C32A46-54BE-DCB6-26B7-CD00485512AD}"/>
              </a:ext>
            </a:extLst>
          </p:cNvPr>
          <p:cNvSpPr>
            <a:spLocks noGrp="1"/>
          </p:cNvSpPr>
          <p:nvPr>
            <p:ph type="title"/>
          </p:nvPr>
        </p:nvSpPr>
        <p:spPr>
          <a:xfrm>
            <a:off x="2279576" y="116632"/>
            <a:ext cx="7772400" cy="648072"/>
          </a:xfrm>
        </p:spPr>
        <p:txBody>
          <a:bodyPr/>
          <a:lstStyle/>
          <a:p>
            <a:r>
              <a:rPr lang="lv-LV" altLang="lv-LV" sz="2400" b="1" dirty="0">
                <a:latin typeface="Arial" charset="0"/>
              </a:rPr>
              <a:t>Galvenie secinājumi (I)</a:t>
            </a:r>
            <a:endParaRPr lang="lv-LV" sz="2400" dirty="0"/>
          </a:p>
        </p:txBody>
      </p:sp>
      <p:sp>
        <p:nvSpPr>
          <p:cNvPr id="4" name="Content Placeholder 3">
            <a:extLst>
              <a:ext uri="{FF2B5EF4-FFF2-40B4-BE49-F238E27FC236}">
                <a16:creationId xmlns:a16="http://schemas.microsoft.com/office/drawing/2014/main" id="{D9FADE7E-F84D-8789-2011-7A5CCBA377E6}"/>
              </a:ext>
            </a:extLst>
          </p:cNvPr>
          <p:cNvSpPr>
            <a:spLocks noGrp="1"/>
          </p:cNvSpPr>
          <p:nvPr>
            <p:ph idx="1"/>
          </p:nvPr>
        </p:nvSpPr>
        <p:spPr>
          <a:xfrm>
            <a:off x="366477" y="875915"/>
            <a:ext cx="11459045" cy="5145373"/>
          </a:xfrm>
          <a:noFill/>
        </p:spPr>
        <p:txBody>
          <a:bodyPr/>
          <a:lstStyle/>
          <a:p>
            <a:pPr algn="just">
              <a:lnSpc>
                <a:spcPct val="107000"/>
              </a:lnSpc>
              <a:spcAft>
                <a:spcPts val="800"/>
              </a:spcAft>
            </a:pPr>
            <a:r>
              <a:rPr lang="lv-LV" sz="1300" dirty="0">
                <a:effectLst/>
                <a:latin typeface="Arial" panose="020B0604020202020204" pitchFamily="34" charset="0"/>
                <a:ea typeface="Calibri" panose="020F0502020204030204" pitchFamily="34" charset="0"/>
                <a:cs typeface="Arial" panose="020B0604020202020204" pitchFamily="34" charset="0"/>
              </a:rPr>
              <a:t>2026.gada aprīlī-maijā veiktajā Latvijas iedzīvotāju aptaujā lūdza atbildēt</a:t>
            </a:r>
            <a:r>
              <a:rPr lang="lv-LV" sz="1300" dirty="0">
                <a:latin typeface="Arial" panose="020B0604020202020204" pitchFamily="34" charset="0"/>
                <a:ea typeface="Calibri" panose="020F0502020204030204" pitchFamily="34" charset="0"/>
                <a:cs typeface="Arial" panose="020B0604020202020204" pitchFamily="34" charset="0"/>
              </a:rPr>
              <a:t>, cik lielā mērā respondenti </a:t>
            </a:r>
            <a:r>
              <a:rPr lang="lv-LV" sz="1300" b="1" dirty="0">
                <a:latin typeface="Arial" panose="020B0604020202020204" pitchFamily="34" charset="0"/>
                <a:ea typeface="Calibri" panose="020F0502020204030204" pitchFamily="34" charset="0"/>
                <a:cs typeface="Arial" panose="020B0604020202020204" pitchFamily="34" charset="0"/>
              </a:rPr>
              <a:t>uzticas dažādām valsts un sabiedriskajām institūcijām</a:t>
            </a:r>
            <a:r>
              <a:rPr lang="lv-LV" sz="1300" dirty="0">
                <a:latin typeface="Arial" panose="020B0604020202020204" pitchFamily="34" charset="0"/>
                <a:ea typeface="Calibri" panose="020F0502020204030204" pitchFamily="34" charset="0"/>
                <a:cs typeface="Arial" panose="020B0604020202020204" pitchFamily="34" charset="0"/>
              </a:rPr>
              <a:t>. Kopumā 68% respondentu uzticas (atbildes </a:t>
            </a:r>
            <a:r>
              <a:rPr lang="lv-LV" sz="1300" i="1" dirty="0">
                <a:latin typeface="Arial" panose="020B0604020202020204" pitchFamily="34" charset="0"/>
                <a:ea typeface="Calibri" panose="020F0502020204030204" pitchFamily="34" charset="0"/>
                <a:cs typeface="Arial" panose="020B0604020202020204" pitchFamily="34" charset="0"/>
              </a:rPr>
              <a:t>”pilnībā uzticos”</a:t>
            </a:r>
            <a:r>
              <a:rPr lang="lv-LV" sz="1300" dirty="0">
                <a:latin typeface="Arial" panose="020B0604020202020204" pitchFamily="34" charset="0"/>
                <a:ea typeface="Calibri" panose="020F0502020204030204" pitchFamily="34" charset="0"/>
                <a:cs typeface="Arial" panose="020B0604020202020204" pitchFamily="34" charset="0"/>
              </a:rPr>
              <a:t> un </a:t>
            </a:r>
            <a:r>
              <a:rPr lang="lv-LV" sz="1300" i="1" dirty="0">
                <a:latin typeface="Arial" panose="020B0604020202020204" pitchFamily="34" charset="0"/>
                <a:ea typeface="Calibri" panose="020F0502020204030204" pitchFamily="34" charset="0"/>
                <a:cs typeface="Arial" panose="020B0604020202020204" pitchFamily="34" charset="0"/>
              </a:rPr>
              <a:t>“drīzāk uzticos”</a:t>
            </a:r>
            <a:r>
              <a:rPr lang="lv-LV" sz="1300" dirty="0">
                <a:latin typeface="Arial" panose="020B0604020202020204" pitchFamily="34" charset="0"/>
                <a:ea typeface="Calibri" panose="020F0502020204030204" pitchFamily="34" charset="0"/>
                <a:cs typeface="Arial" panose="020B0604020202020204" pitchFamily="34" charset="0"/>
              </a:rPr>
              <a:t>) Valsts policijai (neuzticas: 27%). To, ka uzticas tiesām, norādīja 53% (neuzticas: 33%), uzticēšanos </a:t>
            </a:r>
            <a:r>
              <a:rPr lang="lv-LV" sz="1300" u="sng" dirty="0">
                <a:latin typeface="Arial" panose="020B0604020202020204" pitchFamily="34" charset="0"/>
                <a:ea typeface="Calibri" panose="020F0502020204030204" pitchFamily="34" charset="0"/>
                <a:cs typeface="Arial" panose="020B0604020202020204" pitchFamily="34" charset="0"/>
              </a:rPr>
              <a:t>prokuratūrai</a:t>
            </a:r>
            <a:r>
              <a:rPr lang="lv-LV" sz="1300" dirty="0">
                <a:latin typeface="Arial" panose="020B0604020202020204" pitchFamily="34" charset="0"/>
                <a:ea typeface="Calibri" panose="020F0502020204030204" pitchFamily="34" charset="0"/>
                <a:cs typeface="Arial" panose="020B0604020202020204" pitchFamily="34" charset="0"/>
              </a:rPr>
              <a:t> pauda 51% (neuzticas: 33%), Valsts drošības dienestam (VDD) – 49% (neuzticas: 27%), Satversmes aizsardzības birojam (SAB) – 44% (neuzticas: 27%), Korupcijas novēršanas un apkarošanas birojam (KNAB) – 40% (neuzticas: 46%), bet Finanšu izlūkošanas dienestam (FID) – 36% (neuzticas: 30%). Jāpiemin, ka, salīdzinot ar 2024.gadu, 2026.gadā visu minēto iestāžu vērtējums ir kritiskāks nekā </a:t>
            </a:r>
            <a:r>
              <a:rPr lang="lv-LV" sz="1300" dirty="0">
                <a:solidFill>
                  <a:srgbClr val="000000"/>
                </a:solidFill>
                <a:latin typeface="Arial" panose="020B0604020202020204" pitchFamily="34" charset="0"/>
                <a:ea typeface="Calibri" panose="020F0502020204030204" pitchFamily="34" charset="0"/>
                <a:cs typeface="Arial" panose="020B0604020202020204" pitchFamily="34" charset="0"/>
              </a:rPr>
              <a:t>pirms diviem gadiem, nedaudz retāk iedzīvotāji norādījuši arī to, ka uzticas prokuratūrai (2024.: 53%, 2026.: 51%).</a:t>
            </a:r>
          </a:p>
          <a:p>
            <a:pPr algn="just">
              <a:lnSpc>
                <a:spcPct val="107000"/>
              </a:lnSpc>
              <a:spcAft>
                <a:spcPts val="800"/>
              </a:spcAft>
            </a:pPr>
            <a:r>
              <a:rPr lang="lv-LV" sz="1300" dirty="0">
                <a:solidFill>
                  <a:srgbClr val="000000"/>
                </a:solidFill>
                <a:latin typeface="Arial" panose="020B0604020202020204" pitchFamily="34" charset="0"/>
                <a:ea typeface="Calibri" panose="020F0502020204030204" pitchFamily="34" charset="0"/>
                <a:cs typeface="Arial" panose="020B0604020202020204" pitchFamily="34" charset="0"/>
              </a:rPr>
              <a:t>B</a:t>
            </a:r>
            <a:r>
              <a:rPr lang="lv-LV" sz="1300" dirty="0">
                <a:solidFill>
                  <a:srgbClr val="000000"/>
                </a:solidFill>
                <a:effectLst/>
                <a:latin typeface="Arial" panose="020B0604020202020204" pitchFamily="34" charset="0"/>
                <a:ea typeface="Calibri" panose="020F0502020204030204" pitchFamily="34" charset="0"/>
                <a:cs typeface="Arial" panose="020B0604020202020204" pitchFamily="34" charset="0"/>
              </a:rPr>
              <a:t>iežāk nekā caurmērā to, ka uzticas </a:t>
            </a:r>
            <a:r>
              <a:rPr lang="lv-LV" sz="1300" u="sng" dirty="0">
                <a:solidFill>
                  <a:srgbClr val="000000"/>
                </a:solidFill>
                <a:effectLst/>
                <a:latin typeface="Arial" panose="020B0604020202020204" pitchFamily="34" charset="0"/>
                <a:ea typeface="Calibri" panose="020F0502020204030204" pitchFamily="34" charset="0"/>
                <a:cs typeface="Arial" panose="020B0604020202020204" pitchFamily="34" charset="0"/>
              </a:rPr>
              <a:t>prokuratūrai</a:t>
            </a:r>
            <a:r>
              <a:rPr lang="lv-LV" sz="1300" dirty="0">
                <a:solidFill>
                  <a:srgbClr val="000000"/>
                </a:solidFill>
                <a:effectLst/>
                <a:latin typeface="Arial" panose="020B0604020202020204" pitchFamily="34" charset="0"/>
                <a:ea typeface="Calibri" panose="020F0502020204030204" pitchFamily="34" charset="0"/>
                <a:cs typeface="Arial" panose="020B0604020202020204" pitchFamily="34" charset="0"/>
              </a:rPr>
              <a:t>, minēja </a:t>
            </a:r>
            <a:r>
              <a:rPr lang="lv-LV" sz="1300" dirty="0">
                <a:solidFill>
                  <a:srgbClr val="000000"/>
                </a:solidFill>
                <a:latin typeface="Arial" panose="020B0604020202020204" pitchFamily="34" charset="0"/>
                <a:ea typeface="Calibri" panose="020F0502020204030204" pitchFamily="34" charset="0"/>
                <a:cs typeface="Arial" panose="020B0604020202020204" pitchFamily="34" charset="0"/>
              </a:rPr>
              <a:t>aptaujas dalībnieki </a:t>
            </a:r>
            <a:r>
              <a:rPr lang="lv-LV" sz="1300" dirty="0">
                <a:solidFill>
                  <a:srgbClr val="000000"/>
                </a:solidFill>
                <a:effectLst/>
                <a:latin typeface="Arial" panose="020B0604020202020204" pitchFamily="34" charset="0"/>
                <a:ea typeface="Calibri" panose="020F0502020204030204" pitchFamily="34" charset="0"/>
                <a:cs typeface="Arial" panose="020B0604020202020204" pitchFamily="34" charset="0"/>
              </a:rPr>
              <a:t>vecumā no </a:t>
            </a:r>
            <a:r>
              <a:rPr lang="lv-LV" sz="1300" dirty="0">
                <a:solidFill>
                  <a:srgbClr val="000000"/>
                </a:solidFill>
                <a:latin typeface="Arial" panose="020B0604020202020204" pitchFamily="34" charset="0"/>
                <a:ea typeface="Calibri" panose="020F0502020204030204" pitchFamily="34" charset="0"/>
                <a:cs typeface="Arial" panose="020B0604020202020204" pitchFamily="34" charset="0"/>
              </a:rPr>
              <a:t>18</a:t>
            </a:r>
            <a:r>
              <a:rPr lang="lv-LV" sz="1300" dirty="0">
                <a:solidFill>
                  <a:srgbClr val="000000"/>
                </a:solidFill>
                <a:effectLst/>
                <a:latin typeface="Arial" panose="020B0604020202020204" pitchFamily="34" charset="0"/>
                <a:ea typeface="Calibri" panose="020F0502020204030204" pitchFamily="34" charset="0"/>
                <a:cs typeface="Arial" panose="020B0604020202020204" pitchFamily="34" charset="0"/>
              </a:rPr>
              <a:t> līdz </a:t>
            </a:r>
            <a:r>
              <a:rPr lang="lv-LV" sz="1300" dirty="0">
                <a:solidFill>
                  <a:srgbClr val="000000"/>
                </a:solidFill>
                <a:latin typeface="Arial" panose="020B0604020202020204" pitchFamily="34" charset="0"/>
                <a:ea typeface="Calibri" panose="020F0502020204030204" pitchFamily="34" charset="0"/>
                <a:cs typeface="Arial" panose="020B0604020202020204" pitchFamily="34" charset="0"/>
              </a:rPr>
              <a:t>34 gadiem</a:t>
            </a:r>
            <a:r>
              <a:rPr lang="lv-LV" sz="13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aptaujātie ar augstāko izglītību, iedzīvotāji ar latviešu sarunvalodu ģimenē, pētījuma dalībnieki ar vidēji zemiem, vidējiem, vidēji augstiem un augstiem ienākumiem, kā arī Zemgales un Vidzemes reģionā dzīvojošie (šajās grupās indeksi ir augstāki nekā caurmērā). Savukārt </a:t>
            </a:r>
            <a:r>
              <a:rPr lang="lv-LV" sz="1300" dirty="0">
                <a:solidFill>
                  <a:srgbClr val="000000"/>
                </a:solidFill>
                <a:latin typeface="Arial" panose="020B0604020202020204" pitchFamily="34" charset="0"/>
                <a:ea typeface="Calibri" panose="020F0502020204030204" pitchFamily="34" charset="0"/>
                <a:cs typeface="Arial" panose="020B0604020202020204" pitchFamily="34" charset="0"/>
              </a:rPr>
              <a:t>to, ka prokuratūrai neuzticas, </a:t>
            </a:r>
            <a:r>
              <a:rPr lang="lv-LV" sz="1300" dirty="0">
                <a:solidFill>
                  <a:srgbClr val="000000"/>
                </a:solidFill>
                <a:effectLst/>
                <a:latin typeface="Arial" panose="020B0604020202020204" pitchFamily="34" charset="0"/>
                <a:ea typeface="Calibri" panose="020F0502020204030204" pitchFamily="34" charset="0"/>
                <a:cs typeface="Arial" panose="020B0604020202020204" pitchFamily="34" charset="0"/>
              </a:rPr>
              <a:t>biežāk nekā caurmērā norādīja respondenti vecumā no </a:t>
            </a:r>
            <a:r>
              <a:rPr lang="lv-LV" sz="1300" dirty="0">
                <a:solidFill>
                  <a:srgbClr val="000000"/>
                </a:solidFill>
                <a:latin typeface="Arial" panose="020B0604020202020204" pitchFamily="34" charset="0"/>
                <a:ea typeface="Calibri" panose="020F0502020204030204" pitchFamily="34" charset="0"/>
                <a:cs typeface="Arial" panose="020B0604020202020204" pitchFamily="34" charset="0"/>
              </a:rPr>
              <a:t>45</a:t>
            </a:r>
            <a:r>
              <a:rPr lang="lv-LV" sz="1300" dirty="0">
                <a:solidFill>
                  <a:srgbClr val="000000"/>
                </a:solidFill>
                <a:effectLst/>
                <a:latin typeface="Arial" panose="020B0604020202020204" pitchFamily="34" charset="0"/>
                <a:ea typeface="Calibri" panose="020F0502020204030204" pitchFamily="34" charset="0"/>
                <a:cs typeface="Arial" panose="020B0604020202020204" pitchFamily="34" charset="0"/>
              </a:rPr>
              <a:t> līdz 64 gadiem, aptaujātie ar pamatizglītību, </a:t>
            </a:r>
            <a:r>
              <a:rPr lang="lv-LV" sz="1300" dirty="0">
                <a:solidFill>
                  <a:srgbClr val="000000"/>
                </a:solidFill>
                <a:latin typeface="Arial" panose="020B0604020202020204" pitchFamily="34" charset="0"/>
                <a:ea typeface="Calibri" panose="020F0502020204030204" pitchFamily="34" charset="0"/>
                <a:cs typeface="Arial" panose="020B0604020202020204" pitchFamily="34" charset="0"/>
              </a:rPr>
              <a:t>iedzīvotāji, kuri ģimenē sarunājas galvenokārt </a:t>
            </a:r>
            <a:r>
              <a:rPr lang="lv-LV" sz="1300" dirty="0">
                <a:solidFill>
                  <a:srgbClr val="000000"/>
                </a:solidFill>
                <a:effectLst/>
                <a:latin typeface="Arial" panose="020B0604020202020204" pitchFamily="34" charset="0"/>
                <a:ea typeface="Calibri" panose="020F0502020204030204" pitchFamily="34" charset="0"/>
                <a:cs typeface="Arial" panose="020B0604020202020204" pitchFamily="34" charset="0"/>
              </a:rPr>
              <a:t>krievu valodā, respondenti bez LR pilsonības, aptaujātie ar zemiem ienākumiem, kā arī Rīgas un Kurzemes reģionos, laukos dzīvojošie (šajās grupās indeksi ir zemāki nekā caurmērā).</a:t>
            </a:r>
          </a:p>
          <a:p>
            <a:pPr algn="just">
              <a:lnSpc>
                <a:spcPct val="107000"/>
              </a:lnSpc>
              <a:spcAft>
                <a:spcPts val="800"/>
              </a:spcAft>
            </a:pPr>
            <a:r>
              <a:rPr lang="lv-LV" sz="1300" dirty="0">
                <a:latin typeface="Arial" panose="020B0604020202020204" pitchFamily="34" charset="0"/>
                <a:ea typeface="Calibri" panose="020F0502020204030204" pitchFamily="34" charset="0"/>
                <a:cs typeface="Arial" panose="020B0604020202020204" pitchFamily="34" charset="0"/>
              </a:rPr>
              <a:t>Latvijas iedzīvotāju aptaujā respondentiem lūdza nosaukt (atbilžu varianti netika piedāvāti, pētījuma dalībnieki paši formulēja savas atbildes), ar ko, viņuprāt, </a:t>
            </a:r>
            <a:r>
              <a:rPr lang="lv-LV" sz="1300" b="1" dirty="0">
                <a:latin typeface="Arial" panose="020B0604020202020204" pitchFamily="34" charset="0"/>
                <a:ea typeface="Calibri" panose="020F0502020204030204" pitchFamily="34" charset="0"/>
                <a:cs typeface="Arial" panose="020B0604020202020204" pitchFamily="34" charset="0"/>
              </a:rPr>
              <a:t>Latvijā nodarbojas prokurori un prokuratūra</a:t>
            </a:r>
            <a:r>
              <a:rPr lang="lv-LV" sz="1300" dirty="0">
                <a:latin typeface="Arial" panose="020B0604020202020204" pitchFamily="34" charset="0"/>
                <a:ea typeface="Calibri" panose="020F0502020204030204" pitchFamily="34" charset="0"/>
                <a:cs typeface="Arial" panose="020B0604020202020204" pitchFamily="34" charset="0"/>
              </a:rPr>
              <a:t>. Vienlīdz bieži pētījuma dalībnieki uzskatīja, ka prokuratūra ceļ, izskata, uztur apsūdzības (15%) un izmeklē, izskata lietas, noziegumus (15%). 12% minēja, ka prokuratūra nodarbojas ar tieslietām, tiesvedību, 9% - ka tā pieņem lēmumus, ierosina un piešķir sodus, 9% - ka tā aizstāv likumu, uzrauga likumu ievērošanu. Citas atbildes nosauktas retāk. Jāmin, ka 2026.gadā, salīdzinot ar 2024.gadu, populārākās atbilžu grupas ir minētas retāk. </a:t>
            </a:r>
          </a:p>
          <a:p>
            <a:pPr algn="just">
              <a:lnSpc>
                <a:spcPct val="107000"/>
              </a:lnSpc>
              <a:spcAft>
                <a:spcPts val="800"/>
              </a:spcAft>
            </a:pPr>
            <a:r>
              <a:rPr lang="lv-LV" sz="1300" dirty="0">
                <a:effectLst/>
                <a:latin typeface="Arial" panose="020B0604020202020204" pitchFamily="34" charset="0"/>
                <a:ea typeface="Calibri" panose="020F0502020204030204" pitchFamily="34" charset="0"/>
                <a:cs typeface="Arial" panose="020B0604020202020204" pitchFamily="34" charset="0"/>
              </a:rPr>
              <a:t>Lūgti norādīt, </a:t>
            </a:r>
            <a:r>
              <a:rPr lang="lv-LV" sz="1300" b="1" dirty="0">
                <a:effectLst/>
                <a:latin typeface="Arial" panose="020B0604020202020204" pitchFamily="34" charset="0"/>
                <a:ea typeface="Calibri" panose="020F0502020204030204" pitchFamily="34" charset="0"/>
                <a:cs typeface="Arial" panose="020B0604020202020204" pitchFamily="34" charset="0"/>
              </a:rPr>
              <a:t>kā sauc pašreizējo Latvijas Ģenerālprokuroru </a:t>
            </a:r>
            <a:r>
              <a:rPr lang="lv-LV" sz="1300" dirty="0">
                <a:latin typeface="Arial" panose="020B0604020202020204" pitchFamily="34" charset="0"/>
                <a:ea typeface="Calibri" panose="020F0502020204030204" pitchFamily="34" charset="0"/>
                <a:cs typeface="Arial" panose="020B0604020202020204" pitchFamily="34" charset="0"/>
              </a:rPr>
              <a:t>(atbilžu varianti netika piedāvāti)</a:t>
            </a:r>
            <a:r>
              <a:rPr lang="lv-LV" sz="1300" dirty="0">
                <a:effectLst/>
                <a:latin typeface="Arial" panose="020B0604020202020204" pitchFamily="34" charset="0"/>
                <a:ea typeface="Calibri" panose="020F0502020204030204" pitchFamily="34" charset="0"/>
                <a:cs typeface="Arial" panose="020B0604020202020204" pitchFamily="34" charset="0"/>
              </a:rPr>
              <a:t>, 86% respondentu atzina, ka to nezina. 9% aptaujāto nosauca Armīnu </a:t>
            </a:r>
            <a:r>
              <a:rPr lang="lv-LV" sz="1300" dirty="0" err="1">
                <a:effectLst/>
                <a:latin typeface="Arial" panose="020B0604020202020204" pitchFamily="34" charset="0"/>
                <a:ea typeface="Calibri" panose="020F0502020204030204" pitchFamily="34" charset="0"/>
                <a:cs typeface="Arial" panose="020B0604020202020204" pitchFamily="34" charset="0"/>
              </a:rPr>
              <a:t>Meisteru</a:t>
            </a:r>
            <a:r>
              <a:rPr lang="lv-LV" sz="1300" dirty="0">
                <a:effectLst/>
                <a:latin typeface="Arial" panose="020B0604020202020204" pitchFamily="34" charset="0"/>
                <a:ea typeface="Calibri" panose="020F0502020204030204" pitchFamily="34" charset="0"/>
                <a:cs typeface="Arial" panose="020B0604020202020204" pitchFamily="34" charset="0"/>
              </a:rPr>
              <a:t>, bet (lai arī ievērojami retāk) tika minēti arī citi cilvēki. Jāatzīmē, ka 2026.gadā respondenti biežāk nekā pirms diviem gadiem nespēja nosaukt pašreizējā Latvijas Ģenerāl</a:t>
            </a:r>
            <a:r>
              <a:rPr lang="lv-LV" sz="1300" dirty="0">
                <a:latin typeface="Arial" panose="020B0604020202020204" pitchFamily="34" charset="0"/>
                <a:ea typeface="Calibri" panose="020F0502020204030204" pitchFamily="34" charset="0"/>
                <a:cs typeface="Arial" panose="020B0604020202020204" pitchFamily="34" charset="0"/>
              </a:rPr>
              <a:t>prokurora vārdu (2024.: 77%, 2026.: 86%).</a:t>
            </a:r>
            <a:endParaRPr lang="en-US" sz="1100" dirty="0">
              <a:effectLst/>
              <a:latin typeface="Arial" panose="020B0604020202020204" pitchFamily="34" charset="0"/>
              <a:ea typeface="Calibri" panose="020F0502020204030204" pitchFamily="34" charset="0"/>
              <a:cs typeface="Arial" panose="020B0604020202020204" pitchFamily="34" charset="0"/>
            </a:endParaRPr>
          </a:p>
        </p:txBody>
      </p:sp>
      <p:pic>
        <p:nvPicPr>
          <p:cNvPr id="6" name="Attēls 2">
            <a:extLst>
              <a:ext uri="{FF2B5EF4-FFF2-40B4-BE49-F238E27FC236}">
                <a16:creationId xmlns:a16="http://schemas.microsoft.com/office/drawing/2014/main" id="{8BF34AC1-6784-778C-171D-3470E215B58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92544" y="6357359"/>
            <a:ext cx="1097533" cy="4774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Slide Number Placeholder 3"/>
          <p:cNvSpPr>
            <a:spLocks noGrp="1" noChangeArrowheads="1"/>
          </p:cNvSpPr>
          <p:nvPr>
            <p:ph type="sldNum" sz="quarter" idx="12"/>
          </p:nvPr>
        </p:nvSpPr>
        <p:spPr>
          <a:xfrm>
            <a:off x="0" y="6532363"/>
            <a:ext cx="983432" cy="238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l">
              <a:spcBef>
                <a:spcPct val="0"/>
              </a:spcBef>
              <a:buFontTx/>
              <a:buNone/>
            </a:pPr>
            <a:fld id="{90B939A4-89C0-4D9B-B3F5-4EA18537F26D}" type="slidenum">
              <a:rPr lang="lv-LV" altLang="lv-LV" sz="1100" smtClean="0">
                <a:latin typeface="Arial" charset="0"/>
              </a:rPr>
              <a:pPr algn="l">
                <a:spcBef>
                  <a:spcPct val="0"/>
                </a:spcBef>
                <a:buFontTx/>
                <a:buNone/>
              </a:pPr>
              <a:t>5</a:t>
            </a:fld>
            <a:endParaRPr lang="lv-LV" altLang="lv-LV" sz="1100" dirty="0">
              <a:latin typeface="Arial" charset="0"/>
            </a:endParaRPr>
          </a:p>
          <a:p>
            <a:pPr algn="l">
              <a:spcBef>
                <a:spcPct val="0"/>
              </a:spcBef>
              <a:buFontTx/>
              <a:buNone/>
            </a:pPr>
            <a:r>
              <a:rPr lang="lv-LV" altLang="lv-LV" sz="1100" dirty="0">
                <a:latin typeface="Arial" charset="0"/>
              </a:rPr>
              <a:t>04./05.2026.</a:t>
            </a:r>
          </a:p>
        </p:txBody>
      </p:sp>
    </p:spTree>
    <p:extLst>
      <p:ext uri="{BB962C8B-B14F-4D97-AF65-F5344CB8AC3E}">
        <p14:creationId xmlns:p14="http://schemas.microsoft.com/office/powerpoint/2010/main" val="10423005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C32A46-54BE-DCB6-26B7-CD00485512AD}"/>
              </a:ext>
            </a:extLst>
          </p:cNvPr>
          <p:cNvSpPr>
            <a:spLocks noGrp="1"/>
          </p:cNvSpPr>
          <p:nvPr>
            <p:ph type="title"/>
          </p:nvPr>
        </p:nvSpPr>
        <p:spPr>
          <a:xfrm>
            <a:off x="2279575" y="188640"/>
            <a:ext cx="7772400" cy="443136"/>
          </a:xfrm>
        </p:spPr>
        <p:txBody>
          <a:bodyPr/>
          <a:lstStyle/>
          <a:p>
            <a:r>
              <a:rPr lang="lv-LV" altLang="lv-LV" sz="2400" b="1" dirty="0">
                <a:latin typeface="Arial" charset="0"/>
              </a:rPr>
              <a:t>Galvenie secinājumi (II)</a:t>
            </a:r>
            <a:endParaRPr lang="lv-LV" sz="2400" dirty="0"/>
          </a:p>
        </p:txBody>
      </p:sp>
      <p:sp>
        <p:nvSpPr>
          <p:cNvPr id="4" name="Content Placeholder 3">
            <a:extLst>
              <a:ext uri="{FF2B5EF4-FFF2-40B4-BE49-F238E27FC236}">
                <a16:creationId xmlns:a16="http://schemas.microsoft.com/office/drawing/2014/main" id="{D9FADE7E-F84D-8789-2011-7A5CCBA377E6}"/>
              </a:ext>
            </a:extLst>
          </p:cNvPr>
          <p:cNvSpPr>
            <a:spLocks noGrp="1"/>
          </p:cNvSpPr>
          <p:nvPr>
            <p:ph idx="1"/>
          </p:nvPr>
        </p:nvSpPr>
        <p:spPr>
          <a:xfrm>
            <a:off x="436252" y="836712"/>
            <a:ext cx="11459045" cy="5832648"/>
          </a:xfrm>
          <a:noFill/>
        </p:spPr>
        <p:txBody>
          <a:bodyPr/>
          <a:lstStyle/>
          <a:p>
            <a:pPr algn="just">
              <a:lnSpc>
                <a:spcPct val="107000"/>
              </a:lnSpc>
              <a:spcAft>
                <a:spcPts val="800"/>
              </a:spcAft>
            </a:pPr>
            <a:r>
              <a:rPr lang="lv-LV" sz="1300" dirty="0">
                <a:effectLst/>
                <a:latin typeface="Arial" panose="020B0604020202020204" pitchFamily="34" charset="0"/>
                <a:ea typeface="Calibri" panose="020F0502020204030204" pitchFamily="34" charset="0"/>
                <a:cs typeface="Arial" panose="020B0604020202020204" pitchFamily="34" charset="0"/>
              </a:rPr>
              <a:t>Lūgti sniegt vērtējumu </a:t>
            </a:r>
            <a:r>
              <a:rPr lang="lv-LV" sz="1300" b="1" dirty="0">
                <a:latin typeface="Arial" panose="020B0604020202020204" pitchFamily="34" charset="0"/>
                <a:ea typeface="Calibri" panose="020F0502020204030204" pitchFamily="34" charset="0"/>
                <a:cs typeface="Arial" panose="020B0604020202020204" pitchFamily="34" charset="0"/>
              </a:rPr>
              <a:t>Latvijas prokuratūras darbam</a:t>
            </a:r>
            <a:r>
              <a:rPr lang="lv-LV" sz="1300" dirty="0">
                <a:latin typeface="Arial" panose="020B0604020202020204" pitchFamily="34" charset="0"/>
                <a:ea typeface="Calibri" panose="020F0502020204030204" pitchFamily="34" charset="0"/>
                <a:cs typeface="Arial" panose="020B0604020202020204" pitchFamily="34" charset="0"/>
              </a:rPr>
              <a:t>, 1% respondentu to atzina par “</a:t>
            </a:r>
            <a:r>
              <a:rPr lang="lv-LV" sz="1300" i="1" dirty="0">
                <a:latin typeface="Arial" panose="020B0604020202020204" pitchFamily="34" charset="0"/>
                <a:ea typeface="Calibri" panose="020F0502020204030204" pitchFamily="34" charset="0"/>
                <a:cs typeface="Arial" panose="020B0604020202020204" pitchFamily="34" charset="0"/>
              </a:rPr>
              <a:t>teicamu</a:t>
            </a:r>
            <a:r>
              <a:rPr lang="lv-LV" sz="1300" dirty="0">
                <a:latin typeface="Arial" panose="020B0604020202020204" pitchFamily="34" charset="0"/>
                <a:ea typeface="Calibri" panose="020F0502020204030204" pitchFamily="34" charset="0"/>
                <a:cs typeface="Arial" panose="020B0604020202020204" pitchFamily="34" charset="0"/>
              </a:rPr>
              <a:t>” un vēl 21% - par “</a:t>
            </a:r>
            <a:r>
              <a:rPr lang="lv-LV" sz="1300" i="1" dirty="0">
                <a:latin typeface="Arial" panose="020B0604020202020204" pitchFamily="34" charset="0"/>
                <a:ea typeface="Calibri" panose="020F0502020204030204" pitchFamily="34" charset="0"/>
                <a:cs typeface="Arial" panose="020B0604020202020204" pitchFamily="34" charset="0"/>
              </a:rPr>
              <a:t>labu</a:t>
            </a:r>
            <a:r>
              <a:rPr lang="lv-LV" sz="1300" dirty="0">
                <a:latin typeface="Arial" panose="020B0604020202020204" pitchFamily="34" charset="0"/>
                <a:ea typeface="Calibri" panose="020F0502020204030204" pitchFamily="34" charset="0"/>
                <a:cs typeface="Arial" panose="020B0604020202020204" pitchFamily="34" charset="0"/>
              </a:rPr>
              <a:t>”. 36% tās darbu uzskatīja par viduvēju, bet 14% uzskatīja, ka prokuratūra strādā slikti (t.sk. “</a:t>
            </a:r>
            <a:r>
              <a:rPr lang="lv-LV" sz="1300" i="1" dirty="0">
                <a:latin typeface="Arial" panose="020B0604020202020204" pitchFamily="34" charset="0"/>
                <a:ea typeface="Calibri" panose="020F0502020204030204" pitchFamily="34" charset="0"/>
                <a:cs typeface="Arial" panose="020B0604020202020204" pitchFamily="34" charset="0"/>
              </a:rPr>
              <a:t>ļoti slikti</a:t>
            </a:r>
            <a:r>
              <a:rPr lang="lv-LV" sz="1300" dirty="0">
                <a:latin typeface="Arial" panose="020B0604020202020204" pitchFamily="34" charset="0"/>
                <a:ea typeface="Calibri" panose="020F0502020204030204" pitchFamily="34" charset="0"/>
                <a:cs typeface="Arial" panose="020B0604020202020204" pitchFamily="34" charset="0"/>
              </a:rPr>
              <a:t>” – 3%). Pozitīvu vērtējumu (atbildes “</a:t>
            </a:r>
            <a:r>
              <a:rPr lang="lv-LV" sz="1300" i="1" dirty="0">
                <a:latin typeface="Arial" panose="020B0604020202020204" pitchFamily="34" charset="0"/>
                <a:ea typeface="Calibri" panose="020F0502020204030204" pitchFamily="34" charset="0"/>
                <a:cs typeface="Arial" panose="020B0604020202020204" pitchFamily="34" charset="0"/>
              </a:rPr>
              <a:t>teicami</a:t>
            </a:r>
            <a:r>
              <a:rPr lang="lv-LV" sz="1300" dirty="0">
                <a:latin typeface="Arial" panose="020B0604020202020204" pitchFamily="34" charset="0"/>
                <a:ea typeface="Calibri" panose="020F0502020204030204" pitchFamily="34" charset="0"/>
                <a:cs typeface="Arial" panose="020B0604020202020204" pitchFamily="34" charset="0"/>
              </a:rPr>
              <a:t>” un “</a:t>
            </a:r>
            <a:r>
              <a:rPr lang="lv-LV" sz="1300" i="1" dirty="0">
                <a:latin typeface="Arial" panose="020B0604020202020204" pitchFamily="34" charset="0"/>
                <a:ea typeface="Calibri" panose="020F0502020204030204" pitchFamily="34" charset="0"/>
                <a:cs typeface="Arial" panose="020B0604020202020204" pitchFamily="34" charset="0"/>
              </a:rPr>
              <a:t>labi</a:t>
            </a:r>
            <a:r>
              <a:rPr lang="lv-LV" sz="1300" dirty="0">
                <a:latin typeface="Arial" panose="020B0604020202020204" pitchFamily="34" charset="0"/>
                <a:ea typeface="Calibri" panose="020F0502020204030204" pitchFamily="34" charset="0"/>
                <a:cs typeface="Arial" panose="020B0604020202020204" pitchFamily="34" charset="0"/>
              </a:rPr>
              <a:t>”) prokuratūras darbam biežāk nekā caurmērā sniedza respondenti ar augstāko izglītību, iedzīvotāji ar latviešu sarunvalodu ģimenē, publiskajā sektorā nodarbinātie, pētījuma dalībnieki ar vidēji zemiem vai augstiem ienākumiem, kā arī Zemgales reģionā dzīvojošie. Savukārt kritiski noskaņoti biežāk nekā caurmērā bija respondenti vecumā no 55 līdz 64 gadiem, aptaujātie, kuri ģimenē sazinās galvenokārt krievu valodā, kā arī respondenti bez LR pilsonības. Jāpiemin, ka no respondentiem, kuri norādīja, ka uzticas prokuratūrai, pozitīvu vērtējumu tās darbībai sniedza 38% (kritisku: 5%). Savukārt no tiem aptaujas dalībniekiem, kuri prokuratūrai neuzticas, prokuratūras darbu atzinīgi vērtēja tikai 5% (negatīvi: 31%). 2024. un 2026.gada aptauju datu salīdzinājums liecina, ka šogad respondenti retāk pauda neapmierinātību ar prokuratūras darbu (2024.: 19%, 2026.: 14%).</a:t>
            </a:r>
          </a:p>
          <a:p>
            <a:pPr algn="just">
              <a:lnSpc>
                <a:spcPct val="107000"/>
              </a:lnSpc>
              <a:spcAft>
                <a:spcPts val="800"/>
              </a:spcAft>
            </a:pPr>
            <a:r>
              <a:rPr lang="lv-LV" sz="1300" dirty="0">
                <a:effectLst/>
                <a:latin typeface="Arial" panose="020B0604020202020204" pitchFamily="34" charset="0"/>
                <a:ea typeface="Calibri" panose="020F0502020204030204" pitchFamily="34" charset="0"/>
                <a:cs typeface="Arial" panose="020B0604020202020204" pitchFamily="34" charset="0"/>
              </a:rPr>
              <a:t>Vērtējot </a:t>
            </a:r>
            <a:r>
              <a:rPr lang="lv-LV" sz="1300" b="1" dirty="0">
                <a:effectLst/>
                <a:latin typeface="Arial" panose="020B0604020202020204" pitchFamily="34" charset="0"/>
                <a:ea typeface="Calibri" panose="020F0502020204030204" pitchFamily="34" charset="0"/>
                <a:cs typeface="Arial" panose="020B0604020202020204" pitchFamily="34" charset="0"/>
              </a:rPr>
              <a:t>apgalvojumus par prokuratūras darbu</a:t>
            </a:r>
            <a:r>
              <a:rPr lang="lv-LV" sz="1300" dirty="0">
                <a:effectLst/>
                <a:latin typeface="Arial" panose="020B0604020202020204" pitchFamily="34" charset="0"/>
                <a:ea typeface="Calibri" panose="020F0502020204030204" pitchFamily="34" charset="0"/>
                <a:cs typeface="Arial" panose="020B0604020202020204" pitchFamily="34" charset="0"/>
              </a:rPr>
              <a:t>, kopumā </a:t>
            </a:r>
            <a:r>
              <a:rPr lang="lv-LV" sz="1300" dirty="0">
                <a:latin typeface="Arial" panose="020B0604020202020204" pitchFamily="34" charset="0"/>
                <a:ea typeface="Calibri" panose="020F0502020204030204" pitchFamily="34" charset="0"/>
                <a:cs typeface="Arial" panose="020B0604020202020204" pitchFamily="34" charset="0"/>
              </a:rPr>
              <a:t>65</a:t>
            </a:r>
            <a:r>
              <a:rPr lang="lv-LV" sz="1300" dirty="0">
                <a:effectLst/>
                <a:latin typeface="Arial" panose="020B0604020202020204" pitchFamily="34" charset="0"/>
                <a:ea typeface="Calibri" panose="020F0502020204030204" pitchFamily="34" charset="0"/>
                <a:cs typeface="Arial" panose="020B0604020202020204" pitchFamily="34" charset="0"/>
              </a:rPr>
              <a:t>% </a:t>
            </a:r>
            <a:r>
              <a:rPr lang="lv-LV" sz="1300" dirty="0">
                <a:latin typeface="Arial" panose="020B0604020202020204" pitchFamily="34" charset="0"/>
                <a:ea typeface="Calibri" panose="020F0502020204030204" pitchFamily="34" charset="0"/>
                <a:cs typeface="Arial" panose="020B0604020202020204" pitchFamily="34" charset="0"/>
              </a:rPr>
              <a:t>pētījuma dalībnieku</a:t>
            </a:r>
            <a:r>
              <a:rPr lang="lv-LV" sz="1300" dirty="0">
                <a:effectLst/>
                <a:latin typeface="Arial" panose="020B0604020202020204" pitchFamily="34" charset="0"/>
                <a:ea typeface="Calibri" panose="020F0502020204030204" pitchFamily="34" charset="0"/>
                <a:cs typeface="Arial" panose="020B0604020202020204" pitchFamily="34" charset="0"/>
              </a:rPr>
              <a:t> piekrita tam (atbildes “</a:t>
            </a:r>
            <a:r>
              <a:rPr lang="lv-LV" sz="1300" i="1" dirty="0">
                <a:effectLst/>
                <a:latin typeface="Arial" panose="020B0604020202020204" pitchFamily="34" charset="0"/>
                <a:ea typeface="Calibri" panose="020F0502020204030204" pitchFamily="34" charset="0"/>
                <a:cs typeface="Arial" panose="020B0604020202020204" pitchFamily="34" charset="0"/>
              </a:rPr>
              <a:t>pilnībā piekrītu</a:t>
            </a:r>
            <a:r>
              <a:rPr lang="lv-LV" sz="1300" dirty="0">
                <a:effectLst/>
                <a:latin typeface="Arial" panose="020B0604020202020204" pitchFamily="34" charset="0"/>
                <a:ea typeface="Calibri" panose="020F0502020204030204" pitchFamily="34" charset="0"/>
                <a:cs typeface="Arial" panose="020B0604020202020204" pitchFamily="34" charset="0"/>
              </a:rPr>
              <a:t>” un “</a:t>
            </a:r>
            <a:r>
              <a:rPr lang="lv-LV" sz="1300" i="1" dirty="0">
                <a:effectLst/>
                <a:latin typeface="Arial" panose="020B0604020202020204" pitchFamily="34" charset="0"/>
                <a:ea typeface="Calibri" panose="020F0502020204030204" pitchFamily="34" charset="0"/>
                <a:cs typeface="Arial" panose="020B0604020202020204" pitchFamily="34" charset="0"/>
              </a:rPr>
              <a:t>drīzāk piekrītu</a:t>
            </a:r>
            <a:r>
              <a:rPr lang="lv-LV" sz="1300" dirty="0">
                <a:effectLst/>
                <a:latin typeface="Arial" panose="020B0604020202020204" pitchFamily="34" charset="0"/>
                <a:ea typeface="Calibri" panose="020F0502020204030204" pitchFamily="34" charset="0"/>
                <a:cs typeface="Arial" panose="020B0604020202020204" pitchFamily="34" charset="0"/>
              </a:rPr>
              <a:t>”), ka prokurori ir zinoši un kompetenti (nepiekrita: 13%). Tam, ka Latvijas prokurori ir neuzpērkami, objektīvi un neietekmējami, piekrita </a:t>
            </a:r>
            <a:r>
              <a:rPr lang="lv-LV" sz="1300" dirty="0">
                <a:latin typeface="Arial" panose="020B0604020202020204" pitchFamily="34" charset="0"/>
                <a:ea typeface="Calibri" panose="020F0502020204030204" pitchFamily="34" charset="0"/>
                <a:cs typeface="Arial" panose="020B0604020202020204" pitchFamily="34" charset="0"/>
              </a:rPr>
              <a:t>32</a:t>
            </a:r>
            <a:r>
              <a:rPr lang="lv-LV" sz="1300" dirty="0">
                <a:effectLst/>
                <a:latin typeface="Arial" panose="020B0604020202020204" pitchFamily="34" charset="0"/>
                <a:ea typeface="Calibri" panose="020F0502020204030204" pitchFamily="34" charset="0"/>
                <a:cs typeface="Arial" panose="020B0604020202020204" pitchFamily="34" charset="0"/>
              </a:rPr>
              <a:t>% (nepiekrita: 40%), tam, ka prokuroru pieprasītie sodi krimināllietās vienmēr ir taisnīgi, piekrita </a:t>
            </a:r>
            <a:r>
              <a:rPr lang="lv-LV" sz="1300" dirty="0">
                <a:latin typeface="Arial" panose="020B0604020202020204" pitchFamily="34" charset="0"/>
                <a:ea typeface="Calibri" panose="020F0502020204030204" pitchFamily="34" charset="0"/>
                <a:cs typeface="Arial" panose="020B0604020202020204" pitchFamily="34" charset="0"/>
              </a:rPr>
              <a:t>30</a:t>
            </a:r>
            <a:r>
              <a:rPr lang="lv-LV" sz="1300" dirty="0">
                <a:effectLst/>
                <a:latin typeface="Arial" panose="020B0604020202020204" pitchFamily="34" charset="0"/>
                <a:ea typeface="Calibri" panose="020F0502020204030204" pitchFamily="34" charset="0"/>
                <a:cs typeface="Arial" panose="020B0604020202020204" pitchFamily="34" charset="0"/>
              </a:rPr>
              <a:t>% (nepiekrita: 42%) tam,</a:t>
            </a:r>
            <a:r>
              <a:rPr lang="lv-LV" sz="1300" dirty="0">
                <a:latin typeface="Arial" panose="020B0604020202020204" pitchFamily="34" charset="0"/>
                <a:ea typeface="Calibri" panose="020F0502020204030204" pitchFamily="34" charset="0"/>
                <a:cs typeface="Arial" panose="020B0604020202020204" pitchFamily="34" charset="0"/>
              </a:rPr>
              <a:t> ka prokuratūras darbs ir organizēts caurskatāmi (darbības ir saprotamas, nekas netiek slēpts), kopumā piekrita 20% respondentu (nepiekrita: 49%), bet tam, </a:t>
            </a:r>
            <a:r>
              <a:rPr lang="lv-LV" sz="1300" dirty="0">
                <a:effectLst/>
                <a:latin typeface="Arial" panose="020B0604020202020204" pitchFamily="34" charset="0"/>
                <a:ea typeface="Calibri" panose="020F0502020204030204" pitchFamily="34" charset="0"/>
                <a:cs typeface="Arial" panose="020B0604020202020204" pitchFamily="34" charset="0"/>
              </a:rPr>
              <a:t>ka </a:t>
            </a:r>
            <a:r>
              <a:rPr lang="lv-LV" sz="1300" dirty="0">
                <a:latin typeface="Arial" panose="020B0604020202020204" pitchFamily="34" charset="0"/>
                <a:ea typeface="Calibri" panose="020F0502020204030204" pitchFamily="34" charset="0"/>
                <a:cs typeface="Arial" panose="020B0604020202020204" pitchFamily="34" charset="0"/>
              </a:rPr>
              <a:t>k</a:t>
            </a:r>
            <a:r>
              <a:rPr lang="lv-LV" sz="1300" dirty="0">
                <a:effectLst/>
                <a:latin typeface="Arial" panose="020B0604020202020204" pitchFamily="34" charset="0"/>
                <a:ea typeface="Calibri" panose="020F0502020204030204" pitchFamily="34" charset="0"/>
                <a:cs typeface="Arial" panose="020B0604020202020204" pitchFamily="34" charset="0"/>
              </a:rPr>
              <a:t>rimināllietas prokuratūrā tiek pabeigtas ātri – </a:t>
            </a:r>
            <a:r>
              <a:rPr lang="lv-LV" sz="1300" dirty="0">
                <a:latin typeface="Arial" panose="020B0604020202020204" pitchFamily="34" charset="0"/>
                <a:ea typeface="Calibri" panose="020F0502020204030204" pitchFamily="34" charset="0"/>
                <a:cs typeface="Arial" panose="020B0604020202020204" pitchFamily="34" charset="0"/>
              </a:rPr>
              <a:t>16</a:t>
            </a:r>
            <a:r>
              <a:rPr lang="lv-LV" sz="1300" dirty="0">
                <a:effectLst/>
                <a:latin typeface="Arial" panose="020B0604020202020204" pitchFamily="34" charset="0"/>
                <a:ea typeface="Calibri" panose="020F0502020204030204" pitchFamily="34" charset="0"/>
                <a:cs typeface="Arial" panose="020B0604020202020204" pitchFamily="34" charset="0"/>
              </a:rPr>
              <a:t>% (nepiekrita: 59%). Respondenti, kuri </a:t>
            </a:r>
            <a:r>
              <a:rPr lang="lv-LV" sz="1300" dirty="0">
                <a:latin typeface="Arial" panose="020B0604020202020204" pitchFamily="34" charset="0"/>
                <a:ea typeface="Calibri" panose="020F0502020204030204" pitchFamily="34" charset="0"/>
                <a:cs typeface="Arial" panose="020B0604020202020204" pitchFamily="34" charset="0"/>
              </a:rPr>
              <a:t>prokuratūras darbu vērtēja kopumā </a:t>
            </a:r>
            <a:r>
              <a:rPr lang="lv-LV" sz="1300" dirty="0">
                <a:effectLst/>
                <a:latin typeface="Arial" panose="020B0604020202020204" pitchFamily="34" charset="0"/>
                <a:ea typeface="Calibri" panose="020F0502020204030204" pitchFamily="34" charset="0"/>
                <a:cs typeface="Arial" panose="020B0604020202020204" pitchFamily="34" charset="0"/>
              </a:rPr>
              <a:t>pozitīvi, arī </a:t>
            </a:r>
            <a:r>
              <a:rPr lang="lv-LV" sz="1300" dirty="0">
                <a:latin typeface="Arial" panose="020B0604020202020204" pitchFamily="34" charset="0"/>
                <a:ea typeface="Calibri" panose="020F0502020204030204" pitchFamily="34" charset="0"/>
                <a:cs typeface="Arial" panose="020B0604020202020204" pitchFamily="34" charset="0"/>
              </a:rPr>
              <a:t>minētos</a:t>
            </a:r>
            <a:r>
              <a:rPr lang="lv-LV" sz="1300" dirty="0">
                <a:effectLst/>
                <a:latin typeface="Arial" panose="020B0604020202020204" pitchFamily="34" charset="0"/>
                <a:ea typeface="Calibri" panose="020F0502020204030204" pitchFamily="34" charset="0"/>
                <a:cs typeface="Arial" panose="020B0604020202020204" pitchFamily="34" charset="0"/>
              </a:rPr>
              <a:t> prokuratūras darba aspektus vērtēja salīdzinoši atzinīgāk (minētajiem apgalvojumiem par prokuratūras darbu piekrita 38%-96% šajā grupā). Savukārt respondenti, kuri prokuratūras darbu vērtēja </a:t>
            </a:r>
            <a:r>
              <a:rPr lang="lv-LV" sz="1300" dirty="0">
                <a:latin typeface="Arial" panose="020B0604020202020204" pitchFamily="34" charset="0"/>
                <a:ea typeface="Calibri" panose="020F0502020204030204" pitchFamily="34" charset="0"/>
                <a:cs typeface="Arial" panose="020B0604020202020204" pitchFamily="34" charset="0"/>
              </a:rPr>
              <a:t>kopumā </a:t>
            </a:r>
            <a:r>
              <a:rPr lang="lv-LV" sz="1300" dirty="0">
                <a:effectLst/>
                <a:latin typeface="Arial" panose="020B0604020202020204" pitchFamily="34" charset="0"/>
                <a:ea typeface="Calibri" panose="020F0502020204030204" pitchFamily="34" charset="0"/>
                <a:cs typeface="Arial" panose="020B0604020202020204" pitchFamily="34" charset="0"/>
              </a:rPr>
              <a:t>kritiski, arī minētajiem apgalvojumiem par prokuratūras darbu biežāk nepiekrita (</a:t>
            </a:r>
            <a:r>
              <a:rPr lang="lv-LV" sz="1300" dirty="0">
                <a:latin typeface="Arial" panose="020B0604020202020204" pitchFamily="34" charset="0"/>
                <a:ea typeface="Calibri" panose="020F0502020204030204" pitchFamily="34" charset="0"/>
                <a:cs typeface="Arial" panose="020B0604020202020204" pitchFamily="34" charset="0"/>
              </a:rPr>
              <a:t>51</a:t>
            </a:r>
            <a:r>
              <a:rPr lang="lv-LV" sz="1300" dirty="0">
                <a:effectLst/>
                <a:latin typeface="Arial" panose="020B0604020202020204" pitchFamily="34" charset="0"/>
                <a:ea typeface="Calibri" panose="020F0502020204030204" pitchFamily="34" charset="0"/>
                <a:cs typeface="Arial" panose="020B0604020202020204" pitchFamily="34" charset="0"/>
              </a:rPr>
              <a:t>%-85%). Jāatzīmē, ka 2026.gadā respondenti pret minētajiem prokuratūras darba aspektiem bija noskaņoti nedaudz atzinīgāk nekā 2024.gadā (indeksi ir nedaudz pakāpušies). Izņēmums ir vērtējums prokuroru kompetencei</a:t>
            </a:r>
            <a:r>
              <a:rPr lang="lv-LV" sz="1300" dirty="0">
                <a:latin typeface="Arial" panose="020B0604020202020204" pitchFamily="34" charset="0"/>
                <a:ea typeface="Calibri" panose="020F0502020204030204" pitchFamily="34" charset="0"/>
                <a:cs typeface="Arial" panose="020B0604020202020204" pitchFamily="34" charset="0"/>
              </a:rPr>
              <a:t>,</a:t>
            </a:r>
            <a:r>
              <a:rPr lang="lv-LV" sz="1300" dirty="0">
                <a:effectLst/>
                <a:latin typeface="Arial" panose="020B0604020202020204" pitchFamily="34" charset="0"/>
                <a:ea typeface="Calibri" panose="020F0502020204030204" pitchFamily="34" charset="0"/>
                <a:cs typeface="Arial" panose="020B0604020202020204" pitchFamily="34" charset="0"/>
              </a:rPr>
              <a:t> kam indekss ir nedaudz samazinājies.</a:t>
            </a:r>
          </a:p>
          <a:p>
            <a:pPr algn="just">
              <a:lnSpc>
                <a:spcPct val="107000"/>
              </a:lnSpc>
              <a:spcAft>
                <a:spcPts val="800"/>
              </a:spcAft>
            </a:pPr>
            <a:r>
              <a:rPr lang="lv-LV" sz="1300" dirty="0">
                <a:effectLst/>
                <a:latin typeface="Arial" panose="020B0604020202020204" pitchFamily="34" charset="0"/>
                <a:ea typeface="Calibri" panose="020F0502020204030204" pitchFamily="34" charset="0"/>
                <a:cs typeface="Arial" panose="020B0604020202020204" pitchFamily="34" charset="0"/>
              </a:rPr>
              <a:t>Pētījuma ietvaros respondentiem jautāja, kur viņi galvenokārt </a:t>
            </a:r>
            <a:r>
              <a:rPr lang="lv-LV" sz="1300" b="1" dirty="0">
                <a:effectLst/>
                <a:latin typeface="Arial" panose="020B0604020202020204" pitchFamily="34" charset="0"/>
                <a:ea typeface="Calibri" panose="020F0502020204030204" pitchFamily="34" charset="0"/>
                <a:cs typeface="Arial" panose="020B0604020202020204" pitchFamily="34" charset="0"/>
              </a:rPr>
              <a:t>iegūst informāciju</a:t>
            </a:r>
            <a:r>
              <a:rPr lang="lv-LV" sz="1300" dirty="0">
                <a:effectLst/>
                <a:latin typeface="Arial" panose="020B0604020202020204" pitchFamily="34" charset="0"/>
                <a:ea typeface="Calibri" panose="020F0502020204030204" pitchFamily="34" charset="0"/>
                <a:cs typeface="Arial" panose="020B0604020202020204" pitchFamily="34" charset="0"/>
              </a:rPr>
              <a:t> </a:t>
            </a:r>
            <a:r>
              <a:rPr lang="lv-LV" sz="1300" b="1" dirty="0">
                <a:effectLst/>
                <a:latin typeface="Arial" panose="020B0604020202020204" pitchFamily="34" charset="0"/>
                <a:ea typeface="Calibri" panose="020F0502020204030204" pitchFamily="34" charset="0"/>
                <a:cs typeface="Arial" panose="020B0604020202020204" pitchFamily="34" charset="0"/>
              </a:rPr>
              <a:t>par Latvijas prokuratūras darbu</a:t>
            </a:r>
            <a:r>
              <a:rPr lang="lv-LV" sz="1300" b="1" dirty="0">
                <a:latin typeface="Arial" panose="020B0604020202020204" pitchFamily="34" charset="0"/>
                <a:ea typeface="Calibri" panose="020F0502020204030204" pitchFamily="34" charset="0"/>
                <a:cs typeface="Arial" panose="020B0604020202020204" pitchFamily="34" charset="0"/>
              </a:rPr>
              <a:t>.</a:t>
            </a:r>
            <a:r>
              <a:rPr lang="lv-LV" sz="1300" dirty="0">
                <a:effectLst/>
                <a:latin typeface="Arial" panose="020B0604020202020204" pitchFamily="34" charset="0"/>
                <a:ea typeface="Calibri" panose="020F0502020204030204" pitchFamily="34" charset="0"/>
                <a:cs typeface="Arial" panose="020B0604020202020204" pitchFamily="34" charset="0"/>
              </a:rPr>
              <a:t> Visbiežāk respondenti minēja, ka informāciju iegūst </a:t>
            </a:r>
            <a:r>
              <a:rPr lang="lv-LV" sz="1300" dirty="0">
                <a:latin typeface="Arial" panose="020B0604020202020204" pitchFamily="34" charset="0"/>
                <a:ea typeface="Calibri" panose="020F0502020204030204" pitchFamily="34" charset="0"/>
                <a:cs typeface="Arial" panose="020B0604020202020204" pitchFamily="34" charset="0"/>
              </a:rPr>
              <a:t>Latvijas TV kanālos (39%) un dažādos interneta portālos (36%). Dažādus sociālos tīklus nosauca 23%, bet radio – 16%. Citi avoti minēti retāk. 32% respondentu atzina, ka šādu informāciju neiegūst. Jāatzīmē, ka respondenti, kuriem ir 55 gadi un vairāk, aptaujātie ar augstāko izglītību, iedzīvotāji ar latviešu sarunvalodu ģimenē, publiskajā sektorā nodarbinātie, pētījuma dalībnieki ar vidēji augstiem vai augstiem ienākumiem, </a:t>
            </a:r>
            <a:r>
              <a:rPr lang="lv-LV" sz="1300" dirty="0">
                <a:latin typeface="Arial" panose="020B0604020202020204" pitchFamily="34" charset="0"/>
                <a:cs typeface="Arial" panose="020B0604020202020204" pitchFamily="34" charset="0"/>
              </a:rPr>
              <a:t>Rīgas, Kurzemes un Zemgales reģionā dzīvojošie, kā arī lauku iedzīvotāji biežāk nekā caurmērā minēja kādu avotu, kur iegūst informāciju par Latvijas prokuratūras darbu. Salīdzinot ar 2024.gadu, 2026.gadā pētījuma dalībnieki nedaudz biežāk atzina, ka informāciju par Latvijas prokuratūras darbu iegūst dažādos sociālajos tīklos (2024.: 19%, 2026.: 23%).</a:t>
            </a:r>
          </a:p>
        </p:txBody>
      </p:sp>
      <p:pic>
        <p:nvPicPr>
          <p:cNvPr id="6" name="Attēls 2">
            <a:extLst>
              <a:ext uri="{FF2B5EF4-FFF2-40B4-BE49-F238E27FC236}">
                <a16:creationId xmlns:a16="http://schemas.microsoft.com/office/drawing/2014/main" id="{8BF34AC1-6784-778C-171D-3470E215B58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92544" y="6357359"/>
            <a:ext cx="1097533" cy="4774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Slide Number Placeholder 3"/>
          <p:cNvSpPr>
            <a:spLocks noGrp="1" noChangeArrowheads="1"/>
          </p:cNvSpPr>
          <p:nvPr>
            <p:ph type="sldNum" sz="quarter" idx="12"/>
          </p:nvPr>
        </p:nvSpPr>
        <p:spPr>
          <a:xfrm>
            <a:off x="0" y="6532363"/>
            <a:ext cx="983432" cy="238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l">
              <a:spcBef>
                <a:spcPct val="0"/>
              </a:spcBef>
              <a:buFontTx/>
              <a:buNone/>
            </a:pPr>
            <a:fld id="{90B939A4-89C0-4D9B-B3F5-4EA18537F26D}" type="slidenum">
              <a:rPr lang="lv-LV" altLang="lv-LV" sz="1100" smtClean="0">
                <a:latin typeface="Arial" charset="0"/>
              </a:rPr>
              <a:pPr algn="l">
                <a:spcBef>
                  <a:spcPct val="0"/>
                </a:spcBef>
                <a:buFontTx/>
                <a:buNone/>
              </a:pPr>
              <a:t>6</a:t>
            </a:fld>
            <a:endParaRPr lang="lv-LV" altLang="lv-LV" sz="1100" dirty="0">
              <a:latin typeface="Arial" charset="0"/>
            </a:endParaRPr>
          </a:p>
          <a:p>
            <a:pPr algn="l">
              <a:spcBef>
                <a:spcPct val="0"/>
              </a:spcBef>
              <a:buFontTx/>
              <a:buNone/>
            </a:pPr>
            <a:r>
              <a:rPr lang="lv-LV" altLang="lv-LV" sz="1100" dirty="0">
                <a:latin typeface="Arial" charset="0"/>
              </a:rPr>
              <a:t>04./05.2026.</a:t>
            </a:r>
          </a:p>
        </p:txBody>
      </p:sp>
    </p:spTree>
    <p:extLst>
      <p:ext uri="{BB962C8B-B14F-4D97-AF65-F5344CB8AC3E}">
        <p14:creationId xmlns:p14="http://schemas.microsoft.com/office/powerpoint/2010/main" val="9083978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noChangeArrowheads="1"/>
          </p:cNvSpPr>
          <p:nvPr>
            <p:ph type="ctrTitle"/>
          </p:nvPr>
        </p:nvSpPr>
        <p:spPr>
          <a:xfrm>
            <a:off x="2209800" y="2564904"/>
            <a:ext cx="7772400" cy="1470025"/>
          </a:xfrm>
        </p:spPr>
        <p:txBody>
          <a:bodyPr/>
          <a:lstStyle/>
          <a:p>
            <a:r>
              <a:rPr lang="lv-LV" altLang="en-US" sz="4000" b="1" dirty="0">
                <a:latin typeface="Arial" charset="0"/>
                <a:cs typeface="Arial" charset="0"/>
              </a:rPr>
              <a:t>1. Uzticēšanās dažādām valsts un sabiedriskajām institūcijām </a:t>
            </a:r>
          </a:p>
        </p:txBody>
      </p:sp>
      <p:pic>
        <p:nvPicPr>
          <p:cNvPr id="6148" name="Picture 5" descr="LV_green (3x mazak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76520" y="6165304"/>
            <a:ext cx="1263041" cy="5486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lide Number Placeholder 3"/>
          <p:cNvSpPr>
            <a:spLocks noGrp="1" noChangeArrowheads="1"/>
          </p:cNvSpPr>
          <p:nvPr>
            <p:ph type="sldNum" sz="quarter" idx="12"/>
          </p:nvPr>
        </p:nvSpPr>
        <p:spPr>
          <a:xfrm>
            <a:off x="0" y="6532363"/>
            <a:ext cx="983432" cy="238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l">
              <a:spcBef>
                <a:spcPct val="0"/>
              </a:spcBef>
              <a:buFontTx/>
              <a:buNone/>
            </a:pPr>
            <a:fld id="{90B939A4-89C0-4D9B-B3F5-4EA18537F26D}" type="slidenum">
              <a:rPr lang="lv-LV" altLang="lv-LV" sz="1100" smtClean="0">
                <a:latin typeface="Arial" charset="0"/>
              </a:rPr>
              <a:pPr algn="l">
                <a:spcBef>
                  <a:spcPct val="0"/>
                </a:spcBef>
                <a:buFontTx/>
                <a:buNone/>
              </a:pPr>
              <a:t>7</a:t>
            </a:fld>
            <a:endParaRPr lang="lv-LV" altLang="lv-LV" sz="1100" dirty="0">
              <a:latin typeface="Arial" charset="0"/>
            </a:endParaRPr>
          </a:p>
          <a:p>
            <a:pPr algn="l">
              <a:spcBef>
                <a:spcPct val="0"/>
              </a:spcBef>
              <a:buFontTx/>
              <a:buNone/>
            </a:pPr>
            <a:r>
              <a:rPr lang="lv-LV" altLang="lv-LV" sz="1100" dirty="0">
                <a:latin typeface="Arial" charset="0"/>
              </a:rPr>
              <a:t>04./05.2026.</a:t>
            </a:r>
          </a:p>
        </p:txBody>
      </p:sp>
    </p:spTree>
    <p:extLst>
      <p:ext uri="{BB962C8B-B14F-4D97-AF65-F5344CB8AC3E}">
        <p14:creationId xmlns:p14="http://schemas.microsoft.com/office/powerpoint/2010/main" val="35922699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txBox="1">
            <a:spLocks noChangeArrowheads="1"/>
          </p:cNvSpPr>
          <p:nvPr/>
        </p:nvSpPr>
        <p:spPr bwMode="auto">
          <a:xfrm>
            <a:off x="1855860" y="174453"/>
            <a:ext cx="9001571" cy="576064"/>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defRPr/>
            </a:pPr>
            <a:r>
              <a:rPr lang="lv-LV" altLang="lv-LV" sz="2200" kern="0" dirty="0">
                <a:latin typeface="Arial" panose="020B0604020202020204" pitchFamily="34" charset="0"/>
              </a:rPr>
              <a:t>1. Uzticēšanās dažādām valsts un sabiedriskajām institūcijām </a:t>
            </a:r>
          </a:p>
        </p:txBody>
      </p:sp>
      <p:pic>
        <p:nvPicPr>
          <p:cNvPr id="7171" name="Picture 5" descr="LV_green (3x mazak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20536" y="6328739"/>
            <a:ext cx="1115616" cy="48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2" name="Rectangle 8"/>
          <p:cNvSpPr>
            <a:spLocks noChangeArrowheads="1"/>
          </p:cNvSpPr>
          <p:nvPr/>
        </p:nvSpPr>
        <p:spPr bwMode="auto">
          <a:xfrm>
            <a:off x="407368" y="836712"/>
            <a:ext cx="1130525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lv-LV" altLang="lv-LV" sz="1200" b="0" i="1" dirty="0">
                <a:latin typeface="Arial" charset="0"/>
              </a:rPr>
              <a:t>L1. Lūdzu, atzīmējiet, cik lielā mērā Jūs uzticaties zemāk uzskaitītajām valsts un sabiedriskajām institūcijām! Vai Jūs tām pilnībā uzticaties, drīzāk uzticaties, drīzāk neuzticaties vai arī pilnībā neuzticaties?</a:t>
            </a:r>
          </a:p>
        </p:txBody>
      </p:sp>
      <p:sp>
        <p:nvSpPr>
          <p:cNvPr id="11" name="Text Box 1">
            <a:extLst>
              <a:ext uri="{FF2B5EF4-FFF2-40B4-BE49-F238E27FC236}">
                <a16:creationId xmlns:a16="http://schemas.microsoft.com/office/drawing/2014/main" id="{B645E2A9-D352-2AD8-3225-94D503F82F15}"/>
              </a:ext>
            </a:extLst>
          </p:cNvPr>
          <p:cNvSpPr txBox="1">
            <a:spLocks noChangeArrowheads="1"/>
          </p:cNvSpPr>
          <p:nvPr/>
        </p:nvSpPr>
        <p:spPr bwMode="auto">
          <a:xfrm>
            <a:off x="407078" y="5927807"/>
            <a:ext cx="9963166" cy="536575"/>
          </a:xfrm>
          <a:prstGeom prst="rect">
            <a:avLst/>
          </a:prstGeom>
          <a:noFill/>
          <a:ln>
            <a:noFill/>
          </a:ln>
          <a:effectLst/>
          <a:extLst>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1">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27432"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just">
              <a:defRPr sz="1000"/>
            </a:pPr>
            <a:r>
              <a:rPr lang="lv-LV" sz="1000" b="0" i="1" dirty="0">
                <a:solidFill>
                  <a:srgbClr val="000000"/>
                </a:solidFill>
                <a:latin typeface="Arial"/>
                <a:cs typeface="Arial"/>
              </a:rPr>
              <a:t>*Indekss atspoguļo vērtējumu uzticos/neuzticos īpatsvaru starpību, kur vērtējumu drīzāk uzticos/drīzāk neuzticos minēšanas biežums (%) ir reizināts ar koeficientu 0.5, bet vērtējumu pilnībā uzticos/pilnībā neuzticos minēšanas biežums - ar koeficientu 1. Indekss var svārstīties robežās no +100 (visi pilnībā uzticas) līdz -100 (visi pilnībā neuzticas).</a:t>
            </a:r>
          </a:p>
        </p:txBody>
      </p:sp>
      <p:sp>
        <p:nvSpPr>
          <p:cNvPr id="9" name="Slide Number Placeholder 3"/>
          <p:cNvSpPr>
            <a:spLocks noGrp="1" noChangeArrowheads="1"/>
          </p:cNvSpPr>
          <p:nvPr>
            <p:ph type="sldNum" sz="quarter" idx="12"/>
          </p:nvPr>
        </p:nvSpPr>
        <p:spPr>
          <a:xfrm>
            <a:off x="0" y="6532363"/>
            <a:ext cx="983432" cy="238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l">
              <a:spcBef>
                <a:spcPct val="0"/>
              </a:spcBef>
              <a:buFontTx/>
              <a:buNone/>
            </a:pPr>
            <a:fld id="{90B939A4-89C0-4D9B-B3F5-4EA18537F26D}" type="slidenum">
              <a:rPr lang="lv-LV" altLang="lv-LV" sz="1100" smtClean="0">
                <a:latin typeface="Arial" charset="0"/>
              </a:rPr>
              <a:pPr algn="l">
                <a:spcBef>
                  <a:spcPct val="0"/>
                </a:spcBef>
                <a:buFontTx/>
                <a:buNone/>
              </a:pPr>
              <a:t>8</a:t>
            </a:fld>
            <a:endParaRPr lang="lv-LV" altLang="lv-LV" sz="1100" dirty="0">
              <a:latin typeface="Arial" charset="0"/>
            </a:endParaRPr>
          </a:p>
          <a:p>
            <a:pPr algn="l">
              <a:spcBef>
                <a:spcPct val="0"/>
              </a:spcBef>
              <a:buFontTx/>
              <a:buNone/>
            </a:pPr>
            <a:r>
              <a:rPr lang="lv-LV" altLang="lv-LV" sz="1100" dirty="0">
                <a:latin typeface="Arial" charset="0"/>
              </a:rPr>
              <a:t>04./05.2026.</a:t>
            </a:r>
          </a:p>
        </p:txBody>
      </p:sp>
      <p:graphicFrame>
        <p:nvGraphicFramePr>
          <p:cNvPr id="2" name="Chart 1">
            <a:extLst>
              <a:ext uri="{FF2B5EF4-FFF2-40B4-BE49-F238E27FC236}">
                <a16:creationId xmlns:a16="http://schemas.microsoft.com/office/drawing/2014/main" id="{5840C187-861A-1B9F-8E19-59B7752E120C}"/>
              </a:ext>
            </a:extLst>
          </p:cNvPr>
          <p:cNvGraphicFramePr>
            <a:graphicFrameLocks/>
          </p:cNvGraphicFramePr>
          <p:nvPr>
            <p:extLst>
              <p:ext uri="{D42A27DB-BD31-4B8C-83A1-F6EECF244321}">
                <p14:modId xmlns:p14="http://schemas.microsoft.com/office/powerpoint/2010/main" val="3856635475"/>
              </p:ext>
            </p:extLst>
          </p:nvPr>
        </p:nvGraphicFramePr>
        <p:xfrm>
          <a:off x="407370" y="1189584"/>
          <a:ext cx="9793086" cy="4794919"/>
        </p:xfrm>
        <a:graphic>
          <a:graphicData uri="http://schemas.openxmlformats.org/drawingml/2006/chart">
            <c:chart xmlns:c="http://schemas.openxmlformats.org/drawingml/2006/chart" xmlns:r="http://schemas.openxmlformats.org/officeDocument/2006/relationships" r:id="rId4"/>
          </a:graphicData>
        </a:graphic>
      </p:graphicFrame>
      <p:sp>
        <p:nvSpPr>
          <p:cNvPr id="3" name="Rectangle 2"/>
          <p:cNvSpPr/>
          <p:nvPr/>
        </p:nvSpPr>
        <p:spPr>
          <a:xfrm>
            <a:off x="2488960" y="2797384"/>
            <a:ext cx="9439688" cy="559608"/>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lv-LV"/>
          </a:p>
        </p:txBody>
      </p:sp>
      <p:graphicFrame>
        <p:nvGraphicFramePr>
          <p:cNvPr id="6" name="Chart 5">
            <a:extLst>
              <a:ext uri="{FF2B5EF4-FFF2-40B4-BE49-F238E27FC236}">
                <a16:creationId xmlns:a16="http://schemas.microsoft.com/office/drawing/2014/main" id="{94BD97EE-7E47-B2B1-353D-8AAE9ED3396D}"/>
              </a:ext>
            </a:extLst>
          </p:cNvPr>
          <p:cNvGraphicFramePr>
            <a:graphicFrameLocks/>
          </p:cNvGraphicFramePr>
          <p:nvPr>
            <p:extLst>
              <p:ext uri="{D42A27DB-BD31-4B8C-83A1-F6EECF244321}">
                <p14:modId xmlns:p14="http://schemas.microsoft.com/office/powerpoint/2010/main" val="1741089232"/>
              </p:ext>
            </p:extLst>
          </p:nvPr>
        </p:nvGraphicFramePr>
        <p:xfrm>
          <a:off x="10115685" y="1298376"/>
          <a:ext cx="2069092" cy="4434879"/>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8752452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txBox="1">
            <a:spLocks noChangeArrowheads="1"/>
          </p:cNvSpPr>
          <p:nvPr/>
        </p:nvSpPr>
        <p:spPr bwMode="auto">
          <a:xfrm>
            <a:off x="1855860" y="174453"/>
            <a:ext cx="9001571" cy="576064"/>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defRPr/>
            </a:pPr>
            <a:r>
              <a:rPr lang="lv-LV" altLang="lv-LV" sz="2200" kern="0" dirty="0">
                <a:latin typeface="Arial" panose="020B0604020202020204" pitchFamily="34" charset="0"/>
              </a:rPr>
              <a:t>1. Uzticēšanās dažādām valsts un sabiedriskajām institūcijām </a:t>
            </a:r>
          </a:p>
        </p:txBody>
      </p:sp>
      <p:pic>
        <p:nvPicPr>
          <p:cNvPr id="7171" name="Picture 5" descr="LV_green (3x mazak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20536" y="6328739"/>
            <a:ext cx="1115616" cy="48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2" name="Rectangle 8"/>
          <p:cNvSpPr>
            <a:spLocks noChangeArrowheads="1"/>
          </p:cNvSpPr>
          <p:nvPr/>
        </p:nvSpPr>
        <p:spPr bwMode="auto">
          <a:xfrm>
            <a:off x="407368" y="836712"/>
            <a:ext cx="1152128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lv-LV" altLang="lv-LV" sz="1200" b="0" i="1" dirty="0">
                <a:solidFill>
                  <a:srgbClr val="303030"/>
                </a:solidFill>
                <a:latin typeface="Arial" charset="0"/>
              </a:rPr>
              <a:t>L1. Lūdzu, atzīmējiet, cik lielā mērā Jūs uzticaties zemāk uzskaitītajām valsts un sabiedriskajām institūcijām! Vai Jūs tām pilnībā uzticaties, drīzāk uzticaties, drīzāk neuzticaties vai arī pilnībā neuzticaties?</a:t>
            </a:r>
          </a:p>
        </p:txBody>
      </p:sp>
      <p:sp>
        <p:nvSpPr>
          <p:cNvPr id="11" name="Text Box 1">
            <a:extLst>
              <a:ext uri="{FF2B5EF4-FFF2-40B4-BE49-F238E27FC236}">
                <a16:creationId xmlns:a16="http://schemas.microsoft.com/office/drawing/2014/main" id="{B645E2A9-D352-2AD8-3225-94D503F82F15}"/>
              </a:ext>
            </a:extLst>
          </p:cNvPr>
          <p:cNvSpPr txBox="1">
            <a:spLocks noChangeArrowheads="1"/>
          </p:cNvSpPr>
          <p:nvPr/>
        </p:nvSpPr>
        <p:spPr bwMode="auto">
          <a:xfrm>
            <a:off x="753686" y="6193931"/>
            <a:ext cx="9963166" cy="536575"/>
          </a:xfrm>
          <a:prstGeom prst="rect">
            <a:avLst/>
          </a:prstGeom>
          <a:noFill/>
          <a:ln>
            <a:noFill/>
          </a:ln>
          <a:effectLst/>
          <a:extLst>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1">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27432"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just">
              <a:defRPr sz="1000"/>
            </a:pPr>
            <a:r>
              <a:rPr lang="lv-LV" sz="1000" b="0" i="1" dirty="0">
                <a:solidFill>
                  <a:srgbClr val="000000"/>
                </a:solidFill>
                <a:latin typeface="Arial"/>
                <a:cs typeface="Arial"/>
              </a:rPr>
              <a:t>*Indekss atspoguļo vērtējumu uzticos/neuzticos īpatsvaru starpību, kur vērtējumu drīzāk uzticos/drīzāk neuzticos minēšanas biežums (%) ir reizināts ar koeficientu 0.5, bet vērtējumu pilnībā uzticos/pilnībā neuzticos minēšanas biežums - ar koeficientu 1. Indekss var svārstīties robežās no +100 (visi pilnībā uzticas) līdz -100 (visi pilnībā neuzticas).</a:t>
            </a:r>
          </a:p>
        </p:txBody>
      </p:sp>
      <p:sp>
        <p:nvSpPr>
          <p:cNvPr id="7" name="TextBox 6"/>
          <p:cNvSpPr txBox="1"/>
          <p:nvPr/>
        </p:nvSpPr>
        <p:spPr>
          <a:xfrm>
            <a:off x="407368" y="1268760"/>
            <a:ext cx="5688632" cy="276999"/>
          </a:xfrm>
          <a:prstGeom prst="rect">
            <a:avLst/>
          </a:prstGeom>
          <a:noFill/>
        </p:spPr>
        <p:txBody>
          <a:bodyPr wrap="square" rtlCol="0">
            <a:spAutoFit/>
          </a:bodyPr>
          <a:lstStyle/>
          <a:p>
            <a:r>
              <a:rPr lang="lv-LV" sz="1200" dirty="0">
                <a:solidFill>
                  <a:schemeClr val="tx1"/>
                </a:solidFill>
              </a:rPr>
              <a:t>05.2022., 06.2024. un 04./05.2026.gada aptauju datu salīdzinājums</a:t>
            </a:r>
          </a:p>
        </p:txBody>
      </p:sp>
      <p:sp>
        <p:nvSpPr>
          <p:cNvPr id="10" name="Slide Number Placeholder 3"/>
          <p:cNvSpPr>
            <a:spLocks noGrp="1" noChangeArrowheads="1"/>
          </p:cNvSpPr>
          <p:nvPr>
            <p:ph type="sldNum" sz="quarter" idx="12"/>
          </p:nvPr>
        </p:nvSpPr>
        <p:spPr>
          <a:xfrm>
            <a:off x="0" y="6532363"/>
            <a:ext cx="983432" cy="238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l">
              <a:spcBef>
                <a:spcPct val="0"/>
              </a:spcBef>
              <a:buFontTx/>
              <a:buNone/>
            </a:pPr>
            <a:fld id="{90B939A4-89C0-4D9B-B3F5-4EA18537F26D}" type="slidenum">
              <a:rPr lang="lv-LV" altLang="lv-LV" sz="1100" smtClean="0">
                <a:latin typeface="Arial" charset="0"/>
              </a:rPr>
              <a:pPr algn="l">
                <a:spcBef>
                  <a:spcPct val="0"/>
                </a:spcBef>
                <a:buFontTx/>
                <a:buNone/>
              </a:pPr>
              <a:t>9</a:t>
            </a:fld>
            <a:endParaRPr lang="lv-LV" altLang="lv-LV" sz="1100" dirty="0">
              <a:latin typeface="Arial" charset="0"/>
            </a:endParaRPr>
          </a:p>
          <a:p>
            <a:pPr algn="l">
              <a:spcBef>
                <a:spcPct val="0"/>
              </a:spcBef>
              <a:buFontTx/>
              <a:buNone/>
            </a:pPr>
            <a:r>
              <a:rPr lang="lv-LV" altLang="lv-LV" sz="1100" dirty="0">
                <a:latin typeface="Arial" charset="0"/>
              </a:rPr>
              <a:t>04./05.2026.</a:t>
            </a:r>
          </a:p>
        </p:txBody>
      </p:sp>
      <p:graphicFrame>
        <p:nvGraphicFramePr>
          <p:cNvPr id="2" name="Chart 1">
            <a:extLst>
              <a:ext uri="{FF2B5EF4-FFF2-40B4-BE49-F238E27FC236}">
                <a16:creationId xmlns:a16="http://schemas.microsoft.com/office/drawing/2014/main" id="{A775779A-A879-40C7-16BD-9CCE6532151C}"/>
              </a:ext>
            </a:extLst>
          </p:cNvPr>
          <p:cNvGraphicFramePr>
            <a:graphicFrameLocks/>
          </p:cNvGraphicFramePr>
          <p:nvPr>
            <p:extLst>
              <p:ext uri="{D42A27DB-BD31-4B8C-83A1-F6EECF244321}">
                <p14:modId xmlns:p14="http://schemas.microsoft.com/office/powerpoint/2010/main" val="446066563"/>
              </p:ext>
            </p:extLst>
          </p:nvPr>
        </p:nvGraphicFramePr>
        <p:xfrm>
          <a:off x="814736" y="1442700"/>
          <a:ext cx="9963166" cy="4817430"/>
        </p:xfrm>
        <a:graphic>
          <a:graphicData uri="http://schemas.openxmlformats.org/drawingml/2006/chart">
            <c:chart xmlns:c="http://schemas.openxmlformats.org/drawingml/2006/chart" xmlns:r="http://schemas.openxmlformats.org/officeDocument/2006/relationships" r:id="rId4"/>
          </a:graphicData>
        </a:graphic>
      </p:graphicFrame>
      <p:sp>
        <p:nvSpPr>
          <p:cNvPr id="3" name="Rectangle 2"/>
          <p:cNvSpPr/>
          <p:nvPr/>
        </p:nvSpPr>
        <p:spPr>
          <a:xfrm>
            <a:off x="806606" y="2924944"/>
            <a:ext cx="11229546" cy="642538"/>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lv-LV"/>
          </a:p>
        </p:txBody>
      </p:sp>
      <p:graphicFrame>
        <p:nvGraphicFramePr>
          <p:cNvPr id="6" name="Chart 5">
            <a:extLst>
              <a:ext uri="{FF2B5EF4-FFF2-40B4-BE49-F238E27FC236}">
                <a16:creationId xmlns:a16="http://schemas.microsoft.com/office/drawing/2014/main" id="{8CB3C7D5-491E-F654-9365-405CFBBC6CB5}"/>
              </a:ext>
            </a:extLst>
          </p:cNvPr>
          <p:cNvGraphicFramePr>
            <a:graphicFrameLocks/>
          </p:cNvGraphicFramePr>
          <p:nvPr>
            <p:extLst>
              <p:ext uri="{D42A27DB-BD31-4B8C-83A1-F6EECF244321}">
                <p14:modId xmlns:p14="http://schemas.microsoft.com/office/powerpoint/2010/main" val="1450330697"/>
              </p:ext>
            </p:extLst>
          </p:nvPr>
        </p:nvGraphicFramePr>
        <p:xfrm>
          <a:off x="10428996" y="1545758"/>
          <a:ext cx="1941832" cy="4331513"/>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1338145715"/>
      </p:ext>
    </p:extLst>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Iestād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100000"/>
          </a:lnSpc>
          <a:spcBef>
            <a:spcPct val="20000"/>
          </a:spcBef>
          <a:spcAft>
            <a:spcPct val="0"/>
          </a:spcAft>
          <a:buClrTx/>
          <a:buSzTx/>
          <a:buFontTx/>
          <a:buNone/>
          <a:tabLst/>
          <a:defRPr kumimoji="0" lang="en-GB" sz="2400" b="0" i="0" u="none" strike="noStrike" cap="none" normalizeH="0" baseline="0" smtClean="0">
            <a:ln>
              <a:noFill/>
            </a:ln>
            <a:solidFill>
              <a:schemeClr val="tx1"/>
            </a:solidFill>
            <a:effectLst/>
            <a:latin typeface="Verdana" pitchFamily="34"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100000"/>
          </a:lnSpc>
          <a:spcBef>
            <a:spcPct val="20000"/>
          </a:spcBef>
          <a:spcAft>
            <a:spcPct val="0"/>
          </a:spcAft>
          <a:buClrTx/>
          <a:buSzTx/>
          <a:buFontTx/>
          <a:buNone/>
          <a:tabLst/>
          <a:defRPr kumimoji="0" lang="en-GB" sz="2400" b="0" i="0" u="none" strike="noStrike" cap="none" normalizeH="0" baseline="0" smtClean="0">
            <a:ln>
              <a:noFill/>
            </a:ln>
            <a:solidFill>
              <a:schemeClr val="tx1"/>
            </a:solidFill>
            <a:effectLst/>
            <a:latin typeface="Verdana" pitchFamily="34" charset="0"/>
            <a:cs typeface="Arial"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BBD2FF"/>
        </a:lt1>
        <a:dk2>
          <a:srgbClr val="000000"/>
        </a:dk2>
        <a:lt2>
          <a:srgbClr val="808080"/>
        </a:lt2>
        <a:accent1>
          <a:srgbClr val="FFCC00"/>
        </a:accent1>
        <a:accent2>
          <a:srgbClr val="3333CC"/>
        </a:accent2>
        <a:accent3>
          <a:srgbClr val="DAE5FF"/>
        </a:accent3>
        <a:accent4>
          <a:srgbClr val="000000"/>
        </a:accent4>
        <a:accent5>
          <a:srgbClr val="FFE2A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BBD2FF"/>
        </a:lt1>
        <a:dk2>
          <a:srgbClr val="000000"/>
        </a:dk2>
        <a:lt2>
          <a:srgbClr val="808080"/>
        </a:lt2>
        <a:accent1>
          <a:srgbClr val="FFCC00"/>
        </a:accent1>
        <a:accent2>
          <a:srgbClr val="3333CC"/>
        </a:accent2>
        <a:accent3>
          <a:srgbClr val="DAE5FF"/>
        </a:accent3>
        <a:accent4>
          <a:srgbClr val="000000"/>
        </a:accent4>
        <a:accent5>
          <a:srgbClr val="FFE2A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99"/>
        </a:lt1>
        <a:dk2>
          <a:srgbClr val="000000"/>
        </a:dk2>
        <a:lt2>
          <a:srgbClr val="333333"/>
        </a:lt2>
        <a:accent1>
          <a:srgbClr val="DDDDDD"/>
        </a:accent1>
        <a:accent2>
          <a:srgbClr val="808080"/>
        </a:accent2>
        <a:accent3>
          <a:srgbClr val="FFFFCA"/>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Slit">
  <a:themeElements>
    <a:clrScheme name="">
      <a:dk1>
        <a:srgbClr val="000000"/>
      </a:dk1>
      <a:lt1>
        <a:srgbClr val="F3F6FF"/>
      </a:lt1>
      <a:dk2>
        <a:srgbClr val="000000"/>
      </a:dk2>
      <a:lt2>
        <a:srgbClr val="EFF3FF"/>
      </a:lt2>
      <a:accent1>
        <a:srgbClr val="79CA02"/>
      </a:accent1>
      <a:accent2>
        <a:srgbClr val="008080"/>
      </a:accent2>
      <a:accent3>
        <a:srgbClr val="F8FAFF"/>
      </a:accent3>
      <a:accent4>
        <a:srgbClr val="000000"/>
      </a:accent4>
      <a:accent5>
        <a:srgbClr val="BEE1AA"/>
      </a:accent5>
      <a:accent6>
        <a:srgbClr val="007373"/>
      </a:accent6>
      <a:hlink>
        <a:srgbClr val="A8DE0E"/>
      </a:hlink>
      <a:folHlink>
        <a:srgbClr val="00CC66"/>
      </a:folHlink>
    </a:clrScheme>
    <a:fontScheme name="2_Slit">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lit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clrMap bg1="dk2" tx1="lt1" bg2="dk1" tx2="lt2" accent1="accent1" accent2="accent2" accent3="accent3" accent4="accent4" accent5="accent5" accent6="accent6" hlink="hlink" folHlink="folHlink"/>
    </a:extraClrScheme>
    <a:extraClrScheme>
      <a:clrScheme name="Slit 2">
        <a:dk1>
          <a:srgbClr val="674E2F"/>
        </a:dk1>
        <a:lt1>
          <a:srgbClr val="FFFFFF"/>
        </a:lt1>
        <a:dk2>
          <a:srgbClr val="533F27"/>
        </a:dk2>
        <a:lt2>
          <a:srgbClr val="D8B274"/>
        </a:lt2>
        <a:accent1>
          <a:srgbClr val="CC9900"/>
        </a:accent1>
        <a:accent2>
          <a:srgbClr val="8F5F2F"/>
        </a:accent2>
        <a:accent3>
          <a:srgbClr val="B3AFAC"/>
        </a:accent3>
        <a:accent4>
          <a:srgbClr val="DADADA"/>
        </a:accent4>
        <a:accent5>
          <a:srgbClr val="E2CAAA"/>
        </a:accent5>
        <a:accent6>
          <a:srgbClr val="81552A"/>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lit 3">
        <a:dk1>
          <a:srgbClr val="646464"/>
        </a:dk1>
        <a:lt1>
          <a:srgbClr val="FFFFFF"/>
        </a:lt1>
        <a:dk2>
          <a:srgbClr val="545454"/>
        </a:dk2>
        <a:lt2>
          <a:srgbClr val="D4D4CE"/>
        </a:lt2>
        <a:accent1>
          <a:srgbClr val="49747D"/>
        </a:accent1>
        <a:accent2>
          <a:srgbClr val="8F9699"/>
        </a:accent2>
        <a:accent3>
          <a:srgbClr val="B3B3B3"/>
        </a:accent3>
        <a:accent4>
          <a:srgbClr val="DADADA"/>
        </a:accent4>
        <a:accent5>
          <a:srgbClr val="B1BCBF"/>
        </a:accent5>
        <a:accent6>
          <a:srgbClr val="81878A"/>
        </a:accent6>
        <a:hlink>
          <a:srgbClr val="8DC4D7"/>
        </a:hlink>
        <a:folHlink>
          <a:srgbClr val="7FB97F"/>
        </a:folHlink>
      </a:clrScheme>
      <a:clrMap bg1="dk2" tx1="lt1" bg2="dk1" tx2="lt2" accent1="accent1" accent2="accent2" accent3="accent3" accent4="accent4" accent5="accent5" accent6="accent6" hlink="hlink" folHlink="folHlink"/>
    </a:extraClrScheme>
    <a:extraClrScheme>
      <a:clrScheme name="Slit 4">
        <a:dk1>
          <a:srgbClr val="3A7400"/>
        </a:dk1>
        <a:lt1>
          <a:srgbClr val="FFFFFF"/>
        </a:lt1>
        <a:dk2>
          <a:srgbClr val="2E5C00"/>
        </a:dk2>
        <a:lt2>
          <a:srgbClr val="FFFFFF"/>
        </a:lt2>
        <a:accent1>
          <a:srgbClr val="79CA02"/>
        </a:accent1>
        <a:accent2>
          <a:srgbClr val="008080"/>
        </a:accent2>
        <a:accent3>
          <a:srgbClr val="ADB5AA"/>
        </a:accent3>
        <a:accent4>
          <a:srgbClr val="DADADA"/>
        </a:accent4>
        <a:accent5>
          <a:srgbClr val="BEE1AA"/>
        </a:accent5>
        <a:accent6>
          <a:srgbClr val="007373"/>
        </a:accent6>
        <a:hlink>
          <a:srgbClr val="A8DE0E"/>
        </a:hlink>
        <a:folHlink>
          <a:srgbClr val="00CC66"/>
        </a:folHlink>
      </a:clrScheme>
      <a:clrMap bg1="dk2" tx1="lt1" bg2="dk1" tx2="lt2" accent1="accent1" accent2="accent2" accent3="accent3" accent4="accent4" accent5="accent5" accent6="accent6" hlink="hlink" folHlink="folHlink"/>
    </a:extraClrScheme>
    <a:extraClrScheme>
      <a:clrScheme name="Slit 5">
        <a:dk1>
          <a:srgbClr val="008885"/>
        </a:dk1>
        <a:lt1>
          <a:srgbClr val="FFFFFF"/>
        </a:lt1>
        <a:dk2>
          <a:srgbClr val="007572"/>
        </a:dk2>
        <a:lt2>
          <a:srgbClr val="FFFF99"/>
        </a:lt2>
        <a:accent1>
          <a:srgbClr val="33CCCC"/>
        </a:accent1>
        <a:accent2>
          <a:srgbClr val="6D6FC7"/>
        </a:accent2>
        <a:accent3>
          <a:srgbClr val="AABDBC"/>
        </a:accent3>
        <a:accent4>
          <a:srgbClr val="DADADA"/>
        </a:accent4>
        <a:accent5>
          <a:srgbClr val="ADE2E2"/>
        </a:accent5>
        <a:accent6>
          <a:srgbClr val="6264B4"/>
        </a:accent6>
        <a:hlink>
          <a:srgbClr val="FFFFCC"/>
        </a:hlink>
        <a:folHlink>
          <a:srgbClr val="00FF00"/>
        </a:folHlink>
      </a:clrScheme>
      <a:clrMap bg1="dk2" tx1="lt1" bg2="dk1" tx2="lt2" accent1="accent1" accent2="accent2" accent3="accent3" accent4="accent4" accent5="accent5" accent6="accent6" hlink="hlink" folHlink="folHlink"/>
    </a:extraClrScheme>
    <a:extraClrScheme>
      <a:clrScheme name="Slit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clrMap bg1="dk2" tx1="lt1" bg2="dk1" tx2="lt2" accent1="accent1" accent2="accent2" accent3="accent3" accent4="accent4" accent5="accent5" accent6="accent6" hlink="hlink" folHlink="folHlink"/>
    </a:extraClrScheme>
    <a:extraClrScheme>
      <a:clrScheme name="Slit 7">
        <a:dk1>
          <a:srgbClr val="7474A2"/>
        </a:dk1>
        <a:lt1>
          <a:srgbClr val="FFFFFF"/>
        </a:lt1>
        <a:dk2>
          <a:srgbClr val="5E5E8E"/>
        </a:dk2>
        <a:lt2>
          <a:srgbClr val="D1D1DF"/>
        </a:lt2>
        <a:accent1>
          <a:srgbClr val="CC66FF"/>
        </a:accent1>
        <a:accent2>
          <a:srgbClr val="6666FF"/>
        </a:accent2>
        <a:accent3>
          <a:srgbClr val="B6B6C6"/>
        </a:accent3>
        <a:accent4>
          <a:srgbClr val="DADADA"/>
        </a:accent4>
        <a:accent5>
          <a:srgbClr val="E2B8FF"/>
        </a:accent5>
        <a:accent6>
          <a:srgbClr val="5C5CE7"/>
        </a:accent6>
        <a:hlink>
          <a:srgbClr val="FFCC99"/>
        </a:hlink>
        <a:folHlink>
          <a:srgbClr val="CCCCFF"/>
        </a:folHlink>
      </a:clrScheme>
      <a:clrMap bg1="dk2" tx1="lt1" bg2="dk1" tx2="lt2" accent1="accent1" accent2="accent2" accent3="accent3" accent4="accent4" accent5="accent5" accent6="accent6" hlink="hlink" folHlink="folHlink"/>
    </a:extraClrScheme>
    <a:extraClrScheme>
      <a:clrScheme name="Slit 8">
        <a:dk1>
          <a:srgbClr val="000000"/>
        </a:dk1>
        <a:lt1>
          <a:srgbClr val="D0DAE2"/>
        </a:lt1>
        <a:dk2>
          <a:srgbClr val="000000"/>
        </a:dk2>
        <a:lt2>
          <a:srgbClr val="E7EDF1"/>
        </a:lt2>
        <a:accent1>
          <a:srgbClr val="33CCCC"/>
        </a:accent1>
        <a:accent2>
          <a:srgbClr val="0099CC"/>
        </a:accent2>
        <a:accent3>
          <a:srgbClr val="E4EAEE"/>
        </a:accent3>
        <a:accent4>
          <a:srgbClr val="000000"/>
        </a:accent4>
        <a:accent5>
          <a:srgbClr val="ADE2E2"/>
        </a:accent5>
        <a:accent6>
          <a:srgbClr val="008AB9"/>
        </a:accent6>
        <a:hlink>
          <a:srgbClr val="3333CC"/>
        </a:hlink>
        <a:folHlink>
          <a:srgbClr val="008080"/>
        </a:folHlink>
      </a:clrScheme>
      <a:clrMap bg1="lt1" tx1="dk1" bg2="lt2" tx2="dk2" accent1="accent1" accent2="accent2" accent3="accent3" accent4="accent4" accent5="accent5" accent6="accent6" hlink="hlink" folHlink="folHlink"/>
    </a:extraClrScheme>
    <a:extraClrScheme>
      <a:clrScheme name="Slit 9">
        <a:dk1>
          <a:srgbClr val="000000"/>
        </a:dk1>
        <a:lt1>
          <a:srgbClr val="FFFFFF"/>
        </a:lt1>
        <a:dk2>
          <a:srgbClr val="000000"/>
        </a:dk2>
        <a:lt2>
          <a:srgbClr val="E6E6E6"/>
        </a:lt2>
        <a:accent1>
          <a:srgbClr val="66CCFF"/>
        </a:accent1>
        <a:accent2>
          <a:srgbClr val="9999FF"/>
        </a:accent2>
        <a:accent3>
          <a:srgbClr val="FFFFFF"/>
        </a:accent3>
        <a:accent4>
          <a:srgbClr val="000000"/>
        </a:accent4>
        <a:accent5>
          <a:srgbClr val="B8E2FF"/>
        </a:accent5>
        <a:accent6>
          <a:srgbClr val="8A8AE7"/>
        </a:accent6>
        <a:hlink>
          <a:srgbClr val="3333CC"/>
        </a:hlink>
        <a:folHlink>
          <a:srgbClr val="008080"/>
        </a:folHlink>
      </a:clrScheme>
      <a:clrMap bg1="lt1" tx1="dk1" bg2="lt2" tx2="dk2" accent1="accent1" accent2="accent2" accent3="accent3" accent4="accent4" accent5="accent5" accent6="accent6" hlink="hlink" folHlink="folHlink"/>
    </a:extraClrScheme>
    <a:extraClrScheme>
      <a:clrScheme name="Slit 10">
        <a:dk1>
          <a:srgbClr val="000000"/>
        </a:dk1>
        <a:lt1>
          <a:srgbClr val="A9E1AC"/>
        </a:lt1>
        <a:dk2>
          <a:srgbClr val="000000"/>
        </a:dk2>
        <a:lt2>
          <a:srgbClr val="3A7400"/>
        </a:lt2>
        <a:accent1>
          <a:srgbClr val="79CA02"/>
        </a:accent1>
        <a:accent2>
          <a:srgbClr val="008080"/>
        </a:accent2>
        <a:accent3>
          <a:srgbClr val="D1EED2"/>
        </a:accent3>
        <a:accent4>
          <a:srgbClr val="000000"/>
        </a:accent4>
        <a:accent5>
          <a:srgbClr val="BEE1AA"/>
        </a:accent5>
        <a:accent6>
          <a:srgbClr val="007373"/>
        </a:accent6>
        <a:hlink>
          <a:srgbClr val="A8DE0E"/>
        </a:hlink>
        <a:folHlink>
          <a:srgbClr val="00CC66"/>
        </a:folHlink>
      </a:clrScheme>
      <a:clrMap bg1="lt1" tx1="dk1" bg2="lt2" tx2="dk2" accent1="accent1" accent2="accent2" accent3="accent3" accent4="accent4" accent5="accent5" accent6="accent6" hlink="hlink" folHlink="folHlink"/>
    </a:extraClrScheme>
    <a:extraClrScheme>
      <a:clrScheme name="Slit 11">
        <a:dk1>
          <a:srgbClr val="000000"/>
        </a:dk1>
        <a:lt1>
          <a:srgbClr val="C0F2B4"/>
        </a:lt1>
        <a:dk2>
          <a:srgbClr val="000000"/>
        </a:dk2>
        <a:lt2>
          <a:srgbClr val="3A7400"/>
        </a:lt2>
        <a:accent1>
          <a:srgbClr val="79CA02"/>
        </a:accent1>
        <a:accent2>
          <a:srgbClr val="008080"/>
        </a:accent2>
        <a:accent3>
          <a:srgbClr val="DCF7D6"/>
        </a:accent3>
        <a:accent4>
          <a:srgbClr val="000000"/>
        </a:accent4>
        <a:accent5>
          <a:srgbClr val="BEE1AA"/>
        </a:accent5>
        <a:accent6>
          <a:srgbClr val="007373"/>
        </a:accent6>
        <a:hlink>
          <a:srgbClr val="A8DE0E"/>
        </a:hlink>
        <a:folHlink>
          <a:srgbClr val="00CC66"/>
        </a:folHlink>
      </a:clrScheme>
      <a:clrMap bg1="lt1" tx1="dk1" bg2="lt2" tx2="dk2" accent1="accent1" accent2="accent2" accent3="accent3" accent4="accent4" accent5="accent5" accent6="accent6" hlink="hlink" folHlink="folHlink"/>
    </a:extraClrScheme>
    <a:extraClrScheme>
      <a:clrScheme name="Slit 12">
        <a:dk1>
          <a:srgbClr val="000000"/>
        </a:dk1>
        <a:lt1>
          <a:srgbClr val="DBF8D4"/>
        </a:lt1>
        <a:dk2>
          <a:srgbClr val="000000"/>
        </a:dk2>
        <a:lt2>
          <a:srgbClr val="3A7400"/>
        </a:lt2>
        <a:accent1>
          <a:srgbClr val="79CA02"/>
        </a:accent1>
        <a:accent2>
          <a:srgbClr val="008080"/>
        </a:accent2>
        <a:accent3>
          <a:srgbClr val="EAFBE6"/>
        </a:accent3>
        <a:accent4>
          <a:srgbClr val="000000"/>
        </a:accent4>
        <a:accent5>
          <a:srgbClr val="BEE1AA"/>
        </a:accent5>
        <a:accent6>
          <a:srgbClr val="007373"/>
        </a:accent6>
        <a:hlink>
          <a:srgbClr val="A8DE0E"/>
        </a:hlink>
        <a:folHlink>
          <a:srgbClr val="00CC66"/>
        </a:folHlink>
      </a:clrScheme>
      <a:clrMap bg1="lt1" tx1="dk1" bg2="lt2" tx2="dk2" accent1="accent1" accent2="accent2" accent3="accent3" accent4="accent4" accent5="accent5" accent6="accent6" hlink="hlink" folHlink="folHlink"/>
    </a:extraClrScheme>
    <a:extraClrScheme>
      <a:clrScheme name="Slit 13">
        <a:dk1>
          <a:srgbClr val="000000"/>
        </a:dk1>
        <a:lt1>
          <a:srgbClr val="E9FBE5"/>
        </a:lt1>
        <a:dk2>
          <a:srgbClr val="000000"/>
        </a:dk2>
        <a:lt2>
          <a:srgbClr val="3A7400"/>
        </a:lt2>
        <a:accent1>
          <a:srgbClr val="79CA02"/>
        </a:accent1>
        <a:accent2>
          <a:srgbClr val="008080"/>
        </a:accent2>
        <a:accent3>
          <a:srgbClr val="F2FDF0"/>
        </a:accent3>
        <a:accent4>
          <a:srgbClr val="000000"/>
        </a:accent4>
        <a:accent5>
          <a:srgbClr val="BEE1AA"/>
        </a:accent5>
        <a:accent6>
          <a:srgbClr val="007373"/>
        </a:accent6>
        <a:hlink>
          <a:srgbClr val="A8DE0E"/>
        </a:hlink>
        <a:folHlink>
          <a:srgbClr val="00CC66"/>
        </a:folHlink>
      </a:clrScheme>
      <a:clrMap bg1="lt1" tx1="dk1" bg2="lt2" tx2="dk2" accent1="accent1" accent2="accent2" accent3="accent3" accent4="accent4" accent5="accent5" accent6="accent6" hlink="hlink" folHlink="folHlink"/>
    </a:extraClrScheme>
    <a:extraClrScheme>
      <a:clrScheme name="Slit 14">
        <a:dk1>
          <a:srgbClr val="000000"/>
        </a:dk1>
        <a:lt1>
          <a:srgbClr val="E9FBE5"/>
        </a:lt1>
        <a:dk2>
          <a:srgbClr val="000000"/>
        </a:dk2>
        <a:lt2>
          <a:srgbClr val="E9FFE5"/>
        </a:lt2>
        <a:accent1>
          <a:srgbClr val="79CA02"/>
        </a:accent1>
        <a:accent2>
          <a:srgbClr val="008080"/>
        </a:accent2>
        <a:accent3>
          <a:srgbClr val="F2FDF0"/>
        </a:accent3>
        <a:accent4>
          <a:srgbClr val="000000"/>
        </a:accent4>
        <a:accent5>
          <a:srgbClr val="BEE1AA"/>
        </a:accent5>
        <a:accent6>
          <a:srgbClr val="007373"/>
        </a:accent6>
        <a:hlink>
          <a:srgbClr val="A8DE0E"/>
        </a:hlink>
        <a:folHlink>
          <a:srgbClr val="00CC66"/>
        </a:folHlink>
      </a:clrScheme>
      <a:clrMap bg1="lt1" tx1="dk1" bg2="lt2" tx2="dk2" accent1="accent1" accent2="accent2" accent3="accent3" accent4="accent4" accent5="accent5" accent6="accent6" hlink="hlink" folHlink="folHlink"/>
    </a:extraClrScheme>
    <a:extraClrScheme>
      <a:clrScheme name="Slit 15">
        <a:dk1>
          <a:srgbClr val="000000"/>
        </a:dk1>
        <a:lt1>
          <a:srgbClr val="DBF8D4"/>
        </a:lt1>
        <a:dk2>
          <a:srgbClr val="000000"/>
        </a:dk2>
        <a:lt2>
          <a:srgbClr val="E9FFE5"/>
        </a:lt2>
        <a:accent1>
          <a:srgbClr val="79CA02"/>
        </a:accent1>
        <a:accent2>
          <a:srgbClr val="008080"/>
        </a:accent2>
        <a:accent3>
          <a:srgbClr val="EAFBE6"/>
        </a:accent3>
        <a:accent4>
          <a:srgbClr val="000000"/>
        </a:accent4>
        <a:accent5>
          <a:srgbClr val="BEE1AA"/>
        </a:accent5>
        <a:accent6>
          <a:srgbClr val="007373"/>
        </a:accent6>
        <a:hlink>
          <a:srgbClr val="A8DE0E"/>
        </a:hlink>
        <a:folHlink>
          <a:srgbClr val="00CC66"/>
        </a:folHlink>
      </a:clrScheme>
      <a:clrMap bg1="lt1" tx1="dk1" bg2="lt2" tx2="dk2" accent1="accent1" accent2="accent2" accent3="accent3" accent4="accent4" accent5="accent5" accent6="accent6" hlink="hlink" folHlink="folHlink"/>
    </a:extraClrScheme>
    <a:extraClrScheme>
      <a:clrScheme name="Slit 16">
        <a:dk1>
          <a:srgbClr val="000000"/>
        </a:dk1>
        <a:lt1>
          <a:srgbClr val="E9FBE5"/>
        </a:lt1>
        <a:dk2>
          <a:srgbClr val="000000"/>
        </a:dk2>
        <a:lt2>
          <a:srgbClr val="EEFFEB"/>
        </a:lt2>
        <a:accent1>
          <a:srgbClr val="79CA02"/>
        </a:accent1>
        <a:accent2>
          <a:srgbClr val="008080"/>
        </a:accent2>
        <a:accent3>
          <a:srgbClr val="F2FDF0"/>
        </a:accent3>
        <a:accent4>
          <a:srgbClr val="000000"/>
        </a:accent4>
        <a:accent5>
          <a:srgbClr val="BEE1AA"/>
        </a:accent5>
        <a:accent6>
          <a:srgbClr val="007373"/>
        </a:accent6>
        <a:hlink>
          <a:srgbClr val="A8DE0E"/>
        </a:hlink>
        <a:folHlink>
          <a:srgbClr val="00CC66"/>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3_Slit">
  <a:themeElements>
    <a:clrScheme name="">
      <a:dk1>
        <a:srgbClr val="000000"/>
      </a:dk1>
      <a:lt1>
        <a:srgbClr val="F3F6FF"/>
      </a:lt1>
      <a:dk2>
        <a:srgbClr val="000000"/>
      </a:dk2>
      <a:lt2>
        <a:srgbClr val="EFF3FF"/>
      </a:lt2>
      <a:accent1>
        <a:srgbClr val="79CA02"/>
      </a:accent1>
      <a:accent2>
        <a:srgbClr val="008080"/>
      </a:accent2>
      <a:accent3>
        <a:srgbClr val="F8FAFF"/>
      </a:accent3>
      <a:accent4>
        <a:srgbClr val="000000"/>
      </a:accent4>
      <a:accent5>
        <a:srgbClr val="BEE1AA"/>
      </a:accent5>
      <a:accent6>
        <a:srgbClr val="007373"/>
      </a:accent6>
      <a:hlink>
        <a:srgbClr val="A8DE0E"/>
      </a:hlink>
      <a:folHlink>
        <a:srgbClr val="00CC66"/>
      </a:folHlink>
    </a:clrScheme>
    <a:fontScheme name="2_Slit">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lit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clrMap bg1="dk2" tx1="lt1" bg2="dk1" tx2="lt2" accent1="accent1" accent2="accent2" accent3="accent3" accent4="accent4" accent5="accent5" accent6="accent6" hlink="hlink" folHlink="folHlink"/>
    </a:extraClrScheme>
    <a:extraClrScheme>
      <a:clrScheme name="Slit 2">
        <a:dk1>
          <a:srgbClr val="674E2F"/>
        </a:dk1>
        <a:lt1>
          <a:srgbClr val="FFFFFF"/>
        </a:lt1>
        <a:dk2>
          <a:srgbClr val="533F27"/>
        </a:dk2>
        <a:lt2>
          <a:srgbClr val="D8B274"/>
        </a:lt2>
        <a:accent1>
          <a:srgbClr val="CC9900"/>
        </a:accent1>
        <a:accent2>
          <a:srgbClr val="8F5F2F"/>
        </a:accent2>
        <a:accent3>
          <a:srgbClr val="B3AFAC"/>
        </a:accent3>
        <a:accent4>
          <a:srgbClr val="DADADA"/>
        </a:accent4>
        <a:accent5>
          <a:srgbClr val="E2CAAA"/>
        </a:accent5>
        <a:accent6>
          <a:srgbClr val="81552A"/>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lit 3">
        <a:dk1>
          <a:srgbClr val="646464"/>
        </a:dk1>
        <a:lt1>
          <a:srgbClr val="FFFFFF"/>
        </a:lt1>
        <a:dk2>
          <a:srgbClr val="545454"/>
        </a:dk2>
        <a:lt2>
          <a:srgbClr val="D4D4CE"/>
        </a:lt2>
        <a:accent1>
          <a:srgbClr val="49747D"/>
        </a:accent1>
        <a:accent2>
          <a:srgbClr val="8F9699"/>
        </a:accent2>
        <a:accent3>
          <a:srgbClr val="B3B3B3"/>
        </a:accent3>
        <a:accent4>
          <a:srgbClr val="DADADA"/>
        </a:accent4>
        <a:accent5>
          <a:srgbClr val="B1BCBF"/>
        </a:accent5>
        <a:accent6>
          <a:srgbClr val="81878A"/>
        </a:accent6>
        <a:hlink>
          <a:srgbClr val="8DC4D7"/>
        </a:hlink>
        <a:folHlink>
          <a:srgbClr val="7FB97F"/>
        </a:folHlink>
      </a:clrScheme>
      <a:clrMap bg1="dk2" tx1="lt1" bg2="dk1" tx2="lt2" accent1="accent1" accent2="accent2" accent3="accent3" accent4="accent4" accent5="accent5" accent6="accent6" hlink="hlink" folHlink="folHlink"/>
    </a:extraClrScheme>
    <a:extraClrScheme>
      <a:clrScheme name="Slit 4">
        <a:dk1>
          <a:srgbClr val="3A7400"/>
        </a:dk1>
        <a:lt1>
          <a:srgbClr val="FFFFFF"/>
        </a:lt1>
        <a:dk2>
          <a:srgbClr val="2E5C00"/>
        </a:dk2>
        <a:lt2>
          <a:srgbClr val="FFFFFF"/>
        </a:lt2>
        <a:accent1>
          <a:srgbClr val="79CA02"/>
        </a:accent1>
        <a:accent2>
          <a:srgbClr val="008080"/>
        </a:accent2>
        <a:accent3>
          <a:srgbClr val="ADB5AA"/>
        </a:accent3>
        <a:accent4>
          <a:srgbClr val="DADADA"/>
        </a:accent4>
        <a:accent5>
          <a:srgbClr val="BEE1AA"/>
        </a:accent5>
        <a:accent6>
          <a:srgbClr val="007373"/>
        </a:accent6>
        <a:hlink>
          <a:srgbClr val="A8DE0E"/>
        </a:hlink>
        <a:folHlink>
          <a:srgbClr val="00CC66"/>
        </a:folHlink>
      </a:clrScheme>
      <a:clrMap bg1="dk2" tx1="lt1" bg2="dk1" tx2="lt2" accent1="accent1" accent2="accent2" accent3="accent3" accent4="accent4" accent5="accent5" accent6="accent6" hlink="hlink" folHlink="folHlink"/>
    </a:extraClrScheme>
    <a:extraClrScheme>
      <a:clrScheme name="Slit 5">
        <a:dk1>
          <a:srgbClr val="008885"/>
        </a:dk1>
        <a:lt1>
          <a:srgbClr val="FFFFFF"/>
        </a:lt1>
        <a:dk2>
          <a:srgbClr val="007572"/>
        </a:dk2>
        <a:lt2>
          <a:srgbClr val="FFFF99"/>
        </a:lt2>
        <a:accent1>
          <a:srgbClr val="33CCCC"/>
        </a:accent1>
        <a:accent2>
          <a:srgbClr val="6D6FC7"/>
        </a:accent2>
        <a:accent3>
          <a:srgbClr val="AABDBC"/>
        </a:accent3>
        <a:accent4>
          <a:srgbClr val="DADADA"/>
        </a:accent4>
        <a:accent5>
          <a:srgbClr val="ADE2E2"/>
        </a:accent5>
        <a:accent6>
          <a:srgbClr val="6264B4"/>
        </a:accent6>
        <a:hlink>
          <a:srgbClr val="FFFFCC"/>
        </a:hlink>
        <a:folHlink>
          <a:srgbClr val="00FF00"/>
        </a:folHlink>
      </a:clrScheme>
      <a:clrMap bg1="dk2" tx1="lt1" bg2="dk1" tx2="lt2" accent1="accent1" accent2="accent2" accent3="accent3" accent4="accent4" accent5="accent5" accent6="accent6" hlink="hlink" folHlink="folHlink"/>
    </a:extraClrScheme>
    <a:extraClrScheme>
      <a:clrScheme name="Slit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clrMap bg1="dk2" tx1="lt1" bg2="dk1" tx2="lt2" accent1="accent1" accent2="accent2" accent3="accent3" accent4="accent4" accent5="accent5" accent6="accent6" hlink="hlink" folHlink="folHlink"/>
    </a:extraClrScheme>
    <a:extraClrScheme>
      <a:clrScheme name="Slit 7">
        <a:dk1>
          <a:srgbClr val="7474A2"/>
        </a:dk1>
        <a:lt1>
          <a:srgbClr val="FFFFFF"/>
        </a:lt1>
        <a:dk2>
          <a:srgbClr val="5E5E8E"/>
        </a:dk2>
        <a:lt2>
          <a:srgbClr val="D1D1DF"/>
        </a:lt2>
        <a:accent1>
          <a:srgbClr val="CC66FF"/>
        </a:accent1>
        <a:accent2>
          <a:srgbClr val="6666FF"/>
        </a:accent2>
        <a:accent3>
          <a:srgbClr val="B6B6C6"/>
        </a:accent3>
        <a:accent4>
          <a:srgbClr val="DADADA"/>
        </a:accent4>
        <a:accent5>
          <a:srgbClr val="E2B8FF"/>
        </a:accent5>
        <a:accent6>
          <a:srgbClr val="5C5CE7"/>
        </a:accent6>
        <a:hlink>
          <a:srgbClr val="FFCC99"/>
        </a:hlink>
        <a:folHlink>
          <a:srgbClr val="CCCCFF"/>
        </a:folHlink>
      </a:clrScheme>
      <a:clrMap bg1="dk2" tx1="lt1" bg2="dk1" tx2="lt2" accent1="accent1" accent2="accent2" accent3="accent3" accent4="accent4" accent5="accent5" accent6="accent6" hlink="hlink" folHlink="folHlink"/>
    </a:extraClrScheme>
    <a:extraClrScheme>
      <a:clrScheme name="Slit 8">
        <a:dk1>
          <a:srgbClr val="000000"/>
        </a:dk1>
        <a:lt1>
          <a:srgbClr val="D0DAE2"/>
        </a:lt1>
        <a:dk2>
          <a:srgbClr val="000000"/>
        </a:dk2>
        <a:lt2>
          <a:srgbClr val="E7EDF1"/>
        </a:lt2>
        <a:accent1>
          <a:srgbClr val="33CCCC"/>
        </a:accent1>
        <a:accent2>
          <a:srgbClr val="0099CC"/>
        </a:accent2>
        <a:accent3>
          <a:srgbClr val="E4EAEE"/>
        </a:accent3>
        <a:accent4>
          <a:srgbClr val="000000"/>
        </a:accent4>
        <a:accent5>
          <a:srgbClr val="ADE2E2"/>
        </a:accent5>
        <a:accent6>
          <a:srgbClr val="008AB9"/>
        </a:accent6>
        <a:hlink>
          <a:srgbClr val="3333CC"/>
        </a:hlink>
        <a:folHlink>
          <a:srgbClr val="008080"/>
        </a:folHlink>
      </a:clrScheme>
      <a:clrMap bg1="lt1" tx1="dk1" bg2="lt2" tx2="dk2" accent1="accent1" accent2="accent2" accent3="accent3" accent4="accent4" accent5="accent5" accent6="accent6" hlink="hlink" folHlink="folHlink"/>
    </a:extraClrScheme>
    <a:extraClrScheme>
      <a:clrScheme name="Slit 9">
        <a:dk1>
          <a:srgbClr val="000000"/>
        </a:dk1>
        <a:lt1>
          <a:srgbClr val="FFFFFF"/>
        </a:lt1>
        <a:dk2>
          <a:srgbClr val="000000"/>
        </a:dk2>
        <a:lt2>
          <a:srgbClr val="E6E6E6"/>
        </a:lt2>
        <a:accent1>
          <a:srgbClr val="66CCFF"/>
        </a:accent1>
        <a:accent2>
          <a:srgbClr val="9999FF"/>
        </a:accent2>
        <a:accent3>
          <a:srgbClr val="FFFFFF"/>
        </a:accent3>
        <a:accent4>
          <a:srgbClr val="000000"/>
        </a:accent4>
        <a:accent5>
          <a:srgbClr val="B8E2FF"/>
        </a:accent5>
        <a:accent6>
          <a:srgbClr val="8A8AE7"/>
        </a:accent6>
        <a:hlink>
          <a:srgbClr val="3333CC"/>
        </a:hlink>
        <a:folHlink>
          <a:srgbClr val="008080"/>
        </a:folHlink>
      </a:clrScheme>
      <a:clrMap bg1="lt1" tx1="dk1" bg2="lt2" tx2="dk2" accent1="accent1" accent2="accent2" accent3="accent3" accent4="accent4" accent5="accent5" accent6="accent6" hlink="hlink" folHlink="folHlink"/>
    </a:extraClrScheme>
    <a:extraClrScheme>
      <a:clrScheme name="Slit 10">
        <a:dk1>
          <a:srgbClr val="000000"/>
        </a:dk1>
        <a:lt1>
          <a:srgbClr val="A9E1AC"/>
        </a:lt1>
        <a:dk2>
          <a:srgbClr val="000000"/>
        </a:dk2>
        <a:lt2>
          <a:srgbClr val="3A7400"/>
        </a:lt2>
        <a:accent1>
          <a:srgbClr val="79CA02"/>
        </a:accent1>
        <a:accent2>
          <a:srgbClr val="008080"/>
        </a:accent2>
        <a:accent3>
          <a:srgbClr val="D1EED2"/>
        </a:accent3>
        <a:accent4>
          <a:srgbClr val="000000"/>
        </a:accent4>
        <a:accent5>
          <a:srgbClr val="BEE1AA"/>
        </a:accent5>
        <a:accent6>
          <a:srgbClr val="007373"/>
        </a:accent6>
        <a:hlink>
          <a:srgbClr val="A8DE0E"/>
        </a:hlink>
        <a:folHlink>
          <a:srgbClr val="00CC66"/>
        </a:folHlink>
      </a:clrScheme>
      <a:clrMap bg1="lt1" tx1="dk1" bg2="lt2" tx2="dk2" accent1="accent1" accent2="accent2" accent3="accent3" accent4="accent4" accent5="accent5" accent6="accent6" hlink="hlink" folHlink="folHlink"/>
    </a:extraClrScheme>
    <a:extraClrScheme>
      <a:clrScheme name="Slit 11">
        <a:dk1>
          <a:srgbClr val="000000"/>
        </a:dk1>
        <a:lt1>
          <a:srgbClr val="C0F2B4"/>
        </a:lt1>
        <a:dk2>
          <a:srgbClr val="000000"/>
        </a:dk2>
        <a:lt2>
          <a:srgbClr val="3A7400"/>
        </a:lt2>
        <a:accent1>
          <a:srgbClr val="79CA02"/>
        </a:accent1>
        <a:accent2>
          <a:srgbClr val="008080"/>
        </a:accent2>
        <a:accent3>
          <a:srgbClr val="DCF7D6"/>
        </a:accent3>
        <a:accent4>
          <a:srgbClr val="000000"/>
        </a:accent4>
        <a:accent5>
          <a:srgbClr val="BEE1AA"/>
        </a:accent5>
        <a:accent6>
          <a:srgbClr val="007373"/>
        </a:accent6>
        <a:hlink>
          <a:srgbClr val="A8DE0E"/>
        </a:hlink>
        <a:folHlink>
          <a:srgbClr val="00CC66"/>
        </a:folHlink>
      </a:clrScheme>
      <a:clrMap bg1="lt1" tx1="dk1" bg2="lt2" tx2="dk2" accent1="accent1" accent2="accent2" accent3="accent3" accent4="accent4" accent5="accent5" accent6="accent6" hlink="hlink" folHlink="folHlink"/>
    </a:extraClrScheme>
    <a:extraClrScheme>
      <a:clrScheme name="Slit 12">
        <a:dk1>
          <a:srgbClr val="000000"/>
        </a:dk1>
        <a:lt1>
          <a:srgbClr val="DBF8D4"/>
        </a:lt1>
        <a:dk2>
          <a:srgbClr val="000000"/>
        </a:dk2>
        <a:lt2>
          <a:srgbClr val="3A7400"/>
        </a:lt2>
        <a:accent1>
          <a:srgbClr val="79CA02"/>
        </a:accent1>
        <a:accent2>
          <a:srgbClr val="008080"/>
        </a:accent2>
        <a:accent3>
          <a:srgbClr val="EAFBE6"/>
        </a:accent3>
        <a:accent4>
          <a:srgbClr val="000000"/>
        </a:accent4>
        <a:accent5>
          <a:srgbClr val="BEE1AA"/>
        </a:accent5>
        <a:accent6>
          <a:srgbClr val="007373"/>
        </a:accent6>
        <a:hlink>
          <a:srgbClr val="A8DE0E"/>
        </a:hlink>
        <a:folHlink>
          <a:srgbClr val="00CC66"/>
        </a:folHlink>
      </a:clrScheme>
      <a:clrMap bg1="lt1" tx1="dk1" bg2="lt2" tx2="dk2" accent1="accent1" accent2="accent2" accent3="accent3" accent4="accent4" accent5="accent5" accent6="accent6" hlink="hlink" folHlink="folHlink"/>
    </a:extraClrScheme>
    <a:extraClrScheme>
      <a:clrScheme name="Slit 13">
        <a:dk1>
          <a:srgbClr val="000000"/>
        </a:dk1>
        <a:lt1>
          <a:srgbClr val="E9FBE5"/>
        </a:lt1>
        <a:dk2>
          <a:srgbClr val="000000"/>
        </a:dk2>
        <a:lt2>
          <a:srgbClr val="3A7400"/>
        </a:lt2>
        <a:accent1>
          <a:srgbClr val="79CA02"/>
        </a:accent1>
        <a:accent2>
          <a:srgbClr val="008080"/>
        </a:accent2>
        <a:accent3>
          <a:srgbClr val="F2FDF0"/>
        </a:accent3>
        <a:accent4>
          <a:srgbClr val="000000"/>
        </a:accent4>
        <a:accent5>
          <a:srgbClr val="BEE1AA"/>
        </a:accent5>
        <a:accent6>
          <a:srgbClr val="007373"/>
        </a:accent6>
        <a:hlink>
          <a:srgbClr val="A8DE0E"/>
        </a:hlink>
        <a:folHlink>
          <a:srgbClr val="00CC66"/>
        </a:folHlink>
      </a:clrScheme>
      <a:clrMap bg1="lt1" tx1="dk1" bg2="lt2" tx2="dk2" accent1="accent1" accent2="accent2" accent3="accent3" accent4="accent4" accent5="accent5" accent6="accent6" hlink="hlink" folHlink="folHlink"/>
    </a:extraClrScheme>
    <a:extraClrScheme>
      <a:clrScheme name="Slit 14">
        <a:dk1>
          <a:srgbClr val="000000"/>
        </a:dk1>
        <a:lt1>
          <a:srgbClr val="E9FBE5"/>
        </a:lt1>
        <a:dk2>
          <a:srgbClr val="000000"/>
        </a:dk2>
        <a:lt2>
          <a:srgbClr val="E9FFE5"/>
        </a:lt2>
        <a:accent1>
          <a:srgbClr val="79CA02"/>
        </a:accent1>
        <a:accent2>
          <a:srgbClr val="008080"/>
        </a:accent2>
        <a:accent3>
          <a:srgbClr val="F2FDF0"/>
        </a:accent3>
        <a:accent4>
          <a:srgbClr val="000000"/>
        </a:accent4>
        <a:accent5>
          <a:srgbClr val="BEE1AA"/>
        </a:accent5>
        <a:accent6>
          <a:srgbClr val="007373"/>
        </a:accent6>
        <a:hlink>
          <a:srgbClr val="A8DE0E"/>
        </a:hlink>
        <a:folHlink>
          <a:srgbClr val="00CC66"/>
        </a:folHlink>
      </a:clrScheme>
      <a:clrMap bg1="lt1" tx1="dk1" bg2="lt2" tx2="dk2" accent1="accent1" accent2="accent2" accent3="accent3" accent4="accent4" accent5="accent5" accent6="accent6" hlink="hlink" folHlink="folHlink"/>
    </a:extraClrScheme>
    <a:extraClrScheme>
      <a:clrScheme name="Slit 15">
        <a:dk1>
          <a:srgbClr val="000000"/>
        </a:dk1>
        <a:lt1>
          <a:srgbClr val="DBF8D4"/>
        </a:lt1>
        <a:dk2>
          <a:srgbClr val="000000"/>
        </a:dk2>
        <a:lt2>
          <a:srgbClr val="E9FFE5"/>
        </a:lt2>
        <a:accent1>
          <a:srgbClr val="79CA02"/>
        </a:accent1>
        <a:accent2>
          <a:srgbClr val="008080"/>
        </a:accent2>
        <a:accent3>
          <a:srgbClr val="EAFBE6"/>
        </a:accent3>
        <a:accent4>
          <a:srgbClr val="000000"/>
        </a:accent4>
        <a:accent5>
          <a:srgbClr val="BEE1AA"/>
        </a:accent5>
        <a:accent6>
          <a:srgbClr val="007373"/>
        </a:accent6>
        <a:hlink>
          <a:srgbClr val="A8DE0E"/>
        </a:hlink>
        <a:folHlink>
          <a:srgbClr val="00CC66"/>
        </a:folHlink>
      </a:clrScheme>
      <a:clrMap bg1="lt1" tx1="dk1" bg2="lt2" tx2="dk2" accent1="accent1" accent2="accent2" accent3="accent3" accent4="accent4" accent5="accent5" accent6="accent6" hlink="hlink" folHlink="folHlink"/>
    </a:extraClrScheme>
    <a:extraClrScheme>
      <a:clrScheme name="Slit 16">
        <a:dk1>
          <a:srgbClr val="000000"/>
        </a:dk1>
        <a:lt1>
          <a:srgbClr val="E9FBE5"/>
        </a:lt1>
        <a:dk2>
          <a:srgbClr val="000000"/>
        </a:dk2>
        <a:lt2>
          <a:srgbClr val="EEFFEB"/>
        </a:lt2>
        <a:accent1>
          <a:srgbClr val="79CA02"/>
        </a:accent1>
        <a:accent2>
          <a:srgbClr val="008080"/>
        </a:accent2>
        <a:accent3>
          <a:srgbClr val="F2FDF0"/>
        </a:accent3>
        <a:accent4>
          <a:srgbClr val="000000"/>
        </a:accent4>
        <a:accent5>
          <a:srgbClr val="BEE1AA"/>
        </a:accent5>
        <a:accent6>
          <a:srgbClr val="007373"/>
        </a:accent6>
        <a:hlink>
          <a:srgbClr val="A8DE0E"/>
        </a:hlink>
        <a:folHlink>
          <a:srgbClr val="00CC66"/>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dizains">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Iestād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Iestād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dizains">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Iestād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Iestād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
    <a:dk1>
      <a:srgbClr val="000000"/>
    </a:dk1>
    <a:lt1>
      <a:srgbClr val="F3F6FF"/>
    </a:lt1>
    <a:dk2>
      <a:srgbClr val="000000"/>
    </a:dk2>
    <a:lt2>
      <a:srgbClr val="EFEFFF"/>
    </a:lt2>
    <a:accent1>
      <a:srgbClr val="6699FF"/>
    </a:accent1>
    <a:accent2>
      <a:srgbClr val="3333CC"/>
    </a:accent2>
    <a:accent3>
      <a:srgbClr val="F8FAFF"/>
    </a:accent3>
    <a:accent4>
      <a:srgbClr val="000000"/>
    </a:accent4>
    <a:accent5>
      <a:srgbClr val="B8CAFF"/>
    </a:accent5>
    <a:accent6>
      <a:srgbClr val="2D2DB9"/>
    </a:accent6>
    <a:hlink>
      <a:srgbClr val="99CCFF"/>
    </a:hlink>
    <a:folHlink>
      <a:srgbClr val="3333FF"/>
    </a:folHlink>
  </a:clr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7.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8.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9.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
    <a:dk1>
      <a:srgbClr val="000000"/>
    </a:dk1>
    <a:lt1>
      <a:srgbClr val="F3F6FF"/>
    </a:lt1>
    <a:dk2>
      <a:srgbClr val="000000"/>
    </a:dk2>
    <a:lt2>
      <a:srgbClr val="EFEFFF"/>
    </a:lt2>
    <a:accent1>
      <a:srgbClr val="6699FF"/>
    </a:accent1>
    <a:accent2>
      <a:srgbClr val="3333CC"/>
    </a:accent2>
    <a:accent3>
      <a:srgbClr val="F8FAFF"/>
    </a:accent3>
    <a:accent4>
      <a:srgbClr val="000000"/>
    </a:accent4>
    <a:accent5>
      <a:srgbClr val="B8CAFF"/>
    </a:accent5>
    <a:accent6>
      <a:srgbClr val="2D2DB9"/>
    </a:accent6>
    <a:hlink>
      <a:srgbClr val="99CCFF"/>
    </a:hlink>
    <a:folHlink>
      <a:srgbClr val="3333FF"/>
    </a:folHlink>
  </a:clrScheme>
</a:themeOverride>
</file>

<file path=ppt/theme/themeOverride20.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7.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8.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9.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0.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7.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8.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9.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0.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7.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8.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9.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0.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11721</TotalTime>
  <Words>6287</Words>
  <Application>Microsoft Office PowerPoint</Application>
  <PresentationFormat>Widescreen</PresentationFormat>
  <Paragraphs>1688</Paragraphs>
  <Slides>44</Slides>
  <Notes>13</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44</vt:i4>
      </vt:variant>
    </vt:vector>
  </HeadingPairs>
  <TitlesOfParts>
    <vt:vector size="53" baseType="lpstr">
      <vt:lpstr>Arial</vt:lpstr>
      <vt:lpstr>Arial Narrow</vt:lpstr>
      <vt:lpstr>Tahoma</vt:lpstr>
      <vt:lpstr>Times New Roman</vt:lpstr>
      <vt:lpstr>Verdana</vt:lpstr>
      <vt:lpstr>Wingdings</vt:lpstr>
      <vt:lpstr>Default Design</vt:lpstr>
      <vt:lpstr>2_Slit</vt:lpstr>
      <vt:lpstr>3_Slit</vt:lpstr>
      <vt:lpstr>PowerPoint Presentation</vt:lpstr>
      <vt:lpstr>Saturs</vt:lpstr>
      <vt:lpstr>Pētījuma tehniskā informācija</vt:lpstr>
      <vt:lpstr>Respondentu sociāldemogrāfiskais raksturojums</vt:lpstr>
      <vt:lpstr>Galvenie secinājumi (I)</vt:lpstr>
      <vt:lpstr>Galvenie secinājumi (II)</vt:lpstr>
      <vt:lpstr>1. Uzticēšanās dažādām valsts un sabiedriskajām institūcijām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2. Uzskati par prokuroru un prokuratūras nodarbošanos </vt:lpstr>
      <vt:lpstr>PowerPoint Presentation</vt:lpstr>
      <vt:lpstr>PowerPoint Presentation</vt:lpstr>
      <vt:lpstr>3. Informētība par pašreizējā Latvijas Ģenerālprokurora vārdu </vt:lpstr>
      <vt:lpstr>PowerPoint Presentation</vt:lpstr>
      <vt:lpstr>PowerPoint Presentation</vt:lpstr>
      <vt:lpstr>4. Latvijas prokuratūras darba vērtējums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5. Informācijas avoti par Latvijas prokuratūras darbu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Signe Valentīna Jejsa</dc:creator>
  <cp:lastModifiedBy>Andra Sietiņsone-Kozlova</cp:lastModifiedBy>
  <cp:revision>141</cp:revision>
  <cp:lastPrinted>2022-06-02T09:59:16Z</cp:lastPrinted>
  <dcterms:created xsi:type="dcterms:W3CDTF">2003-06-10T19:23:18Z</dcterms:created>
  <dcterms:modified xsi:type="dcterms:W3CDTF">2026-06-27T09:09:11Z</dcterms:modified>
</cp:coreProperties>
</file>