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5143500" type="screen16x9"/>
  <p:notesSz cx="6858000" cy="9144000"/>
  <p:embeddedFontLst>
    <p:embeddedFont>
      <p:font typeface="DM Sans" pitchFamily="2" charset="-70"/>
      <p:regular r:id="rId18"/>
    </p:embeddedFont>
    <p:embeddedFont>
      <p:font typeface="Play" panose="020B0604020202020204" charset="0"/>
      <p:regular r:id="rId19"/>
    </p:embeddedFont>
    <p:embeddedFont>
      <p:font typeface="Poppins" panose="00000500000000000000" pitchFamily="2" charset="-70"/>
      <p:regular r:id="rId20"/>
      <p:bold r:id="rId21"/>
      <p:italic r:id="rId22"/>
      <p:boldItalic r:id="rId23"/>
    </p:embeddedFont>
    <p:embeddedFont>
      <p:font typeface="Poppins Medium" panose="00000600000000000000" pitchFamily="2" charset="-7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0" userDrawn="1">
          <p15:clr>
            <a:srgbClr val="747775"/>
          </p15:clr>
        </p15:guide>
        <p15:guide id="2" pos="2878" userDrawn="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38" d="100"/>
          <a:sy n="138" d="100"/>
        </p:scale>
        <p:origin x="834" y="120"/>
      </p:cViewPr>
      <p:guideLst>
        <p:guide orient="horz" pos="1620"/>
        <p:guide pos="287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FILES-SRV\WRK\GROUPS\DKSSD\Visi\_Zi&#326;ojums_Saeimai_2025\Strukt&#363;rvien&#299;bu_atskaites\ADD\2025.gada%20P&#257;rskatam_PN_excel%20fails_30_01_2026.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3243860053768021E-2"/>
          <c:y val="3.2394229505787311E-2"/>
          <c:w val="0.90244395314439696"/>
          <c:h val="0.44661236619947825"/>
        </c:manualLayout>
      </c:layout>
      <c:barChart>
        <c:barDir val="col"/>
        <c:grouping val="clustered"/>
        <c:varyColors val="0"/>
        <c:ser>
          <c:idx val="1"/>
          <c:order val="0"/>
          <c:tx>
            <c:strRef>
              <c:f>'Prokuroru darba stāžs'!$A$3</c:f>
              <c:strCache>
                <c:ptCount val="1"/>
                <c:pt idx="0">
                  <c:v>2024.g.</c:v>
                </c:pt>
              </c:strCache>
            </c:strRef>
          </c:tx>
          <c:spPr>
            <a:solidFill>
              <a:srgbClr val="820613"/>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schemeClr>
                    </a:solidFill>
                    <a:latin typeface="Calibri" panose="020F0502020204030204" pitchFamily="34" charset="0"/>
                    <a:ea typeface="+mn-ea"/>
                    <a:cs typeface="Calibri" panose="020F0502020204030204" pitchFamily="34" charset="0"/>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'Prokuroru darba stāžs'!$B$1:$G$1</c:f>
              <c:strCache>
                <c:ptCount val="6"/>
                <c:pt idx="0">
                  <c:v>līdz 5 gadiem</c:v>
                </c:pt>
                <c:pt idx="1">
                  <c:v>no 5 līdz 10 gadiem</c:v>
                </c:pt>
                <c:pt idx="2">
                  <c:v>no 10 līdz 15 gadiem</c:v>
                </c:pt>
                <c:pt idx="3">
                  <c:v>no 15 līdz 20 gadiem</c:v>
                </c:pt>
                <c:pt idx="4">
                  <c:v>virs 20 gadiem</c:v>
                </c:pt>
                <c:pt idx="5">
                  <c:v>t. sk., prokurori, kas sasnieguši 50 gadu vecumu</c:v>
                </c:pt>
              </c:strCache>
            </c:strRef>
          </c:cat>
          <c:val>
            <c:numRef>
              <c:f>'Prokuroru darba stāžs'!$B$3:$G$3</c:f>
              <c:numCache>
                <c:formatCode>General</c:formatCode>
                <c:ptCount val="6"/>
                <c:pt idx="0">
                  <c:v>115</c:v>
                </c:pt>
                <c:pt idx="1">
                  <c:v>79</c:v>
                </c:pt>
                <c:pt idx="2">
                  <c:v>36</c:v>
                </c:pt>
                <c:pt idx="3">
                  <c:v>23</c:v>
                </c:pt>
                <c:pt idx="4">
                  <c:v>147</c:v>
                </c:pt>
                <c:pt idx="5">
                  <c:v>68</c:v>
                </c:pt>
              </c:numCache>
            </c:numRef>
          </c:val>
          <c:extLst>
            <c:ext xmlns:c16="http://schemas.microsoft.com/office/drawing/2014/chart" uri="{C3380CC4-5D6E-409C-BE32-E72D297353CC}">
              <c16:uniqueId val="{00000001-156E-4226-8F95-1B81C9525FBF}"/>
            </c:ext>
          </c:extLst>
        </c:ser>
        <c:ser>
          <c:idx val="2"/>
          <c:order val="1"/>
          <c:tx>
            <c:strRef>
              <c:f>'Prokuroru darba stāžs'!$A$4</c:f>
              <c:strCache>
                <c:ptCount val="1"/>
                <c:pt idx="0">
                  <c:v>2025.g.</c:v>
                </c:pt>
              </c:strCache>
            </c:strRef>
          </c:tx>
          <c:spPr>
            <a:solidFill>
              <a:srgbClr val="E0C119"/>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schemeClr>
                    </a:solidFill>
                    <a:latin typeface="Calibri" panose="020F0502020204030204" pitchFamily="34" charset="0"/>
                    <a:ea typeface="+mn-ea"/>
                    <a:cs typeface="Calibri" panose="020F0502020204030204" pitchFamily="34" charset="0"/>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'Prokuroru darba stāžs'!$B$1:$G$1</c:f>
              <c:strCache>
                <c:ptCount val="6"/>
                <c:pt idx="0">
                  <c:v>līdz 5 gadiem</c:v>
                </c:pt>
                <c:pt idx="1">
                  <c:v>no 5 līdz 10 gadiem</c:v>
                </c:pt>
                <c:pt idx="2">
                  <c:v>no 10 līdz 15 gadiem</c:v>
                </c:pt>
                <c:pt idx="3">
                  <c:v>no 15 līdz 20 gadiem</c:v>
                </c:pt>
                <c:pt idx="4">
                  <c:v>virs 20 gadiem</c:v>
                </c:pt>
                <c:pt idx="5">
                  <c:v>t. sk., prokurori, kas sasnieguši 50 gadu vecumu</c:v>
                </c:pt>
              </c:strCache>
            </c:strRef>
          </c:cat>
          <c:val>
            <c:numRef>
              <c:f>'Prokuroru darba stāžs'!$B$4:$G$4</c:f>
              <c:numCache>
                <c:formatCode>General</c:formatCode>
                <c:ptCount val="6"/>
                <c:pt idx="0">
                  <c:v>114</c:v>
                </c:pt>
                <c:pt idx="1">
                  <c:v>75</c:v>
                </c:pt>
                <c:pt idx="2">
                  <c:v>67</c:v>
                </c:pt>
                <c:pt idx="3">
                  <c:v>12</c:v>
                </c:pt>
                <c:pt idx="4">
                  <c:v>134</c:v>
                </c:pt>
                <c:pt idx="5">
                  <c:v>84</c:v>
                </c:pt>
              </c:numCache>
            </c:numRef>
          </c:val>
          <c:extLst>
            <c:ext xmlns:c16="http://schemas.microsoft.com/office/drawing/2014/chart" uri="{C3380CC4-5D6E-409C-BE32-E72D297353CC}">
              <c16:uniqueId val="{00000002-156E-4226-8F95-1B81C9525FBF}"/>
            </c:ext>
          </c:extLst>
        </c:ser>
        <c:dLbls>
          <c:showLegendKey val="0"/>
          <c:showVal val="0"/>
          <c:showCatName val="0"/>
          <c:showSerName val="0"/>
          <c:showPercent val="0"/>
          <c:showBubbleSize val="0"/>
        </c:dLbls>
        <c:gapWidth val="157"/>
        <c:overlap val="-25"/>
        <c:axId val="1213227408"/>
        <c:axId val="1164652400"/>
      </c:barChart>
      <c:catAx>
        <c:axId val="1213227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75000"/>
                  </a:schemeClr>
                </a:solidFill>
                <a:latin typeface="Calibri" panose="020F0502020204030204" pitchFamily="34" charset="0"/>
                <a:ea typeface="+mn-ea"/>
                <a:cs typeface="Calibri" panose="020F0502020204030204" pitchFamily="34" charset="0"/>
              </a:defRPr>
            </a:pPr>
            <a:endParaRPr lang="lv-LV"/>
          </a:p>
        </c:txPr>
        <c:crossAx val="1164652400"/>
        <c:crosses val="autoZero"/>
        <c:auto val="1"/>
        <c:lblAlgn val="ctr"/>
        <c:lblOffset val="100"/>
        <c:noMultiLvlLbl val="0"/>
      </c:catAx>
      <c:valAx>
        <c:axId val="116465240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13227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75000"/>
                </a:schemeClr>
              </a:solidFill>
              <a:latin typeface="Calibri" panose="020F0502020204030204" pitchFamily="34" charset="0"/>
              <a:ea typeface="+mn-ea"/>
              <a:cs typeface="Calibri" panose="020F0502020204030204" pitchFamily="34" charset="0"/>
            </a:defRPr>
          </a:pPr>
          <a:endParaRPr lang="lv-LV"/>
        </a:p>
      </c:txPr>
    </c:legend>
    <c:plotVisOnly val="1"/>
    <c:dispBlanksAs val="gap"/>
    <c:showDLblsOverMax val="0"/>
  </c:chart>
  <c:spPr>
    <a:noFill/>
    <a:ln>
      <a:noFill/>
    </a:ln>
    <a:effectLst/>
  </c:spPr>
  <c:txPr>
    <a:bodyPr/>
    <a:lstStyle/>
    <a:p>
      <a:pPr>
        <a:defRPr sz="1400">
          <a:solidFill>
            <a:schemeClr val="tx1">
              <a:lumMod val="75000"/>
            </a:schemeClr>
          </a:solidFill>
          <a:latin typeface="Calibri" panose="020F0502020204030204" pitchFamily="34" charset="0"/>
          <a:cs typeface="Calibri" panose="020F0502020204030204" pitchFamily="34" charset="0"/>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63a0a438c0_2_7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g363a0a438c0_2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63a0a438c0_2_24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2" name="Google Shape;302;g363a0a438c0_2_2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363a0a438c0_2_28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 name="Google Shape;344;g363a0a438c0_2_2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363a0a438c0_2_30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7" name="Google Shape;367;g363a0a438c0_2_3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363a0a438c0_2_32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g363a0a438c0_2_3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363a0a438c0_2_35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6" name="Google Shape;416;g363a0a438c0_2_3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63a0a438c0_2_8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g363a0a438c0_2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63a0a438c0_2_12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g363a0a438c0_2_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63a0a438c0_2_15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g363a0a438c0_2_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63a0a438c0_2_16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g363a0a438c0_2_1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63a0a438c0_2_18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g363a0a438c0_2_1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63a0a438c0_2_19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g363a0a438c0_2_1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63a0a438c0_2_21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g363a0a438c0_2_2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63a0a438c0_2_22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g363a0a438c0_2_2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8" name="Google Shape;58;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9" name="Google Shape;59;p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
        <p:cNvGrpSpPr/>
        <p:nvPr/>
      </p:nvGrpSpPr>
      <p:grpSpPr>
        <a:xfrm>
          <a:off x="0" y="0"/>
          <a:ext cx="0" cy="0"/>
          <a:chOff x="0" y="0"/>
          <a:chExt cx="0" cy="0"/>
        </a:xfrm>
      </p:grpSpPr>
      <p:sp>
        <p:nvSpPr>
          <p:cNvPr id="61" name="Google Shape;61;p1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Play" panose="00000500000000000000"/>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2" name="Google Shape;62;p15"/>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63" name="Google Shape;63;p1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4" name="Google Shape;64;p1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5" name="Google Shape;65;p1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8" name="Google Shape;68;p16"/>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9" name="Google Shape;69;p1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0" name="Google Shape;70;p1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1" name="Google Shape;71;p1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Play" panose="00000500000000000000"/>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4" name="Google Shape;74;p17"/>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A8A8A"/>
              </a:buClr>
              <a:buSzPts val="1800"/>
              <a:buNone/>
              <a:defRPr sz="1800">
                <a:solidFill>
                  <a:srgbClr val="8A8A8A"/>
                </a:solidFill>
              </a:defRPr>
            </a:lvl1pPr>
            <a:lvl2pPr marL="914400" lvl="1" indent="-228600" algn="l">
              <a:lnSpc>
                <a:spcPct val="90000"/>
              </a:lnSpc>
              <a:spcBef>
                <a:spcPts val="400"/>
              </a:spcBef>
              <a:spcAft>
                <a:spcPts val="0"/>
              </a:spcAft>
              <a:buClr>
                <a:srgbClr val="8A8A8A"/>
              </a:buClr>
              <a:buSzPts val="1500"/>
              <a:buNone/>
              <a:defRPr sz="1500">
                <a:solidFill>
                  <a:srgbClr val="8A8A8A"/>
                </a:solidFill>
              </a:defRPr>
            </a:lvl2pPr>
            <a:lvl3pPr marL="1371600" lvl="2" indent="-228600" algn="l">
              <a:lnSpc>
                <a:spcPct val="90000"/>
              </a:lnSpc>
              <a:spcBef>
                <a:spcPts val="400"/>
              </a:spcBef>
              <a:spcAft>
                <a:spcPts val="0"/>
              </a:spcAft>
              <a:buClr>
                <a:srgbClr val="8A8A8A"/>
              </a:buClr>
              <a:buSzPts val="1400"/>
              <a:buNone/>
              <a:defRPr sz="1400">
                <a:solidFill>
                  <a:srgbClr val="8A8A8A"/>
                </a:solidFill>
              </a:defRPr>
            </a:lvl3pPr>
            <a:lvl4pPr marL="1828800" lvl="3" indent="-228600" algn="l">
              <a:lnSpc>
                <a:spcPct val="90000"/>
              </a:lnSpc>
              <a:spcBef>
                <a:spcPts val="400"/>
              </a:spcBef>
              <a:spcAft>
                <a:spcPts val="0"/>
              </a:spcAft>
              <a:buClr>
                <a:srgbClr val="8A8A8A"/>
              </a:buClr>
              <a:buSzPts val="1200"/>
              <a:buNone/>
              <a:defRPr sz="1200">
                <a:solidFill>
                  <a:srgbClr val="8A8A8A"/>
                </a:solidFill>
              </a:defRPr>
            </a:lvl4pPr>
            <a:lvl5pPr marL="2286000" lvl="4" indent="-228600" algn="l">
              <a:lnSpc>
                <a:spcPct val="90000"/>
              </a:lnSpc>
              <a:spcBef>
                <a:spcPts val="400"/>
              </a:spcBef>
              <a:spcAft>
                <a:spcPts val="0"/>
              </a:spcAft>
              <a:buClr>
                <a:srgbClr val="8A8A8A"/>
              </a:buClr>
              <a:buSzPts val="1200"/>
              <a:buNone/>
              <a:defRPr sz="1200">
                <a:solidFill>
                  <a:srgbClr val="8A8A8A"/>
                </a:solidFill>
              </a:defRPr>
            </a:lvl5pPr>
            <a:lvl6pPr marL="2743200" lvl="5" indent="-228600" algn="l">
              <a:lnSpc>
                <a:spcPct val="90000"/>
              </a:lnSpc>
              <a:spcBef>
                <a:spcPts val="400"/>
              </a:spcBef>
              <a:spcAft>
                <a:spcPts val="0"/>
              </a:spcAft>
              <a:buClr>
                <a:srgbClr val="8A8A8A"/>
              </a:buClr>
              <a:buSzPts val="1200"/>
              <a:buNone/>
              <a:defRPr sz="1200">
                <a:solidFill>
                  <a:srgbClr val="8A8A8A"/>
                </a:solidFill>
              </a:defRPr>
            </a:lvl6pPr>
            <a:lvl7pPr marL="3200400" lvl="6" indent="-228600" algn="l">
              <a:lnSpc>
                <a:spcPct val="90000"/>
              </a:lnSpc>
              <a:spcBef>
                <a:spcPts val="400"/>
              </a:spcBef>
              <a:spcAft>
                <a:spcPts val="0"/>
              </a:spcAft>
              <a:buClr>
                <a:srgbClr val="8A8A8A"/>
              </a:buClr>
              <a:buSzPts val="1200"/>
              <a:buNone/>
              <a:defRPr sz="1200">
                <a:solidFill>
                  <a:srgbClr val="8A8A8A"/>
                </a:solidFill>
              </a:defRPr>
            </a:lvl7pPr>
            <a:lvl8pPr marL="3657600" lvl="7" indent="-228600" algn="l">
              <a:lnSpc>
                <a:spcPct val="90000"/>
              </a:lnSpc>
              <a:spcBef>
                <a:spcPts val="400"/>
              </a:spcBef>
              <a:spcAft>
                <a:spcPts val="0"/>
              </a:spcAft>
              <a:buClr>
                <a:srgbClr val="8A8A8A"/>
              </a:buClr>
              <a:buSzPts val="1200"/>
              <a:buNone/>
              <a:defRPr sz="1200">
                <a:solidFill>
                  <a:srgbClr val="8A8A8A"/>
                </a:solidFill>
              </a:defRPr>
            </a:lvl8pPr>
            <a:lvl9pPr marL="4114800" lvl="8" indent="-228600" algn="l">
              <a:lnSpc>
                <a:spcPct val="90000"/>
              </a:lnSpc>
              <a:spcBef>
                <a:spcPts val="400"/>
              </a:spcBef>
              <a:spcAft>
                <a:spcPts val="0"/>
              </a:spcAft>
              <a:buClr>
                <a:srgbClr val="8A8A8A"/>
              </a:buClr>
              <a:buSzPts val="1200"/>
              <a:buNone/>
              <a:defRPr sz="1200">
                <a:solidFill>
                  <a:srgbClr val="8A8A8A"/>
                </a:solidFill>
              </a:defRPr>
            </a:lvl9pPr>
          </a:lstStyle>
          <a:p>
            <a:endParaRPr/>
          </a:p>
        </p:txBody>
      </p:sp>
      <p:sp>
        <p:nvSpPr>
          <p:cNvPr id="75" name="Google Shape;75;p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6" name="Google Shape;76;p1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7" name="Google Shape;77;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0" name="Google Shape;80;p18"/>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1" name="Google Shape;81;p18"/>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2" name="Google Shape;82;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3" name="Google Shape;83;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4" name="Google Shape;84;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7" name="Google Shape;87;p19"/>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8" name="Google Shape;88;p19"/>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9" name="Google Shape;89;p19"/>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0" name="Google Shape;90;p19"/>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1" name="Google Shape;91;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2" name="Google Shape;92;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3" name="Google Shape;93;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6" name="Google Shape;96;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7" name="Google Shape;97;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8" name="Google Shape;98;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Play" panose="00000500000000000000"/>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1" name="Google Shape;101;p21"/>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02" name="Google Shape;102;p21"/>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3" name="Google Shape;103;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Play" panose="00000500000000000000"/>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22"/>
          <p:cNvSpPr>
            <a:spLocks noGrp="1"/>
          </p:cNvSpPr>
          <p:nvPr>
            <p:ph type="pic" idx="2"/>
          </p:nvPr>
        </p:nvSpPr>
        <p:spPr>
          <a:xfrm>
            <a:off x="3887391" y="740569"/>
            <a:ext cx="4629150" cy="3655219"/>
          </a:xfrm>
          <a:prstGeom prst="rect">
            <a:avLst/>
          </a:prstGeom>
          <a:noFill/>
          <a:ln>
            <a:noFill/>
          </a:ln>
        </p:spPr>
      </p:sp>
      <p:sp>
        <p:nvSpPr>
          <p:cNvPr id="109" name="Google Shape;109;p22"/>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0" name="Google Shape;110;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 name="Google Shape;116;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8" name="Google Shape;118;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2" name="Google Shape;122;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Play" panose="00000500000000000000"/>
              <a:buNone/>
              <a:defRPr sz="3300" b="0" i="0" u="none" strike="noStrike" cap="none">
                <a:solidFill>
                  <a:schemeClr val="dk1"/>
                </a:solidFill>
                <a:latin typeface="Play" panose="00000500000000000000"/>
                <a:ea typeface="Play" panose="00000500000000000000"/>
                <a:cs typeface="Play" panose="00000500000000000000"/>
                <a:sym typeface="Play" panose="00000500000000000000"/>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panose="020B0604020202020204"/>
              <a:buChar char="•"/>
              <a:defRPr sz="21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42900" algn="l" rtl="0">
              <a:lnSpc>
                <a:spcPct val="90000"/>
              </a:lnSpc>
              <a:spcBef>
                <a:spcPts val="4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23850" algn="l" rtl="0">
              <a:lnSpc>
                <a:spcPct val="90000"/>
              </a:lnSpc>
              <a:spcBef>
                <a:spcPts val="400"/>
              </a:spcBef>
              <a:spcAft>
                <a:spcPts val="0"/>
              </a:spcAft>
              <a:buClr>
                <a:schemeClr val="dk1"/>
              </a:buClr>
              <a:buSzPts val="1500"/>
              <a:buFont typeface="Arial" panose="020B0604020202020204"/>
              <a:buChar char="•"/>
              <a:defRPr sz="15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A8A8A"/>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A8A8A"/>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A8A8A"/>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buNone/>
              <a:defRPr sz="900" b="0" i="0" u="none" strike="noStrike" cap="none">
                <a:solidFill>
                  <a:srgbClr val="8A8A8A"/>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buNone/>
              <a:defRPr sz="900" b="0" i="0" u="none" strike="noStrike" cap="none">
                <a:solidFill>
                  <a:srgbClr val="8A8A8A"/>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buNone/>
              <a:defRPr sz="900" b="0" i="0" u="none" strike="noStrike" cap="none">
                <a:solidFill>
                  <a:srgbClr val="8A8A8A"/>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buNone/>
              <a:defRPr sz="900" b="0" i="0" u="none" strike="noStrike" cap="none">
                <a:solidFill>
                  <a:srgbClr val="8A8A8A"/>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buNone/>
              <a:defRPr sz="900" b="0" i="0" u="none" strike="noStrike" cap="none">
                <a:solidFill>
                  <a:srgbClr val="8A8A8A"/>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buNone/>
              <a:defRPr sz="900" b="0" i="0" u="none" strike="noStrike" cap="none">
                <a:solidFill>
                  <a:srgbClr val="8A8A8A"/>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buNone/>
              <a:defRPr sz="900" b="0" i="0" u="none" strike="noStrike" cap="none">
                <a:solidFill>
                  <a:srgbClr val="8A8A8A"/>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buNone/>
              <a:defRPr sz="900" b="0" i="0" u="none" strike="noStrike" cap="none">
                <a:solidFill>
                  <a:srgbClr val="8A8A8A"/>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2.jpeg"/><Relationship Id="rId4" Type="http://schemas.openxmlformats.org/officeDocument/2006/relationships/image" Target="../media/image10.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png"/><Relationship Id="rId7"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5"/>
          <p:cNvPicPr preferRelativeResize="0"/>
          <p:nvPr/>
        </p:nvPicPr>
        <p:blipFill rotWithShape="1">
          <a:blip r:embed="rId3"/>
          <a:srcRect/>
          <a:stretch>
            <a:fillRect/>
          </a:stretch>
        </p:blipFill>
        <p:spPr>
          <a:xfrm>
            <a:off x="0" y="0"/>
            <a:ext cx="914400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304" name="Google Shape;304;p34"/>
          <p:cNvGrpSpPr/>
          <p:nvPr/>
        </p:nvGrpSpPr>
        <p:grpSpPr>
          <a:xfrm>
            <a:off x="0" y="4788569"/>
            <a:ext cx="9144000" cy="354931"/>
            <a:chOff x="0" y="6384759"/>
            <a:chExt cx="12192000" cy="473241"/>
          </a:xfrm>
        </p:grpSpPr>
        <p:sp>
          <p:nvSpPr>
            <p:cNvPr id="305" name="Google Shape;305;p34"/>
            <p:cNvSpPr/>
            <p:nvPr/>
          </p:nvSpPr>
          <p:spPr>
            <a:xfrm>
              <a:off x="0" y="6384759"/>
              <a:ext cx="12192000" cy="232108"/>
            </a:xfrm>
            <a:prstGeom prst="rect">
              <a:avLst/>
            </a:prstGeom>
            <a:solidFill>
              <a:srgbClr val="82061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panose="020B0604020202020204"/>
                <a:ea typeface="Arial" panose="020B0604020202020204"/>
                <a:cs typeface="Arial" panose="020B0604020202020204"/>
                <a:sym typeface="Arial" panose="020B0604020202020204"/>
              </a:endParaRPr>
            </a:p>
          </p:txBody>
        </p:sp>
        <p:sp>
          <p:nvSpPr>
            <p:cNvPr id="306" name="Google Shape;306;p34"/>
            <p:cNvSpPr/>
            <p:nvPr/>
          </p:nvSpPr>
          <p:spPr>
            <a:xfrm>
              <a:off x="0" y="6448425"/>
              <a:ext cx="12192000" cy="409575"/>
            </a:xfrm>
            <a:prstGeom prst="rect">
              <a:avLst/>
            </a:prstGeom>
            <a:solidFill>
              <a:srgbClr val="06064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panose="020F0502020204030204"/>
                <a:ea typeface="Calibri" panose="020F0502020204030204"/>
                <a:cs typeface="Calibri" panose="020F0502020204030204"/>
                <a:sym typeface="Calibri" panose="020F0502020204030204"/>
              </a:endParaRPr>
            </a:p>
          </p:txBody>
        </p:sp>
      </p:grpSp>
      <p:sp>
        <p:nvSpPr>
          <p:cNvPr id="307" name="Google Shape;307;p34"/>
          <p:cNvSpPr/>
          <p:nvPr/>
        </p:nvSpPr>
        <p:spPr>
          <a:xfrm>
            <a:off x="0" y="112134"/>
            <a:ext cx="764005" cy="307181"/>
          </a:xfrm>
          <a:prstGeom prst="rect">
            <a:avLst/>
          </a:prstGeom>
          <a:solidFill>
            <a:srgbClr val="06064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panose="020B0604020202020204"/>
              <a:ea typeface="Arial" panose="020B0604020202020204"/>
              <a:cs typeface="Arial" panose="020B0604020202020204"/>
              <a:sym typeface="Arial" panose="020B0604020202020204"/>
            </a:endParaRPr>
          </a:p>
        </p:txBody>
      </p:sp>
      <p:sp>
        <p:nvSpPr>
          <p:cNvPr id="308" name="Google Shape;308;p34"/>
          <p:cNvSpPr txBox="1">
            <a:spLocks noGrp="1"/>
          </p:cNvSpPr>
          <p:nvPr>
            <p:ph type="ftr" idx="11"/>
          </p:nvPr>
        </p:nvSpPr>
        <p:spPr>
          <a:xfrm>
            <a:off x="78206" y="4836319"/>
            <a:ext cx="8982169" cy="298429"/>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US" sz="1000">
                <a:solidFill>
                  <a:srgbClr val="D8D8D8"/>
                </a:solidFill>
                <a:latin typeface="Poppins" panose="00000500000000000000"/>
                <a:ea typeface="Poppins" panose="00000500000000000000"/>
                <a:cs typeface="Poppins" panose="00000500000000000000"/>
                <a:sym typeface="Poppins" panose="00000500000000000000"/>
              </a:rPr>
              <a:t>Latvijas Republikas prokuratūra</a:t>
            </a:r>
            <a:endParaRPr sz="1000">
              <a:solidFill>
                <a:srgbClr val="D8D8D8"/>
              </a:solidFill>
              <a:latin typeface="Poppins" panose="00000500000000000000"/>
              <a:ea typeface="Poppins" panose="00000500000000000000"/>
              <a:cs typeface="Poppins" panose="00000500000000000000"/>
              <a:sym typeface="Poppins" panose="00000500000000000000"/>
            </a:endParaRPr>
          </a:p>
        </p:txBody>
      </p:sp>
      <p:grpSp>
        <p:nvGrpSpPr>
          <p:cNvPr id="309" name="Google Shape;309;p34"/>
          <p:cNvGrpSpPr/>
          <p:nvPr/>
        </p:nvGrpSpPr>
        <p:grpSpPr>
          <a:xfrm>
            <a:off x="5016363" y="6124429"/>
            <a:ext cx="5515869" cy="113344"/>
            <a:chOff x="0" y="-19050"/>
            <a:chExt cx="3682024" cy="386439"/>
          </a:xfrm>
        </p:grpSpPr>
        <p:sp>
          <p:nvSpPr>
            <p:cNvPr id="310" name="Google Shape;310;p34"/>
            <p:cNvSpPr/>
            <p:nvPr/>
          </p:nvSpPr>
          <p:spPr>
            <a:xfrm>
              <a:off x="0" y="0"/>
              <a:ext cx="3682024" cy="367389"/>
            </a:xfrm>
            <a:custGeom>
              <a:avLst/>
              <a:gdLst/>
              <a:ahLst/>
              <a:cxnLst/>
              <a:rect l="l" t="t" r="r" b="b"/>
              <a:pathLst>
                <a:path w="3682024" h="367389" extrusionOk="0">
                  <a:moveTo>
                    <a:pt x="0" y="0"/>
                  </a:moveTo>
                  <a:lnTo>
                    <a:pt x="3682024" y="0"/>
                  </a:lnTo>
                  <a:lnTo>
                    <a:pt x="3682024" y="367389"/>
                  </a:lnTo>
                  <a:lnTo>
                    <a:pt x="0" y="367389"/>
                  </a:lnTo>
                  <a:close/>
                </a:path>
              </a:pathLst>
            </a:custGeom>
            <a:solidFill>
              <a:srgbClr val="EFEFE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900">
                <a:solidFill>
                  <a:schemeClr val="dk1"/>
                </a:solidFill>
                <a:latin typeface="DM Sans"/>
                <a:ea typeface="DM Sans"/>
                <a:cs typeface="DM Sans"/>
                <a:sym typeface="DM Sans"/>
              </a:endParaRPr>
            </a:p>
          </p:txBody>
        </p:sp>
        <p:sp>
          <p:nvSpPr>
            <p:cNvPr id="311" name="Google Shape;311;p34"/>
            <p:cNvSpPr txBox="1"/>
            <p:nvPr/>
          </p:nvSpPr>
          <p:spPr>
            <a:xfrm>
              <a:off x="0" y="-19050"/>
              <a:ext cx="3682024" cy="386439"/>
            </a:xfrm>
            <a:prstGeom prst="rect">
              <a:avLst/>
            </a:prstGeom>
            <a:noFill/>
            <a:ln>
              <a:noFill/>
            </a:ln>
          </p:spPr>
          <p:txBody>
            <a:bodyPr spcFirstLastPara="1" wrap="square" lIns="38100" tIns="38100" rIns="38100" bIns="38100" anchor="ctr" anchorCtr="0">
              <a:noAutofit/>
            </a:bodyPr>
            <a:lstStyle/>
            <a:p>
              <a:pPr marL="0" marR="0" lvl="0" indent="0" algn="ctr" rtl="0">
                <a:spcBef>
                  <a:spcPts val="0"/>
                </a:spcBef>
                <a:spcAft>
                  <a:spcPts val="0"/>
                </a:spcAft>
                <a:buNone/>
              </a:pPr>
              <a:endParaRPr sz="900">
                <a:solidFill>
                  <a:schemeClr val="dk1"/>
                </a:solidFill>
                <a:latin typeface="DM Sans"/>
                <a:ea typeface="DM Sans"/>
                <a:cs typeface="DM Sans"/>
                <a:sym typeface="DM Sans"/>
              </a:endParaRPr>
            </a:p>
          </p:txBody>
        </p:sp>
      </p:grpSp>
      <p:sp>
        <p:nvSpPr>
          <p:cNvPr id="312" name="Google Shape;312;p34"/>
          <p:cNvSpPr/>
          <p:nvPr/>
        </p:nvSpPr>
        <p:spPr>
          <a:xfrm>
            <a:off x="192137" y="2074785"/>
            <a:ext cx="387079" cy="387079"/>
          </a:xfrm>
          <a:custGeom>
            <a:avLst/>
            <a:gdLst/>
            <a:ahLst/>
            <a:cxnLst/>
            <a:rect l="l" t="t" r="r" b="b"/>
            <a:pathLst>
              <a:path w="516105" h="516105" extrusionOk="0">
                <a:moveTo>
                  <a:pt x="0" y="0"/>
                </a:moveTo>
                <a:lnTo>
                  <a:pt x="516104" y="0"/>
                </a:lnTo>
                <a:lnTo>
                  <a:pt x="516104" y="516105"/>
                </a:lnTo>
                <a:lnTo>
                  <a:pt x="0" y="516105"/>
                </a:lnTo>
                <a:lnTo>
                  <a:pt x="0" y="0"/>
                </a:lnTo>
                <a:close/>
              </a:path>
            </a:pathLst>
          </a:custGeom>
          <a:blipFill rotWithShape="1">
            <a:blip r:embed="rId3"/>
            <a:stretch>
              <a:fillRect/>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Play" panose="00000500000000000000"/>
              <a:ea typeface="Play" panose="00000500000000000000"/>
              <a:cs typeface="Play" panose="00000500000000000000"/>
              <a:sym typeface="Play" panose="00000500000000000000"/>
            </a:endParaRPr>
          </a:p>
        </p:txBody>
      </p:sp>
      <p:sp>
        <p:nvSpPr>
          <p:cNvPr id="313" name="Google Shape;313;p34"/>
          <p:cNvSpPr/>
          <p:nvPr/>
        </p:nvSpPr>
        <p:spPr>
          <a:xfrm>
            <a:off x="229280" y="1515753"/>
            <a:ext cx="349934" cy="525230"/>
          </a:xfrm>
          <a:custGeom>
            <a:avLst/>
            <a:gdLst/>
            <a:ahLst/>
            <a:cxnLst/>
            <a:rect l="l" t="t" r="r" b="b"/>
            <a:pathLst>
              <a:path w="466579" h="700306" extrusionOk="0">
                <a:moveTo>
                  <a:pt x="0" y="0"/>
                </a:moveTo>
                <a:lnTo>
                  <a:pt x="466579" y="0"/>
                </a:lnTo>
                <a:lnTo>
                  <a:pt x="466579" y="700306"/>
                </a:lnTo>
                <a:lnTo>
                  <a:pt x="0" y="700306"/>
                </a:lnTo>
                <a:lnTo>
                  <a:pt x="0" y="0"/>
                </a:lnTo>
                <a:close/>
              </a:path>
            </a:pathLst>
          </a:custGeom>
          <a:blipFill rotWithShape="1">
            <a:blip r:embed="rId4"/>
            <a:stretch>
              <a:fillRect/>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Play" panose="00000500000000000000"/>
              <a:ea typeface="Play" panose="00000500000000000000"/>
              <a:cs typeface="Play" panose="00000500000000000000"/>
              <a:sym typeface="Play" panose="00000500000000000000"/>
            </a:endParaRPr>
          </a:p>
        </p:txBody>
      </p:sp>
      <p:sp>
        <p:nvSpPr>
          <p:cNvPr id="314" name="Google Shape;314;p34"/>
          <p:cNvSpPr/>
          <p:nvPr/>
        </p:nvSpPr>
        <p:spPr>
          <a:xfrm>
            <a:off x="247538" y="2497582"/>
            <a:ext cx="387079" cy="428303"/>
          </a:xfrm>
          <a:custGeom>
            <a:avLst/>
            <a:gdLst/>
            <a:ahLst/>
            <a:cxnLst/>
            <a:rect l="l" t="t" r="r" b="b"/>
            <a:pathLst>
              <a:path w="516105" h="571070" extrusionOk="0">
                <a:moveTo>
                  <a:pt x="0" y="0"/>
                </a:moveTo>
                <a:lnTo>
                  <a:pt x="516104" y="0"/>
                </a:lnTo>
                <a:lnTo>
                  <a:pt x="516104" y="571070"/>
                </a:lnTo>
                <a:lnTo>
                  <a:pt x="0" y="571070"/>
                </a:lnTo>
                <a:lnTo>
                  <a:pt x="0" y="0"/>
                </a:lnTo>
                <a:close/>
              </a:path>
            </a:pathLst>
          </a:custGeom>
          <a:blipFill rotWithShape="1">
            <a:blip r:embed="rId5"/>
            <a:stretch>
              <a:fillRect/>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Play" panose="00000500000000000000"/>
              <a:ea typeface="Play" panose="00000500000000000000"/>
              <a:cs typeface="Play" panose="00000500000000000000"/>
              <a:sym typeface="Play" panose="00000500000000000000"/>
            </a:endParaRPr>
          </a:p>
        </p:txBody>
      </p:sp>
      <p:sp>
        <p:nvSpPr>
          <p:cNvPr id="315" name="Google Shape;315;p34"/>
          <p:cNvSpPr/>
          <p:nvPr/>
        </p:nvSpPr>
        <p:spPr>
          <a:xfrm>
            <a:off x="192136" y="3053133"/>
            <a:ext cx="442480" cy="416484"/>
          </a:xfrm>
          <a:custGeom>
            <a:avLst/>
            <a:gdLst/>
            <a:ahLst/>
            <a:cxnLst/>
            <a:rect l="l" t="t" r="r" b="b"/>
            <a:pathLst>
              <a:path w="589973" h="555312" extrusionOk="0">
                <a:moveTo>
                  <a:pt x="0" y="0"/>
                </a:moveTo>
                <a:lnTo>
                  <a:pt x="589972" y="0"/>
                </a:lnTo>
                <a:lnTo>
                  <a:pt x="589972" y="555312"/>
                </a:lnTo>
                <a:lnTo>
                  <a:pt x="0" y="555312"/>
                </a:lnTo>
                <a:lnTo>
                  <a:pt x="0" y="0"/>
                </a:lnTo>
                <a:close/>
              </a:path>
            </a:pathLst>
          </a:custGeom>
          <a:blipFill rotWithShape="1">
            <a:blip r:embed="rId6"/>
            <a:stretch>
              <a:fillRect/>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Play" panose="00000500000000000000"/>
              <a:ea typeface="Play" panose="00000500000000000000"/>
              <a:cs typeface="Play" panose="00000500000000000000"/>
              <a:sym typeface="Play" panose="00000500000000000000"/>
            </a:endParaRPr>
          </a:p>
        </p:txBody>
      </p:sp>
      <p:sp>
        <p:nvSpPr>
          <p:cNvPr id="316" name="Google Shape;316;p34"/>
          <p:cNvSpPr/>
          <p:nvPr/>
        </p:nvSpPr>
        <p:spPr>
          <a:xfrm>
            <a:off x="244639" y="3801155"/>
            <a:ext cx="407006" cy="387673"/>
          </a:xfrm>
          <a:custGeom>
            <a:avLst/>
            <a:gdLst/>
            <a:ahLst/>
            <a:cxnLst/>
            <a:rect l="l" t="t" r="r" b="b"/>
            <a:pathLst>
              <a:path w="542674" h="516897" extrusionOk="0">
                <a:moveTo>
                  <a:pt x="0" y="0"/>
                </a:moveTo>
                <a:lnTo>
                  <a:pt x="542673" y="0"/>
                </a:lnTo>
                <a:lnTo>
                  <a:pt x="542673" y="516897"/>
                </a:lnTo>
                <a:lnTo>
                  <a:pt x="0" y="516897"/>
                </a:lnTo>
                <a:lnTo>
                  <a:pt x="0" y="0"/>
                </a:lnTo>
                <a:close/>
              </a:path>
            </a:pathLst>
          </a:custGeom>
          <a:blipFill rotWithShape="1">
            <a:blip r:embed="rId7"/>
            <a:stretch>
              <a:fillRect/>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Play" panose="00000500000000000000"/>
              <a:ea typeface="Play" panose="00000500000000000000"/>
              <a:cs typeface="Play" panose="00000500000000000000"/>
              <a:sym typeface="Play" panose="00000500000000000000"/>
            </a:endParaRPr>
          </a:p>
        </p:txBody>
      </p:sp>
      <p:sp>
        <p:nvSpPr>
          <p:cNvPr id="317" name="Google Shape;317;p34"/>
          <p:cNvSpPr txBox="1"/>
          <p:nvPr/>
        </p:nvSpPr>
        <p:spPr>
          <a:xfrm>
            <a:off x="713997" y="1702849"/>
            <a:ext cx="2250000" cy="1539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a:solidFill>
                  <a:srgbClr val="231F20"/>
                </a:solidFill>
                <a:latin typeface="Poppins" panose="00000500000000000000"/>
                <a:ea typeface="Poppins" panose="00000500000000000000"/>
                <a:cs typeface="Poppins" panose="00000500000000000000"/>
                <a:sym typeface="Poppins" panose="00000500000000000000"/>
              </a:rPr>
              <a:t>Latvijas pilsonis</a:t>
            </a:r>
            <a:endParaRPr sz="1000">
              <a:solidFill>
                <a:srgbClr val="231F20"/>
              </a:solidFill>
              <a:latin typeface="Poppins" panose="00000500000000000000"/>
              <a:ea typeface="Poppins" panose="00000500000000000000"/>
              <a:cs typeface="Poppins" panose="00000500000000000000"/>
              <a:sym typeface="Poppins" panose="00000500000000000000"/>
            </a:endParaRPr>
          </a:p>
        </p:txBody>
      </p:sp>
      <p:sp>
        <p:nvSpPr>
          <p:cNvPr id="318" name="Google Shape;318;p34"/>
          <p:cNvSpPr txBox="1"/>
          <p:nvPr/>
        </p:nvSpPr>
        <p:spPr>
          <a:xfrm>
            <a:off x="713996" y="2165496"/>
            <a:ext cx="2315100" cy="1539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a:solidFill>
                  <a:srgbClr val="231F20"/>
                </a:solidFill>
                <a:latin typeface="Poppins" panose="00000500000000000000"/>
                <a:ea typeface="Poppins" panose="00000500000000000000"/>
                <a:cs typeface="Poppins" panose="00000500000000000000"/>
                <a:sym typeface="Poppins" panose="00000500000000000000"/>
              </a:rPr>
              <a:t>Sasniedzis 25 gadu vecumu</a:t>
            </a:r>
            <a:endParaRPr sz="1000">
              <a:solidFill>
                <a:srgbClr val="231F20"/>
              </a:solidFill>
              <a:latin typeface="Poppins" panose="00000500000000000000"/>
              <a:ea typeface="Poppins" panose="00000500000000000000"/>
              <a:cs typeface="Poppins" panose="00000500000000000000"/>
              <a:sym typeface="Poppins" panose="00000500000000000000"/>
            </a:endParaRPr>
          </a:p>
        </p:txBody>
      </p:sp>
      <p:sp>
        <p:nvSpPr>
          <p:cNvPr id="319" name="Google Shape;319;p34"/>
          <p:cNvSpPr txBox="1"/>
          <p:nvPr/>
        </p:nvSpPr>
        <p:spPr>
          <a:xfrm>
            <a:off x="713997" y="2650564"/>
            <a:ext cx="2315100" cy="1539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a:solidFill>
                  <a:srgbClr val="231F20"/>
                </a:solidFill>
                <a:latin typeface="Poppins" panose="00000500000000000000"/>
                <a:ea typeface="Poppins" panose="00000500000000000000"/>
                <a:cs typeface="Poppins" panose="00000500000000000000"/>
                <a:sym typeface="Poppins" panose="00000500000000000000"/>
              </a:rPr>
              <a:t>Prot valsts valodu augstākajā līmenī</a:t>
            </a:r>
            <a:endParaRPr sz="1000">
              <a:solidFill>
                <a:srgbClr val="231F20"/>
              </a:solidFill>
              <a:latin typeface="Poppins" panose="00000500000000000000"/>
              <a:ea typeface="Poppins" panose="00000500000000000000"/>
              <a:cs typeface="Poppins" panose="00000500000000000000"/>
              <a:sym typeface="Poppins" panose="00000500000000000000"/>
            </a:endParaRPr>
          </a:p>
        </p:txBody>
      </p:sp>
      <p:sp>
        <p:nvSpPr>
          <p:cNvPr id="320" name="Google Shape;320;p34"/>
          <p:cNvSpPr txBox="1"/>
          <p:nvPr/>
        </p:nvSpPr>
        <p:spPr>
          <a:xfrm>
            <a:off x="713999" y="3041870"/>
            <a:ext cx="2315100" cy="6156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a:solidFill>
                  <a:srgbClr val="231F20"/>
                </a:solidFill>
                <a:latin typeface="Poppins" panose="00000500000000000000"/>
                <a:ea typeface="Poppins" panose="00000500000000000000"/>
                <a:cs typeface="Poppins" panose="00000500000000000000"/>
                <a:sym typeface="Poppins" panose="00000500000000000000"/>
              </a:rPr>
              <a:t>Ieguvis augstāko profesionālo vai </a:t>
            </a:r>
            <a:endParaRPr sz="1000">
              <a:solidFill>
                <a:srgbClr val="231F20"/>
              </a:solidFill>
              <a:latin typeface="Poppins" panose="00000500000000000000"/>
              <a:ea typeface="Poppins" panose="00000500000000000000"/>
              <a:cs typeface="Poppins" panose="00000500000000000000"/>
              <a:sym typeface="Poppins" panose="00000500000000000000"/>
            </a:endParaRPr>
          </a:p>
          <a:p>
            <a:pPr marL="0" marR="0" lvl="0" indent="0" algn="l" rtl="0">
              <a:spcBef>
                <a:spcPts val="0"/>
              </a:spcBef>
              <a:spcAft>
                <a:spcPts val="0"/>
              </a:spcAft>
              <a:buNone/>
            </a:pPr>
            <a:r>
              <a:rPr lang="en-US" sz="1000">
                <a:solidFill>
                  <a:srgbClr val="231F20"/>
                </a:solidFill>
                <a:latin typeface="Poppins" panose="00000500000000000000"/>
                <a:ea typeface="Poppins" panose="00000500000000000000"/>
                <a:cs typeface="Poppins" panose="00000500000000000000"/>
                <a:sym typeface="Poppins" panose="00000500000000000000"/>
              </a:rPr>
              <a:t>akadēmisko izglītību un jurista kvalifikāciju, kā arī maģistra vai doktora grādu</a:t>
            </a:r>
            <a:endParaRPr sz="1000">
              <a:solidFill>
                <a:srgbClr val="231F20"/>
              </a:solidFill>
              <a:latin typeface="Poppins" panose="00000500000000000000"/>
              <a:ea typeface="Poppins" panose="00000500000000000000"/>
              <a:cs typeface="Poppins" panose="00000500000000000000"/>
              <a:sym typeface="Poppins" panose="00000500000000000000"/>
            </a:endParaRPr>
          </a:p>
        </p:txBody>
      </p:sp>
      <p:sp>
        <p:nvSpPr>
          <p:cNvPr id="321" name="Google Shape;321;p34"/>
          <p:cNvSpPr txBox="1"/>
          <p:nvPr/>
        </p:nvSpPr>
        <p:spPr>
          <a:xfrm>
            <a:off x="713996" y="3907820"/>
            <a:ext cx="2315100" cy="1539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a:solidFill>
                  <a:srgbClr val="231F20"/>
                </a:solidFill>
                <a:latin typeface="Poppins" panose="00000500000000000000"/>
                <a:ea typeface="Poppins" panose="00000500000000000000"/>
                <a:cs typeface="Poppins" panose="00000500000000000000"/>
                <a:sym typeface="Poppins" panose="00000500000000000000"/>
              </a:rPr>
              <a:t>Ar nevainojamu reputāciju</a:t>
            </a:r>
            <a:endParaRPr sz="1000">
              <a:solidFill>
                <a:srgbClr val="231F20"/>
              </a:solidFill>
              <a:latin typeface="Poppins" panose="00000500000000000000"/>
              <a:ea typeface="Poppins" panose="00000500000000000000"/>
              <a:cs typeface="Poppins" panose="00000500000000000000"/>
              <a:sym typeface="Poppins" panose="00000500000000000000"/>
            </a:endParaRPr>
          </a:p>
        </p:txBody>
      </p:sp>
      <p:sp>
        <p:nvSpPr>
          <p:cNvPr id="322" name="Google Shape;322;p34"/>
          <p:cNvSpPr/>
          <p:nvPr/>
        </p:nvSpPr>
        <p:spPr>
          <a:xfrm>
            <a:off x="1023553" y="547361"/>
            <a:ext cx="349934" cy="907609"/>
          </a:xfrm>
          <a:custGeom>
            <a:avLst/>
            <a:gdLst/>
            <a:ahLst/>
            <a:cxnLst/>
            <a:rect l="l" t="t" r="r" b="b"/>
            <a:pathLst>
              <a:path w="741585" h="2281801" extrusionOk="0">
                <a:moveTo>
                  <a:pt x="0" y="0"/>
                </a:moveTo>
                <a:lnTo>
                  <a:pt x="741585" y="0"/>
                </a:lnTo>
                <a:lnTo>
                  <a:pt x="741585" y="2281802"/>
                </a:lnTo>
                <a:lnTo>
                  <a:pt x="0" y="2281802"/>
                </a:lnTo>
                <a:lnTo>
                  <a:pt x="0" y="0"/>
                </a:lnTo>
                <a:close/>
              </a:path>
            </a:pathLst>
          </a:custGeom>
          <a:blipFill rotWithShape="1">
            <a:blip r:embed="rId8"/>
            <a:stretch>
              <a:fillRect/>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Play" panose="00000500000000000000"/>
              <a:ea typeface="Play" panose="00000500000000000000"/>
              <a:cs typeface="Play" panose="00000500000000000000"/>
              <a:sym typeface="Play" panose="00000500000000000000"/>
            </a:endParaRPr>
          </a:p>
        </p:txBody>
      </p:sp>
      <p:sp>
        <p:nvSpPr>
          <p:cNvPr id="323" name="Google Shape;323;p34"/>
          <p:cNvSpPr/>
          <p:nvPr/>
        </p:nvSpPr>
        <p:spPr>
          <a:xfrm>
            <a:off x="1662499" y="477479"/>
            <a:ext cx="345640" cy="971178"/>
          </a:xfrm>
          <a:custGeom>
            <a:avLst/>
            <a:gdLst/>
            <a:ahLst/>
            <a:cxnLst/>
            <a:rect l="l" t="t" r="r" b="b"/>
            <a:pathLst>
              <a:path w="732486" h="2441619" extrusionOk="0">
                <a:moveTo>
                  <a:pt x="0" y="0"/>
                </a:moveTo>
                <a:lnTo>
                  <a:pt x="732486" y="0"/>
                </a:lnTo>
                <a:lnTo>
                  <a:pt x="732486" y="2441619"/>
                </a:lnTo>
                <a:lnTo>
                  <a:pt x="0" y="2441619"/>
                </a:lnTo>
                <a:lnTo>
                  <a:pt x="0" y="0"/>
                </a:lnTo>
                <a:close/>
              </a:path>
            </a:pathLst>
          </a:custGeom>
          <a:blipFill rotWithShape="1">
            <a:blip r:embed="rId9"/>
            <a:stretch>
              <a:fillRect/>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Play" panose="00000500000000000000"/>
              <a:ea typeface="Play" panose="00000500000000000000"/>
              <a:cs typeface="Play" panose="00000500000000000000"/>
              <a:sym typeface="Play" panose="00000500000000000000"/>
            </a:endParaRPr>
          </a:p>
        </p:txBody>
      </p:sp>
      <p:sp>
        <p:nvSpPr>
          <p:cNvPr id="324" name="Google Shape;324;p34"/>
          <p:cNvSpPr/>
          <p:nvPr/>
        </p:nvSpPr>
        <p:spPr>
          <a:xfrm>
            <a:off x="3280158" y="902691"/>
            <a:ext cx="2038577" cy="420657"/>
          </a:xfrm>
          <a:custGeom>
            <a:avLst/>
            <a:gdLst/>
            <a:ahLst/>
            <a:cxnLst/>
            <a:rect l="l" t="t" r="r" b="b"/>
            <a:pathLst>
              <a:path w="1387842" h="135610" extrusionOk="0">
                <a:moveTo>
                  <a:pt x="67805" y="0"/>
                </a:moveTo>
                <a:lnTo>
                  <a:pt x="1320037" y="0"/>
                </a:lnTo>
                <a:cubicBezTo>
                  <a:pt x="1338020" y="0"/>
                  <a:pt x="1355267" y="7144"/>
                  <a:pt x="1367983" y="19860"/>
                </a:cubicBezTo>
                <a:cubicBezTo>
                  <a:pt x="1380698" y="32576"/>
                  <a:pt x="1387842" y="49822"/>
                  <a:pt x="1387842" y="67805"/>
                </a:cubicBezTo>
                <a:lnTo>
                  <a:pt x="1387842" y="67805"/>
                </a:lnTo>
                <a:cubicBezTo>
                  <a:pt x="1387842" y="85788"/>
                  <a:pt x="1380698" y="103035"/>
                  <a:pt x="1367983" y="115751"/>
                </a:cubicBezTo>
                <a:cubicBezTo>
                  <a:pt x="1355267" y="128467"/>
                  <a:pt x="1338020" y="135610"/>
                  <a:pt x="1320037" y="135610"/>
                </a:cubicBezTo>
                <a:lnTo>
                  <a:pt x="67805" y="135610"/>
                </a:lnTo>
                <a:cubicBezTo>
                  <a:pt x="49822" y="135610"/>
                  <a:pt x="32576" y="128467"/>
                  <a:pt x="19860" y="115751"/>
                </a:cubicBezTo>
                <a:cubicBezTo>
                  <a:pt x="7144" y="103035"/>
                  <a:pt x="0" y="85788"/>
                  <a:pt x="0" y="67805"/>
                </a:cubicBezTo>
                <a:lnTo>
                  <a:pt x="0" y="67805"/>
                </a:lnTo>
                <a:cubicBezTo>
                  <a:pt x="0" y="49822"/>
                  <a:pt x="7144" y="32576"/>
                  <a:pt x="19860" y="19860"/>
                </a:cubicBezTo>
                <a:cubicBezTo>
                  <a:pt x="32576" y="7144"/>
                  <a:pt x="49822" y="0"/>
                  <a:pt x="67805" y="0"/>
                </a:cubicBezTo>
                <a:close/>
              </a:path>
            </a:pathLst>
          </a:custGeom>
          <a:solidFill>
            <a:srgbClr val="060644"/>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25" name="Google Shape;325;p34"/>
          <p:cNvSpPr txBox="1"/>
          <p:nvPr/>
        </p:nvSpPr>
        <p:spPr>
          <a:xfrm>
            <a:off x="3280158" y="893939"/>
            <a:ext cx="2006100" cy="429300"/>
          </a:xfrm>
          <a:prstGeom prst="rect">
            <a:avLst/>
          </a:prstGeom>
          <a:noFill/>
          <a:ln>
            <a:noFill/>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None/>
            </a:pPr>
            <a:r>
              <a:rPr lang="en-US" sz="900">
                <a:solidFill>
                  <a:srgbClr val="FFFFFF"/>
                </a:solidFill>
                <a:latin typeface="Poppins Medium" panose="00000600000000000000"/>
                <a:ea typeface="Poppins Medium" panose="00000600000000000000"/>
                <a:cs typeface="Poppins Medium" panose="00000600000000000000"/>
                <a:sym typeface="Poppins Medium" panose="00000600000000000000"/>
              </a:rPr>
              <a:t>Prokuratūra izsludina pieteikšanos prokurora amatam</a:t>
            </a:r>
            <a:endParaRPr sz="900">
              <a:solidFill>
                <a:srgbClr val="FFFFFF"/>
              </a:solidFill>
              <a:latin typeface="Poppins Medium" panose="00000600000000000000"/>
              <a:ea typeface="Poppins Medium" panose="00000600000000000000"/>
              <a:cs typeface="Poppins Medium" panose="00000600000000000000"/>
              <a:sym typeface="Poppins Medium" panose="00000600000000000000"/>
            </a:endParaRPr>
          </a:p>
        </p:txBody>
      </p:sp>
      <p:sp>
        <p:nvSpPr>
          <p:cNvPr id="326" name="Google Shape;326;p34"/>
          <p:cNvSpPr/>
          <p:nvPr/>
        </p:nvSpPr>
        <p:spPr>
          <a:xfrm>
            <a:off x="3280158" y="1956580"/>
            <a:ext cx="2038577" cy="420657"/>
          </a:xfrm>
          <a:custGeom>
            <a:avLst/>
            <a:gdLst/>
            <a:ahLst/>
            <a:cxnLst/>
            <a:rect l="l" t="t" r="r" b="b"/>
            <a:pathLst>
              <a:path w="1387842" h="135610" extrusionOk="0">
                <a:moveTo>
                  <a:pt x="67805" y="0"/>
                </a:moveTo>
                <a:lnTo>
                  <a:pt x="1320037" y="0"/>
                </a:lnTo>
                <a:cubicBezTo>
                  <a:pt x="1338020" y="0"/>
                  <a:pt x="1355267" y="7144"/>
                  <a:pt x="1367983" y="19860"/>
                </a:cubicBezTo>
                <a:cubicBezTo>
                  <a:pt x="1380698" y="32576"/>
                  <a:pt x="1387842" y="49822"/>
                  <a:pt x="1387842" y="67805"/>
                </a:cubicBezTo>
                <a:lnTo>
                  <a:pt x="1387842" y="67805"/>
                </a:lnTo>
                <a:cubicBezTo>
                  <a:pt x="1387842" y="85788"/>
                  <a:pt x="1380698" y="103035"/>
                  <a:pt x="1367983" y="115751"/>
                </a:cubicBezTo>
                <a:cubicBezTo>
                  <a:pt x="1355267" y="128467"/>
                  <a:pt x="1338020" y="135610"/>
                  <a:pt x="1320037" y="135610"/>
                </a:cubicBezTo>
                <a:lnTo>
                  <a:pt x="67805" y="135610"/>
                </a:lnTo>
                <a:cubicBezTo>
                  <a:pt x="49822" y="135610"/>
                  <a:pt x="32576" y="128467"/>
                  <a:pt x="19860" y="115751"/>
                </a:cubicBezTo>
                <a:cubicBezTo>
                  <a:pt x="7144" y="103035"/>
                  <a:pt x="0" y="85788"/>
                  <a:pt x="0" y="67805"/>
                </a:cubicBezTo>
                <a:lnTo>
                  <a:pt x="0" y="67805"/>
                </a:lnTo>
                <a:cubicBezTo>
                  <a:pt x="0" y="49822"/>
                  <a:pt x="7144" y="32576"/>
                  <a:pt x="19860" y="19860"/>
                </a:cubicBezTo>
                <a:cubicBezTo>
                  <a:pt x="32576" y="7144"/>
                  <a:pt x="49822" y="0"/>
                  <a:pt x="67805" y="0"/>
                </a:cubicBezTo>
                <a:close/>
              </a:path>
            </a:pathLst>
          </a:custGeom>
          <a:solidFill>
            <a:srgbClr val="060644"/>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27" name="Google Shape;327;p34"/>
          <p:cNvSpPr txBox="1"/>
          <p:nvPr/>
        </p:nvSpPr>
        <p:spPr>
          <a:xfrm>
            <a:off x="3280158" y="1964881"/>
            <a:ext cx="2006038" cy="412355"/>
          </a:xfrm>
          <a:prstGeom prst="rect">
            <a:avLst/>
          </a:prstGeom>
          <a:noFill/>
          <a:ln>
            <a:noFill/>
          </a:ln>
        </p:spPr>
        <p:txBody>
          <a:bodyPr spcFirstLastPara="1" wrap="square" lIns="38100" tIns="38100" rIns="38100" bIns="38100" anchor="ctr" anchorCtr="0">
            <a:noAutofit/>
          </a:bodyPr>
          <a:lstStyle/>
          <a:p>
            <a:pPr marL="0" marR="0" lvl="0" indent="0" algn="ctr" rtl="0">
              <a:lnSpc>
                <a:spcPct val="158000"/>
              </a:lnSpc>
              <a:spcBef>
                <a:spcPts val="0"/>
              </a:spcBef>
              <a:spcAft>
                <a:spcPts val="0"/>
              </a:spcAft>
              <a:buNone/>
            </a:pPr>
            <a:r>
              <a:rPr lang="en-US" sz="900">
                <a:solidFill>
                  <a:srgbClr val="FFFFFF"/>
                </a:solidFill>
                <a:latin typeface="Poppins Medium" panose="00000600000000000000"/>
                <a:ea typeface="Poppins Medium" panose="00000600000000000000"/>
                <a:cs typeface="Poppins Medium" panose="00000600000000000000"/>
                <a:sym typeface="Poppins Medium" panose="00000600000000000000"/>
              </a:rPr>
              <a:t>Atlases 1. kārta - tests</a:t>
            </a:r>
            <a:endParaRPr sz="900">
              <a:solidFill>
                <a:srgbClr val="FFFFFF"/>
              </a:solidFill>
              <a:latin typeface="Poppins Medium" panose="00000600000000000000"/>
              <a:ea typeface="Poppins Medium" panose="00000600000000000000"/>
              <a:cs typeface="Poppins Medium" panose="00000600000000000000"/>
              <a:sym typeface="Poppins Medium" panose="00000600000000000000"/>
            </a:endParaRPr>
          </a:p>
        </p:txBody>
      </p:sp>
      <p:sp>
        <p:nvSpPr>
          <p:cNvPr id="328" name="Google Shape;328;p34"/>
          <p:cNvSpPr/>
          <p:nvPr/>
        </p:nvSpPr>
        <p:spPr>
          <a:xfrm>
            <a:off x="3280159" y="3593072"/>
            <a:ext cx="2061084" cy="420657"/>
          </a:xfrm>
          <a:custGeom>
            <a:avLst/>
            <a:gdLst/>
            <a:ahLst/>
            <a:cxnLst/>
            <a:rect l="l" t="t" r="r" b="b"/>
            <a:pathLst>
              <a:path w="1387842" h="135610" extrusionOk="0">
                <a:moveTo>
                  <a:pt x="67805" y="0"/>
                </a:moveTo>
                <a:lnTo>
                  <a:pt x="1320037" y="0"/>
                </a:lnTo>
                <a:cubicBezTo>
                  <a:pt x="1338020" y="0"/>
                  <a:pt x="1355267" y="7144"/>
                  <a:pt x="1367983" y="19860"/>
                </a:cubicBezTo>
                <a:cubicBezTo>
                  <a:pt x="1380698" y="32576"/>
                  <a:pt x="1387842" y="49822"/>
                  <a:pt x="1387842" y="67805"/>
                </a:cubicBezTo>
                <a:lnTo>
                  <a:pt x="1387842" y="67805"/>
                </a:lnTo>
                <a:cubicBezTo>
                  <a:pt x="1387842" y="85788"/>
                  <a:pt x="1380698" y="103035"/>
                  <a:pt x="1367983" y="115751"/>
                </a:cubicBezTo>
                <a:cubicBezTo>
                  <a:pt x="1355267" y="128467"/>
                  <a:pt x="1338020" y="135610"/>
                  <a:pt x="1320037" y="135610"/>
                </a:cubicBezTo>
                <a:lnTo>
                  <a:pt x="67805" y="135610"/>
                </a:lnTo>
                <a:cubicBezTo>
                  <a:pt x="49822" y="135610"/>
                  <a:pt x="32576" y="128467"/>
                  <a:pt x="19860" y="115751"/>
                </a:cubicBezTo>
                <a:cubicBezTo>
                  <a:pt x="7144" y="103035"/>
                  <a:pt x="0" y="85788"/>
                  <a:pt x="0" y="67805"/>
                </a:cubicBezTo>
                <a:lnTo>
                  <a:pt x="0" y="67805"/>
                </a:lnTo>
                <a:cubicBezTo>
                  <a:pt x="0" y="49822"/>
                  <a:pt x="7144" y="32576"/>
                  <a:pt x="19860" y="19860"/>
                </a:cubicBezTo>
                <a:cubicBezTo>
                  <a:pt x="32576" y="7144"/>
                  <a:pt x="49822" y="0"/>
                  <a:pt x="67805" y="0"/>
                </a:cubicBezTo>
                <a:close/>
              </a:path>
            </a:pathLst>
          </a:custGeom>
          <a:solidFill>
            <a:srgbClr val="060644"/>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29" name="Google Shape;329;p34"/>
          <p:cNvSpPr txBox="1"/>
          <p:nvPr/>
        </p:nvSpPr>
        <p:spPr>
          <a:xfrm>
            <a:off x="3312698" y="3582912"/>
            <a:ext cx="2006038" cy="430817"/>
          </a:xfrm>
          <a:prstGeom prst="rect">
            <a:avLst/>
          </a:prstGeom>
          <a:noFill/>
          <a:ln>
            <a:noFill/>
          </a:ln>
        </p:spPr>
        <p:txBody>
          <a:bodyPr spcFirstLastPara="1" wrap="square" lIns="38100" tIns="38100" rIns="38100" bIns="38100" anchor="ctr" anchorCtr="0">
            <a:noAutofit/>
          </a:bodyPr>
          <a:lstStyle/>
          <a:p>
            <a:pPr marL="0" marR="0" lvl="0" indent="0" algn="ctr" rtl="0">
              <a:lnSpc>
                <a:spcPct val="158000"/>
              </a:lnSpc>
              <a:spcBef>
                <a:spcPts val="0"/>
              </a:spcBef>
              <a:spcAft>
                <a:spcPts val="0"/>
              </a:spcAft>
              <a:buNone/>
            </a:pPr>
            <a:r>
              <a:rPr lang="en-US" sz="900">
                <a:solidFill>
                  <a:srgbClr val="FFFFFF"/>
                </a:solidFill>
                <a:latin typeface="Poppins Medium" panose="00000600000000000000"/>
                <a:ea typeface="Poppins Medium" panose="00000600000000000000"/>
                <a:cs typeface="Poppins Medium" panose="00000600000000000000"/>
                <a:sym typeface="Poppins Medium" panose="00000600000000000000"/>
              </a:rPr>
              <a:t>Stažēšanās (4 mēneši)</a:t>
            </a:r>
            <a:endParaRPr sz="900">
              <a:solidFill>
                <a:srgbClr val="FFFFFF"/>
              </a:solidFill>
              <a:latin typeface="Poppins Medium" panose="00000600000000000000"/>
              <a:ea typeface="Poppins Medium" panose="00000600000000000000"/>
              <a:cs typeface="Poppins Medium" panose="00000600000000000000"/>
              <a:sym typeface="Poppins Medium" panose="00000600000000000000"/>
            </a:endParaRPr>
          </a:p>
        </p:txBody>
      </p:sp>
      <p:sp>
        <p:nvSpPr>
          <p:cNvPr id="330" name="Google Shape;330;p34"/>
          <p:cNvSpPr/>
          <p:nvPr/>
        </p:nvSpPr>
        <p:spPr>
          <a:xfrm>
            <a:off x="3280158" y="4106456"/>
            <a:ext cx="2038577" cy="420657"/>
          </a:xfrm>
          <a:custGeom>
            <a:avLst/>
            <a:gdLst/>
            <a:ahLst/>
            <a:cxnLst/>
            <a:rect l="l" t="t" r="r" b="b"/>
            <a:pathLst>
              <a:path w="1387842" h="135610" extrusionOk="0">
                <a:moveTo>
                  <a:pt x="67805" y="0"/>
                </a:moveTo>
                <a:lnTo>
                  <a:pt x="1320037" y="0"/>
                </a:lnTo>
                <a:cubicBezTo>
                  <a:pt x="1338020" y="0"/>
                  <a:pt x="1355267" y="7144"/>
                  <a:pt x="1367983" y="19860"/>
                </a:cubicBezTo>
                <a:cubicBezTo>
                  <a:pt x="1380698" y="32576"/>
                  <a:pt x="1387842" y="49822"/>
                  <a:pt x="1387842" y="67805"/>
                </a:cubicBezTo>
                <a:lnTo>
                  <a:pt x="1387842" y="67805"/>
                </a:lnTo>
                <a:cubicBezTo>
                  <a:pt x="1387842" y="85788"/>
                  <a:pt x="1380698" y="103035"/>
                  <a:pt x="1367983" y="115751"/>
                </a:cubicBezTo>
                <a:cubicBezTo>
                  <a:pt x="1355267" y="128467"/>
                  <a:pt x="1338020" y="135610"/>
                  <a:pt x="1320037" y="135610"/>
                </a:cubicBezTo>
                <a:lnTo>
                  <a:pt x="67805" y="135610"/>
                </a:lnTo>
                <a:cubicBezTo>
                  <a:pt x="49822" y="135610"/>
                  <a:pt x="32576" y="128467"/>
                  <a:pt x="19860" y="115751"/>
                </a:cubicBezTo>
                <a:cubicBezTo>
                  <a:pt x="7144" y="103035"/>
                  <a:pt x="0" y="85788"/>
                  <a:pt x="0" y="67805"/>
                </a:cubicBezTo>
                <a:lnTo>
                  <a:pt x="0" y="67805"/>
                </a:lnTo>
                <a:cubicBezTo>
                  <a:pt x="0" y="49822"/>
                  <a:pt x="7144" y="32576"/>
                  <a:pt x="19860" y="19860"/>
                </a:cubicBezTo>
                <a:cubicBezTo>
                  <a:pt x="32576" y="7144"/>
                  <a:pt x="49822" y="0"/>
                  <a:pt x="67805" y="0"/>
                </a:cubicBezTo>
                <a:close/>
              </a:path>
            </a:pathLst>
          </a:custGeom>
          <a:solidFill>
            <a:srgbClr val="060644"/>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31" name="Google Shape;331;p34"/>
          <p:cNvSpPr txBox="1"/>
          <p:nvPr/>
        </p:nvSpPr>
        <p:spPr>
          <a:xfrm>
            <a:off x="3280158" y="4097703"/>
            <a:ext cx="2006038" cy="429410"/>
          </a:xfrm>
          <a:prstGeom prst="rect">
            <a:avLst/>
          </a:prstGeom>
          <a:noFill/>
          <a:ln>
            <a:noFill/>
          </a:ln>
        </p:spPr>
        <p:txBody>
          <a:bodyPr spcFirstLastPara="1" wrap="square" lIns="38100" tIns="38100" rIns="38100" bIns="38100" anchor="ctr" anchorCtr="0">
            <a:noAutofit/>
          </a:bodyPr>
          <a:lstStyle/>
          <a:p>
            <a:pPr marL="0" marR="0" lvl="0" indent="0" algn="ctr" rtl="0">
              <a:lnSpc>
                <a:spcPct val="158000"/>
              </a:lnSpc>
              <a:spcBef>
                <a:spcPts val="0"/>
              </a:spcBef>
              <a:spcAft>
                <a:spcPts val="0"/>
              </a:spcAft>
              <a:buNone/>
            </a:pPr>
            <a:r>
              <a:rPr lang="en-US" sz="900">
                <a:solidFill>
                  <a:srgbClr val="FFFFFF"/>
                </a:solidFill>
                <a:latin typeface="Poppins Medium" panose="00000600000000000000"/>
                <a:ea typeface="Poppins Medium" panose="00000600000000000000"/>
                <a:cs typeface="Poppins Medium" panose="00000600000000000000"/>
                <a:sym typeface="Poppins Medium" panose="00000600000000000000"/>
              </a:rPr>
              <a:t>Kvalifikācijas eksāmens</a:t>
            </a:r>
            <a:endParaRPr sz="900">
              <a:solidFill>
                <a:srgbClr val="FFFFFF"/>
              </a:solidFill>
              <a:latin typeface="Poppins Medium" panose="00000600000000000000"/>
              <a:ea typeface="Poppins Medium" panose="00000600000000000000"/>
              <a:cs typeface="Poppins Medium" panose="00000600000000000000"/>
              <a:sym typeface="Poppins Medium" panose="00000600000000000000"/>
            </a:endParaRPr>
          </a:p>
        </p:txBody>
      </p:sp>
      <p:sp>
        <p:nvSpPr>
          <p:cNvPr id="332" name="Google Shape;332;p34"/>
          <p:cNvSpPr/>
          <p:nvPr/>
        </p:nvSpPr>
        <p:spPr>
          <a:xfrm>
            <a:off x="3280158" y="1440274"/>
            <a:ext cx="2038577" cy="420657"/>
          </a:xfrm>
          <a:custGeom>
            <a:avLst/>
            <a:gdLst/>
            <a:ahLst/>
            <a:cxnLst/>
            <a:rect l="l" t="t" r="r" b="b"/>
            <a:pathLst>
              <a:path w="1387842" h="135610" extrusionOk="0">
                <a:moveTo>
                  <a:pt x="67805" y="0"/>
                </a:moveTo>
                <a:lnTo>
                  <a:pt x="1320037" y="0"/>
                </a:lnTo>
                <a:cubicBezTo>
                  <a:pt x="1338020" y="0"/>
                  <a:pt x="1355267" y="7144"/>
                  <a:pt x="1367983" y="19860"/>
                </a:cubicBezTo>
                <a:cubicBezTo>
                  <a:pt x="1380698" y="32576"/>
                  <a:pt x="1387842" y="49822"/>
                  <a:pt x="1387842" y="67805"/>
                </a:cubicBezTo>
                <a:lnTo>
                  <a:pt x="1387842" y="67805"/>
                </a:lnTo>
                <a:cubicBezTo>
                  <a:pt x="1387842" y="85788"/>
                  <a:pt x="1380698" y="103035"/>
                  <a:pt x="1367983" y="115751"/>
                </a:cubicBezTo>
                <a:cubicBezTo>
                  <a:pt x="1355267" y="128467"/>
                  <a:pt x="1338020" y="135610"/>
                  <a:pt x="1320037" y="135610"/>
                </a:cubicBezTo>
                <a:lnTo>
                  <a:pt x="67805" y="135610"/>
                </a:lnTo>
                <a:cubicBezTo>
                  <a:pt x="49822" y="135610"/>
                  <a:pt x="32576" y="128467"/>
                  <a:pt x="19860" y="115751"/>
                </a:cubicBezTo>
                <a:cubicBezTo>
                  <a:pt x="7144" y="103035"/>
                  <a:pt x="0" y="85788"/>
                  <a:pt x="0" y="67805"/>
                </a:cubicBezTo>
                <a:lnTo>
                  <a:pt x="0" y="67805"/>
                </a:lnTo>
                <a:cubicBezTo>
                  <a:pt x="0" y="49822"/>
                  <a:pt x="7144" y="32576"/>
                  <a:pt x="19860" y="19860"/>
                </a:cubicBezTo>
                <a:cubicBezTo>
                  <a:pt x="32576" y="7144"/>
                  <a:pt x="49822" y="0"/>
                  <a:pt x="67805" y="0"/>
                </a:cubicBezTo>
                <a:close/>
              </a:path>
            </a:pathLst>
          </a:custGeom>
          <a:solidFill>
            <a:srgbClr val="060644"/>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33" name="Google Shape;333;p34"/>
          <p:cNvSpPr txBox="1"/>
          <p:nvPr/>
        </p:nvSpPr>
        <p:spPr>
          <a:xfrm>
            <a:off x="3280158" y="1427299"/>
            <a:ext cx="2006038" cy="433632"/>
          </a:xfrm>
          <a:prstGeom prst="rect">
            <a:avLst/>
          </a:prstGeom>
          <a:noFill/>
          <a:ln>
            <a:noFill/>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None/>
            </a:pPr>
            <a:r>
              <a:rPr lang="en-US" sz="900">
                <a:solidFill>
                  <a:srgbClr val="FFFFFF"/>
                </a:solidFill>
                <a:latin typeface="Poppins Medium" panose="00000600000000000000"/>
                <a:ea typeface="Poppins Medium" panose="00000600000000000000"/>
                <a:cs typeface="Poppins Medium" panose="00000600000000000000"/>
                <a:sym typeface="Poppins Medium" panose="00000600000000000000"/>
              </a:rPr>
              <a:t>Pretendents iesniedz dokumentus</a:t>
            </a:r>
            <a:endParaRPr sz="900">
              <a:solidFill>
                <a:srgbClr val="FFFFFF"/>
              </a:solidFill>
              <a:latin typeface="Poppins Medium" panose="00000600000000000000"/>
              <a:ea typeface="Poppins Medium" panose="00000600000000000000"/>
              <a:cs typeface="Poppins Medium" panose="00000600000000000000"/>
              <a:sym typeface="Poppins Medium" panose="00000600000000000000"/>
            </a:endParaRPr>
          </a:p>
        </p:txBody>
      </p:sp>
      <p:sp>
        <p:nvSpPr>
          <p:cNvPr id="334" name="Google Shape;334;p34"/>
          <p:cNvSpPr/>
          <p:nvPr/>
        </p:nvSpPr>
        <p:spPr>
          <a:xfrm>
            <a:off x="3280159" y="2485373"/>
            <a:ext cx="2031435" cy="420657"/>
          </a:xfrm>
          <a:custGeom>
            <a:avLst/>
            <a:gdLst/>
            <a:ahLst/>
            <a:cxnLst/>
            <a:rect l="l" t="t" r="r" b="b"/>
            <a:pathLst>
              <a:path w="1387842" h="135610" extrusionOk="0">
                <a:moveTo>
                  <a:pt x="67805" y="0"/>
                </a:moveTo>
                <a:lnTo>
                  <a:pt x="1320037" y="0"/>
                </a:lnTo>
                <a:cubicBezTo>
                  <a:pt x="1338020" y="0"/>
                  <a:pt x="1355267" y="7144"/>
                  <a:pt x="1367983" y="19860"/>
                </a:cubicBezTo>
                <a:cubicBezTo>
                  <a:pt x="1380698" y="32576"/>
                  <a:pt x="1387842" y="49822"/>
                  <a:pt x="1387842" y="67805"/>
                </a:cubicBezTo>
                <a:lnTo>
                  <a:pt x="1387842" y="67805"/>
                </a:lnTo>
                <a:cubicBezTo>
                  <a:pt x="1387842" y="85788"/>
                  <a:pt x="1380698" y="103035"/>
                  <a:pt x="1367983" y="115751"/>
                </a:cubicBezTo>
                <a:cubicBezTo>
                  <a:pt x="1355267" y="128467"/>
                  <a:pt x="1338020" y="135610"/>
                  <a:pt x="1320037" y="135610"/>
                </a:cubicBezTo>
                <a:lnTo>
                  <a:pt x="67805" y="135610"/>
                </a:lnTo>
                <a:cubicBezTo>
                  <a:pt x="49822" y="135610"/>
                  <a:pt x="32576" y="128467"/>
                  <a:pt x="19860" y="115751"/>
                </a:cubicBezTo>
                <a:cubicBezTo>
                  <a:pt x="7144" y="103035"/>
                  <a:pt x="0" y="85788"/>
                  <a:pt x="0" y="67805"/>
                </a:cubicBezTo>
                <a:lnTo>
                  <a:pt x="0" y="67805"/>
                </a:lnTo>
                <a:cubicBezTo>
                  <a:pt x="0" y="49822"/>
                  <a:pt x="7144" y="32576"/>
                  <a:pt x="19860" y="19860"/>
                </a:cubicBezTo>
                <a:cubicBezTo>
                  <a:pt x="32576" y="7144"/>
                  <a:pt x="49822" y="0"/>
                  <a:pt x="67805" y="0"/>
                </a:cubicBezTo>
                <a:close/>
              </a:path>
            </a:pathLst>
          </a:custGeom>
          <a:solidFill>
            <a:srgbClr val="060644"/>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35" name="Google Shape;335;p34"/>
          <p:cNvSpPr txBox="1"/>
          <p:nvPr/>
        </p:nvSpPr>
        <p:spPr>
          <a:xfrm>
            <a:off x="3312698" y="2472397"/>
            <a:ext cx="2006038" cy="433633"/>
          </a:xfrm>
          <a:prstGeom prst="rect">
            <a:avLst/>
          </a:prstGeom>
          <a:noFill/>
          <a:ln>
            <a:noFill/>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None/>
            </a:pPr>
            <a:r>
              <a:rPr lang="en-US" sz="900">
                <a:solidFill>
                  <a:srgbClr val="FFFFFF"/>
                </a:solidFill>
                <a:latin typeface="Poppins Medium" panose="00000600000000000000"/>
                <a:ea typeface="Poppins Medium" panose="00000600000000000000"/>
                <a:cs typeface="Poppins Medium" panose="00000600000000000000"/>
                <a:sym typeface="Poppins Medium" panose="00000600000000000000"/>
              </a:rPr>
              <a:t>Atlases 2. kārta - iesniegto dokumentu izvērtēšana</a:t>
            </a:r>
            <a:endParaRPr sz="900">
              <a:solidFill>
                <a:srgbClr val="FFFFFF"/>
              </a:solidFill>
              <a:latin typeface="Poppins Medium" panose="00000600000000000000"/>
              <a:ea typeface="Poppins Medium" panose="00000600000000000000"/>
              <a:cs typeface="Poppins Medium" panose="00000600000000000000"/>
              <a:sym typeface="Poppins Medium" panose="00000600000000000000"/>
            </a:endParaRPr>
          </a:p>
        </p:txBody>
      </p:sp>
      <p:sp>
        <p:nvSpPr>
          <p:cNvPr id="336" name="Google Shape;336;p34"/>
          <p:cNvSpPr/>
          <p:nvPr/>
        </p:nvSpPr>
        <p:spPr>
          <a:xfrm>
            <a:off x="3280159" y="3044070"/>
            <a:ext cx="2061084" cy="420657"/>
          </a:xfrm>
          <a:custGeom>
            <a:avLst/>
            <a:gdLst/>
            <a:ahLst/>
            <a:cxnLst/>
            <a:rect l="l" t="t" r="r" b="b"/>
            <a:pathLst>
              <a:path w="1387842" h="135610" extrusionOk="0">
                <a:moveTo>
                  <a:pt x="67805" y="0"/>
                </a:moveTo>
                <a:lnTo>
                  <a:pt x="1320037" y="0"/>
                </a:lnTo>
                <a:cubicBezTo>
                  <a:pt x="1338020" y="0"/>
                  <a:pt x="1355267" y="7144"/>
                  <a:pt x="1367983" y="19860"/>
                </a:cubicBezTo>
                <a:cubicBezTo>
                  <a:pt x="1380698" y="32576"/>
                  <a:pt x="1387842" y="49822"/>
                  <a:pt x="1387842" y="67805"/>
                </a:cubicBezTo>
                <a:lnTo>
                  <a:pt x="1387842" y="67805"/>
                </a:lnTo>
                <a:cubicBezTo>
                  <a:pt x="1387842" y="85788"/>
                  <a:pt x="1380698" y="103035"/>
                  <a:pt x="1367983" y="115751"/>
                </a:cubicBezTo>
                <a:cubicBezTo>
                  <a:pt x="1355267" y="128467"/>
                  <a:pt x="1338020" y="135610"/>
                  <a:pt x="1320037" y="135610"/>
                </a:cubicBezTo>
                <a:lnTo>
                  <a:pt x="67805" y="135610"/>
                </a:lnTo>
                <a:cubicBezTo>
                  <a:pt x="49822" y="135610"/>
                  <a:pt x="32576" y="128467"/>
                  <a:pt x="19860" y="115751"/>
                </a:cubicBezTo>
                <a:cubicBezTo>
                  <a:pt x="7144" y="103035"/>
                  <a:pt x="0" y="85788"/>
                  <a:pt x="0" y="67805"/>
                </a:cubicBezTo>
                <a:lnTo>
                  <a:pt x="0" y="67805"/>
                </a:lnTo>
                <a:cubicBezTo>
                  <a:pt x="0" y="49822"/>
                  <a:pt x="7144" y="32576"/>
                  <a:pt x="19860" y="19860"/>
                </a:cubicBezTo>
                <a:cubicBezTo>
                  <a:pt x="32576" y="7144"/>
                  <a:pt x="49822" y="0"/>
                  <a:pt x="67805" y="0"/>
                </a:cubicBezTo>
                <a:close/>
              </a:path>
            </a:pathLst>
          </a:custGeom>
          <a:solidFill>
            <a:srgbClr val="060644"/>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37" name="Google Shape;337;p34"/>
          <p:cNvSpPr txBox="1"/>
          <p:nvPr/>
        </p:nvSpPr>
        <p:spPr>
          <a:xfrm>
            <a:off x="3281808" y="2980160"/>
            <a:ext cx="2028300" cy="538800"/>
          </a:xfrm>
          <a:prstGeom prst="rect">
            <a:avLst/>
          </a:prstGeom>
          <a:noFill/>
          <a:ln>
            <a:noFill/>
          </a:ln>
        </p:spPr>
        <p:txBody>
          <a:bodyPr spcFirstLastPara="1" wrap="square" lIns="38100" tIns="38100" rIns="38100" bIns="38100" anchor="ctr" anchorCtr="0">
            <a:noAutofit/>
          </a:bodyPr>
          <a:lstStyle/>
          <a:p>
            <a:pPr marL="0" marR="0" lvl="0" indent="0" algn="ctr" rtl="0">
              <a:lnSpc>
                <a:spcPct val="158000"/>
              </a:lnSpc>
              <a:spcBef>
                <a:spcPts val="0"/>
              </a:spcBef>
              <a:spcAft>
                <a:spcPts val="0"/>
              </a:spcAft>
              <a:buNone/>
            </a:pPr>
            <a:r>
              <a:rPr lang="en-US" sz="900">
                <a:solidFill>
                  <a:srgbClr val="FFFFFF"/>
                </a:solidFill>
                <a:latin typeface="Poppins Medium" panose="00000600000000000000"/>
                <a:ea typeface="Poppins Medium" panose="00000600000000000000"/>
                <a:cs typeface="Poppins Medium" panose="00000600000000000000"/>
                <a:sym typeface="Poppins Medium" panose="00000600000000000000"/>
              </a:rPr>
              <a:t>Atlases 3. kārta - intervija</a:t>
            </a:r>
            <a:endParaRPr sz="900">
              <a:solidFill>
                <a:srgbClr val="FFFFFF"/>
              </a:solidFill>
              <a:latin typeface="Poppins Medium" panose="00000600000000000000"/>
              <a:ea typeface="Poppins Medium" panose="00000600000000000000"/>
              <a:cs typeface="Poppins Medium" panose="00000600000000000000"/>
              <a:sym typeface="Poppins Medium" panose="00000600000000000000"/>
            </a:endParaRPr>
          </a:p>
        </p:txBody>
      </p:sp>
      <p:cxnSp>
        <p:nvCxnSpPr>
          <p:cNvPr id="338" name="Google Shape;338;p34"/>
          <p:cNvCxnSpPr/>
          <p:nvPr/>
        </p:nvCxnSpPr>
        <p:spPr>
          <a:xfrm>
            <a:off x="3155456" y="928553"/>
            <a:ext cx="0" cy="3555194"/>
          </a:xfrm>
          <a:prstGeom prst="straightConnector1">
            <a:avLst/>
          </a:prstGeom>
          <a:noFill/>
          <a:ln w="57150" cap="flat" cmpd="sng">
            <a:solidFill>
              <a:schemeClr val="accent3"/>
            </a:solidFill>
            <a:prstDash val="solid"/>
            <a:miter lim="800000"/>
            <a:headEnd type="none" w="sm" len="sm"/>
            <a:tailEnd type="triangle" w="med" len="med"/>
          </a:ln>
        </p:spPr>
      </p:cxnSp>
      <p:sp>
        <p:nvSpPr>
          <p:cNvPr id="339" name="Google Shape;339;p34"/>
          <p:cNvSpPr/>
          <p:nvPr/>
        </p:nvSpPr>
        <p:spPr>
          <a:xfrm>
            <a:off x="5659275" y="725875"/>
            <a:ext cx="3400858" cy="3789235"/>
          </a:xfrm>
          <a:custGeom>
            <a:avLst/>
            <a:gdLst/>
            <a:ahLst/>
            <a:cxnLst/>
            <a:rect l="l" t="t" r="r" b="b"/>
            <a:pathLst>
              <a:path w="1214592" h="2084861" extrusionOk="0">
                <a:moveTo>
                  <a:pt x="85617" y="0"/>
                </a:moveTo>
                <a:lnTo>
                  <a:pt x="1128975" y="0"/>
                </a:lnTo>
                <a:cubicBezTo>
                  <a:pt x="1176260" y="0"/>
                  <a:pt x="1214592" y="38332"/>
                  <a:pt x="1214592" y="85617"/>
                </a:cubicBezTo>
                <a:lnTo>
                  <a:pt x="1214592" y="1999243"/>
                </a:lnTo>
                <a:cubicBezTo>
                  <a:pt x="1214592" y="2046528"/>
                  <a:pt x="1176260" y="2084861"/>
                  <a:pt x="1128975" y="2084861"/>
                </a:cubicBezTo>
                <a:lnTo>
                  <a:pt x="85617" y="2084861"/>
                </a:lnTo>
                <a:cubicBezTo>
                  <a:pt x="38332" y="2084861"/>
                  <a:pt x="0" y="2046528"/>
                  <a:pt x="0" y="1999243"/>
                </a:cubicBezTo>
                <a:lnTo>
                  <a:pt x="0" y="85617"/>
                </a:lnTo>
                <a:cubicBezTo>
                  <a:pt x="0" y="38332"/>
                  <a:pt x="38332" y="0"/>
                  <a:pt x="85617" y="0"/>
                </a:cubicBezTo>
                <a:close/>
              </a:path>
            </a:pathLst>
          </a:custGeom>
          <a:solidFill>
            <a:srgbClr val="E0C11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900">
              <a:solidFill>
                <a:srgbClr val="202945"/>
              </a:solidFill>
              <a:latin typeface="Poppins" panose="00000500000000000000"/>
              <a:ea typeface="Poppins" panose="00000500000000000000"/>
              <a:cs typeface="Poppins" panose="00000500000000000000"/>
              <a:sym typeface="Poppins" panose="00000500000000000000"/>
            </a:endParaRPr>
          </a:p>
          <a:p>
            <a:pPr marL="0" marR="0" lvl="0" indent="0" algn="l" rtl="0">
              <a:spcBef>
                <a:spcPts val="0"/>
              </a:spcBef>
              <a:spcAft>
                <a:spcPts val="0"/>
              </a:spcAft>
              <a:buNone/>
            </a:pPr>
            <a:r>
              <a:rPr lang="en-US" sz="900">
                <a:solidFill>
                  <a:srgbClr val="202945"/>
                </a:solidFill>
                <a:latin typeface="Poppins" panose="00000500000000000000"/>
                <a:ea typeface="Poppins" panose="00000500000000000000"/>
                <a:cs typeface="Poppins" panose="00000500000000000000"/>
                <a:sym typeface="Poppins" panose="00000500000000000000"/>
              </a:rPr>
              <a:t>No atlases 1. kārtas testa var tikt atbrīvota persona, kura:</a:t>
            </a:r>
            <a:endParaRPr sz="900">
              <a:solidFill>
                <a:srgbClr val="202945"/>
              </a:solidFill>
              <a:latin typeface="Poppins" panose="00000500000000000000"/>
              <a:ea typeface="Poppins" panose="00000500000000000000"/>
              <a:cs typeface="Poppins" panose="00000500000000000000"/>
              <a:sym typeface="Poppins" panose="00000500000000000000"/>
            </a:endParaRPr>
          </a:p>
          <a:p>
            <a:pPr marL="254000" marR="0" lvl="1" indent="-120650" algn="l" rtl="0">
              <a:spcBef>
                <a:spcPts val="500"/>
              </a:spcBef>
              <a:spcAft>
                <a:spcPts val="0"/>
              </a:spcAft>
              <a:buClr>
                <a:srgbClr val="202945"/>
              </a:buClr>
              <a:buSzPts val="900"/>
              <a:buFont typeface="Poppins" panose="00000500000000000000"/>
              <a:buChar char="•"/>
            </a:pPr>
            <a:r>
              <a:rPr lang="en-US" sz="900" i="0" u="none" strike="noStrike" cap="none">
                <a:solidFill>
                  <a:srgbClr val="202945"/>
                </a:solidFill>
                <a:latin typeface="Poppins" panose="00000500000000000000"/>
                <a:ea typeface="Poppins" panose="00000500000000000000"/>
                <a:cs typeface="Poppins" panose="00000500000000000000"/>
                <a:sym typeface="Poppins" panose="00000500000000000000"/>
              </a:rPr>
              <a:t>pēdējo triju gadu laikā sekmīgi nokārtojis tiesneša vai advokāta kvalifikācijas eksāmenu;</a:t>
            </a:r>
            <a:endParaRPr sz="900" i="0" u="none" strike="noStrike" cap="none">
              <a:solidFill>
                <a:srgbClr val="202945"/>
              </a:solidFill>
              <a:latin typeface="Poppins" panose="00000500000000000000"/>
              <a:ea typeface="Poppins" panose="00000500000000000000"/>
              <a:cs typeface="Poppins" panose="00000500000000000000"/>
              <a:sym typeface="Poppins" panose="00000500000000000000"/>
            </a:endParaRPr>
          </a:p>
          <a:p>
            <a:pPr marL="254000" marR="0" lvl="1" indent="-120650" algn="l" rtl="0">
              <a:spcBef>
                <a:spcPts val="500"/>
              </a:spcBef>
              <a:spcAft>
                <a:spcPts val="0"/>
              </a:spcAft>
              <a:buClr>
                <a:srgbClr val="202945"/>
              </a:buClr>
              <a:buSzPts val="900"/>
              <a:buFont typeface="Poppins" panose="00000500000000000000"/>
              <a:buChar char="•"/>
            </a:pPr>
            <a:r>
              <a:rPr lang="en-US" sz="900" i="0" u="none" strike="noStrike" cap="none">
                <a:solidFill>
                  <a:srgbClr val="202945"/>
                </a:solidFill>
                <a:latin typeface="Poppins" panose="00000500000000000000"/>
                <a:ea typeface="Poppins" panose="00000500000000000000"/>
                <a:cs typeface="Poppins" panose="00000500000000000000"/>
                <a:sym typeface="Poppins" panose="00000500000000000000"/>
              </a:rPr>
              <a:t>jau agrāk ir strādājis prokurora amatā un no amata tiesisko attiecību izbeigšanas nav pagājuši vairāk kā pieci gadi;</a:t>
            </a:r>
            <a:endParaRPr sz="900" i="0" u="none" strike="noStrike" cap="none">
              <a:solidFill>
                <a:srgbClr val="202945"/>
              </a:solidFill>
              <a:latin typeface="Poppins" panose="00000500000000000000"/>
              <a:ea typeface="Poppins" panose="00000500000000000000"/>
              <a:cs typeface="Poppins" panose="00000500000000000000"/>
              <a:sym typeface="Poppins" panose="00000500000000000000"/>
            </a:endParaRPr>
          </a:p>
          <a:p>
            <a:pPr marL="254000" marR="0" lvl="1" indent="-120650" algn="l" rtl="0">
              <a:spcBef>
                <a:spcPts val="500"/>
              </a:spcBef>
              <a:spcAft>
                <a:spcPts val="0"/>
              </a:spcAft>
              <a:buClr>
                <a:srgbClr val="202945"/>
              </a:buClr>
              <a:buSzPts val="900"/>
              <a:buFont typeface="Poppins" panose="00000500000000000000"/>
              <a:buChar char="•"/>
            </a:pPr>
            <a:r>
              <a:rPr lang="en-US" sz="900" i="0" u="none" strike="noStrike" cap="none">
                <a:solidFill>
                  <a:srgbClr val="202945"/>
                </a:solidFill>
                <a:latin typeface="Poppins" panose="00000500000000000000"/>
                <a:ea typeface="Poppins" panose="00000500000000000000"/>
                <a:cs typeface="Poppins" panose="00000500000000000000"/>
                <a:sym typeface="Poppins" panose="00000500000000000000"/>
              </a:rPr>
              <a:t>atbilst tiesnesim, augstskolas tieslietu specialitātes akadēmiskajam personālam vai zvērinātam advokātam Prokuratūras likuma 34. un 35. pantā noteiktajām prasībām kandidēšanai uz prokurora amatu;</a:t>
            </a:r>
            <a:endParaRPr sz="900" i="0" u="none" strike="noStrike" cap="none">
              <a:solidFill>
                <a:srgbClr val="202945"/>
              </a:solidFill>
              <a:latin typeface="Poppins" panose="00000500000000000000"/>
              <a:ea typeface="Poppins" panose="00000500000000000000"/>
              <a:cs typeface="Poppins" panose="00000500000000000000"/>
              <a:sym typeface="Poppins" panose="00000500000000000000"/>
            </a:endParaRPr>
          </a:p>
          <a:p>
            <a:pPr marL="254000" marR="0" lvl="1" indent="-120650" algn="l" rtl="0">
              <a:spcBef>
                <a:spcPts val="500"/>
              </a:spcBef>
              <a:spcAft>
                <a:spcPts val="0"/>
              </a:spcAft>
              <a:buClr>
                <a:srgbClr val="202945"/>
              </a:buClr>
              <a:buSzPts val="900"/>
              <a:buFont typeface="Poppins" panose="00000500000000000000"/>
              <a:buChar char="•"/>
            </a:pPr>
            <a:r>
              <a:rPr lang="en-US" sz="900" i="0" u="none" strike="noStrike" cap="none">
                <a:solidFill>
                  <a:srgbClr val="202945"/>
                </a:solidFill>
                <a:latin typeface="Poppins" panose="00000500000000000000"/>
                <a:ea typeface="Poppins" panose="00000500000000000000"/>
                <a:cs typeface="Poppins" panose="00000500000000000000"/>
                <a:sym typeface="Poppins" panose="00000500000000000000"/>
              </a:rPr>
              <a:t>pēdējo triju gadu laikā ir nokārtojis valsts vienoto jurista profesionālās kvalifikācijas eksāmenu;</a:t>
            </a:r>
            <a:endParaRPr sz="900" i="0" u="none" strike="noStrike" cap="none">
              <a:solidFill>
                <a:srgbClr val="202945"/>
              </a:solidFill>
              <a:latin typeface="Poppins" panose="00000500000000000000"/>
              <a:ea typeface="Poppins" panose="00000500000000000000"/>
              <a:cs typeface="Poppins" panose="00000500000000000000"/>
              <a:sym typeface="Poppins" panose="00000500000000000000"/>
            </a:endParaRPr>
          </a:p>
          <a:p>
            <a:pPr marL="254000" marR="0" lvl="1" indent="-120650" algn="l" rtl="0">
              <a:spcBef>
                <a:spcPts val="500"/>
              </a:spcBef>
              <a:spcAft>
                <a:spcPts val="0"/>
              </a:spcAft>
              <a:buClr>
                <a:srgbClr val="202945"/>
              </a:buClr>
              <a:buSzPts val="900"/>
              <a:buFont typeface="Poppins" panose="00000500000000000000"/>
              <a:buChar char="•"/>
            </a:pPr>
            <a:r>
              <a:rPr lang="en-US" sz="900" i="0" u="none" strike="noStrike" cap="none">
                <a:solidFill>
                  <a:srgbClr val="202945"/>
                </a:solidFill>
                <a:latin typeface="Poppins" panose="00000500000000000000"/>
                <a:ea typeface="Poppins" panose="00000500000000000000"/>
                <a:cs typeface="Poppins" panose="00000500000000000000"/>
                <a:sym typeface="Poppins" panose="00000500000000000000"/>
              </a:rPr>
              <a:t>prokuratūrā ieņem amatu ar juridisku specializāciju un ir saņēmis struktūrvienības vadītāja rekomendāciju; </a:t>
            </a:r>
            <a:endParaRPr sz="900" i="0" u="none" strike="noStrike" cap="none">
              <a:solidFill>
                <a:srgbClr val="202945"/>
              </a:solidFill>
              <a:latin typeface="Poppins" panose="00000500000000000000"/>
              <a:ea typeface="Poppins" panose="00000500000000000000"/>
              <a:cs typeface="Poppins" panose="00000500000000000000"/>
              <a:sym typeface="Poppins" panose="00000500000000000000"/>
            </a:endParaRPr>
          </a:p>
          <a:p>
            <a:pPr marL="254000" marR="0" lvl="1" indent="-120650" algn="l" rtl="0">
              <a:spcBef>
                <a:spcPts val="500"/>
              </a:spcBef>
              <a:spcAft>
                <a:spcPts val="0"/>
              </a:spcAft>
              <a:buClr>
                <a:srgbClr val="202945"/>
              </a:buClr>
              <a:buSzPts val="900"/>
              <a:buFont typeface="Poppins" panose="00000500000000000000"/>
              <a:buChar char="•"/>
            </a:pPr>
            <a:r>
              <a:rPr lang="en-US" sz="900" i="0" u="none" strike="noStrike" cap="none">
                <a:solidFill>
                  <a:srgbClr val="202945"/>
                </a:solidFill>
                <a:latin typeface="Poppins" panose="00000500000000000000"/>
                <a:ea typeface="Poppins" panose="00000500000000000000"/>
                <a:cs typeface="Poppins" panose="00000500000000000000"/>
                <a:sym typeface="Poppins" panose="00000500000000000000"/>
              </a:rPr>
              <a:t>ne mazāk kā trīs gadus ir nostrādājis izmeklētāja amatā un saņēmusi prokuratūras struktūrvienības, kura realizēja izmeklēšanas uzraudzību izmeklētāja veiktajos kriminālprocesos, virsprokurora rekomendāciju.</a:t>
            </a:r>
            <a:endParaRPr sz="900" i="0" u="none" strike="noStrike" cap="none">
              <a:solidFill>
                <a:srgbClr val="202945"/>
              </a:solidFill>
              <a:latin typeface="Poppins" panose="00000500000000000000"/>
              <a:ea typeface="Poppins" panose="00000500000000000000"/>
              <a:cs typeface="Poppins" panose="00000500000000000000"/>
              <a:sym typeface="Poppins" panose="00000500000000000000"/>
            </a:endParaRPr>
          </a:p>
        </p:txBody>
      </p:sp>
      <p:sp>
        <p:nvSpPr>
          <p:cNvPr id="340" name="Google Shape;340;p34"/>
          <p:cNvSpPr txBox="1"/>
          <p:nvPr/>
        </p:nvSpPr>
        <p:spPr>
          <a:xfrm>
            <a:off x="764006" y="127984"/>
            <a:ext cx="7098632" cy="291944"/>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820613"/>
              </a:buClr>
              <a:buSzPts val="1800"/>
              <a:buFont typeface="Calibri" panose="020F0502020204030204"/>
              <a:buNone/>
            </a:pPr>
            <a:r>
              <a:rPr lang="en-US" sz="1800" b="1">
                <a:solidFill>
                  <a:srgbClr val="820613"/>
                </a:solidFill>
                <a:latin typeface="Calibri" panose="020F0502020204030204"/>
                <a:ea typeface="Calibri" panose="020F0502020204030204"/>
                <a:cs typeface="Calibri" panose="020F0502020204030204"/>
                <a:sym typeface="Calibri" panose="020F0502020204030204"/>
              </a:rPr>
              <a:t>Kļūsti par prokuroru</a:t>
            </a:r>
            <a:endParaRPr sz="1800" b="1">
              <a:solidFill>
                <a:srgbClr val="820613"/>
              </a:solidFill>
              <a:latin typeface="Calibri" panose="020F0502020204030204"/>
              <a:ea typeface="Calibri" panose="020F0502020204030204"/>
              <a:cs typeface="Calibri" panose="020F0502020204030204"/>
              <a:sym typeface="Calibri" panose="020F0502020204030204"/>
            </a:endParaRPr>
          </a:p>
        </p:txBody>
      </p:sp>
      <p:pic>
        <p:nvPicPr>
          <p:cNvPr id="341" name="Google Shape;341;p34" descr="A logo of a law firm&#10;&#10;Description automatically generated"/>
          <p:cNvPicPr preferRelativeResize="0"/>
          <p:nvPr/>
        </p:nvPicPr>
        <p:blipFill rotWithShape="1">
          <a:blip r:embed="rId10"/>
          <a:srcRect/>
          <a:stretch>
            <a:fillRect/>
          </a:stretch>
        </p:blipFill>
        <p:spPr>
          <a:xfrm>
            <a:off x="8529344" y="111296"/>
            <a:ext cx="519446" cy="31738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5"/>
          <p:cNvSpPr txBox="1"/>
          <p:nvPr/>
        </p:nvSpPr>
        <p:spPr>
          <a:xfrm>
            <a:off x="822238" y="581017"/>
            <a:ext cx="7200900" cy="454500"/>
          </a:xfrm>
          <a:prstGeom prst="rect">
            <a:avLst/>
          </a:prstGeom>
          <a:noFill/>
          <a:ln>
            <a:noFill/>
          </a:ln>
        </p:spPr>
        <p:txBody>
          <a:bodyPr spcFirstLastPara="1" wrap="square" lIns="0" tIns="0" rIns="0" bIns="0" anchor="t" anchorCtr="0">
            <a:spAutoFit/>
          </a:bodyPr>
          <a:lstStyle/>
          <a:p>
            <a:pPr marL="0" marR="0" lvl="0" indent="0" algn="l" rtl="0">
              <a:lnSpc>
                <a:spcPct val="168000"/>
              </a:lnSpc>
              <a:spcBef>
                <a:spcPts val="0"/>
              </a:spcBef>
              <a:spcAft>
                <a:spcPts val="0"/>
              </a:spcAft>
              <a:buNone/>
            </a:pPr>
            <a:r>
              <a:rPr lang="en-US" sz="1100">
                <a:solidFill>
                  <a:srgbClr val="231F20"/>
                </a:solidFill>
                <a:latin typeface="Poppins" panose="00000500000000000000"/>
                <a:ea typeface="Poppins" panose="00000500000000000000"/>
                <a:cs typeface="Poppins" panose="00000500000000000000"/>
                <a:sym typeface="Poppins" panose="00000500000000000000"/>
              </a:rPr>
              <a:t>Prokuratūras struktūrvienību darbu kontrolē </a:t>
            </a:r>
            <a:r>
              <a:rPr lang="en-US" sz="1100">
                <a:solidFill>
                  <a:srgbClr val="231F20"/>
                </a:solidFill>
                <a:highlight>
                  <a:schemeClr val="dk2"/>
                </a:highlight>
                <a:latin typeface="Poppins" panose="00000500000000000000"/>
                <a:ea typeface="Poppins" panose="00000500000000000000"/>
                <a:cs typeface="Poppins" panose="00000500000000000000"/>
                <a:sym typeface="Poppins" panose="00000500000000000000"/>
              </a:rPr>
              <a:t> </a:t>
            </a:r>
            <a:r>
              <a:rPr lang="en-US" sz="1100">
                <a:solidFill>
                  <a:srgbClr val="F2F2F2"/>
                </a:solidFill>
                <a:highlight>
                  <a:schemeClr val="dk2"/>
                </a:highlight>
                <a:latin typeface="Poppins" panose="00000500000000000000"/>
                <a:ea typeface="Poppins" panose="00000500000000000000"/>
                <a:cs typeface="Poppins" panose="00000500000000000000"/>
                <a:sym typeface="Poppins" panose="00000500000000000000"/>
              </a:rPr>
              <a:t>ģenerālprokurors</a:t>
            </a:r>
            <a:r>
              <a:rPr lang="en-US" sz="1100">
                <a:solidFill>
                  <a:srgbClr val="231F20"/>
                </a:solidFill>
                <a:highlight>
                  <a:schemeClr val="dk2"/>
                </a:highlight>
                <a:latin typeface="Poppins" panose="00000500000000000000"/>
                <a:ea typeface="Poppins" panose="00000500000000000000"/>
                <a:cs typeface="Poppins" panose="00000500000000000000"/>
                <a:sym typeface="Poppins" panose="00000500000000000000"/>
              </a:rPr>
              <a:t>,</a:t>
            </a:r>
            <a:r>
              <a:rPr lang="en-US" sz="1100">
                <a:solidFill>
                  <a:srgbClr val="231F20"/>
                </a:solidFill>
                <a:latin typeface="Poppins" panose="00000500000000000000"/>
                <a:ea typeface="Poppins" panose="00000500000000000000"/>
                <a:cs typeface="Poppins" panose="00000500000000000000"/>
                <a:sym typeface="Poppins" panose="00000500000000000000"/>
              </a:rPr>
              <a:t> kurš atbilstoši valsts budžeta līdzekļiem nosaka arī to iekšējo struktūru un štatus. Ģenerālprokuroru amatā ieceļ Saeima.</a:t>
            </a:r>
            <a:endParaRPr sz="1100">
              <a:solidFill>
                <a:srgbClr val="231F20"/>
              </a:solidFill>
              <a:latin typeface="Poppins" panose="00000500000000000000"/>
              <a:ea typeface="Poppins" panose="00000500000000000000"/>
              <a:cs typeface="Poppins" panose="00000500000000000000"/>
              <a:sym typeface="Poppins" panose="00000500000000000000"/>
            </a:endParaRPr>
          </a:p>
        </p:txBody>
      </p:sp>
      <p:grpSp>
        <p:nvGrpSpPr>
          <p:cNvPr id="347" name="Google Shape;347;p35"/>
          <p:cNvGrpSpPr/>
          <p:nvPr/>
        </p:nvGrpSpPr>
        <p:grpSpPr>
          <a:xfrm>
            <a:off x="0" y="4788569"/>
            <a:ext cx="9144000" cy="354931"/>
            <a:chOff x="0" y="6384759"/>
            <a:chExt cx="12192000" cy="473241"/>
          </a:xfrm>
        </p:grpSpPr>
        <p:sp>
          <p:nvSpPr>
            <p:cNvPr id="348" name="Google Shape;348;p35"/>
            <p:cNvSpPr/>
            <p:nvPr/>
          </p:nvSpPr>
          <p:spPr>
            <a:xfrm>
              <a:off x="0" y="6384759"/>
              <a:ext cx="12192000" cy="232108"/>
            </a:xfrm>
            <a:prstGeom prst="rect">
              <a:avLst/>
            </a:prstGeom>
            <a:solidFill>
              <a:srgbClr val="82061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panose="020B0604020202020204"/>
                <a:ea typeface="Arial" panose="020B0604020202020204"/>
                <a:cs typeface="Arial" panose="020B0604020202020204"/>
                <a:sym typeface="Arial" panose="020B0604020202020204"/>
              </a:endParaRPr>
            </a:p>
          </p:txBody>
        </p:sp>
        <p:sp>
          <p:nvSpPr>
            <p:cNvPr id="349" name="Google Shape;349;p35"/>
            <p:cNvSpPr/>
            <p:nvPr/>
          </p:nvSpPr>
          <p:spPr>
            <a:xfrm>
              <a:off x="0" y="6448425"/>
              <a:ext cx="12192000" cy="409575"/>
            </a:xfrm>
            <a:prstGeom prst="rect">
              <a:avLst/>
            </a:prstGeom>
            <a:solidFill>
              <a:srgbClr val="06064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panose="020F0502020204030204"/>
                <a:ea typeface="Calibri" panose="020F0502020204030204"/>
                <a:cs typeface="Calibri" panose="020F0502020204030204"/>
                <a:sym typeface="Calibri" panose="020F0502020204030204"/>
              </a:endParaRPr>
            </a:p>
          </p:txBody>
        </p:sp>
      </p:grpSp>
      <p:sp>
        <p:nvSpPr>
          <p:cNvPr id="350" name="Google Shape;350;p35"/>
          <p:cNvSpPr/>
          <p:nvPr/>
        </p:nvSpPr>
        <p:spPr>
          <a:xfrm>
            <a:off x="0" y="112134"/>
            <a:ext cx="764005" cy="307181"/>
          </a:xfrm>
          <a:prstGeom prst="rect">
            <a:avLst/>
          </a:prstGeom>
          <a:solidFill>
            <a:srgbClr val="06064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panose="020B0604020202020204"/>
              <a:ea typeface="Arial" panose="020B0604020202020204"/>
              <a:cs typeface="Arial" panose="020B0604020202020204"/>
              <a:sym typeface="Arial" panose="020B0604020202020204"/>
            </a:endParaRPr>
          </a:p>
        </p:txBody>
      </p:sp>
      <p:sp>
        <p:nvSpPr>
          <p:cNvPr id="351" name="Google Shape;351;p35"/>
          <p:cNvSpPr txBox="1">
            <a:spLocks noGrp="1"/>
          </p:cNvSpPr>
          <p:nvPr>
            <p:ph type="ftr" idx="11"/>
          </p:nvPr>
        </p:nvSpPr>
        <p:spPr>
          <a:xfrm>
            <a:off x="78206" y="4836319"/>
            <a:ext cx="8982169" cy="298429"/>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US" sz="1000">
                <a:solidFill>
                  <a:srgbClr val="D8D8D8"/>
                </a:solidFill>
                <a:latin typeface="Poppins" panose="00000500000000000000"/>
                <a:ea typeface="Poppins" panose="00000500000000000000"/>
                <a:cs typeface="Poppins" panose="00000500000000000000"/>
                <a:sym typeface="Poppins" panose="00000500000000000000"/>
              </a:rPr>
              <a:t>Latvijas Republikas prokuratūra</a:t>
            </a:r>
            <a:endParaRPr sz="1000">
              <a:solidFill>
                <a:srgbClr val="D8D8D8"/>
              </a:solidFill>
              <a:latin typeface="Poppins" panose="00000500000000000000"/>
              <a:ea typeface="Poppins" panose="00000500000000000000"/>
              <a:cs typeface="Poppins" panose="00000500000000000000"/>
              <a:sym typeface="Poppins" panose="00000500000000000000"/>
            </a:endParaRPr>
          </a:p>
        </p:txBody>
      </p:sp>
      <p:grpSp>
        <p:nvGrpSpPr>
          <p:cNvPr id="352" name="Google Shape;352;p35"/>
          <p:cNvGrpSpPr/>
          <p:nvPr/>
        </p:nvGrpSpPr>
        <p:grpSpPr>
          <a:xfrm>
            <a:off x="5016363" y="6124429"/>
            <a:ext cx="5515869" cy="113344"/>
            <a:chOff x="0" y="-19050"/>
            <a:chExt cx="3682024" cy="386439"/>
          </a:xfrm>
        </p:grpSpPr>
        <p:sp>
          <p:nvSpPr>
            <p:cNvPr id="353" name="Google Shape;353;p35"/>
            <p:cNvSpPr/>
            <p:nvPr/>
          </p:nvSpPr>
          <p:spPr>
            <a:xfrm>
              <a:off x="0" y="0"/>
              <a:ext cx="3682024" cy="367389"/>
            </a:xfrm>
            <a:custGeom>
              <a:avLst/>
              <a:gdLst/>
              <a:ahLst/>
              <a:cxnLst/>
              <a:rect l="l" t="t" r="r" b="b"/>
              <a:pathLst>
                <a:path w="3682024" h="367389" extrusionOk="0">
                  <a:moveTo>
                    <a:pt x="0" y="0"/>
                  </a:moveTo>
                  <a:lnTo>
                    <a:pt x="3682024" y="0"/>
                  </a:lnTo>
                  <a:lnTo>
                    <a:pt x="3682024" y="367389"/>
                  </a:lnTo>
                  <a:lnTo>
                    <a:pt x="0" y="367389"/>
                  </a:lnTo>
                  <a:close/>
                </a:path>
              </a:pathLst>
            </a:custGeom>
            <a:solidFill>
              <a:srgbClr val="EFEFE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900">
                <a:solidFill>
                  <a:schemeClr val="dk1"/>
                </a:solidFill>
                <a:latin typeface="DM Sans"/>
                <a:ea typeface="DM Sans"/>
                <a:cs typeface="DM Sans"/>
                <a:sym typeface="DM Sans"/>
              </a:endParaRPr>
            </a:p>
          </p:txBody>
        </p:sp>
        <p:sp>
          <p:nvSpPr>
            <p:cNvPr id="354" name="Google Shape;354;p35"/>
            <p:cNvSpPr txBox="1"/>
            <p:nvPr/>
          </p:nvSpPr>
          <p:spPr>
            <a:xfrm>
              <a:off x="0" y="-19050"/>
              <a:ext cx="3682024" cy="386439"/>
            </a:xfrm>
            <a:prstGeom prst="rect">
              <a:avLst/>
            </a:prstGeom>
            <a:noFill/>
            <a:ln>
              <a:noFill/>
            </a:ln>
          </p:spPr>
          <p:txBody>
            <a:bodyPr spcFirstLastPara="1" wrap="square" lIns="38100" tIns="38100" rIns="38100" bIns="38100" anchor="ctr" anchorCtr="0">
              <a:noAutofit/>
            </a:bodyPr>
            <a:lstStyle/>
            <a:p>
              <a:pPr marL="0" marR="0" lvl="0" indent="0" algn="ctr" rtl="0">
                <a:spcBef>
                  <a:spcPts val="0"/>
                </a:spcBef>
                <a:spcAft>
                  <a:spcPts val="0"/>
                </a:spcAft>
                <a:buNone/>
              </a:pPr>
              <a:endParaRPr sz="900">
                <a:solidFill>
                  <a:schemeClr val="dk1"/>
                </a:solidFill>
                <a:latin typeface="DM Sans"/>
                <a:ea typeface="DM Sans"/>
                <a:cs typeface="DM Sans"/>
                <a:sym typeface="DM Sans"/>
              </a:endParaRPr>
            </a:p>
          </p:txBody>
        </p:sp>
      </p:grpSp>
      <p:sp>
        <p:nvSpPr>
          <p:cNvPr id="355" name="Google Shape;355;p35"/>
          <p:cNvSpPr/>
          <p:nvPr/>
        </p:nvSpPr>
        <p:spPr>
          <a:xfrm>
            <a:off x="2329393" y="1622509"/>
            <a:ext cx="1310640" cy="1764665"/>
          </a:xfrm>
          <a:custGeom>
            <a:avLst/>
            <a:gdLst/>
            <a:ahLst/>
            <a:cxnLst/>
            <a:rect l="l" t="t" r="r" b="b"/>
            <a:pathLst>
              <a:path w="3800302" h="5261956" extrusionOk="0">
                <a:moveTo>
                  <a:pt x="0" y="0"/>
                </a:moveTo>
                <a:lnTo>
                  <a:pt x="3800302" y="0"/>
                </a:lnTo>
                <a:lnTo>
                  <a:pt x="3800302" y="5261956"/>
                </a:lnTo>
                <a:lnTo>
                  <a:pt x="0" y="5261956"/>
                </a:lnTo>
                <a:lnTo>
                  <a:pt x="0" y="0"/>
                </a:lnTo>
                <a:close/>
              </a:path>
            </a:pathLst>
          </a:custGeom>
          <a:blipFill rotWithShape="1">
            <a:blip r:embed="rId3"/>
            <a:stretch>
              <a:fillRect/>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356" name="Google Shape;356;p35"/>
          <p:cNvSpPr/>
          <p:nvPr/>
        </p:nvSpPr>
        <p:spPr>
          <a:xfrm>
            <a:off x="3743594" y="1622721"/>
            <a:ext cx="1189688" cy="1780001"/>
          </a:xfrm>
          <a:custGeom>
            <a:avLst/>
            <a:gdLst/>
            <a:ahLst/>
            <a:cxnLst/>
            <a:rect l="l" t="t" r="r" b="b"/>
            <a:pathLst>
              <a:path w="2714586" h="4071880" extrusionOk="0">
                <a:moveTo>
                  <a:pt x="0" y="0"/>
                </a:moveTo>
                <a:lnTo>
                  <a:pt x="2714586" y="0"/>
                </a:lnTo>
                <a:lnTo>
                  <a:pt x="2714586" y="4071880"/>
                </a:lnTo>
                <a:lnTo>
                  <a:pt x="0" y="4071880"/>
                </a:lnTo>
                <a:lnTo>
                  <a:pt x="0" y="0"/>
                </a:lnTo>
                <a:close/>
              </a:path>
            </a:pathLst>
          </a:custGeom>
          <a:blipFill rotWithShape="1">
            <a:blip r:embed="rId4"/>
            <a:stretch>
              <a:fillRect/>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357" name="Google Shape;357;p35"/>
          <p:cNvSpPr/>
          <p:nvPr/>
        </p:nvSpPr>
        <p:spPr>
          <a:xfrm>
            <a:off x="5036938" y="1622721"/>
            <a:ext cx="1481208" cy="1780001"/>
          </a:xfrm>
          <a:custGeom>
            <a:avLst/>
            <a:gdLst/>
            <a:ahLst/>
            <a:cxnLst/>
            <a:rect l="l" t="t" r="r" b="b"/>
            <a:pathLst>
              <a:path w="3456573" h="4071880" extrusionOk="0">
                <a:moveTo>
                  <a:pt x="0" y="0"/>
                </a:moveTo>
                <a:lnTo>
                  <a:pt x="3456574" y="0"/>
                </a:lnTo>
                <a:lnTo>
                  <a:pt x="3456574" y="4071880"/>
                </a:lnTo>
                <a:lnTo>
                  <a:pt x="0" y="4071880"/>
                </a:lnTo>
                <a:lnTo>
                  <a:pt x="0" y="0"/>
                </a:lnTo>
                <a:close/>
              </a:path>
            </a:pathLst>
          </a:custGeom>
          <a:blipFill rotWithShape="1">
            <a:blip r:embed="rId5"/>
            <a:stretch>
              <a:fillRect/>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358" name="Google Shape;358;p35"/>
          <p:cNvSpPr/>
          <p:nvPr/>
        </p:nvSpPr>
        <p:spPr>
          <a:xfrm>
            <a:off x="6621803" y="1622721"/>
            <a:ext cx="1261928" cy="1780001"/>
          </a:xfrm>
          <a:custGeom>
            <a:avLst/>
            <a:gdLst/>
            <a:ahLst/>
            <a:cxnLst/>
            <a:rect l="l" t="t" r="r" b="b"/>
            <a:pathLst>
              <a:path w="2986045" h="4071880" extrusionOk="0">
                <a:moveTo>
                  <a:pt x="0" y="0"/>
                </a:moveTo>
                <a:lnTo>
                  <a:pt x="2986045" y="0"/>
                </a:lnTo>
                <a:lnTo>
                  <a:pt x="2986045" y="4071880"/>
                </a:lnTo>
                <a:lnTo>
                  <a:pt x="0" y="4071880"/>
                </a:lnTo>
                <a:lnTo>
                  <a:pt x="0" y="0"/>
                </a:lnTo>
                <a:close/>
              </a:path>
            </a:pathLst>
          </a:custGeom>
          <a:blipFill rotWithShape="1">
            <a:blip r:embed="rId6"/>
            <a:stretch>
              <a:fillRect/>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359" name="Google Shape;359;p35"/>
          <p:cNvSpPr txBox="1"/>
          <p:nvPr/>
        </p:nvSpPr>
        <p:spPr>
          <a:xfrm>
            <a:off x="2372573" y="3517984"/>
            <a:ext cx="1310640" cy="27686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dirty="0">
                <a:solidFill>
                  <a:srgbClr val="060644"/>
                </a:solidFill>
                <a:latin typeface="Poppins" panose="00000500000000000000"/>
                <a:ea typeface="Poppins" panose="00000500000000000000"/>
                <a:cs typeface="Poppins" panose="00000500000000000000"/>
                <a:sym typeface="Poppins" panose="00000500000000000000"/>
              </a:rPr>
              <a:t>Juris </a:t>
            </a:r>
            <a:r>
              <a:rPr lang="en-US" sz="900" b="1" dirty="0" err="1">
                <a:solidFill>
                  <a:srgbClr val="060644"/>
                </a:solidFill>
                <a:latin typeface="Poppins" panose="00000500000000000000"/>
                <a:ea typeface="Poppins" panose="00000500000000000000"/>
                <a:cs typeface="Poppins" panose="00000500000000000000"/>
                <a:sym typeface="Poppins" panose="00000500000000000000"/>
              </a:rPr>
              <a:t>Stukāns</a:t>
            </a:r>
            <a:endParaRPr sz="900" b="1" dirty="0">
              <a:solidFill>
                <a:srgbClr val="060644"/>
              </a:solidFill>
              <a:latin typeface="Poppins" panose="00000500000000000000"/>
              <a:ea typeface="Poppins" panose="00000500000000000000"/>
              <a:cs typeface="Poppins" panose="00000500000000000000"/>
              <a:sym typeface="Poppins" panose="00000500000000000000"/>
            </a:endParaRPr>
          </a:p>
          <a:p>
            <a:pPr marL="0" marR="0" lvl="0" indent="0" algn="ctr" rtl="0">
              <a:spcBef>
                <a:spcPts val="0"/>
              </a:spcBef>
              <a:spcAft>
                <a:spcPts val="0"/>
              </a:spcAft>
              <a:buNone/>
            </a:pPr>
            <a:r>
              <a:rPr lang="lv-LV" sz="900" dirty="0">
                <a:solidFill>
                  <a:srgbClr val="060644"/>
                </a:solidFill>
                <a:latin typeface="Poppins" panose="00000500000000000000"/>
                <a:ea typeface="Poppins" panose="00000500000000000000"/>
                <a:cs typeface="Poppins" panose="00000500000000000000"/>
                <a:sym typeface="Poppins" panose="00000500000000000000"/>
              </a:rPr>
              <a:t>(2020-2025)</a:t>
            </a:r>
          </a:p>
        </p:txBody>
      </p:sp>
      <p:sp>
        <p:nvSpPr>
          <p:cNvPr id="360" name="Google Shape;360;p35"/>
          <p:cNvSpPr txBox="1"/>
          <p:nvPr/>
        </p:nvSpPr>
        <p:spPr>
          <a:xfrm>
            <a:off x="3420109" y="3520477"/>
            <a:ext cx="1836600" cy="2772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dirty="0" err="1">
                <a:solidFill>
                  <a:srgbClr val="060644"/>
                </a:solidFill>
                <a:latin typeface="Poppins" panose="00000500000000000000"/>
                <a:ea typeface="Poppins" panose="00000500000000000000"/>
                <a:cs typeface="Poppins" panose="00000500000000000000"/>
                <a:sym typeface="Poppins" panose="00000500000000000000"/>
              </a:rPr>
              <a:t>Ēriks</a:t>
            </a:r>
            <a:r>
              <a:rPr lang="en-US" sz="900" b="1" dirty="0">
                <a:solidFill>
                  <a:srgbClr val="060644"/>
                </a:solidFill>
                <a:latin typeface="Poppins" panose="00000500000000000000"/>
                <a:ea typeface="Poppins" panose="00000500000000000000"/>
                <a:cs typeface="Poppins" panose="00000500000000000000"/>
                <a:sym typeface="Poppins" panose="00000500000000000000"/>
              </a:rPr>
              <a:t> </a:t>
            </a:r>
            <a:r>
              <a:rPr lang="en-US" sz="900" b="1" dirty="0" err="1">
                <a:solidFill>
                  <a:srgbClr val="060644"/>
                </a:solidFill>
                <a:latin typeface="Poppins" panose="00000500000000000000"/>
                <a:ea typeface="Poppins" panose="00000500000000000000"/>
                <a:cs typeface="Poppins" panose="00000500000000000000"/>
                <a:sym typeface="Poppins" panose="00000500000000000000"/>
              </a:rPr>
              <a:t>Kalnmeiers</a:t>
            </a:r>
            <a:r>
              <a:rPr lang="en-US" sz="900" b="1" dirty="0">
                <a:solidFill>
                  <a:srgbClr val="060644"/>
                </a:solidFill>
                <a:latin typeface="Poppins" panose="00000500000000000000"/>
                <a:ea typeface="Poppins" panose="00000500000000000000"/>
                <a:cs typeface="Poppins" panose="00000500000000000000"/>
                <a:sym typeface="Poppins" panose="00000500000000000000"/>
              </a:rPr>
              <a:t> </a:t>
            </a:r>
            <a:endParaRPr sz="900" b="1" dirty="0">
              <a:solidFill>
                <a:srgbClr val="060644"/>
              </a:solidFill>
              <a:latin typeface="Poppins" panose="00000500000000000000"/>
              <a:ea typeface="Poppins" panose="00000500000000000000"/>
              <a:cs typeface="Poppins" panose="00000500000000000000"/>
              <a:sym typeface="Poppins" panose="00000500000000000000"/>
            </a:endParaRPr>
          </a:p>
          <a:p>
            <a:pPr marL="0" marR="0" lvl="0" indent="0" algn="ctr" rtl="0">
              <a:spcBef>
                <a:spcPts val="0"/>
              </a:spcBef>
              <a:spcAft>
                <a:spcPts val="0"/>
              </a:spcAft>
              <a:buNone/>
            </a:pPr>
            <a:r>
              <a:rPr lang="en-US" sz="900" dirty="0">
                <a:solidFill>
                  <a:srgbClr val="060644"/>
                </a:solidFill>
                <a:latin typeface="Poppins" panose="00000500000000000000"/>
                <a:ea typeface="Poppins" panose="00000500000000000000"/>
                <a:cs typeface="Poppins" panose="00000500000000000000"/>
                <a:sym typeface="Poppins" panose="00000500000000000000"/>
              </a:rPr>
              <a:t>(2010-2020)</a:t>
            </a:r>
            <a:endParaRPr sz="900" dirty="0">
              <a:solidFill>
                <a:srgbClr val="060644"/>
              </a:solidFill>
              <a:latin typeface="Poppins" panose="00000500000000000000"/>
              <a:ea typeface="Poppins" panose="00000500000000000000"/>
              <a:cs typeface="Poppins" panose="00000500000000000000"/>
              <a:sym typeface="Poppins" panose="00000500000000000000"/>
            </a:endParaRPr>
          </a:p>
        </p:txBody>
      </p:sp>
      <p:sp>
        <p:nvSpPr>
          <p:cNvPr id="361" name="Google Shape;361;p35"/>
          <p:cNvSpPr txBox="1"/>
          <p:nvPr/>
        </p:nvSpPr>
        <p:spPr>
          <a:xfrm>
            <a:off x="4982144" y="3524853"/>
            <a:ext cx="1590900" cy="2772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dirty="0">
                <a:solidFill>
                  <a:srgbClr val="060644"/>
                </a:solidFill>
                <a:latin typeface="Poppins" panose="00000500000000000000"/>
                <a:ea typeface="Poppins" panose="00000500000000000000"/>
                <a:cs typeface="Poppins" panose="00000500000000000000"/>
                <a:sym typeface="Poppins" panose="00000500000000000000"/>
              </a:rPr>
              <a:t>Jānis </a:t>
            </a:r>
            <a:r>
              <a:rPr lang="en-US" sz="900" b="1" dirty="0" err="1">
                <a:solidFill>
                  <a:srgbClr val="060644"/>
                </a:solidFill>
                <a:latin typeface="Poppins" panose="00000500000000000000"/>
                <a:ea typeface="Poppins" panose="00000500000000000000"/>
                <a:cs typeface="Poppins" panose="00000500000000000000"/>
                <a:sym typeface="Poppins" panose="00000500000000000000"/>
              </a:rPr>
              <a:t>Maizītis</a:t>
            </a:r>
            <a:r>
              <a:rPr lang="en-US" sz="900" b="1" dirty="0">
                <a:solidFill>
                  <a:srgbClr val="060644"/>
                </a:solidFill>
                <a:latin typeface="Poppins" panose="00000500000000000000"/>
                <a:ea typeface="Poppins" panose="00000500000000000000"/>
                <a:cs typeface="Poppins" panose="00000500000000000000"/>
                <a:sym typeface="Poppins" panose="00000500000000000000"/>
              </a:rPr>
              <a:t> </a:t>
            </a:r>
            <a:endParaRPr sz="900" b="1" dirty="0">
              <a:solidFill>
                <a:srgbClr val="060644"/>
              </a:solidFill>
              <a:latin typeface="Poppins" panose="00000500000000000000"/>
              <a:ea typeface="Poppins" panose="00000500000000000000"/>
              <a:cs typeface="Poppins" panose="00000500000000000000"/>
              <a:sym typeface="Poppins" panose="00000500000000000000"/>
            </a:endParaRPr>
          </a:p>
          <a:p>
            <a:pPr marL="0" marR="0" lvl="0" indent="0" algn="ctr" rtl="0">
              <a:spcBef>
                <a:spcPts val="0"/>
              </a:spcBef>
              <a:spcAft>
                <a:spcPts val="0"/>
              </a:spcAft>
              <a:buNone/>
            </a:pPr>
            <a:r>
              <a:rPr lang="en-US" sz="900" dirty="0">
                <a:solidFill>
                  <a:srgbClr val="060644"/>
                </a:solidFill>
                <a:latin typeface="Poppins" panose="00000500000000000000"/>
                <a:ea typeface="Poppins" panose="00000500000000000000"/>
                <a:cs typeface="Poppins" panose="00000500000000000000"/>
                <a:sym typeface="Poppins" panose="00000500000000000000"/>
              </a:rPr>
              <a:t>(2000-2010)</a:t>
            </a:r>
            <a:endParaRPr sz="900" dirty="0">
              <a:solidFill>
                <a:srgbClr val="060644"/>
              </a:solidFill>
              <a:latin typeface="Poppins" panose="00000500000000000000"/>
              <a:ea typeface="Poppins" panose="00000500000000000000"/>
              <a:cs typeface="Poppins" panose="00000500000000000000"/>
              <a:sym typeface="Poppins" panose="00000500000000000000"/>
            </a:endParaRPr>
          </a:p>
        </p:txBody>
      </p:sp>
      <p:sp>
        <p:nvSpPr>
          <p:cNvPr id="362" name="Google Shape;362;p35"/>
          <p:cNvSpPr txBox="1"/>
          <p:nvPr/>
        </p:nvSpPr>
        <p:spPr>
          <a:xfrm>
            <a:off x="6455002" y="3524853"/>
            <a:ext cx="1680000" cy="2772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dirty="0">
                <a:solidFill>
                  <a:srgbClr val="060644"/>
                </a:solidFill>
                <a:latin typeface="Poppins" panose="00000500000000000000"/>
                <a:ea typeface="Poppins" panose="00000500000000000000"/>
                <a:cs typeface="Poppins" panose="00000500000000000000"/>
                <a:sym typeface="Poppins" panose="00000500000000000000"/>
              </a:rPr>
              <a:t>Jānis Skrastiņš </a:t>
            </a:r>
            <a:endParaRPr sz="900" b="1" dirty="0">
              <a:solidFill>
                <a:srgbClr val="060644"/>
              </a:solidFill>
              <a:latin typeface="Poppins" panose="00000500000000000000"/>
              <a:ea typeface="Poppins" panose="00000500000000000000"/>
              <a:cs typeface="Poppins" panose="00000500000000000000"/>
              <a:sym typeface="Poppins" panose="00000500000000000000"/>
            </a:endParaRPr>
          </a:p>
          <a:p>
            <a:pPr marL="0" marR="0" lvl="0" indent="0" algn="ctr" rtl="0">
              <a:spcBef>
                <a:spcPts val="0"/>
              </a:spcBef>
              <a:spcAft>
                <a:spcPts val="0"/>
              </a:spcAft>
              <a:buNone/>
            </a:pPr>
            <a:r>
              <a:rPr lang="en-US" sz="900" dirty="0">
                <a:solidFill>
                  <a:srgbClr val="060644"/>
                </a:solidFill>
                <a:latin typeface="Poppins" panose="00000500000000000000"/>
                <a:ea typeface="Poppins" panose="00000500000000000000"/>
                <a:cs typeface="Poppins" panose="00000500000000000000"/>
                <a:sym typeface="Poppins" panose="00000500000000000000"/>
              </a:rPr>
              <a:t>(1990-2000)</a:t>
            </a:r>
            <a:endParaRPr sz="900" dirty="0">
              <a:solidFill>
                <a:srgbClr val="060644"/>
              </a:solidFill>
              <a:latin typeface="Poppins" panose="00000500000000000000"/>
              <a:ea typeface="Poppins" panose="00000500000000000000"/>
              <a:cs typeface="Poppins" panose="00000500000000000000"/>
              <a:sym typeface="Poppins" panose="00000500000000000000"/>
            </a:endParaRPr>
          </a:p>
        </p:txBody>
      </p:sp>
      <p:sp>
        <p:nvSpPr>
          <p:cNvPr id="363" name="Google Shape;363;p35"/>
          <p:cNvSpPr txBox="1"/>
          <p:nvPr/>
        </p:nvSpPr>
        <p:spPr>
          <a:xfrm>
            <a:off x="764006" y="127984"/>
            <a:ext cx="7098632" cy="291944"/>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820613"/>
              </a:buClr>
              <a:buSzPts val="1800"/>
              <a:buFont typeface="Calibri" panose="020F0502020204030204"/>
              <a:buNone/>
            </a:pPr>
            <a:r>
              <a:rPr lang="en-US" sz="1800">
                <a:solidFill>
                  <a:srgbClr val="820613"/>
                </a:solidFill>
                <a:latin typeface="Poppins Medium" panose="00000600000000000000"/>
                <a:ea typeface="Poppins Medium" panose="00000600000000000000"/>
                <a:cs typeface="Poppins Medium" panose="00000600000000000000"/>
                <a:sym typeface="Poppins Medium" panose="00000600000000000000"/>
              </a:rPr>
              <a:t>Ģenerālprokurors</a:t>
            </a:r>
            <a:endParaRPr sz="1800">
              <a:solidFill>
                <a:srgbClr val="820613"/>
              </a:solidFill>
              <a:latin typeface="Poppins Medium" panose="00000600000000000000"/>
              <a:ea typeface="Poppins Medium" panose="00000600000000000000"/>
              <a:cs typeface="Poppins Medium" panose="00000600000000000000"/>
              <a:sym typeface="Poppins Medium" panose="00000600000000000000"/>
            </a:endParaRPr>
          </a:p>
        </p:txBody>
      </p:sp>
      <p:pic>
        <p:nvPicPr>
          <p:cNvPr id="364" name="Google Shape;364;p35" descr="A logo of a law firm&#10;&#10;Description automatically generated"/>
          <p:cNvPicPr preferRelativeResize="0"/>
          <p:nvPr/>
        </p:nvPicPr>
        <p:blipFill rotWithShape="1">
          <a:blip r:embed="rId7"/>
          <a:srcRect/>
          <a:stretch>
            <a:fillRect/>
          </a:stretch>
        </p:blipFill>
        <p:spPr>
          <a:xfrm>
            <a:off x="8529344" y="111296"/>
            <a:ext cx="519446" cy="317385"/>
          </a:xfrm>
          <a:prstGeom prst="rect">
            <a:avLst/>
          </a:prstGeom>
          <a:noFill/>
          <a:ln>
            <a:noFill/>
          </a:ln>
        </p:spPr>
      </p:pic>
      <p:pic>
        <p:nvPicPr>
          <p:cNvPr id="1026" name="Picture 2">
            <a:extLst>
              <a:ext uri="{FF2B5EF4-FFF2-40B4-BE49-F238E27FC236}">
                <a16:creationId xmlns:a16="http://schemas.microsoft.com/office/drawing/2014/main" id="{3B4BBCAD-ACD6-900D-54DB-6002DC88FE3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7025" r="32129" b="41789"/>
          <a:stretch>
            <a:fillRect/>
          </a:stretch>
        </p:blipFill>
        <p:spPr bwMode="auto">
          <a:xfrm>
            <a:off x="822238" y="1614092"/>
            <a:ext cx="1403498" cy="1764665"/>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359;p35">
            <a:extLst>
              <a:ext uri="{FF2B5EF4-FFF2-40B4-BE49-F238E27FC236}">
                <a16:creationId xmlns:a16="http://schemas.microsoft.com/office/drawing/2014/main" id="{D3D3DCE6-8D11-68FB-7119-A781914A9968}"/>
              </a:ext>
            </a:extLst>
          </p:cNvPr>
          <p:cNvSpPr txBox="1"/>
          <p:nvPr/>
        </p:nvSpPr>
        <p:spPr>
          <a:xfrm>
            <a:off x="874595" y="3517984"/>
            <a:ext cx="1310640" cy="27686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lv-LV" sz="900" b="1" dirty="0">
                <a:solidFill>
                  <a:srgbClr val="060644"/>
                </a:solidFill>
                <a:latin typeface="Poppins" panose="00000500000000000000"/>
                <a:ea typeface="Poppins" panose="00000500000000000000"/>
                <a:cs typeface="Poppins" panose="00000500000000000000"/>
                <a:sym typeface="Poppins" panose="00000500000000000000"/>
              </a:rPr>
              <a:t>Armīns </a:t>
            </a:r>
            <a:r>
              <a:rPr lang="lv-LV" sz="900" b="1" dirty="0" err="1">
                <a:solidFill>
                  <a:srgbClr val="060644"/>
                </a:solidFill>
                <a:latin typeface="Poppins" panose="00000500000000000000"/>
                <a:ea typeface="Poppins" panose="00000500000000000000"/>
                <a:cs typeface="Poppins" panose="00000500000000000000"/>
                <a:sym typeface="Poppins" panose="00000500000000000000"/>
              </a:rPr>
              <a:t>Meisters</a:t>
            </a:r>
            <a:endParaRPr sz="900" b="1" dirty="0">
              <a:solidFill>
                <a:srgbClr val="060644"/>
              </a:solidFill>
              <a:latin typeface="Poppins" panose="00000500000000000000"/>
              <a:ea typeface="Poppins" panose="00000500000000000000"/>
              <a:cs typeface="Poppins" panose="00000500000000000000"/>
              <a:sym typeface="Poppins" panose="00000500000000000000"/>
            </a:endParaRPr>
          </a:p>
          <a:p>
            <a:pPr lvl="0" algn="ctr"/>
            <a:r>
              <a:rPr lang="lv-LV" sz="900" dirty="0">
                <a:solidFill>
                  <a:srgbClr val="060644"/>
                </a:solidFill>
                <a:latin typeface="Poppins" panose="00000500000000000000"/>
                <a:ea typeface="Poppins" panose="00000500000000000000"/>
                <a:cs typeface="Poppins" panose="00000500000000000000"/>
                <a:sym typeface="Poppins" panose="00000500000000000000"/>
              </a:rPr>
              <a:t>(2025-līdz šim brīdim)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grpSp>
        <p:nvGrpSpPr>
          <p:cNvPr id="369" name="Google Shape;369;p36"/>
          <p:cNvGrpSpPr/>
          <p:nvPr/>
        </p:nvGrpSpPr>
        <p:grpSpPr>
          <a:xfrm>
            <a:off x="4033736" y="2561106"/>
            <a:ext cx="5000760" cy="1537600"/>
            <a:chOff x="0" y="-19050"/>
            <a:chExt cx="3682024" cy="765796"/>
          </a:xfrm>
        </p:grpSpPr>
        <p:sp>
          <p:nvSpPr>
            <p:cNvPr id="370" name="Google Shape;370;p36"/>
            <p:cNvSpPr/>
            <p:nvPr/>
          </p:nvSpPr>
          <p:spPr>
            <a:xfrm>
              <a:off x="0" y="0"/>
              <a:ext cx="3682024" cy="746746"/>
            </a:xfrm>
            <a:custGeom>
              <a:avLst/>
              <a:gdLst/>
              <a:ahLst/>
              <a:cxnLst/>
              <a:rect l="l" t="t" r="r" b="b"/>
              <a:pathLst>
                <a:path w="3682024" h="746746" extrusionOk="0">
                  <a:moveTo>
                    <a:pt x="0" y="0"/>
                  </a:moveTo>
                  <a:lnTo>
                    <a:pt x="3682024" y="0"/>
                  </a:lnTo>
                  <a:lnTo>
                    <a:pt x="3682024" y="746746"/>
                  </a:lnTo>
                  <a:lnTo>
                    <a:pt x="0" y="746746"/>
                  </a:lnTo>
                  <a:close/>
                </a:path>
              </a:pathLst>
            </a:custGeom>
            <a:solidFill>
              <a:srgbClr val="EFEFEF"/>
            </a:solidFill>
            <a:ln>
              <a:noFill/>
            </a:ln>
            <a:effectLst>
              <a:outerShdw blurRad="50800" dist="38100" dir="18900000" algn="bl" rotWithShape="0">
                <a:srgbClr val="000000">
                  <a:alpha val="40000"/>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100">
                <a:solidFill>
                  <a:schemeClr val="dk1"/>
                </a:solidFill>
                <a:latin typeface="DM Sans"/>
                <a:ea typeface="DM Sans"/>
                <a:cs typeface="DM Sans"/>
                <a:sym typeface="DM Sans"/>
              </a:endParaRPr>
            </a:p>
          </p:txBody>
        </p:sp>
        <p:sp>
          <p:nvSpPr>
            <p:cNvPr id="371" name="Google Shape;371;p36"/>
            <p:cNvSpPr txBox="1"/>
            <p:nvPr/>
          </p:nvSpPr>
          <p:spPr>
            <a:xfrm>
              <a:off x="0" y="-19050"/>
              <a:ext cx="3682024" cy="765796"/>
            </a:xfrm>
            <a:prstGeom prst="rect">
              <a:avLst/>
            </a:prstGeom>
            <a:noFill/>
            <a:ln>
              <a:noFill/>
            </a:ln>
            <a:effectLst>
              <a:outerShdw blurRad="50800" dist="38100" dir="18900000" algn="bl" rotWithShape="0">
                <a:srgbClr val="000000">
                  <a:alpha val="40000"/>
                </a:srgbClr>
              </a:outerShdw>
            </a:effectLst>
          </p:spPr>
          <p:txBody>
            <a:bodyPr spcFirstLastPara="1" wrap="square" lIns="38100" tIns="38100" rIns="38100" bIns="38100" anchor="ctr" anchorCtr="0">
              <a:noAutofit/>
            </a:bodyPr>
            <a:lstStyle/>
            <a:p>
              <a:pPr marL="0" marR="0" lvl="0" indent="0" algn="ctr" rtl="0">
                <a:spcBef>
                  <a:spcPts val="0"/>
                </a:spcBef>
                <a:spcAft>
                  <a:spcPts val="0"/>
                </a:spcAft>
                <a:buNone/>
              </a:pPr>
              <a:endParaRPr sz="1100">
                <a:solidFill>
                  <a:schemeClr val="dk1"/>
                </a:solidFill>
                <a:latin typeface="DM Sans"/>
                <a:ea typeface="DM Sans"/>
                <a:cs typeface="DM Sans"/>
                <a:sym typeface="DM Sans"/>
              </a:endParaRPr>
            </a:p>
          </p:txBody>
        </p:sp>
      </p:grpSp>
      <p:grpSp>
        <p:nvGrpSpPr>
          <p:cNvPr id="372" name="Google Shape;372;p36"/>
          <p:cNvGrpSpPr/>
          <p:nvPr/>
        </p:nvGrpSpPr>
        <p:grpSpPr>
          <a:xfrm>
            <a:off x="4048030" y="843807"/>
            <a:ext cx="5000760" cy="1537600"/>
            <a:chOff x="0" y="-19050"/>
            <a:chExt cx="3682024" cy="765796"/>
          </a:xfrm>
        </p:grpSpPr>
        <p:sp>
          <p:nvSpPr>
            <p:cNvPr id="373" name="Google Shape;373;p36"/>
            <p:cNvSpPr/>
            <p:nvPr/>
          </p:nvSpPr>
          <p:spPr>
            <a:xfrm>
              <a:off x="0" y="0"/>
              <a:ext cx="3682024" cy="746746"/>
            </a:xfrm>
            <a:custGeom>
              <a:avLst/>
              <a:gdLst/>
              <a:ahLst/>
              <a:cxnLst/>
              <a:rect l="l" t="t" r="r" b="b"/>
              <a:pathLst>
                <a:path w="3682024" h="746746" extrusionOk="0">
                  <a:moveTo>
                    <a:pt x="0" y="0"/>
                  </a:moveTo>
                  <a:lnTo>
                    <a:pt x="3682024" y="0"/>
                  </a:lnTo>
                  <a:lnTo>
                    <a:pt x="3682024" y="746746"/>
                  </a:lnTo>
                  <a:lnTo>
                    <a:pt x="0" y="746746"/>
                  </a:lnTo>
                  <a:close/>
                </a:path>
              </a:pathLst>
            </a:custGeom>
            <a:solidFill>
              <a:srgbClr val="EFEFEF"/>
            </a:solidFill>
            <a:ln>
              <a:noFill/>
            </a:ln>
            <a:effectLst>
              <a:outerShdw blurRad="50800" dist="38100" dir="18900000" algn="bl" rotWithShape="0">
                <a:srgbClr val="000000">
                  <a:alpha val="40000"/>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100">
                <a:solidFill>
                  <a:schemeClr val="dk1"/>
                </a:solidFill>
                <a:latin typeface="DM Sans"/>
                <a:ea typeface="DM Sans"/>
                <a:cs typeface="DM Sans"/>
                <a:sym typeface="DM Sans"/>
              </a:endParaRPr>
            </a:p>
          </p:txBody>
        </p:sp>
        <p:sp>
          <p:nvSpPr>
            <p:cNvPr id="374" name="Google Shape;374;p36"/>
            <p:cNvSpPr txBox="1"/>
            <p:nvPr/>
          </p:nvSpPr>
          <p:spPr>
            <a:xfrm>
              <a:off x="0" y="-19050"/>
              <a:ext cx="3682024" cy="765796"/>
            </a:xfrm>
            <a:prstGeom prst="rect">
              <a:avLst/>
            </a:prstGeom>
            <a:noFill/>
            <a:ln>
              <a:noFill/>
            </a:ln>
            <a:effectLst>
              <a:outerShdw blurRad="50800" dist="38100" dir="18900000" algn="bl" rotWithShape="0">
                <a:srgbClr val="000000">
                  <a:alpha val="40000"/>
                </a:srgbClr>
              </a:outerShdw>
            </a:effectLst>
          </p:spPr>
          <p:txBody>
            <a:bodyPr spcFirstLastPara="1" wrap="square" lIns="38100" tIns="38100" rIns="38100" bIns="38100" anchor="ctr" anchorCtr="0">
              <a:noAutofit/>
            </a:bodyPr>
            <a:lstStyle/>
            <a:p>
              <a:pPr marL="0" marR="0" lvl="0" indent="0" algn="ctr" rtl="0">
                <a:spcBef>
                  <a:spcPts val="0"/>
                </a:spcBef>
                <a:spcAft>
                  <a:spcPts val="0"/>
                </a:spcAft>
                <a:buNone/>
              </a:pPr>
              <a:endParaRPr sz="1100">
                <a:solidFill>
                  <a:schemeClr val="dk1"/>
                </a:solidFill>
                <a:latin typeface="DM Sans"/>
                <a:ea typeface="DM Sans"/>
                <a:cs typeface="DM Sans"/>
                <a:sym typeface="DM Sans"/>
              </a:endParaRPr>
            </a:p>
          </p:txBody>
        </p:sp>
      </p:grpSp>
      <p:grpSp>
        <p:nvGrpSpPr>
          <p:cNvPr id="375" name="Google Shape;375;p36"/>
          <p:cNvGrpSpPr/>
          <p:nvPr/>
        </p:nvGrpSpPr>
        <p:grpSpPr>
          <a:xfrm>
            <a:off x="0" y="4788569"/>
            <a:ext cx="9144000" cy="354931"/>
            <a:chOff x="0" y="6384759"/>
            <a:chExt cx="12192000" cy="473241"/>
          </a:xfrm>
        </p:grpSpPr>
        <p:sp>
          <p:nvSpPr>
            <p:cNvPr id="376" name="Google Shape;376;p36"/>
            <p:cNvSpPr/>
            <p:nvPr/>
          </p:nvSpPr>
          <p:spPr>
            <a:xfrm>
              <a:off x="0" y="6384759"/>
              <a:ext cx="12192000" cy="232108"/>
            </a:xfrm>
            <a:prstGeom prst="rect">
              <a:avLst/>
            </a:prstGeom>
            <a:solidFill>
              <a:srgbClr val="82061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panose="020B0604020202020204"/>
                <a:ea typeface="Arial" panose="020B0604020202020204"/>
                <a:cs typeface="Arial" panose="020B0604020202020204"/>
                <a:sym typeface="Arial" panose="020B0604020202020204"/>
              </a:endParaRPr>
            </a:p>
          </p:txBody>
        </p:sp>
        <p:sp>
          <p:nvSpPr>
            <p:cNvPr id="377" name="Google Shape;377;p36"/>
            <p:cNvSpPr/>
            <p:nvPr/>
          </p:nvSpPr>
          <p:spPr>
            <a:xfrm>
              <a:off x="0" y="6448425"/>
              <a:ext cx="12192000" cy="409575"/>
            </a:xfrm>
            <a:prstGeom prst="rect">
              <a:avLst/>
            </a:prstGeom>
            <a:solidFill>
              <a:srgbClr val="06064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panose="020F0502020204030204"/>
                <a:ea typeface="Calibri" panose="020F0502020204030204"/>
                <a:cs typeface="Calibri" panose="020F0502020204030204"/>
                <a:sym typeface="Calibri" panose="020F0502020204030204"/>
              </a:endParaRPr>
            </a:p>
          </p:txBody>
        </p:sp>
      </p:grpSp>
      <p:sp>
        <p:nvSpPr>
          <p:cNvPr id="378" name="Google Shape;378;p36"/>
          <p:cNvSpPr/>
          <p:nvPr/>
        </p:nvSpPr>
        <p:spPr>
          <a:xfrm>
            <a:off x="0" y="112134"/>
            <a:ext cx="764005" cy="307181"/>
          </a:xfrm>
          <a:prstGeom prst="rect">
            <a:avLst/>
          </a:prstGeom>
          <a:solidFill>
            <a:srgbClr val="06064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panose="020B0604020202020204"/>
              <a:ea typeface="Arial" panose="020B0604020202020204"/>
              <a:cs typeface="Arial" panose="020B0604020202020204"/>
              <a:sym typeface="Arial" panose="020B0604020202020204"/>
            </a:endParaRPr>
          </a:p>
        </p:txBody>
      </p:sp>
      <p:sp>
        <p:nvSpPr>
          <p:cNvPr id="379" name="Google Shape;379;p36"/>
          <p:cNvSpPr txBox="1">
            <a:spLocks noGrp="1"/>
          </p:cNvSpPr>
          <p:nvPr>
            <p:ph type="ftr" idx="11"/>
          </p:nvPr>
        </p:nvSpPr>
        <p:spPr>
          <a:xfrm>
            <a:off x="78206" y="4836319"/>
            <a:ext cx="8982169" cy="298429"/>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US" sz="1000">
                <a:solidFill>
                  <a:srgbClr val="D8D8D8"/>
                </a:solidFill>
                <a:latin typeface="Poppins" panose="00000500000000000000"/>
                <a:ea typeface="Poppins" panose="00000500000000000000"/>
                <a:cs typeface="Poppins" panose="00000500000000000000"/>
                <a:sym typeface="Poppins" panose="00000500000000000000"/>
              </a:rPr>
              <a:t>Latvijas Republikas prokuratūra</a:t>
            </a:r>
            <a:endParaRPr sz="1000">
              <a:solidFill>
                <a:srgbClr val="D8D8D8"/>
              </a:solidFill>
              <a:latin typeface="Poppins" panose="00000500000000000000"/>
              <a:ea typeface="Poppins" panose="00000500000000000000"/>
              <a:cs typeface="Poppins" panose="00000500000000000000"/>
              <a:sym typeface="Poppins" panose="00000500000000000000"/>
            </a:endParaRPr>
          </a:p>
        </p:txBody>
      </p:sp>
      <p:grpSp>
        <p:nvGrpSpPr>
          <p:cNvPr id="380" name="Google Shape;380;p36"/>
          <p:cNvGrpSpPr/>
          <p:nvPr/>
        </p:nvGrpSpPr>
        <p:grpSpPr>
          <a:xfrm>
            <a:off x="5016363" y="6124429"/>
            <a:ext cx="5515869" cy="113344"/>
            <a:chOff x="0" y="-19050"/>
            <a:chExt cx="3682024" cy="386439"/>
          </a:xfrm>
        </p:grpSpPr>
        <p:sp>
          <p:nvSpPr>
            <p:cNvPr id="381" name="Google Shape;381;p36"/>
            <p:cNvSpPr/>
            <p:nvPr/>
          </p:nvSpPr>
          <p:spPr>
            <a:xfrm>
              <a:off x="0" y="0"/>
              <a:ext cx="3682024" cy="367389"/>
            </a:xfrm>
            <a:custGeom>
              <a:avLst/>
              <a:gdLst/>
              <a:ahLst/>
              <a:cxnLst/>
              <a:rect l="l" t="t" r="r" b="b"/>
              <a:pathLst>
                <a:path w="3682024" h="367389" extrusionOk="0">
                  <a:moveTo>
                    <a:pt x="0" y="0"/>
                  </a:moveTo>
                  <a:lnTo>
                    <a:pt x="3682024" y="0"/>
                  </a:lnTo>
                  <a:lnTo>
                    <a:pt x="3682024" y="367389"/>
                  </a:lnTo>
                  <a:lnTo>
                    <a:pt x="0" y="367389"/>
                  </a:lnTo>
                  <a:close/>
                </a:path>
              </a:pathLst>
            </a:custGeom>
            <a:solidFill>
              <a:srgbClr val="EFEFE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900">
                <a:solidFill>
                  <a:schemeClr val="dk1"/>
                </a:solidFill>
                <a:latin typeface="DM Sans"/>
                <a:ea typeface="DM Sans"/>
                <a:cs typeface="DM Sans"/>
                <a:sym typeface="DM Sans"/>
              </a:endParaRPr>
            </a:p>
          </p:txBody>
        </p:sp>
        <p:sp>
          <p:nvSpPr>
            <p:cNvPr id="382" name="Google Shape;382;p36"/>
            <p:cNvSpPr txBox="1"/>
            <p:nvPr/>
          </p:nvSpPr>
          <p:spPr>
            <a:xfrm>
              <a:off x="0" y="-19050"/>
              <a:ext cx="3682024" cy="386439"/>
            </a:xfrm>
            <a:prstGeom prst="rect">
              <a:avLst/>
            </a:prstGeom>
            <a:noFill/>
            <a:ln>
              <a:noFill/>
            </a:ln>
          </p:spPr>
          <p:txBody>
            <a:bodyPr spcFirstLastPara="1" wrap="square" lIns="38100" tIns="38100" rIns="38100" bIns="38100" anchor="ctr" anchorCtr="0">
              <a:noAutofit/>
            </a:bodyPr>
            <a:lstStyle/>
            <a:p>
              <a:pPr marL="0" marR="0" lvl="0" indent="0" algn="ctr" rtl="0">
                <a:spcBef>
                  <a:spcPts val="0"/>
                </a:spcBef>
                <a:spcAft>
                  <a:spcPts val="0"/>
                </a:spcAft>
                <a:buNone/>
              </a:pPr>
              <a:endParaRPr sz="900">
                <a:solidFill>
                  <a:schemeClr val="dk1"/>
                </a:solidFill>
                <a:latin typeface="DM Sans"/>
                <a:ea typeface="DM Sans"/>
                <a:cs typeface="DM Sans"/>
                <a:sym typeface="DM Sans"/>
              </a:endParaRPr>
            </a:p>
          </p:txBody>
        </p:sp>
      </p:grpSp>
      <p:sp>
        <p:nvSpPr>
          <p:cNvPr id="383" name="Google Shape;383;p36"/>
          <p:cNvSpPr/>
          <p:nvPr/>
        </p:nvSpPr>
        <p:spPr>
          <a:xfrm>
            <a:off x="1254592" y="508004"/>
            <a:ext cx="2681539" cy="3602330"/>
          </a:xfrm>
          <a:custGeom>
            <a:avLst/>
            <a:gdLst/>
            <a:ahLst/>
            <a:cxnLst/>
            <a:rect l="l" t="t" r="r" b="b"/>
            <a:pathLst>
              <a:path w="4671059" h="6296461" extrusionOk="0">
                <a:moveTo>
                  <a:pt x="0" y="0"/>
                </a:moveTo>
                <a:lnTo>
                  <a:pt x="4671059" y="0"/>
                </a:lnTo>
                <a:lnTo>
                  <a:pt x="4671059" y="6296461"/>
                </a:lnTo>
                <a:lnTo>
                  <a:pt x="0" y="6296461"/>
                </a:lnTo>
                <a:lnTo>
                  <a:pt x="0" y="0"/>
                </a:lnTo>
                <a:close/>
              </a:path>
            </a:pathLst>
          </a:custGeom>
          <a:blipFill rotWithShape="1">
            <a:blip r:embed="rId3"/>
            <a:stretch>
              <a:fillRect/>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384" name="Google Shape;384;p36"/>
          <p:cNvSpPr txBox="1"/>
          <p:nvPr/>
        </p:nvSpPr>
        <p:spPr>
          <a:xfrm>
            <a:off x="4261543" y="991763"/>
            <a:ext cx="4545300" cy="1439100"/>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US" sz="900" b="1">
                <a:solidFill>
                  <a:schemeClr val="dk2"/>
                </a:solidFill>
                <a:latin typeface="Poppins" panose="00000500000000000000"/>
                <a:ea typeface="Poppins" panose="00000500000000000000"/>
                <a:cs typeface="Poppins" panose="00000500000000000000"/>
                <a:sym typeface="Poppins" panose="00000500000000000000"/>
              </a:rPr>
              <a:t>Prokurora zvērests (svinīgais solījums)</a:t>
            </a:r>
            <a:endParaRPr sz="900" b="1">
              <a:solidFill>
                <a:schemeClr val="dk2"/>
              </a:solidFill>
              <a:latin typeface="Poppins" panose="00000500000000000000"/>
              <a:ea typeface="Poppins" panose="00000500000000000000"/>
              <a:cs typeface="Poppins" panose="00000500000000000000"/>
              <a:sym typeface="Poppins" panose="00000500000000000000"/>
            </a:endParaRPr>
          </a:p>
          <a:p>
            <a:pPr marL="0" marR="0" lvl="0" indent="0" algn="just" rtl="0">
              <a:spcBef>
                <a:spcPts val="0"/>
              </a:spcBef>
              <a:spcAft>
                <a:spcPts val="0"/>
              </a:spcAft>
              <a:buNone/>
            </a:pPr>
            <a:endParaRPr sz="900">
              <a:solidFill>
                <a:schemeClr val="dk2"/>
              </a:solidFill>
              <a:latin typeface="Poppins" panose="00000500000000000000"/>
              <a:ea typeface="Poppins" panose="00000500000000000000"/>
              <a:cs typeface="Poppins" panose="00000500000000000000"/>
              <a:sym typeface="Poppins" panose="00000500000000000000"/>
            </a:endParaRPr>
          </a:p>
          <a:p>
            <a:pPr marL="0" marR="0" lvl="0" indent="0" algn="just" rtl="0">
              <a:spcBef>
                <a:spcPts val="0"/>
              </a:spcBef>
              <a:spcAft>
                <a:spcPts val="0"/>
              </a:spcAft>
              <a:buNone/>
            </a:pPr>
            <a:r>
              <a:rPr lang="en-US" sz="900">
                <a:solidFill>
                  <a:schemeClr val="dk2"/>
                </a:solidFill>
                <a:latin typeface="Poppins" panose="00000500000000000000"/>
                <a:ea typeface="Poppins" panose="00000500000000000000"/>
                <a:cs typeface="Poppins" panose="00000500000000000000"/>
                <a:sym typeface="Poppins" panose="00000500000000000000"/>
              </a:rPr>
              <a:t>Prokurors pēc iecelšanas amatā dod zvērestu (svinīgo solījumu):</a:t>
            </a:r>
            <a:endParaRPr sz="900">
              <a:solidFill>
                <a:schemeClr val="dk2"/>
              </a:solidFill>
              <a:latin typeface="Poppins" panose="00000500000000000000"/>
              <a:ea typeface="Poppins" panose="00000500000000000000"/>
              <a:cs typeface="Poppins" panose="00000500000000000000"/>
              <a:sym typeface="Poppins" panose="00000500000000000000"/>
            </a:endParaRPr>
          </a:p>
          <a:p>
            <a:pPr marL="0" marR="0" lvl="0" indent="0" algn="just" rtl="0">
              <a:spcBef>
                <a:spcPts val="500"/>
              </a:spcBef>
              <a:spcAft>
                <a:spcPts val="0"/>
              </a:spcAft>
              <a:buNone/>
            </a:pPr>
            <a:r>
              <a:rPr lang="en-US" sz="900">
                <a:solidFill>
                  <a:schemeClr val="dk2"/>
                </a:solidFill>
                <a:latin typeface="Poppins" panose="00000500000000000000"/>
                <a:ea typeface="Poppins" panose="00000500000000000000"/>
                <a:cs typeface="Poppins" panose="00000500000000000000"/>
                <a:sym typeface="Poppins" panose="00000500000000000000"/>
              </a:rPr>
              <a:t> "Es, uzņemoties prokurora pienākumus, apzinos man uzticēto atbildību un zvēru (svinīgi solu) būt godīgs un taisnīgs, uzticīgs Latvijas Republikai, vienmēr censties noskaidrot patiesību, nekad nenodot to, savus prokurora pienākumus veikt stingrā saskaņā ar Satversmi un likumiem."</a:t>
            </a:r>
            <a:endParaRPr sz="900">
              <a:solidFill>
                <a:schemeClr val="dk2"/>
              </a:solidFill>
              <a:latin typeface="Poppins" panose="00000500000000000000"/>
              <a:ea typeface="Poppins" panose="00000500000000000000"/>
              <a:cs typeface="Poppins" panose="00000500000000000000"/>
              <a:sym typeface="Poppins" panose="00000500000000000000"/>
            </a:endParaRPr>
          </a:p>
          <a:p>
            <a:pPr marL="0" marR="0" lvl="0" indent="0" algn="just" rtl="0">
              <a:spcBef>
                <a:spcPts val="500"/>
              </a:spcBef>
              <a:spcAft>
                <a:spcPts val="0"/>
              </a:spcAft>
              <a:buNone/>
            </a:pPr>
            <a:r>
              <a:rPr lang="en-US" sz="900">
                <a:solidFill>
                  <a:schemeClr val="dk2"/>
                </a:solidFill>
                <a:latin typeface="Poppins" panose="00000500000000000000"/>
                <a:ea typeface="Poppins" panose="00000500000000000000"/>
                <a:cs typeface="Poppins" panose="00000500000000000000"/>
                <a:sym typeface="Poppins" panose="00000500000000000000"/>
              </a:rPr>
              <a:t>Prokurora zvērestu (svinīgo solījumu) pieņem ģenerālprokurors.</a:t>
            </a:r>
            <a:endParaRPr sz="900">
              <a:solidFill>
                <a:schemeClr val="dk2"/>
              </a:solidFill>
              <a:latin typeface="Poppins" panose="00000500000000000000"/>
              <a:ea typeface="Poppins" panose="00000500000000000000"/>
              <a:cs typeface="Poppins" panose="00000500000000000000"/>
              <a:sym typeface="Poppins" panose="00000500000000000000"/>
            </a:endParaRPr>
          </a:p>
          <a:p>
            <a:pPr marL="0" marR="0" lvl="0" indent="0" algn="just" rtl="0">
              <a:spcBef>
                <a:spcPts val="500"/>
              </a:spcBef>
              <a:spcAft>
                <a:spcPts val="0"/>
              </a:spcAft>
              <a:buNone/>
            </a:pPr>
            <a:endParaRPr sz="900">
              <a:solidFill>
                <a:schemeClr val="dk2"/>
              </a:solidFill>
              <a:latin typeface="Poppins" panose="00000500000000000000"/>
              <a:ea typeface="Poppins" panose="00000500000000000000"/>
              <a:cs typeface="Poppins" panose="00000500000000000000"/>
              <a:sym typeface="Poppins" panose="00000500000000000000"/>
            </a:endParaRPr>
          </a:p>
        </p:txBody>
      </p:sp>
      <p:sp>
        <p:nvSpPr>
          <p:cNvPr id="385" name="Google Shape;385;p36"/>
          <p:cNvSpPr txBox="1"/>
          <p:nvPr/>
        </p:nvSpPr>
        <p:spPr>
          <a:xfrm>
            <a:off x="4261544" y="2942187"/>
            <a:ext cx="4545300" cy="831300"/>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US" sz="900" b="1">
                <a:solidFill>
                  <a:schemeClr val="dk2"/>
                </a:solidFill>
                <a:latin typeface="Poppins" panose="00000500000000000000"/>
                <a:ea typeface="Poppins" panose="00000500000000000000"/>
                <a:cs typeface="Poppins" panose="00000500000000000000"/>
                <a:sym typeface="Poppins" panose="00000500000000000000"/>
              </a:rPr>
              <a:t>Prokurora tērps un amata zīme</a:t>
            </a:r>
            <a:endParaRPr sz="900" b="1">
              <a:solidFill>
                <a:schemeClr val="dk2"/>
              </a:solidFill>
              <a:latin typeface="Poppins" panose="00000500000000000000"/>
              <a:ea typeface="Poppins" panose="00000500000000000000"/>
              <a:cs typeface="Poppins" panose="00000500000000000000"/>
              <a:sym typeface="Poppins" panose="00000500000000000000"/>
            </a:endParaRPr>
          </a:p>
          <a:p>
            <a:pPr marL="0" marR="0" lvl="0" indent="0" algn="just" rtl="0">
              <a:spcBef>
                <a:spcPts val="0"/>
              </a:spcBef>
              <a:spcAft>
                <a:spcPts val="0"/>
              </a:spcAft>
              <a:buNone/>
            </a:pPr>
            <a:endParaRPr sz="900">
              <a:solidFill>
                <a:schemeClr val="dk2"/>
              </a:solidFill>
              <a:latin typeface="Poppins" panose="00000500000000000000"/>
              <a:ea typeface="Poppins" panose="00000500000000000000"/>
              <a:cs typeface="Poppins" panose="00000500000000000000"/>
              <a:sym typeface="Poppins" panose="00000500000000000000"/>
            </a:endParaRPr>
          </a:p>
          <a:p>
            <a:pPr marL="0" marR="0" lvl="0" indent="0" algn="just" rtl="0">
              <a:spcBef>
                <a:spcPts val="0"/>
              </a:spcBef>
              <a:spcAft>
                <a:spcPts val="0"/>
              </a:spcAft>
              <a:buNone/>
            </a:pPr>
            <a:r>
              <a:rPr lang="en-US" sz="900">
                <a:solidFill>
                  <a:schemeClr val="dk2"/>
                </a:solidFill>
                <a:latin typeface="Poppins" panose="00000500000000000000"/>
                <a:ea typeface="Poppins" panose="00000500000000000000"/>
                <a:cs typeface="Poppins" panose="00000500000000000000"/>
                <a:sym typeface="Poppins" panose="00000500000000000000"/>
              </a:rPr>
              <a:t>Prokurori, pildot pienākumus tiesā un citos Nolikumā par prokurora tērpa un amata zīmes valkāšanas kārtību un paraugiem noteiktajos gadījumos, valkā prokurora tērpu ar tam piestiprinātu amata zīmi.</a:t>
            </a:r>
            <a:endParaRPr sz="900">
              <a:solidFill>
                <a:schemeClr val="dk2"/>
              </a:solidFill>
              <a:latin typeface="Poppins" panose="00000500000000000000"/>
              <a:ea typeface="Poppins" panose="00000500000000000000"/>
              <a:cs typeface="Poppins" panose="00000500000000000000"/>
              <a:sym typeface="Poppins" panose="00000500000000000000"/>
            </a:endParaRPr>
          </a:p>
          <a:p>
            <a:pPr marL="0" marR="0" lvl="0" indent="0" algn="just" rtl="0">
              <a:spcBef>
                <a:spcPts val="0"/>
              </a:spcBef>
              <a:spcAft>
                <a:spcPts val="0"/>
              </a:spcAft>
              <a:buNone/>
            </a:pPr>
            <a:endParaRPr sz="900">
              <a:solidFill>
                <a:schemeClr val="dk2"/>
              </a:solidFill>
              <a:latin typeface="Poppins" panose="00000500000000000000"/>
              <a:ea typeface="Poppins" panose="00000500000000000000"/>
              <a:cs typeface="Poppins" panose="00000500000000000000"/>
              <a:sym typeface="Poppins" panose="00000500000000000000"/>
            </a:endParaRPr>
          </a:p>
        </p:txBody>
      </p:sp>
      <p:sp>
        <p:nvSpPr>
          <p:cNvPr id="386" name="Google Shape;386;p36"/>
          <p:cNvSpPr txBox="1"/>
          <p:nvPr/>
        </p:nvSpPr>
        <p:spPr>
          <a:xfrm>
            <a:off x="764006" y="127984"/>
            <a:ext cx="7098632" cy="291944"/>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820613"/>
              </a:buClr>
              <a:buSzPts val="1800"/>
              <a:buFont typeface="Calibri" panose="020F0502020204030204"/>
              <a:buNone/>
            </a:pPr>
            <a:r>
              <a:rPr lang="en-US" sz="1800">
                <a:solidFill>
                  <a:srgbClr val="820613"/>
                </a:solidFill>
                <a:latin typeface="Poppins" panose="00000500000000000000"/>
                <a:ea typeface="Poppins" panose="00000500000000000000"/>
                <a:cs typeface="Poppins" panose="00000500000000000000"/>
                <a:sym typeface="Poppins" panose="00000500000000000000"/>
              </a:rPr>
              <a:t>Prokuratūras simboli</a:t>
            </a:r>
            <a:endParaRPr sz="1800">
              <a:solidFill>
                <a:srgbClr val="820613"/>
              </a:solidFill>
              <a:latin typeface="Poppins" panose="00000500000000000000"/>
              <a:ea typeface="Poppins" panose="00000500000000000000"/>
              <a:cs typeface="Poppins" panose="00000500000000000000"/>
              <a:sym typeface="Poppins" panose="00000500000000000000"/>
            </a:endParaRPr>
          </a:p>
        </p:txBody>
      </p:sp>
      <p:pic>
        <p:nvPicPr>
          <p:cNvPr id="387" name="Google Shape;387;p36" descr="A logo of a law firm&#10;&#10;Description automatically generated"/>
          <p:cNvPicPr preferRelativeResize="0"/>
          <p:nvPr/>
        </p:nvPicPr>
        <p:blipFill rotWithShape="1">
          <a:blip r:embed="rId4"/>
          <a:srcRect/>
          <a:stretch>
            <a:fillRect/>
          </a:stretch>
        </p:blipFill>
        <p:spPr>
          <a:xfrm>
            <a:off x="8529344" y="111296"/>
            <a:ext cx="519446" cy="317385"/>
          </a:xfrm>
          <a:prstGeom prst="rect">
            <a:avLst/>
          </a:prstGeom>
          <a:noFill/>
          <a:ln>
            <a:noFill/>
          </a:ln>
        </p:spPr>
      </p:pic>
      <p:sp>
        <p:nvSpPr>
          <p:cNvPr id="388" name="Google Shape;388;p36"/>
          <p:cNvSpPr/>
          <p:nvPr/>
        </p:nvSpPr>
        <p:spPr>
          <a:xfrm>
            <a:off x="452970" y="1686300"/>
            <a:ext cx="1190092" cy="1392656"/>
          </a:xfrm>
          <a:custGeom>
            <a:avLst/>
            <a:gdLst/>
            <a:ahLst/>
            <a:cxnLst/>
            <a:rect l="l" t="t" r="r" b="b"/>
            <a:pathLst>
              <a:path w="1774789" h="2179276" extrusionOk="0">
                <a:moveTo>
                  <a:pt x="0" y="0"/>
                </a:moveTo>
                <a:lnTo>
                  <a:pt x="1774789" y="0"/>
                </a:lnTo>
                <a:lnTo>
                  <a:pt x="1774789" y="2179276"/>
                </a:lnTo>
                <a:lnTo>
                  <a:pt x="0" y="2179276"/>
                </a:lnTo>
                <a:lnTo>
                  <a:pt x="0" y="0"/>
                </a:lnTo>
                <a:close/>
              </a:path>
            </a:pathLst>
          </a:custGeom>
          <a:blipFill rotWithShape="1">
            <a:blip r:embed="rId5"/>
            <a:stretch>
              <a:fillRect/>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grpSp>
        <p:nvGrpSpPr>
          <p:cNvPr id="393" name="Google Shape;393;p37"/>
          <p:cNvGrpSpPr/>
          <p:nvPr/>
        </p:nvGrpSpPr>
        <p:grpSpPr>
          <a:xfrm>
            <a:off x="3997576" y="2573057"/>
            <a:ext cx="5051215" cy="2034663"/>
            <a:chOff x="0" y="-19050"/>
            <a:chExt cx="3682024" cy="765796"/>
          </a:xfrm>
        </p:grpSpPr>
        <p:sp>
          <p:nvSpPr>
            <p:cNvPr id="394" name="Google Shape;394;p37"/>
            <p:cNvSpPr/>
            <p:nvPr/>
          </p:nvSpPr>
          <p:spPr>
            <a:xfrm>
              <a:off x="0" y="0"/>
              <a:ext cx="3682024" cy="746746"/>
            </a:xfrm>
            <a:custGeom>
              <a:avLst/>
              <a:gdLst/>
              <a:ahLst/>
              <a:cxnLst/>
              <a:rect l="l" t="t" r="r" b="b"/>
              <a:pathLst>
                <a:path w="3682024" h="746746" extrusionOk="0">
                  <a:moveTo>
                    <a:pt x="0" y="0"/>
                  </a:moveTo>
                  <a:lnTo>
                    <a:pt x="3682024" y="0"/>
                  </a:lnTo>
                  <a:lnTo>
                    <a:pt x="3682024" y="746746"/>
                  </a:lnTo>
                  <a:lnTo>
                    <a:pt x="0" y="746746"/>
                  </a:lnTo>
                  <a:close/>
                </a:path>
              </a:pathLst>
            </a:custGeom>
            <a:solidFill>
              <a:srgbClr val="EFEFEF"/>
            </a:solidFill>
            <a:ln>
              <a:noFill/>
            </a:ln>
            <a:effectLst>
              <a:outerShdw blurRad="50800" dist="38100" dir="18900000" algn="bl" rotWithShape="0">
                <a:srgbClr val="000000">
                  <a:alpha val="40000"/>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100">
                <a:solidFill>
                  <a:schemeClr val="dk1"/>
                </a:solidFill>
                <a:latin typeface="DM Sans"/>
                <a:ea typeface="DM Sans"/>
                <a:cs typeface="DM Sans"/>
                <a:sym typeface="DM Sans"/>
              </a:endParaRPr>
            </a:p>
          </p:txBody>
        </p:sp>
        <p:sp>
          <p:nvSpPr>
            <p:cNvPr id="395" name="Google Shape;395;p37"/>
            <p:cNvSpPr txBox="1"/>
            <p:nvPr/>
          </p:nvSpPr>
          <p:spPr>
            <a:xfrm>
              <a:off x="0" y="-19050"/>
              <a:ext cx="3682024" cy="765796"/>
            </a:xfrm>
            <a:prstGeom prst="rect">
              <a:avLst/>
            </a:prstGeom>
            <a:noFill/>
            <a:ln>
              <a:noFill/>
            </a:ln>
            <a:effectLst>
              <a:outerShdw blurRad="50800" dist="38100" dir="18900000" algn="bl" rotWithShape="0">
                <a:srgbClr val="000000">
                  <a:alpha val="40000"/>
                </a:srgbClr>
              </a:outerShdw>
            </a:effectLst>
          </p:spPr>
          <p:txBody>
            <a:bodyPr spcFirstLastPara="1" wrap="square" lIns="38100" tIns="38100" rIns="38100" bIns="38100" anchor="ctr" anchorCtr="0">
              <a:noAutofit/>
            </a:bodyPr>
            <a:lstStyle/>
            <a:p>
              <a:pPr marL="0" marR="0" lvl="0" indent="0" algn="ctr" rtl="0">
                <a:spcBef>
                  <a:spcPts val="0"/>
                </a:spcBef>
                <a:spcAft>
                  <a:spcPts val="0"/>
                </a:spcAft>
                <a:buNone/>
              </a:pPr>
              <a:endParaRPr sz="1100">
                <a:solidFill>
                  <a:schemeClr val="dk1"/>
                </a:solidFill>
                <a:latin typeface="DM Sans"/>
                <a:ea typeface="DM Sans"/>
                <a:cs typeface="DM Sans"/>
                <a:sym typeface="DM Sans"/>
              </a:endParaRPr>
            </a:p>
          </p:txBody>
        </p:sp>
      </p:grpSp>
      <p:grpSp>
        <p:nvGrpSpPr>
          <p:cNvPr id="396" name="Google Shape;396;p37"/>
          <p:cNvGrpSpPr/>
          <p:nvPr/>
        </p:nvGrpSpPr>
        <p:grpSpPr>
          <a:xfrm>
            <a:off x="3997576" y="628656"/>
            <a:ext cx="5051215" cy="1855113"/>
            <a:chOff x="0" y="-19050"/>
            <a:chExt cx="3682024" cy="765796"/>
          </a:xfrm>
        </p:grpSpPr>
        <p:sp>
          <p:nvSpPr>
            <p:cNvPr id="397" name="Google Shape;397;p37"/>
            <p:cNvSpPr/>
            <p:nvPr/>
          </p:nvSpPr>
          <p:spPr>
            <a:xfrm>
              <a:off x="0" y="0"/>
              <a:ext cx="3682024" cy="746746"/>
            </a:xfrm>
            <a:custGeom>
              <a:avLst/>
              <a:gdLst/>
              <a:ahLst/>
              <a:cxnLst/>
              <a:rect l="l" t="t" r="r" b="b"/>
              <a:pathLst>
                <a:path w="3682024" h="746746" extrusionOk="0">
                  <a:moveTo>
                    <a:pt x="0" y="0"/>
                  </a:moveTo>
                  <a:lnTo>
                    <a:pt x="3682024" y="0"/>
                  </a:lnTo>
                  <a:lnTo>
                    <a:pt x="3682024" y="746746"/>
                  </a:lnTo>
                  <a:lnTo>
                    <a:pt x="0" y="746746"/>
                  </a:lnTo>
                  <a:close/>
                </a:path>
              </a:pathLst>
            </a:custGeom>
            <a:solidFill>
              <a:srgbClr val="EFEFEF"/>
            </a:solidFill>
            <a:ln>
              <a:noFill/>
            </a:ln>
            <a:effectLst>
              <a:outerShdw blurRad="50800" dist="38100" dir="18900000" algn="bl" rotWithShape="0">
                <a:srgbClr val="000000">
                  <a:alpha val="40000"/>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100">
                <a:solidFill>
                  <a:schemeClr val="dk1"/>
                </a:solidFill>
                <a:latin typeface="DM Sans"/>
                <a:ea typeface="DM Sans"/>
                <a:cs typeface="DM Sans"/>
                <a:sym typeface="DM Sans"/>
              </a:endParaRPr>
            </a:p>
          </p:txBody>
        </p:sp>
        <p:sp>
          <p:nvSpPr>
            <p:cNvPr id="398" name="Google Shape;398;p37"/>
            <p:cNvSpPr txBox="1"/>
            <p:nvPr/>
          </p:nvSpPr>
          <p:spPr>
            <a:xfrm>
              <a:off x="0" y="-19050"/>
              <a:ext cx="3682024" cy="765796"/>
            </a:xfrm>
            <a:prstGeom prst="rect">
              <a:avLst/>
            </a:prstGeom>
            <a:noFill/>
            <a:ln>
              <a:noFill/>
            </a:ln>
            <a:effectLst>
              <a:outerShdw blurRad="50800" dist="38100" dir="18900000" algn="bl" rotWithShape="0">
                <a:srgbClr val="000000">
                  <a:alpha val="40000"/>
                </a:srgbClr>
              </a:outerShdw>
            </a:effectLst>
          </p:spPr>
          <p:txBody>
            <a:bodyPr spcFirstLastPara="1" wrap="square" lIns="38100" tIns="38100" rIns="38100" bIns="38100" anchor="ctr" anchorCtr="0">
              <a:noAutofit/>
            </a:bodyPr>
            <a:lstStyle/>
            <a:p>
              <a:pPr marL="0" marR="0" lvl="0" indent="0" algn="ctr" rtl="0">
                <a:spcBef>
                  <a:spcPts val="0"/>
                </a:spcBef>
                <a:spcAft>
                  <a:spcPts val="0"/>
                </a:spcAft>
                <a:buNone/>
              </a:pPr>
              <a:endParaRPr sz="1100">
                <a:solidFill>
                  <a:schemeClr val="dk1"/>
                </a:solidFill>
                <a:latin typeface="DM Sans"/>
                <a:ea typeface="DM Sans"/>
                <a:cs typeface="DM Sans"/>
                <a:sym typeface="DM Sans"/>
              </a:endParaRPr>
            </a:p>
          </p:txBody>
        </p:sp>
      </p:grpSp>
      <p:grpSp>
        <p:nvGrpSpPr>
          <p:cNvPr id="399" name="Google Shape;399;p37"/>
          <p:cNvGrpSpPr/>
          <p:nvPr/>
        </p:nvGrpSpPr>
        <p:grpSpPr>
          <a:xfrm>
            <a:off x="0" y="4788569"/>
            <a:ext cx="9144000" cy="354931"/>
            <a:chOff x="0" y="6384759"/>
            <a:chExt cx="12192000" cy="473241"/>
          </a:xfrm>
        </p:grpSpPr>
        <p:sp>
          <p:nvSpPr>
            <p:cNvPr id="400" name="Google Shape;400;p37"/>
            <p:cNvSpPr/>
            <p:nvPr/>
          </p:nvSpPr>
          <p:spPr>
            <a:xfrm>
              <a:off x="0" y="6384759"/>
              <a:ext cx="12192000" cy="232108"/>
            </a:xfrm>
            <a:prstGeom prst="rect">
              <a:avLst/>
            </a:prstGeom>
            <a:solidFill>
              <a:srgbClr val="82061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panose="020B0604020202020204"/>
                <a:ea typeface="Arial" panose="020B0604020202020204"/>
                <a:cs typeface="Arial" panose="020B0604020202020204"/>
                <a:sym typeface="Arial" panose="020B0604020202020204"/>
              </a:endParaRPr>
            </a:p>
          </p:txBody>
        </p:sp>
        <p:sp>
          <p:nvSpPr>
            <p:cNvPr id="401" name="Google Shape;401;p37"/>
            <p:cNvSpPr/>
            <p:nvPr/>
          </p:nvSpPr>
          <p:spPr>
            <a:xfrm>
              <a:off x="0" y="6448425"/>
              <a:ext cx="12192000" cy="409575"/>
            </a:xfrm>
            <a:prstGeom prst="rect">
              <a:avLst/>
            </a:prstGeom>
            <a:solidFill>
              <a:srgbClr val="06064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panose="020F0502020204030204"/>
                <a:ea typeface="Calibri" panose="020F0502020204030204"/>
                <a:cs typeface="Calibri" panose="020F0502020204030204"/>
                <a:sym typeface="Calibri" panose="020F0502020204030204"/>
              </a:endParaRPr>
            </a:p>
          </p:txBody>
        </p:sp>
      </p:grpSp>
      <p:sp>
        <p:nvSpPr>
          <p:cNvPr id="402" name="Google Shape;402;p37"/>
          <p:cNvSpPr txBox="1"/>
          <p:nvPr/>
        </p:nvSpPr>
        <p:spPr>
          <a:xfrm>
            <a:off x="675666" y="683206"/>
            <a:ext cx="7098632" cy="351037"/>
          </a:xfrm>
          <a:prstGeom prst="rect">
            <a:avLst/>
          </a:prstGeom>
          <a:noFill/>
          <a:ln>
            <a:noFill/>
          </a:ln>
        </p:spPr>
        <p:txBody>
          <a:bodyPr spcFirstLastPara="1" wrap="square" lIns="68575" tIns="34275" rIns="68575" bIns="34275" anchor="t" anchorCtr="0">
            <a:noAutofit/>
          </a:bodyPr>
          <a:lstStyle/>
          <a:p>
            <a:pPr marL="0" marR="0" lvl="0" indent="0" algn="l" rtl="0">
              <a:lnSpc>
                <a:spcPct val="120000"/>
              </a:lnSpc>
              <a:spcBef>
                <a:spcPts val="0"/>
              </a:spcBef>
              <a:spcAft>
                <a:spcPts val="0"/>
              </a:spcAft>
              <a:buClr>
                <a:schemeClr val="dk1"/>
              </a:buClr>
              <a:buSzPts val="1800"/>
              <a:buFont typeface="Play" panose="00000500000000000000"/>
              <a:buNone/>
            </a:pPr>
            <a:endParaRPr sz="1800" b="1">
              <a:solidFill>
                <a:srgbClr val="820613"/>
              </a:solidFill>
              <a:latin typeface="Calibri" panose="020F0502020204030204"/>
              <a:ea typeface="Calibri" panose="020F0502020204030204"/>
              <a:cs typeface="Calibri" panose="020F0502020204030204"/>
              <a:sym typeface="Calibri" panose="020F0502020204030204"/>
            </a:endParaRPr>
          </a:p>
        </p:txBody>
      </p:sp>
      <p:sp>
        <p:nvSpPr>
          <p:cNvPr id="403" name="Google Shape;403;p37"/>
          <p:cNvSpPr/>
          <p:nvPr/>
        </p:nvSpPr>
        <p:spPr>
          <a:xfrm>
            <a:off x="0" y="112134"/>
            <a:ext cx="764005" cy="307181"/>
          </a:xfrm>
          <a:prstGeom prst="rect">
            <a:avLst/>
          </a:prstGeom>
          <a:solidFill>
            <a:srgbClr val="06064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panose="020B0604020202020204"/>
              <a:ea typeface="Arial" panose="020B0604020202020204"/>
              <a:cs typeface="Arial" panose="020B0604020202020204"/>
              <a:sym typeface="Arial" panose="020B0604020202020204"/>
            </a:endParaRPr>
          </a:p>
        </p:txBody>
      </p:sp>
      <p:sp>
        <p:nvSpPr>
          <p:cNvPr id="404" name="Google Shape;404;p37"/>
          <p:cNvSpPr txBox="1">
            <a:spLocks noGrp="1"/>
          </p:cNvSpPr>
          <p:nvPr>
            <p:ph type="ftr" idx="11"/>
          </p:nvPr>
        </p:nvSpPr>
        <p:spPr>
          <a:xfrm>
            <a:off x="78206" y="4836319"/>
            <a:ext cx="8982169" cy="298429"/>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US" sz="1000">
                <a:solidFill>
                  <a:srgbClr val="D8D8D8"/>
                </a:solidFill>
                <a:latin typeface="Poppins" panose="00000500000000000000"/>
                <a:ea typeface="Poppins" panose="00000500000000000000"/>
                <a:cs typeface="Poppins" panose="00000500000000000000"/>
                <a:sym typeface="Poppins" panose="00000500000000000000"/>
              </a:rPr>
              <a:t>Latvijas Republikas prokuratūra</a:t>
            </a:r>
            <a:endParaRPr sz="1000">
              <a:solidFill>
                <a:srgbClr val="D8D8D8"/>
              </a:solidFill>
              <a:latin typeface="Poppins" panose="00000500000000000000"/>
              <a:ea typeface="Poppins" panose="00000500000000000000"/>
              <a:cs typeface="Poppins" panose="00000500000000000000"/>
              <a:sym typeface="Poppins" panose="00000500000000000000"/>
            </a:endParaRPr>
          </a:p>
        </p:txBody>
      </p:sp>
      <p:grpSp>
        <p:nvGrpSpPr>
          <p:cNvPr id="405" name="Google Shape;405;p37"/>
          <p:cNvGrpSpPr/>
          <p:nvPr/>
        </p:nvGrpSpPr>
        <p:grpSpPr>
          <a:xfrm>
            <a:off x="5016363" y="6124429"/>
            <a:ext cx="5515869" cy="113344"/>
            <a:chOff x="0" y="-19050"/>
            <a:chExt cx="3682024" cy="386439"/>
          </a:xfrm>
        </p:grpSpPr>
        <p:sp>
          <p:nvSpPr>
            <p:cNvPr id="406" name="Google Shape;406;p37"/>
            <p:cNvSpPr/>
            <p:nvPr/>
          </p:nvSpPr>
          <p:spPr>
            <a:xfrm>
              <a:off x="0" y="0"/>
              <a:ext cx="3682024" cy="367389"/>
            </a:xfrm>
            <a:custGeom>
              <a:avLst/>
              <a:gdLst/>
              <a:ahLst/>
              <a:cxnLst/>
              <a:rect l="l" t="t" r="r" b="b"/>
              <a:pathLst>
                <a:path w="3682024" h="367389" extrusionOk="0">
                  <a:moveTo>
                    <a:pt x="0" y="0"/>
                  </a:moveTo>
                  <a:lnTo>
                    <a:pt x="3682024" y="0"/>
                  </a:lnTo>
                  <a:lnTo>
                    <a:pt x="3682024" y="367389"/>
                  </a:lnTo>
                  <a:lnTo>
                    <a:pt x="0" y="367389"/>
                  </a:lnTo>
                  <a:close/>
                </a:path>
              </a:pathLst>
            </a:custGeom>
            <a:solidFill>
              <a:srgbClr val="EFEFE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900">
                <a:solidFill>
                  <a:schemeClr val="dk1"/>
                </a:solidFill>
                <a:latin typeface="DM Sans"/>
                <a:ea typeface="DM Sans"/>
                <a:cs typeface="DM Sans"/>
                <a:sym typeface="DM Sans"/>
              </a:endParaRPr>
            </a:p>
          </p:txBody>
        </p:sp>
        <p:sp>
          <p:nvSpPr>
            <p:cNvPr id="407" name="Google Shape;407;p37"/>
            <p:cNvSpPr txBox="1"/>
            <p:nvPr/>
          </p:nvSpPr>
          <p:spPr>
            <a:xfrm>
              <a:off x="0" y="-19050"/>
              <a:ext cx="3682024" cy="386439"/>
            </a:xfrm>
            <a:prstGeom prst="rect">
              <a:avLst/>
            </a:prstGeom>
            <a:noFill/>
            <a:ln>
              <a:noFill/>
            </a:ln>
          </p:spPr>
          <p:txBody>
            <a:bodyPr spcFirstLastPara="1" wrap="square" lIns="38100" tIns="38100" rIns="38100" bIns="38100" anchor="ctr" anchorCtr="0">
              <a:noAutofit/>
            </a:bodyPr>
            <a:lstStyle/>
            <a:p>
              <a:pPr marL="0" marR="0" lvl="0" indent="0" algn="ctr" rtl="0">
                <a:spcBef>
                  <a:spcPts val="0"/>
                </a:spcBef>
                <a:spcAft>
                  <a:spcPts val="0"/>
                </a:spcAft>
                <a:buNone/>
              </a:pPr>
              <a:endParaRPr sz="900">
                <a:solidFill>
                  <a:schemeClr val="dk1"/>
                </a:solidFill>
                <a:latin typeface="DM Sans"/>
                <a:ea typeface="DM Sans"/>
                <a:cs typeface="DM Sans"/>
                <a:sym typeface="DM Sans"/>
              </a:endParaRPr>
            </a:p>
          </p:txBody>
        </p:sp>
      </p:grpSp>
      <p:sp>
        <p:nvSpPr>
          <p:cNvPr id="408" name="Google Shape;408;p37"/>
          <p:cNvSpPr txBox="1"/>
          <p:nvPr/>
        </p:nvSpPr>
        <p:spPr>
          <a:xfrm>
            <a:off x="4152331" y="710331"/>
            <a:ext cx="4684500" cy="15546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100" b="1">
                <a:solidFill>
                  <a:srgbClr val="060644"/>
                </a:solidFill>
                <a:latin typeface="Poppins" panose="00000500000000000000"/>
                <a:ea typeface="Poppins" panose="00000500000000000000"/>
                <a:cs typeface="Poppins" panose="00000500000000000000"/>
                <a:sym typeface="Poppins" panose="00000500000000000000"/>
              </a:rPr>
              <a:t>Latvijas Republikas prokuratūras ģerbonis</a:t>
            </a:r>
            <a:endParaRPr sz="1100" b="1">
              <a:solidFill>
                <a:srgbClr val="060644"/>
              </a:solidFill>
              <a:latin typeface="Poppins" panose="00000500000000000000"/>
              <a:ea typeface="Poppins" panose="00000500000000000000"/>
              <a:cs typeface="Poppins" panose="00000500000000000000"/>
              <a:sym typeface="Poppins" panose="00000500000000000000"/>
            </a:endParaRPr>
          </a:p>
          <a:p>
            <a:pPr marL="0" marR="0" lvl="0" indent="0" algn="l" rtl="0">
              <a:spcBef>
                <a:spcPts val="0"/>
              </a:spcBef>
              <a:spcAft>
                <a:spcPts val="0"/>
              </a:spcAft>
              <a:buNone/>
            </a:pPr>
            <a:endParaRPr sz="1000">
              <a:solidFill>
                <a:srgbClr val="060644"/>
              </a:solidFill>
              <a:latin typeface="Poppins" panose="00000500000000000000"/>
              <a:ea typeface="Poppins" panose="00000500000000000000"/>
              <a:cs typeface="Poppins" panose="00000500000000000000"/>
              <a:sym typeface="Poppins" panose="00000500000000000000"/>
            </a:endParaRPr>
          </a:p>
          <a:p>
            <a:pPr marL="0" marR="0" lvl="0" indent="0" algn="just" rtl="0">
              <a:spcBef>
                <a:spcPts val="0"/>
              </a:spcBef>
              <a:spcAft>
                <a:spcPts val="0"/>
              </a:spcAft>
              <a:buNone/>
            </a:pPr>
            <a:r>
              <a:rPr lang="en-US" sz="1000">
                <a:solidFill>
                  <a:srgbClr val="060644"/>
                </a:solidFill>
                <a:latin typeface="Poppins" panose="00000500000000000000"/>
                <a:ea typeface="Poppins" panose="00000500000000000000"/>
                <a:cs typeface="Poppins" panose="00000500000000000000"/>
                <a:sym typeface="Poppins" panose="00000500000000000000"/>
              </a:rPr>
              <a:t>2004.gada 16.martā Valsts Heraldikas komisija izskatīja un apstiprināja mākslinieka Jura Ivanova veidotu Latvijas Republikas prokuratūras ģerboni. Tajā iekļauta purpura krāsas vairogā ietverta grāmata ar paragrāfa zīmi kreisajā pusē, kurai pāri ir augšup pavērsts zobens. Virs vairoga puslokā izvietotas trīs zvaigznes. Ģerboņa turētāji ir ērgļi zelta krāsā, kas balstās uz sudraba lentes ar devīzi - Dura lex, sedlex.</a:t>
            </a:r>
            <a:endParaRPr sz="1000">
              <a:solidFill>
                <a:srgbClr val="060644"/>
              </a:solidFill>
              <a:latin typeface="Poppins" panose="00000500000000000000"/>
              <a:ea typeface="Poppins" panose="00000500000000000000"/>
              <a:cs typeface="Poppins" panose="00000500000000000000"/>
              <a:sym typeface="Poppins" panose="00000500000000000000"/>
            </a:endParaRPr>
          </a:p>
          <a:p>
            <a:pPr marL="0" marR="0" lvl="0" indent="0" algn="just" rtl="0">
              <a:spcBef>
                <a:spcPts val="0"/>
              </a:spcBef>
              <a:spcAft>
                <a:spcPts val="0"/>
              </a:spcAft>
              <a:buNone/>
            </a:pPr>
            <a:r>
              <a:rPr lang="en-US" sz="1000">
                <a:solidFill>
                  <a:srgbClr val="060644"/>
                </a:solidFill>
                <a:latin typeface="Poppins" panose="00000500000000000000"/>
                <a:ea typeface="Poppins" panose="00000500000000000000"/>
                <a:cs typeface="Poppins" panose="00000500000000000000"/>
                <a:sym typeface="Poppins" panose="00000500000000000000"/>
              </a:rPr>
              <a:t>Latvijas Republikas prokuratūras ģerbonis iekļauts Ģerboņu reģistrā, norādot Latvijas Republikas prokuratūru kā ģerboņa īpašnieku.</a:t>
            </a:r>
            <a:endParaRPr sz="1000">
              <a:solidFill>
                <a:srgbClr val="060644"/>
              </a:solidFill>
              <a:latin typeface="Poppins" panose="00000500000000000000"/>
              <a:ea typeface="Poppins" panose="00000500000000000000"/>
              <a:cs typeface="Poppins" panose="00000500000000000000"/>
              <a:sym typeface="Poppins" panose="00000500000000000000"/>
            </a:endParaRPr>
          </a:p>
        </p:txBody>
      </p:sp>
      <p:sp>
        <p:nvSpPr>
          <p:cNvPr id="409" name="Google Shape;409;p37"/>
          <p:cNvSpPr txBox="1"/>
          <p:nvPr/>
        </p:nvSpPr>
        <p:spPr>
          <a:xfrm>
            <a:off x="4152331" y="2700685"/>
            <a:ext cx="4684500" cy="18522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100" b="1">
                <a:solidFill>
                  <a:schemeClr val="dk2"/>
                </a:solidFill>
                <a:latin typeface="Poppins" panose="00000500000000000000"/>
                <a:ea typeface="Poppins" panose="00000500000000000000"/>
                <a:cs typeface="Poppins" panose="00000500000000000000"/>
                <a:sym typeface="Poppins" panose="00000500000000000000"/>
              </a:rPr>
              <a:t>Latvijas Republikas prokuratūras karogs</a:t>
            </a:r>
            <a:endParaRPr sz="1100" b="1">
              <a:solidFill>
                <a:schemeClr val="dk2"/>
              </a:solidFill>
              <a:latin typeface="Poppins" panose="00000500000000000000"/>
              <a:ea typeface="Poppins" panose="00000500000000000000"/>
              <a:cs typeface="Poppins" panose="00000500000000000000"/>
              <a:sym typeface="Poppins" panose="00000500000000000000"/>
            </a:endParaRPr>
          </a:p>
          <a:p>
            <a:pPr marL="0" marR="0" lvl="0" indent="0" algn="l" rtl="0">
              <a:spcBef>
                <a:spcPts val="0"/>
              </a:spcBef>
              <a:spcAft>
                <a:spcPts val="0"/>
              </a:spcAft>
              <a:buNone/>
            </a:pPr>
            <a:endParaRPr sz="1100">
              <a:solidFill>
                <a:schemeClr val="dk2"/>
              </a:solidFill>
              <a:latin typeface="Poppins" panose="00000500000000000000"/>
              <a:ea typeface="Poppins" panose="00000500000000000000"/>
              <a:cs typeface="Poppins" panose="00000500000000000000"/>
              <a:sym typeface="Poppins" panose="00000500000000000000"/>
            </a:endParaRPr>
          </a:p>
          <a:p>
            <a:pPr marL="0" marR="0" lvl="0" indent="0" algn="l" rtl="0">
              <a:spcBef>
                <a:spcPts val="0"/>
              </a:spcBef>
              <a:spcAft>
                <a:spcPts val="0"/>
              </a:spcAft>
              <a:buNone/>
            </a:pPr>
            <a:r>
              <a:rPr lang="en-US" sz="1000">
                <a:solidFill>
                  <a:schemeClr val="dk2"/>
                </a:solidFill>
                <a:latin typeface="Poppins" panose="00000500000000000000"/>
                <a:ea typeface="Poppins" panose="00000500000000000000"/>
                <a:cs typeface="Poppins" panose="00000500000000000000"/>
                <a:sym typeface="Poppins" panose="00000500000000000000"/>
              </a:rPr>
              <a:t>Gatavojoties Latvijas Republikas prokuratūras 30. gadadienai 2020. gada 26. septembrī, tika pieņemts lēmums par Latvijas Republikas prokuratūras karoga izveidi.</a:t>
            </a:r>
            <a:endParaRPr sz="1000">
              <a:solidFill>
                <a:schemeClr val="dk2"/>
              </a:solidFill>
              <a:latin typeface="Poppins" panose="00000500000000000000"/>
              <a:ea typeface="Poppins" panose="00000500000000000000"/>
              <a:cs typeface="Poppins" panose="00000500000000000000"/>
              <a:sym typeface="Poppins" panose="00000500000000000000"/>
            </a:endParaRPr>
          </a:p>
          <a:p>
            <a:pPr marL="0" marR="0" lvl="0" indent="0" algn="l" rtl="0">
              <a:spcBef>
                <a:spcPts val="500"/>
              </a:spcBef>
              <a:spcAft>
                <a:spcPts val="0"/>
              </a:spcAft>
              <a:buNone/>
            </a:pPr>
            <a:r>
              <a:rPr lang="en-US" sz="1000">
                <a:solidFill>
                  <a:schemeClr val="dk2"/>
                </a:solidFill>
                <a:latin typeface="Poppins" panose="00000500000000000000"/>
                <a:ea typeface="Poppins" panose="00000500000000000000"/>
                <a:cs typeface="Poppins" panose="00000500000000000000"/>
                <a:sym typeface="Poppins" panose="00000500000000000000"/>
              </a:rPr>
              <a:t>Karoga dizainu izstrādāja mākslinieki Juris Ivanovs un Ilze Lībiete. Foto mākslinieki redzami kopā ar ģenerālprokuroru Juri Stukānu un karoga izgatavotāju Ausmu Apšu.</a:t>
            </a:r>
            <a:endParaRPr sz="1000">
              <a:solidFill>
                <a:schemeClr val="dk2"/>
              </a:solidFill>
              <a:latin typeface="Poppins" panose="00000500000000000000"/>
              <a:ea typeface="Poppins" panose="00000500000000000000"/>
              <a:cs typeface="Poppins" panose="00000500000000000000"/>
              <a:sym typeface="Poppins" panose="00000500000000000000"/>
            </a:endParaRPr>
          </a:p>
          <a:p>
            <a:pPr marL="0" marR="0" lvl="0" indent="0" algn="l" rtl="0">
              <a:spcBef>
                <a:spcPts val="500"/>
              </a:spcBef>
              <a:spcAft>
                <a:spcPts val="0"/>
              </a:spcAft>
              <a:buNone/>
            </a:pPr>
            <a:r>
              <a:rPr lang="en-US" sz="1000">
                <a:solidFill>
                  <a:schemeClr val="dk2"/>
                </a:solidFill>
                <a:latin typeface="Poppins" panose="00000500000000000000"/>
                <a:ea typeface="Poppins" panose="00000500000000000000"/>
                <a:cs typeface="Poppins" panose="00000500000000000000"/>
                <a:sym typeface="Poppins" panose="00000500000000000000"/>
              </a:rPr>
              <a:t>Svētku dievkalpojumā par godu Latvijas Republikas prokuratūras 30.gadadienai, karogs tika svinīgi iesvētīs ekumēniskā dievkalpojuma laikā.</a:t>
            </a:r>
            <a:endParaRPr sz="1000">
              <a:solidFill>
                <a:schemeClr val="dk2"/>
              </a:solidFill>
              <a:latin typeface="Poppins" panose="00000500000000000000"/>
              <a:ea typeface="Poppins" panose="00000500000000000000"/>
              <a:cs typeface="Poppins" panose="00000500000000000000"/>
              <a:sym typeface="Poppins" panose="00000500000000000000"/>
            </a:endParaRPr>
          </a:p>
        </p:txBody>
      </p:sp>
      <p:sp>
        <p:nvSpPr>
          <p:cNvPr id="410" name="Google Shape;410;p37"/>
          <p:cNvSpPr/>
          <p:nvPr/>
        </p:nvSpPr>
        <p:spPr>
          <a:xfrm>
            <a:off x="812996" y="764448"/>
            <a:ext cx="2345295" cy="1337091"/>
          </a:xfrm>
          <a:custGeom>
            <a:avLst/>
            <a:gdLst/>
            <a:ahLst/>
            <a:cxnLst/>
            <a:rect l="l" t="t" r="r" b="b"/>
            <a:pathLst>
              <a:path w="4001449" h="2449285" extrusionOk="0">
                <a:moveTo>
                  <a:pt x="0" y="0"/>
                </a:moveTo>
                <a:lnTo>
                  <a:pt x="4001449" y="0"/>
                </a:lnTo>
                <a:lnTo>
                  <a:pt x="4001449" y="2449286"/>
                </a:lnTo>
                <a:lnTo>
                  <a:pt x="0" y="2449286"/>
                </a:lnTo>
                <a:lnTo>
                  <a:pt x="0" y="0"/>
                </a:lnTo>
                <a:close/>
              </a:path>
            </a:pathLst>
          </a:custGeom>
          <a:blipFill rotWithShape="1">
            <a:blip r:embed="rId3"/>
            <a:stretch>
              <a:fillRect/>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411" name="Google Shape;411;p37"/>
          <p:cNvSpPr/>
          <p:nvPr/>
        </p:nvSpPr>
        <p:spPr>
          <a:xfrm>
            <a:off x="687617" y="2624216"/>
            <a:ext cx="2843651" cy="1724944"/>
          </a:xfrm>
          <a:custGeom>
            <a:avLst/>
            <a:gdLst/>
            <a:ahLst/>
            <a:cxnLst/>
            <a:rect l="l" t="t" r="r" b="b"/>
            <a:pathLst>
              <a:path w="5436908" h="3624606" extrusionOk="0">
                <a:moveTo>
                  <a:pt x="0" y="0"/>
                </a:moveTo>
                <a:lnTo>
                  <a:pt x="5436908" y="0"/>
                </a:lnTo>
                <a:lnTo>
                  <a:pt x="5436908" y="3624606"/>
                </a:lnTo>
                <a:lnTo>
                  <a:pt x="0" y="3624606"/>
                </a:lnTo>
                <a:lnTo>
                  <a:pt x="0" y="0"/>
                </a:lnTo>
                <a:close/>
              </a:path>
            </a:pathLst>
          </a:custGeom>
          <a:blipFill rotWithShape="1">
            <a:blip r:embed="rId4"/>
            <a:stretch>
              <a:fillRect/>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412" name="Google Shape;412;p37"/>
          <p:cNvSpPr txBox="1"/>
          <p:nvPr/>
        </p:nvSpPr>
        <p:spPr>
          <a:xfrm>
            <a:off x="764006" y="127984"/>
            <a:ext cx="7098632" cy="291944"/>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820613"/>
              </a:buClr>
              <a:buSzPts val="1800"/>
              <a:buFont typeface="Calibri" panose="020F0502020204030204"/>
              <a:buNone/>
            </a:pPr>
            <a:r>
              <a:rPr lang="en-US" sz="1800" b="1">
                <a:solidFill>
                  <a:srgbClr val="820613"/>
                </a:solidFill>
                <a:latin typeface="Calibri" panose="020F0502020204030204"/>
                <a:ea typeface="Calibri" panose="020F0502020204030204"/>
                <a:cs typeface="Calibri" panose="020F0502020204030204"/>
                <a:sym typeface="Calibri" panose="020F0502020204030204"/>
              </a:rPr>
              <a:t>Prokuratūras ģerbonis un karogs</a:t>
            </a:r>
            <a:endParaRPr sz="1800" b="1">
              <a:solidFill>
                <a:srgbClr val="820613"/>
              </a:solidFill>
              <a:latin typeface="Calibri" panose="020F0502020204030204"/>
              <a:ea typeface="Calibri" panose="020F0502020204030204"/>
              <a:cs typeface="Calibri" panose="020F0502020204030204"/>
              <a:sym typeface="Calibri" panose="020F0502020204030204"/>
            </a:endParaRPr>
          </a:p>
        </p:txBody>
      </p:sp>
      <p:pic>
        <p:nvPicPr>
          <p:cNvPr id="413" name="Google Shape;413;p37" descr="A logo of a law firm&#10;&#10;Description automatically generated"/>
          <p:cNvPicPr preferRelativeResize="0"/>
          <p:nvPr/>
        </p:nvPicPr>
        <p:blipFill rotWithShape="1">
          <a:blip r:embed="rId5"/>
          <a:srcRect/>
          <a:stretch>
            <a:fillRect/>
          </a:stretch>
        </p:blipFill>
        <p:spPr>
          <a:xfrm>
            <a:off x="8529344" y="111296"/>
            <a:ext cx="519446" cy="31738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pic>
        <p:nvPicPr>
          <p:cNvPr id="418" name="Google Shape;418;p38"/>
          <p:cNvPicPr preferRelativeResize="0"/>
          <p:nvPr/>
        </p:nvPicPr>
        <p:blipFill rotWithShape="1">
          <a:blip r:embed="rId3"/>
          <a:srcRect/>
          <a:stretch>
            <a:fillRect/>
          </a:stretch>
        </p:blipFill>
        <p:spPr>
          <a:xfrm>
            <a:off x="0" y="0"/>
            <a:ext cx="914400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grpSp>
        <p:nvGrpSpPr>
          <p:cNvPr id="134" name="Google Shape;134;p26"/>
          <p:cNvGrpSpPr/>
          <p:nvPr/>
        </p:nvGrpSpPr>
        <p:grpSpPr>
          <a:xfrm>
            <a:off x="4653424" y="3865221"/>
            <a:ext cx="4145402" cy="426712"/>
            <a:chOff x="0" y="-19050"/>
            <a:chExt cx="3682024" cy="765796"/>
          </a:xfrm>
        </p:grpSpPr>
        <p:sp>
          <p:nvSpPr>
            <p:cNvPr id="135" name="Google Shape;135;p26"/>
            <p:cNvSpPr/>
            <p:nvPr/>
          </p:nvSpPr>
          <p:spPr>
            <a:xfrm>
              <a:off x="0" y="0"/>
              <a:ext cx="3682024" cy="746746"/>
            </a:xfrm>
            <a:custGeom>
              <a:avLst/>
              <a:gdLst/>
              <a:ahLst/>
              <a:cxnLst/>
              <a:rect l="l" t="t" r="r" b="b"/>
              <a:pathLst>
                <a:path w="3682024" h="746746" extrusionOk="0">
                  <a:moveTo>
                    <a:pt x="0" y="0"/>
                  </a:moveTo>
                  <a:lnTo>
                    <a:pt x="3682024" y="0"/>
                  </a:lnTo>
                  <a:lnTo>
                    <a:pt x="3682024" y="746746"/>
                  </a:lnTo>
                  <a:lnTo>
                    <a:pt x="0" y="746746"/>
                  </a:lnTo>
                  <a:close/>
                </a:path>
              </a:pathLst>
            </a:custGeom>
            <a:solidFill>
              <a:srgbClr val="EFEFEF"/>
            </a:solidFill>
            <a:ln>
              <a:noFill/>
            </a:ln>
            <a:effectLst>
              <a:outerShdw blurRad="50800" dist="38100" dir="18900000" algn="bl" rotWithShape="0">
                <a:srgbClr val="000000">
                  <a:alpha val="40000"/>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100">
                <a:solidFill>
                  <a:schemeClr val="dk1"/>
                </a:solidFill>
                <a:latin typeface="DM Sans"/>
                <a:ea typeface="DM Sans"/>
                <a:cs typeface="DM Sans"/>
                <a:sym typeface="DM Sans"/>
              </a:endParaRPr>
            </a:p>
          </p:txBody>
        </p:sp>
        <p:sp>
          <p:nvSpPr>
            <p:cNvPr id="136" name="Google Shape;136;p26"/>
            <p:cNvSpPr txBox="1"/>
            <p:nvPr/>
          </p:nvSpPr>
          <p:spPr>
            <a:xfrm>
              <a:off x="0" y="-19050"/>
              <a:ext cx="3682024" cy="765796"/>
            </a:xfrm>
            <a:prstGeom prst="rect">
              <a:avLst/>
            </a:prstGeom>
            <a:noFill/>
            <a:ln>
              <a:noFill/>
            </a:ln>
            <a:effectLst>
              <a:outerShdw blurRad="50800" dist="38100" dir="18900000" algn="bl" rotWithShape="0">
                <a:srgbClr val="000000">
                  <a:alpha val="40000"/>
                </a:srgbClr>
              </a:outerShdw>
            </a:effectLst>
          </p:spPr>
          <p:txBody>
            <a:bodyPr spcFirstLastPara="1" wrap="square" lIns="38100" tIns="38100" rIns="38100" bIns="38100" anchor="ctr" anchorCtr="0">
              <a:noAutofit/>
            </a:bodyPr>
            <a:lstStyle/>
            <a:p>
              <a:pPr marL="0" marR="0" lvl="0" indent="0" algn="ctr" rtl="0">
                <a:spcBef>
                  <a:spcPts val="0"/>
                </a:spcBef>
                <a:spcAft>
                  <a:spcPts val="0"/>
                </a:spcAft>
                <a:buNone/>
              </a:pPr>
              <a:endParaRPr sz="1100">
                <a:solidFill>
                  <a:schemeClr val="dk1"/>
                </a:solidFill>
                <a:latin typeface="DM Sans"/>
                <a:ea typeface="DM Sans"/>
                <a:cs typeface="DM Sans"/>
                <a:sym typeface="DM Sans"/>
              </a:endParaRPr>
            </a:p>
          </p:txBody>
        </p:sp>
      </p:grpSp>
      <p:sp>
        <p:nvSpPr>
          <p:cNvPr id="137" name="Google Shape;137;p26"/>
          <p:cNvSpPr txBox="1"/>
          <p:nvPr/>
        </p:nvSpPr>
        <p:spPr>
          <a:xfrm>
            <a:off x="4804688" y="3982829"/>
            <a:ext cx="4829100" cy="1539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a:solidFill>
                  <a:srgbClr val="060644"/>
                </a:solidFill>
                <a:latin typeface="Poppins" panose="00000500000000000000"/>
                <a:ea typeface="Poppins" panose="00000500000000000000"/>
                <a:cs typeface="Poppins" panose="00000500000000000000"/>
                <a:sym typeface="Poppins" panose="00000500000000000000"/>
              </a:rPr>
              <a:t>Likumā noteiktajos gadījumos piedalās lietu izskatīšanā tiesā</a:t>
            </a:r>
            <a:endParaRPr sz="1000">
              <a:solidFill>
                <a:srgbClr val="060644"/>
              </a:solidFill>
              <a:latin typeface="Poppins" panose="00000500000000000000"/>
              <a:ea typeface="Poppins" panose="00000500000000000000"/>
              <a:cs typeface="Poppins" panose="00000500000000000000"/>
              <a:sym typeface="Poppins" panose="00000500000000000000"/>
            </a:endParaRPr>
          </a:p>
        </p:txBody>
      </p:sp>
      <p:grpSp>
        <p:nvGrpSpPr>
          <p:cNvPr id="138" name="Google Shape;138;p26"/>
          <p:cNvGrpSpPr/>
          <p:nvPr/>
        </p:nvGrpSpPr>
        <p:grpSpPr>
          <a:xfrm>
            <a:off x="4655248" y="3355468"/>
            <a:ext cx="4145402" cy="426712"/>
            <a:chOff x="0" y="-19050"/>
            <a:chExt cx="3682024" cy="765796"/>
          </a:xfrm>
        </p:grpSpPr>
        <p:sp>
          <p:nvSpPr>
            <p:cNvPr id="139" name="Google Shape;139;p26"/>
            <p:cNvSpPr/>
            <p:nvPr/>
          </p:nvSpPr>
          <p:spPr>
            <a:xfrm>
              <a:off x="0" y="0"/>
              <a:ext cx="3682024" cy="746746"/>
            </a:xfrm>
            <a:custGeom>
              <a:avLst/>
              <a:gdLst/>
              <a:ahLst/>
              <a:cxnLst/>
              <a:rect l="l" t="t" r="r" b="b"/>
              <a:pathLst>
                <a:path w="3682024" h="746746" extrusionOk="0">
                  <a:moveTo>
                    <a:pt x="0" y="0"/>
                  </a:moveTo>
                  <a:lnTo>
                    <a:pt x="3682024" y="0"/>
                  </a:lnTo>
                  <a:lnTo>
                    <a:pt x="3682024" y="746746"/>
                  </a:lnTo>
                  <a:lnTo>
                    <a:pt x="0" y="746746"/>
                  </a:lnTo>
                  <a:close/>
                </a:path>
              </a:pathLst>
            </a:custGeom>
            <a:solidFill>
              <a:srgbClr val="EFEFEF"/>
            </a:solidFill>
            <a:ln>
              <a:noFill/>
            </a:ln>
            <a:effectLst>
              <a:outerShdw blurRad="50800" dist="38100" dir="18900000" algn="bl" rotWithShape="0">
                <a:srgbClr val="000000">
                  <a:alpha val="40000"/>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100">
                <a:solidFill>
                  <a:schemeClr val="dk1"/>
                </a:solidFill>
                <a:latin typeface="DM Sans"/>
                <a:ea typeface="DM Sans"/>
                <a:cs typeface="DM Sans"/>
                <a:sym typeface="DM Sans"/>
              </a:endParaRPr>
            </a:p>
          </p:txBody>
        </p:sp>
        <p:sp>
          <p:nvSpPr>
            <p:cNvPr id="140" name="Google Shape;140;p26"/>
            <p:cNvSpPr txBox="1"/>
            <p:nvPr/>
          </p:nvSpPr>
          <p:spPr>
            <a:xfrm>
              <a:off x="0" y="-19050"/>
              <a:ext cx="3682024" cy="765796"/>
            </a:xfrm>
            <a:prstGeom prst="rect">
              <a:avLst/>
            </a:prstGeom>
            <a:noFill/>
            <a:ln>
              <a:noFill/>
            </a:ln>
            <a:effectLst>
              <a:outerShdw blurRad="50800" dist="38100" dir="18900000" algn="bl" rotWithShape="0">
                <a:srgbClr val="000000">
                  <a:alpha val="40000"/>
                </a:srgbClr>
              </a:outerShdw>
            </a:effectLst>
          </p:spPr>
          <p:txBody>
            <a:bodyPr spcFirstLastPara="1" wrap="square" lIns="38100" tIns="38100" rIns="38100" bIns="38100" anchor="ctr" anchorCtr="0">
              <a:noAutofit/>
            </a:bodyPr>
            <a:lstStyle/>
            <a:p>
              <a:pPr marL="0" marR="0" lvl="0" indent="0" algn="ctr" rtl="0">
                <a:spcBef>
                  <a:spcPts val="0"/>
                </a:spcBef>
                <a:spcAft>
                  <a:spcPts val="0"/>
                </a:spcAft>
                <a:buNone/>
              </a:pPr>
              <a:endParaRPr sz="1100">
                <a:solidFill>
                  <a:schemeClr val="dk1"/>
                </a:solidFill>
                <a:latin typeface="DM Sans"/>
                <a:ea typeface="DM Sans"/>
                <a:cs typeface="DM Sans"/>
                <a:sym typeface="DM Sans"/>
              </a:endParaRPr>
            </a:p>
          </p:txBody>
        </p:sp>
      </p:grpSp>
      <p:grpSp>
        <p:nvGrpSpPr>
          <p:cNvPr id="141" name="Google Shape;141;p26"/>
          <p:cNvGrpSpPr/>
          <p:nvPr/>
        </p:nvGrpSpPr>
        <p:grpSpPr>
          <a:xfrm>
            <a:off x="4655248" y="2849882"/>
            <a:ext cx="4145402" cy="426712"/>
            <a:chOff x="0" y="-19050"/>
            <a:chExt cx="3682024" cy="765796"/>
          </a:xfrm>
        </p:grpSpPr>
        <p:sp>
          <p:nvSpPr>
            <p:cNvPr id="142" name="Google Shape;142;p26"/>
            <p:cNvSpPr/>
            <p:nvPr/>
          </p:nvSpPr>
          <p:spPr>
            <a:xfrm>
              <a:off x="0" y="0"/>
              <a:ext cx="3682024" cy="746746"/>
            </a:xfrm>
            <a:custGeom>
              <a:avLst/>
              <a:gdLst/>
              <a:ahLst/>
              <a:cxnLst/>
              <a:rect l="l" t="t" r="r" b="b"/>
              <a:pathLst>
                <a:path w="3682024" h="746746" extrusionOk="0">
                  <a:moveTo>
                    <a:pt x="0" y="0"/>
                  </a:moveTo>
                  <a:lnTo>
                    <a:pt x="3682024" y="0"/>
                  </a:lnTo>
                  <a:lnTo>
                    <a:pt x="3682024" y="746746"/>
                  </a:lnTo>
                  <a:lnTo>
                    <a:pt x="0" y="746746"/>
                  </a:lnTo>
                  <a:close/>
                </a:path>
              </a:pathLst>
            </a:custGeom>
            <a:solidFill>
              <a:srgbClr val="EFEFEF"/>
            </a:solidFill>
            <a:ln>
              <a:noFill/>
            </a:ln>
            <a:effectLst>
              <a:outerShdw blurRad="50800" dist="38100" dir="18900000" algn="bl" rotWithShape="0">
                <a:srgbClr val="000000">
                  <a:alpha val="40000"/>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100">
                <a:solidFill>
                  <a:schemeClr val="dk1"/>
                </a:solidFill>
                <a:latin typeface="DM Sans"/>
                <a:ea typeface="DM Sans"/>
                <a:cs typeface="DM Sans"/>
                <a:sym typeface="DM Sans"/>
              </a:endParaRPr>
            </a:p>
          </p:txBody>
        </p:sp>
        <p:sp>
          <p:nvSpPr>
            <p:cNvPr id="143" name="Google Shape;143;p26"/>
            <p:cNvSpPr txBox="1"/>
            <p:nvPr/>
          </p:nvSpPr>
          <p:spPr>
            <a:xfrm>
              <a:off x="0" y="-19050"/>
              <a:ext cx="3682024" cy="765796"/>
            </a:xfrm>
            <a:prstGeom prst="rect">
              <a:avLst/>
            </a:prstGeom>
            <a:noFill/>
            <a:ln>
              <a:noFill/>
            </a:ln>
            <a:effectLst>
              <a:outerShdw blurRad="50800" dist="38100" dir="18900000" algn="bl" rotWithShape="0">
                <a:srgbClr val="000000">
                  <a:alpha val="40000"/>
                </a:srgbClr>
              </a:outerShdw>
            </a:effectLst>
          </p:spPr>
          <p:txBody>
            <a:bodyPr spcFirstLastPara="1" wrap="square" lIns="38100" tIns="38100" rIns="38100" bIns="38100" anchor="ctr" anchorCtr="0">
              <a:noAutofit/>
            </a:bodyPr>
            <a:lstStyle/>
            <a:p>
              <a:pPr marL="0" marR="0" lvl="0" indent="0" algn="ctr" rtl="0">
                <a:spcBef>
                  <a:spcPts val="0"/>
                </a:spcBef>
                <a:spcAft>
                  <a:spcPts val="0"/>
                </a:spcAft>
                <a:buNone/>
              </a:pPr>
              <a:endParaRPr sz="1100">
                <a:solidFill>
                  <a:schemeClr val="dk1"/>
                </a:solidFill>
                <a:latin typeface="DM Sans"/>
                <a:ea typeface="DM Sans"/>
                <a:cs typeface="DM Sans"/>
                <a:sym typeface="DM Sans"/>
              </a:endParaRPr>
            </a:p>
          </p:txBody>
        </p:sp>
      </p:grpSp>
      <p:grpSp>
        <p:nvGrpSpPr>
          <p:cNvPr id="144" name="Google Shape;144;p26"/>
          <p:cNvGrpSpPr/>
          <p:nvPr/>
        </p:nvGrpSpPr>
        <p:grpSpPr>
          <a:xfrm>
            <a:off x="4653424" y="2353087"/>
            <a:ext cx="4145402" cy="426712"/>
            <a:chOff x="0" y="-19050"/>
            <a:chExt cx="3682024" cy="765796"/>
          </a:xfrm>
        </p:grpSpPr>
        <p:sp>
          <p:nvSpPr>
            <p:cNvPr id="145" name="Google Shape;145;p26"/>
            <p:cNvSpPr/>
            <p:nvPr/>
          </p:nvSpPr>
          <p:spPr>
            <a:xfrm>
              <a:off x="0" y="0"/>
              <a:ext cx="3682024" cy="746746"/>
            </a:xfrm>
            <a:custGeom>
              <a:avLst/>
              <a:gdLst/>
              <a:ahLst/>
              <a:cxnLst/>
              <a:rect l="l" t="t" r="r" b="b"/>
              <a:pathLst>
                <a:path w="3682024" h="746746" extrusionOk="0">
                  <a:moveTo>
                    <a:pt x="0" y="0"/>
                  </a:moveTo>
                  <a:lnTo>
                    <a:pt x="3682024" y="0"/>
                  </a:lnTo>
                  <a:lnTo>
                    <a:pt x="3682024" y="746746"/>
                  </a:lnTo>
                  <a:lnTo>
                    <a:pt x="0" y="746746"/>
                  </a:lnTo>
                  <a:close/>
                </a:path>
              </a:pathLst>
            </a:custGeom>
            <a:solidFill>
              <a:srgbClr val="EFEFEF"/>
            </a:solidFill>
            <a:ln>
              <a:noFill/>
            </a:ln>
            <a:effectLst>
              <a:outerShdw blurRad="50800" dist="38100" dir="18900000" algn="bl" rotWithShape="0">
                <a:srgbClr val="000000">
                  <a:alpha val="40000"/>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100">
                <a:solidFill>
                  <a:schemeClr val="dk1"/>
                </a:solidFill>
                <a:latin typeface="DM Sans"/>
                <a:ea typeface="DM Sans"/>
                <a:cs typeface="DM Sans"/>
                <a:sym typeface="DM Sans"/>
              </a:endParaRPr>
            </a:p>
          </p:txBody>
        </p:sp>
        <p:sp>
          <p:nvSpPr>
            <p:cNvPr id="146" name="Google Shape;146;p26"/>
            <p:cNvSpPr txBox="1"/>
            <p:nvPr/>
          </p:nvSpPr>
          <p:spPr>
            <a:xfrm>
              <a:off x="0" y="-19050"/>
              <a:ext cx="3682024" cy="765796"/>
            </a:xfrm>
            <a:prstGeom prst="rect">
              <a:avLst/>
            </a:prstGeom>
            <a:noFill/>
            <a:ln>
              <a:noFill/>
            </a:ln>
            <a:effectLst>
              <a:outerShdw blurRad="50800" dist="38100" dir="18900000" algn="bl" rotWithShape="0">
                <a:srgbClr val="000000">
                  <a:alpha val="40000"/>
                </a:srgbClr>
              </a:outerShdw>
            </a:effectLst>
          </p:spPr>
          <p:txBody>
            <a:bodyPr spcFirstLastPara="1" wrap="square" lIns="38100" tIns="38100" rIns="38100" bIns="38100" anchor="ctr" anchorCtr="0">
              <a:noAutofit/>
            </a:bodyPr>
            <a:lstStyle/>
            <a:p>
              <a:pPr marL="0" marR="0" lvl="0" indent="0" algn="ctr" rtl="0">
                <a:spcBef>
                  <a:spcPts val="0"/>
                </a:spcBef>
                <a:spcAft>
                  <a:spcPts val="0"/>
                </a:spcAft>
                <a:buNone/>
              </a:pPr>
              <a:endParaRPr sz="1100">
                <a:solidFill>
                  <a:schemeClr val="dk1"/>
                </a:solidFill>
                <a:latin typeface="DM Sans"/>
                <a:ea typeface="DM Sans"/>
                <a:cs typeface="DM Sans"/>
                <a:sym typeface="DM Sans"/>
              </a:endParaRPr>
            </a:p>
          </p:txBody>
        </p:sp>
      </p:grpSp>
      <p:grpSp>
        <p:nvGrpSpPr>
          <p:cNvPr id="147" name="Google Shape;147;p26"/>
          <p:cNvGrpSpPr/>
          <p:nvPr/>
        </p:nvGrpSpPr>
        <p:grpSpPr>
          <a:xfrm>
            <a:off x="4643666" y="1871172"/>
            <a:ext cx="4145402" cy="426712"/>
            <a:chOff x="0" y="-19050"/>
            <a:chExt cx="3682024" cy="765796"/>
          </a:xfrm>
        </p:grpSpPr>
        <p:sp>
          <p:nvSpPr>
            <p:cNvPr id="148" name="Google Shape;148;p26"/>
            <p:cNvSpPr/>
            <p:nvPr/>
          </p:nvSpPr>
          <p:spPr>
            <a:xfrm>
              <a:off x="0" y="0"/>
              <a:ext cx="3682024" cy="746746"/>
            </a:xfrm>
            <a:custGeom>
              <a:avLst/>
              <a:gdLst/>
              <a:ahLst/>
              <a:cxnLst/>
              <a:rect l="l" t="t" r="r" b="b"/>
              <a:pathLst>
                <a:path w="3682024" h="746746" extrusionOk="0">
                  <a:moveTo>
                    <a:pt x="0" y="0"/>
                  </a:moveTo>
                  <a:lnTo>
                    <a:pt x="3682024" y="0"/>
                  </a:lnTo>
                  <a:lnTo>
                    <a:pt x="3682024" y="746746"/>
                  </a:lnTo>
                  <a:lnTo>
                    <a:pt x="0" y="746746"/>
                  </a:lnTo>
                  <a:close/>
                </a:path>
              </a:pathLst>
            </a:custGeom>
            <a:solidFill>
              <a:srgbClr val="EFEFEF"/>
            </a:solidFill>
            <a:ln>
              <a:noFill/>
            </a:ln>
            <a:effectLst>
              <a:outerShdw blurRad="50800" dist="38100" dir="18900000" algn="bl" rotWithShape="0">
                <a:srgbClr val="000000">
                  <a:alpha val="40000"/>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100">
                <a:solidFill>
                  <a:schemeClr val="dk1"/>
                </a:solidFill>
                <a:latin typeface="DM Sans"/>
                <a:ea typeface="DM Sans"/>
                <a:cs typeface="DM Sans"/>
                <a:sym typeface="DM Sans"/>
              </a:endParaRPr>
            </a:p>
          </p:txBody>
        </p:sp>
        <p:sp>
          <p:nvSpPr>
            <p:cNvPr id="149" name="Google Shape;149;p26"/>
            <p:cNvSpPr txBox="1"/>
            <p:nvPr/>
          </p:nvSpPr>
          <p:spPr>
            <a:xfrm>
              <a:off x="0" y="-19050"/>
              <a:ext cx="3682024" cy="765796"/>
            </a:xfrm>
            <a:prstGeom prst="rect">
              <a:avLst/>
            </a:prstGeom>
            <a:noFill/>
            <a:ln>
              <a:noFill/>
            </a:ln>
            <a:effectLst>
              <a:outerShdw blurRad="50800" dist="38100" dir="18900000" algn="bl" rotWithShape="0">
                <a:srgbClr val="000000">
                  <a:alpha val="40000"/>
                </a:srgbClr>
              </a:outerShdw>
            </a:effectLst>
          </p:spPr>
          <p:txBody>
            <a:bodyPr spcFirstLastPara="1" wrap="square" lIns="38100" tIns="38100" rIns="38100" bIns="38100" anchor="ctr" anchorCtr="0">
              <a:noAutofit/>
            </a:bodyPr>
            <a:lstStyle/>
            <a:p>
              <a:pPr marL="0" marR="0" lvl="0" indent="0" algn="ctr" rtl="0">
                <a:spcBef>
                  <a:spcPts val="0"/>
                </a:spcBef>
                <a:spcAft>
                  <a:spcPts val="0"/>
                </a:spcAft>
                <a:buNone/>
              </a:pPr>
              <a:endParaRPr sz="1100">
                <a:solidFill>
                  <a:schemeClr val="dk1"/>
                </a:solidFill>
                <a:latin typeface="DM Sans"/>
                <a:ea typeface="DM Sans"/>
                <a:cs typeface="DM Sans"/>
                <a:sym typeface="DM Sans"/>
              </a:endParaRPr>
            </a:p>
          </p:txBody>
        </p:sp>
      </p:grpSp>
      <p:grpSp>
        <p:nvGrpSpPr>
          <p:cNvPr id="150" name="Google Shape;150;p26"/>
          <p:cNvGrpSpPr/>
          <p:nvPr/>
        </p:nvGrpSpPr>
        <p:grpSpPr>
          <a:xfrm>
            <a:off x="4643666" y="1390820"/>
            <a:ext cx="4145402" cy="426712"/>
            <a:chOff x="0" y="-19050"/>
            <a:chExt cx="3682024" cy="765796"/>
          </a:xfrm>
        </p:grpSpPr>
        <p:sp>
          <p:nvSpPr>
            <p:cNvPr id="151" name="Google Shape;151;p26"/>
            <p:cNvSpPr/>
            <p:nvPr/>
          </p:nvSpPr>
          <p:spPr>
            <a:xfrm>
              <a:off x="0" y="0"/>
              <a:ext cx="3682024" cy="746746"/>
            </a:xfrm>
            <a:custGeom>
              <a:avLst/>
              <a:gdLst/>
              <a:ahLst/>
              <a:cxnLst/>
              <a:rect l="l" t="t" r="r" b="b"/>
              <a:pathLst>
                <a:path w="3682024" h="746746" extrusionOk="0">
                  <a:moveTo>
                    <a:pt x="0" y="0"/>
                  </a:moveTo>
                  <a:lnTo>
                    <a:pt x="3682024" y="0"/>
                  </a:lnTo>
                  <a:lnTo>
                    <a:pt x="3682024" y="746746"/>
                  </a:lnTo>
                  <a:lnTo>
                    <a:pt x="0" y="746746"/>
                  </a:lnTo>
                  <a:close/>
                </a:path>
              </a:pathLst>
            </a:custGeom>
            <a:solidFill>
              <a:srgbClr val="EFEFEF"/>
            </a:solidFill>
            <a:ln>
              <a:noFill/>
            </a:ln>
            <a:effectLst>
              <a:outerShdw blurRad="50800" dist="38100" dir="18900000" algn="bl" rotWithShape="0">
                <a:srgbClr val="000000">
                  <a:alpha val="40000"/>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200">
                <a:solidFill>
                  <a:schemeClr val="dk1"/>
                </a:solidFill>
                <a:latin typeface="DM Sans"/>
                <a:ea typeface="DM Sans"/>
                <a:cs typeface="DM Sans"/>
                <a:sym typeface="DM Sans"/>
              </a:endParaRPr>
            </a:p>
          </p:txBody>
        </p:sp>
        <p:sp>
          <p:nvSpPr>
            <p:cNvPr id="152" name="Google Shape;152;p26"/>
            <p:cNvSpPr txBox="1"/>
            <p:nvPr/>
          </p:nvSpPr>
          <p:spPr>
            <a:xfrm>
              <a:off x="0" y="-19050"/>
              <a:ext cx="3682024" cy="765796"/>
            </a:xfrm>
            <a:prstGeom prst="rect">
              <a:avLst/>
            </a:prstGeom>
            <a:noFill/>
            <a:ln>
              <a:noFill/>
            </a:ln>
            <a:effectLst>
              <a:outerShdw blurRad="50800" dist="38100" dir="18900000" algn="bl" rotWithShape="0">
                <a:srgbClr val="000000">
                  <a:alpha val="40000"/>
                </a:srgbClr>
              </a:outerShdw>
            </a:effectLst>
          </p:spPr>
          <p:txBody>
            <a:bodyPr spcFirstLastPara="1" wrap="square" lIns="38100" tIns="38100" rIns="38100" bIns="38100" anchor="ctr" anchorCtr="0">
              <a:noAutofit/>
            </a:bodyPr>
            <a:lstStyle/>
            <a:p>
              <a:pPr marL="0" marR="0" lvl="0" indent="0" algn="ctr" rtl="0">
                <a:spcBef>
                  <a:spcPts val="0"/>
                </a:spcBef>
                <a:spcAft>
                  <a:spcPts val="0"/>
                </a:spcAft>
                <a:buNone/>
              </a:pPr>
              <a:endParaRPr sz="1200">
                <a:solidFill>
                  <a:schemeClr val="dk1"/>
                </a:solidFill>
                <a:latin typeface="DM Sans"/>
                <a:ea typeface="DM Sans"/>
                <a:cs typeface="DM Sans"/>
                <a:sym typeface="DM Sans"/>
              </a:endParaRPr>
            </a:p>
          </p:txBody>
        </p:sp>
      </p:grpSp>
      <p:sp>
        <p:nvSpPr>
          <p:cNvPr id="153" name="Google Shape;153;p26"/>
          <p:cNvSpPr txBox="1"/>
          <p:nvPr/>
        </p:nvSpPr>
        <p:spPr>
          <a:xfrm>
            <a:off x="4655249" y="1631972"/>
            <a:ext cx="4145402" cy="915726"/>
          </a:xfrm>
          <a:prstGeom prst="rect">
            <a:avLst/>
          </a:prstGeom>
          <a:noFill/>
          <a:ln>
            <a:noFill/>
          </a:ln>
        </p:spPr>
        <p:txBody>
          <a:bodyPr spcFirstLastPara="1" wrap="square" lIns="38100" tIns="38100" rIns="38100" bIns="38100" anchor="ctr" anchorCtr="0">
            <a:noAutofit/>
          </a:bodyPr>
          <a:lstStyle/>
          <a:p>
            <a:pPr marL="0" marR="0" lvl="0" indent="0" algn="ctr" rtl="0">
              <a:spcBef>
                <a:spcPts val="0"/>
              </a:spcBef>
              <a:spcAft>
                <a:spcPts val="0"/>
              </a:spcAft>
              <a:buNone/>
            </a:pPr>
            <a:endParaRPr sz="900">
              <a:solidFill>
                <a:schemeClr val="dk1"/>
              </a:solidFill>
              <a:latin typeface="DM Sans"/>
              <a:ea typeface="DM Sans"/>
              <a:cs typeface="DM Sans"/>
              <a:sym typeface="DM Sans"/>
            </a:endParaRPr>
          </a:p>
        </p:txBody>
      </p:sp>
      <p:grpSp>
        <p:nvGrpSpPr>
          <p:cNvPr id="154" name="Google Shape;154;p26"/>
          <p:cNvGrpSpPr/>
          <p:nvPr/>
        </p:nvGrpSpPr>
        <p:grpSpPr>
          <a:xfrm>
            <a:off x="0" y="4788569"/>
            <a:ext cx="9144000" cy="354931"/>
            <a:chOff x="0" y="6384759"/>
            <a:chExt cx="12192000" cy="473241"/>
          </a:xfrm>
        </p:grpSpPr>
        <p:sp>
          <p:nvSpPr>
            <p:cNvPr id="155" name="Google Shape;155;p26"/>
            <p:cNvSpPr/>
            <p:nvPr/>
          </p:nvSpPr>
          <p:spPr>
            <a:xfrm>
              <a:off x="0" y="6384759"/>
              <a:ext cx="12192000" cy="232108"/>
            </a:xfrm>
            <a:prstGeom prst="rect">
              <a:avLst/>
            </a:prstGeom>
            <a:solidFill>
              <a:srgbClr val="82061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panose="020B0604020202020204"/>
                <a:ea typeface="Arial" panose="020B0604020202020204"/>
                <a:cs typeface="Arial" panose="020B0604020202020204"/>
                <a:sym typeface="Arial" panose="020B0604020202020204"/>
              </a:endParaRPr>
            </a:p>
          </p:txBody>
        </p:sp>
        <p:sp>
          <p:nvSpPr>
            <p:cNvPr id="156" name="Google Shape;156;p26"/>
            <p:cNvSpPr/>
            <p:nvPr/>
          </p:nvSpPr>
          <p:spPr>
            <a:xfrm>
              <a:off x="0" y="6448425"/>
              <a:ext cx="12192000" cy="409575"/>
            </a:xfrm>
            <a:prstGeom prst="rect">
              <a:avLst/>
            </a:prstGeom>
            <a:solidFill>
              <a:srgbClr val="06064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panose="020F0502020204030204"/>
                <a:ea typeface="Calibri" panose="020F0502020204030204"/>
                <a:cs typeface="Calibri" panose="020F0502020204030204"/>
                <a:sym typeface="Calibri" panose="020F0502020204030204"/>
              </a:endParaRPr>
            </a:p>
          </p:txBody>
        </p:sp>
      </p:grpSp>
      <p:sp>
        <p:nvSpPr>
          <p:cNvPr id="157" name="Google Shape;157;p26"/>
          <p:cNvSpPr txBox="1"/>
          <p:nvPr/>
        </p:nvSpPr>
        <p:spPr>
          <a:xfrm>
            <a:off x="764006" y="127984"/>
            <a:ext cx="7098632" cy="291944"/>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820613"/>
              </a:buClr>
              <a:buSzPts val="1800"/>
              <a:buFont typeface="Calibri" panose="020F0502020204030204"/>
              <a:buNone/>
            </a:pPr>
            <a:r>
              <a:rPr lang="en-US" sz="1800" b="1" u="none">
                <a:solidFill>
                  <a:srgbClr val="820613"/>
                </a:solidFill>
                <a:latin typeface="Calibri" panose="020F0502020204030204"/>
                <a:ea typeface="Calibri" panose="020F0502020204030204"/>
                <a:cs typeface="Calibri" panose="020F0502020204030204"/>
                <a:sym typeface="Calibri" panose="020F0502020204030204"/>
              </a:rPr>
              <a:t>Prokuratūras funkcijas un uzdevumi</a:t>
            </a:r>
            <a:endParaRPr sz="1800" b="1" u="none">
              <a:solidFill>
                <a:srgbClr val="820613"/>
              </a:solidFill>
              <a:latin typeface="Calibri" panose="020F0502020204030204"/>
              <a:ea typeface="Calibri" panose="020F0502020204030204"/>
              <a:cs typeface="Calibri" panose="020F0502020204030204"/>
              <a:sym typeface="Calibri" panose="020F0502020204030204"/>
            </a:endParaRPr>
          </a:p>
        </p:txBody>
      </p:sp>
      <p:sp>
        <p:nvSpPr>
          <p:cNvPr id="158" name="Google Shape;158;p26"/>
          <p:cNvSpPr/>
          <p:nvPr/>
        </p:nvSpPr>
        <p:spPr>
          <a:xfrm>
            <a:off x="0" y="112134"/>
            <a:ext cx="764005" cy="307181"/>
          </a:xfrm>
          <a:prstGeom prst="rect">
            <a:avLst/>
          </a:prstGeom>
          <a:solidFill>
            <a:srgbClr val="06064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panose="020B0604020202020204"/>
              <a:ea typeface="Arial" panose="020B0604020202020204"/>
              <a:cs typeface="Arial" panose="020B0604020202020204"/>
              <a:sym typeface="Arial" panose="020B0604020202020204"/>
            </a:endParaRPr>
          </a:p>
        </p:txBody>
      </p:sp>
      <p:pic>
        <p:nvPicPr>
          <p:cNvPr id="159" name="Google Shape;159;p26" descr="A logo of a law firm&#10;&#10;Description automatically generated"/>
          <p:cNvPicPr preferRelativeResize="0"/>
          <p:nvPr/>
        </p:nvPicPr>
        <p:blipFill rotWithShape="1">
          <a:blip r:embed="rId3"/>
          <a:srcRect/>
          <a:stretch>
            <a:fillRect/>
          </a:stretch>
        </p:blipFill>
        <p:spPr>
          <a:xfrm>
            <a:off x="8529344" y="111296"/>
            <a:ext cx="519446" cy="317385"/>
          </a:xfrm>
          <a:prstGeom prst="rect">
            <a:avLst/>
          </a:prstGeom>
          <a:noFill/>
          <a:ln>
            <a:noFill/>
          </a:ln>
        </p:spPr>
      </p:pic>
      <p:sp>
        <p:nvSpPr>
          <p:cNvPr id="160" name="Google Shape;160;p26"/>
          <p:cNvSpPr txBox="1">
            <a:spLocks noGrp="1"/>
          </p:cNvSpPr>
          <p:nvPr>
            <p:ph type="ftr" idx="11"/>
          </p:nvPr>
        </p:nvSpPr>
        <p:spPr>
          <a:xfrm>
            <a:off x="78206" y="4836319"/>
            <a:ext cx="8982169" cy="298429"/>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US" sz="1000">
                <a:solidFill>
                  <a:srgbClr val="D8D8D8"/>
                </a:solidFill>
                <a:latin typeface="Poppins" panose="00000500000000000000"/>
                <a:ea typeface="Poppins" panose="00000500000000000000"/>
                <a:cs typeface="Poppins" panose="00000500000000000000"/>
                <a:sym typeface="Poppins" panose="00000500000000000000"/>
              </a:rPr>
              <a:t>Latvijas Republikas prokuratūra</a:t>
            </a:r>
            <a:endParaRPr sz="1000">
              <a:solidFill>
                <a:srgbClr val="D8D8D8"/>
              </a:solidFill>
              <a:latin typeface="Poppins" panose="00000500000000000000"/>
              <a:ea typeface="Poppins" panose="00000500000000000000"/>
              <a:cs typeface="Poppins" panose="00000500000000000000"/>
              <a:sym typeface="Poppins" panose="00000500000000000000"/>
            </a:endParaRPr>
          </a:p>
        </p:txBody>
      </p:sp>
      <p:grpSp>
        <p:nvGrpSpPr>
          <p:cNvPr id="161" name="Google Shape;161;p26"/>
          <p:cNvGrpSpPr/>
          <p:nvPr/>
        </p:nvGrpSpPr>
        <p:grpSpPr>
          <a:xfrm>
            <a:off x="276726" y="1382017"/>
            <a:ext cx="3934326" cy="1947491"/>
            <a:chOff x="0" y="-38100"/>
            <a:chExt cx="2186021" cy="976021"/>
          </a:xfrm>
        </p:grpSpPr>
        <p:sp>
          <p:nvSpPr>
            <p:cNvPr id="162" name="Google Shape;162;p26"/>
            <p:cNvSpPr/>
            <p:nvPr/>
          </p:nvSpPr>
          <p:spPr>
            <a:xfrm>
              <a:off x="0" y="0"/>
              <a:ext cx="2186021" cy="937921"/>
            </a:xfrm>
            <a:custGeom>
              <a:avLst/>
              <a:gdLst/>
              <a:ahLst/>
              <a:cxnLst/>
              <a:rect l="l" t="t" r="r" b="b"/>
              <a:pathLst>
                <a:path w="2186021" h="937921" extrusionOk="0">
                  <a:moveTo>
                    <a:pt x="0" y="0"/>
                  </a:moveTo>
                  <a:lnTo>
                    <a:pt x="2186021" y="0"/>
                  </a:lnTo>
                  <a:lnTo>
                    <a:pt x="2186021" y="937921"/>
                  </a:lnTo>
                  <a:lnTo>
                    <a:pt x="0" y="937921"/>
                  </a:lnTo>
                  <a:close/>
                </a:path>
              </a:pathLst>
            </a:custGeom>
            <a:solidFill>
              <a:srgbClr val="060644"/>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63" name="Google Shape;163;p26"/>
            <p:cNvSpPr txBox="1"/>
            <p:nvPr/>
          </p:nvSpPr>
          <p:spPr>
            <a:xfrm>
              <a:off x="0" y="-38100"/>
              <a:ext cx="2186021" cy="976021"/>
            </a:xfrm>
            <a:prstGeom prst="rect">
              <a:avLst/>
            </a:prstGeom>
            <a:solidFill>
              <a:srgbClr val="060644"/>
            </a:solidFill>
            <a:ln>
              <a:noFill/>
            </a:ln>
          </p:spPr>
          <p:txBody>
            <a:bodyPr spcFirstLastPara="1" wrap="square" lIns="38100" tIns="38100" rIns="38100" bIns="38100" anchor="ctr" anchorCtr="0">
              <a:noAutofit/>
            </a:bodyPr>
            <a:lstStyle/>
            <a:p>
              <a:pPr marL="0" marR="0" lvl="0" indent="0" algn="ctr" rtl="0">
                <a:lnSpc>
                  <a:spcPct val="159000"/>
                </a:lnSpc>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164" name="Google Shape;164;p26"/>
          <p:cNvSpPr txBox="1"/>
          <p:nvPr/>
        </p:nvSpPr>
        <p:spPr>
          <a:xfrm>
            <a:off x="394033" y="1590715"/>
            <a:ext cx="3699600" cy="1662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a:solidFill>
                  <a:srgbClr val="FFFFFF"/>
                </a:solidFill>
                <a:latin typeface="Poppins Medium" panose="00000600000000000000"/>
                <a:ea typeface="Poppins Medium" panose="00000600000000000000"/>
                <a:cs typeface="Poppins Medium" panose="00000600000000000000"/>
                <a:sym typeface="Poppins Medium" panose="00000600000000000000"/>
              </a:rPr>
              <a:t>Prokuratūra ir neatkarīga tiesu varas institūcija, kas patstāvīgi veic uzraudzību pār likumības ievērošanu likumā noteiktās kompetences ietvaros.</a:t>
            </a:r>
            <a:endParaRPr sz="1200">
              <a:solidFill>
                <a:srgbClr val="FFFFFF"/>
              </a:solidFill>
              <a:latin typeface="Poppins Medium" panose="00000600000000000000"/>
              <a:ea typeface="Poppins Medium" panose="00000600000000000000"/>
              <a:cs typeface="Poppins Medium" panose="00000600000000000000"/>
              <a:sym typeface="Poppins Medium" panose="00000600000000000000"/>
            </a:endParaRPr>
          </a:p>
          <a:p>
            <a:pPr marL="0" marR="0" lvl="0" indent="0" algn="l" rtl="0">
              <a:spcBef>
                <a:spcPts val="0"/>
              </a:spcBef>
              <a:spcAft>
                <a:spcPts val="0"/>
              </a:spcAft>
              <a:buNone/>
            </a:pPr>
            <a:endParaRPr sz="1200">
              <a:solidFill>
                <a:srgbClr val="FFFFFF"/>
              </a:solidFill>
              <a:latin typeface="Poppins Medium" panose="00000600000000000000"/>
              <a:ea typeface="Poppins Medium" panose="00000600000000000000"/>
              <a:cs typeface="Poppins Medium" panose="00000600000000000000"/>
              <a:sym typeface="Poppins Medium" panose="00000600000000000000"/>
            </a:endParaRPr>
          </a:p>
          <a:p>
            <a:pPr marL="0" marR="0" lvl="0" indent="0" algn="l" rtl="0">
              <a:spcBef>
                <a:spcPts val="0"/>
              </a:spcBef>
              <a:spcAft>
                <a:spcPts val="0"/>
              </a:spcAft>
              <a:buNone/>
            </a:pPr>
            <a:r>
              <a:rPr lang="en-US" sz="1200">
                <a:solidFill>
                  <a:srgbClr val="FFFFFF"/>
                </a:solidFill>
                <a:latin typeface="Poppins Medium" panose="00000600000000000000"/>
                <a:ea typeface="Poppins Medium" panose="00000600000000000000"/>
                <a:cs typeface="Poppins Medium" panose="00000600000000000000"/>
                <a:sym typeface="Poppins Medium" panose="00000600000000000000"/>
              </a:rPr>
              <a:t>Prokuratūras uzdevums ir reaģēt uz likuma pārkāpumu un nodrošināt ar to saistītās lietas izlemšanu likumā noteiktajā kārtībā.</a:t>
            </a:r>
            <a:endParaRPr sz="1200">
              <a:solidFill>
                <a:srgbClr val="FFFFFF"/>
              </a:solidFill>
              <a:latin typeface="Poppins Medium" panose="00000600000000000000"/>
              <a:ea typeface="Poppins Medium" panose="00000600000000000000"/>
              <a:cs typeface="Poppins Medium" panose="00000600000000000000"/>
              <a:sym typeface="Poppins Medium" panose="00000600000000000000"/>
            </a:endParaRPr>
          </a:p>
          <a:p>
            <a:pPr marL="0" marR="0" lvl="0" indent="0" algn="l" rtl="0">
              <a:spcBef>
                <a:spcPts val="0"/>
              </a:spcBef>
              <a:spcAft>
                <a:spcPts val="0"/>
              </a:spcAft>
              <a:buNone/>
            </a:pPr>
            <a:endParaRPr sz="1200">
              <a:solidFill>
                <a:srgbClr val="FFFFFF"/>
              </a:solidFill>
              <a:latin typeface="Calibri" panose="020F0502020204030204"/>
              <a:ea typeface="Calibri" panose="020F0502020204030204"/>
              <a:cs typeface="Calibri" panose="020F0502020204030204"/>
              <a:sym typeface="Calibri" panose="020F0502020204030204"/>
            </a:endParaRPr>
          </a:p>
        </p:txBody>
      </p:sp>
      <p:grpSp>
        <p:nvGrpSpPr>
          <p:cNvPr id="165" name="Google Shape;165;p26"/>
          <p:cNvGrpSpPr/>
          <p:nvPr/>
        </p:nvGrpSpPr>
        <p:grpSpPr>
          <a:xfrm>
            <a:off x="4643667" y="582154"/>
            <a:ext cx="4145402" cy="748703"/>
            <a:chOff x="0" y="-19050"/>
            <a:chExt cx="3682024" cy="765796"/>
          </a:xfrm>
        </p:grpSpPr>
        <p:sp>
          <p:nvSpPr>
            <p:cNvPr id="166" name="Google Shape;166;p26"/>
            <p:cNvSpPr/>
            <p:nvPr/>
          </p:nvSpPr>
          <p:spPr>
            <a:xfrm>
              <a:off x="0" y="0"/>
              <a:ext cx="3682024" cy="746746"/>
            </a:xfrm>
            <a:custGeom>
              <a:avLst/>
              <a:gdLst/>
              <a:ahLst/>
              <a:cxnLst/>
              <a:rect l="l" t="t" r="r" b="b"/>
              <a:pathLst>
                <a:path w="3682024" h="746746" extrusionOk="0">
                  <a:moveTo>
                    <a:pt x="0" y="0"/>
                  </a:moveTo>
                  <a:lnTo>
                    <a:pt x="3682024" y="0"/>
                  </a:lnTo>
                  <a:lnTo>
                    <a:pt x="3682024" y="746746"/>
                  </a:lnTo>
                  <a:lnTo>
                    <a:pt x="0" y="746746"/>
                  </a:lnTo>
                  <a:close/>
                </a:path>
              </a:pathLst>
            </a:custGeom>
            <a:solidFill>
              <a:srgbClr val="EFEFEF"/>
            </a:solidFill>
            <a:ln>
              <a:noFill/>
            </a:ln>
            <a:effectLst>
              <a:outerShdw blurRad="50800" dist="38100" dir="18900000" algn="bl" rotWithShape="0">
                <a:srgbClr val="000000">
                  <a:alpha val="40000"/>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100">
                <a:solidFill>
                  <a:schemeClr val="dk1"/>
                </a:solidFill>
                <a:latin typeface="DM Sans"/>
                <a:ea typeface="DM Sans"/>
                <a:cs typeface="DM Sans"/>
                <a:sym typeface="DM Sans"/>
              </a:endParaRPr>
            </a:p>
          </p:txBody>
        </p:sp>
        <p:sp>
          <p:nvSpPr>
            <p:cNvPr id="167" name="Google Shape;167;p26"/>
            <p:cNvSpPr txBox="1"/>
            <p:nvPr/>
          </p:nvSpPr>
          <p:spPr>
            <a:xfrm>
              <a:off x="0" y="-19050"/>
              <a:ext cx="3682024" cy="765796"/>
            </a:xfrm>
            <a:prstGeom prst="rect">
              <a:avLst/>
            </a:prstGeom>
            <a:noFill/>
            <a:ln>
              <a:noFill/>
            </a:ln>
            <a:effectLst>
              <a:outerShdw blurRad="50800" dist="38100" dir="18900000" algn="bl" rotWithShape="0">
                <a:srgbClr val="000000">
                  <a:alpha val="40000"/>
                </a:srgbClr>
              </a:outerShdw>
            </a:effectLst>
          </p:spPr>
          <p:txBody>
            <a:bodyPr spcFirstLastPara="1" wrap="square" lIns="38100" tIns="38100" rIns="38100" bIns="38100" anchor="ctr" anchorCtr="0">
              <a:noAutofit/>
            </a:bodyPr>
            <a:lstStyle/>
            <a:p>
              <a:pPr marL="0" marR="0" lvl="0" indent="0" algn="ctr" rtl="0">
                <a:spcBef>
                  <a:spcPts val="0"/>
                </a:spcBef>
                <a:spcAft>
                  <a:spcPts val="0"/>
                </a:spcAft>
                <a:buNone/>
              </a:pPr>
              <a:endParaRPr sz="1100">
                <a:solidFill>
                  <a:schemeClr val="dk1"/>
                </a:solidFill>
                <a:latin typeface="DM Sans"/>
                <a:ea typeface="DM Sans"/>
                <a:cs typeface="DM Sans"/>
                <a:sym typeface="DM Sans"/>
              </a:endParaRPr>
            </a:p>
          </p:txBody>
        </p:sp>
      </p:grpSp>
      <p:sp>
        <p:nvSpPr>
          <p:cNvPr id="168" name="Google Shape;168;p26"/>
          <p:cNvSpPr txBox="1"/>
          <p:nvPr/>
        </p:nvSpPr>
        <p:spPr>
          <a:xfrm>
            <a:off x="4788913" y="2493119"/>
            <a:ext cx="1774200" cy="1539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a:solidFill>
                  <a:srgbClr val="060644"/>
                </a:solidFill>
                <a:latin typeface="Poppins" panose="00000500000000000000"/>
                <a:ea typeface="Poppins" panose="00000500000000000000"/>
                <a:cs typeface="Poppins" panose="00000500000000000000"/>
                <a:sym typeface="Poppins" panose="00000500000000000000"/>
              </a:rPr>
              <a:t>Uzrauga sodu izpildi</a:t>
            </a:r>
            <a:endParaRPr sz="1000">
              <a:solidFill>
                <a:srgbClr val="060644"/>
              </a:solidFill>
              <a:latin typeface="Poppins" panose="00000500000000000000"/>
              <a:ea typeface="Poppins" panose="00000500000000000000"/>
              <a:cs typeface="Poppins" panose="00000500000000000000"/>
              <a:sym typeface="Poppins" panose="00000500000000000000"/>
            </a:endParaRPr>
          </a:p>
        </p:txBody>
      </p:sp>
      <p:sp>
        <p:nvSpPr>
          <p:cNvPr id="169" name="Google Shape;169;p26"/>
          <p:cNvSpPr txBox="1"/>
          <p:nvPr/>
        </p:nvSpPr>
        <p:spPr>
          <a:xfrm>
            <a:off x="4804688" y="2974243"/>
            <a:ext cx="1469400" cy="1539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a:solidFill>
                  <a:srgbClr val="060644"/>
                </a:solidFill>
                <a:latin typeface="Poppins" panose="00000500000000000000"/>
                <a:ea typeface="Poppins" panose="00000500000000000000"/>
                <a:cs typeface="Poppins" panose="00000500000000000000"/>
                <a:sym typeface="Poppins" panose="00000500000000000000"/>
              </a:rPr>
              <a:t>Uztur valsts apsūdzību</a:t>
            </a:r>
            <a:endParaRPr sz="1000">
              <a:solidFill>
                <a:srgbClr val="060644"/>
              </a:solidFill>
              <a:latin typeface="Poppins" panose="00000500000000000000"/>
              <a:ea typeface="Poppins" panose="00000500000000000000"/>
              <a:cs typeface="Poppins" panose="00000500000000000000"/>
              <a:sym typeface="Poppins" panose="00000500000000000000"/>
            </a:endParaRPr>
          </a:p>
        </p:txBody>
      </p:sp>
      <p:grpSp>
        <p:nvGrpSpPr>
          <p:cNvPr id="170" name="Google Shape;170;p26"/>
          <p:cNvGrpSpPr/>
          <p:nvPr/>
        </p:nvGrpSpPr>
        <p:grpSpPr>
          <a:xfrm>
            <a:off x="5016363" y="6124429"/>
            <a:ext cx="5515869" cy="113344"/>
            <a:chOff x="0" y="-19050"/>
            <a:chExt cx="3682024" cy="386439"/>
          </a:xfrm>
        </p:grpSpPr>
        <p:sp>
          <p:nvSpPr>
            <p:cNvPr id="171" name="Google Shape;171;p26"/>
            <p:cNvSpPr/>
            <p:nvPr/>
          </p:nvSpPr>
          <p:spPr>
            <a:xfrm>
              <a:off x="0" y="0"/>
              <a:ext cx="3682024" cy="367389"/>
            </a:xfrm>
            <a:custGeom>
              <a:avLst/>
              <a:gdLst/>
              <a:ahLst/>
              <a:cxnLst/>
              <a:rect l="l" t="t" r="r" b="b"/>
              <a:pathLst>
                <a:path w="3682024" h="367389" extrusionOk="0">
                  <a:moveTo>
                    <a:pt x="0" y="0"/>
                  </a:moveTo>
                  <a:lnTo>
                    <a:pt x="3682024" y="0"/>
                  </a:lnTo>
                  <a:lnTo>
                    <a:pt x="3682024" y="367389"/>
                  </a:lnTo>
                  <a:lnTo>
                    <a:pt x="0" y="367389"/>
                  </a:lnTo>
                  <a:close/>
                </a:path>
              </a:pathLst>
            </a:custGeom>
            <a:solidFill>
              <a:srgbClr val="EFEFE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900">
                <a:solidFill>
                  <a:schemeClr val="dk1"/>
                </a:solidFill>
                <a:latin typeface="DM Sans"/>
                <a:ea typeface="DM Sans"/>
                <a:cs typeface="DM Sans"/>
                <a:sym typeface="DM Sans"/>
              </a:endParaRPr>
            </a:p>
          </p:txBody>
        </p:sp>
        <p:sp>
          <p:nvSpPr>
            <p:cNvPr id="172" name="Google Shape;172;p26"/>
            <p:cNvSpPr txBox="1"/>
            <p:nvPr/>
          </p:nvSpPr>
          <p:spPr>
            <a:xfrm>
              <a:off x="0" y="-19050"/>
              <a:ext cx="3682024" cy="386439"/>
            </a:xfrm>
            <a:prstGeom prst="rect">
              <a:avLst/>
            </a:prstGeom>
            <a:noFill/>
            <a:ln>
              <a:noFill/>
            </a:ln>
          </p:spPr>
          <p:txBody>
            <a:bodyPr spcFirstLastPara="1" wrap="square" lIns="38100" tIns="38100" rIns="38100" bIns="38100" anchor="ctr" anchorCtr="0">
              <a:noAutofit/>
            </a:bodyPr>
            <a:lstStyle/>
            <a:p>
              <a:pPr marL="0" marR="0" lvl="0" indent="0" algn="ctr" rtl="0">
                <a:spcBef>
                  <a:spcPts val="0"/>
                </a:spcBef>
                <a:spcAft>
                  <a:spcPts val="0"/>
                </a:spcAft>
                <a:buNone/>
              </a:pPr>
              <a:endParaRPr sz="900">
                <a:solidFill>
                  <a:schemeClr val="dk1"/>
                </a:solidFill>
                <a:latin typeface="DM Sans"/>
                <a:ea typeface="DM Sans"/>
                <a:cs typeface="DM Sans"/>
                <a:sym typeface="DM Sans"/>
              </a:endParaRPr>
            </a:p>
          </p:txBody>
        </p:sp>
      </p:grpSp>
      <p:sp>
        <p:nvSpPr>
          <p:cNvPr id="173" name="Google Shape;173;p26"/>
          <p:cNvSpPr txBox="1"/>
          <p:nvPr/>
        </p:nvSpPr>
        <p:spPr>
          <a:xfrm>
            <a:off x="4788914" y="714269"/>
            <a:ext cx="3933900" cy="6156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a:solidFill>
                  <a:srgbClr val="060644"/>
                </a:solidFill>
                <a:latin typeface="Poppins" panose="00000500000000000000"/>
                <a:ea typeface="Poppins" panose="00000500000000000000"/>
                <a:cs typeface="Poppins" panose="00000500000000000000"/>
                <a:sym typeface="Poppins" panose="00000500000000000000"/>
              </a:rPr>
              <a:t>Uzrauga pirmstiesas izmeklēšanas un operatīvās darbības, valsts drošības iestāžu izlūkošanas un pretizlūkošanas procesu un valsts noslēpuma aizsardzības sistēmas </a:t>
            </a:r>
            <a:endParaRPr sz="1000">
              <a:solidFill>
                <a:srgbClr val="060644"/>
              </a:solidFill>
              <a:latin typeface="Poppins" panose="00000500000000000000"/>
              <a:ea typeface="Poppins" panose="00000500000000000000"/>
              <a:cs typeface="Poppins" panose="00000500000000000000"/>
              <a:sym typeface="Poppins" panose="00000500000000000000"/>
            </a:endParaRPr>
          </a:p>
          <a:p>
            <a:pPr marL="0" marR="0" lvl="0" indent="0" algn="l" rtl="0">
              <a:spcBef>
                <a:spcPts val="0"/>
              </a:spcBef>
              <a:spcAft>
                <a:spcPts val="0"/>
              </a:spcAft>
              <a:buNone/>
            </a:pPr>
            <a:r>
              <a:rPr lang="en-US" sz="1000">
                <a:solidFill>
                  <a:srgbClr val="060644"/>
                </a:solidFill>
                <a:latin typeface="Poppins" panose="00000500000000000000"/>
                <a:ea typeface="Poppins" panose="00000500000000000000"/>
                <a:cs typeface="Poppins" panose="00000500000000000000"/>
                <a:sym typeface="Poppins" panose="00000500000000000000"/>
              </a:rPr>
              <a:t>atbilstību likumiem</a:t>
            </a:r>
            <a:endParaRPr sz="1000">
              <a:solidFill>
                <a:srgbClr val="060644"/>
              </a:solidFill>
              <a:latin typeface="Poppins" panose="00000500000000000000"/>
              <a:ea typeface="Poppins" panose="00000500000000000000"/>
              <a:cs typeface="Poppins" panose="00000500000000000000"/>
              <a:sym typeface="Poppins" panose="00000500000000000000"/>
            </a:endParaRPr>
          </a:p>
        </p:txBody>
      </p:sp>
      <p:sp>
        <p:nvSpPr>
          <p:cNvPr id="174" name="Google Shape;174;p26"/>
          <p:cNvSpPr txBox="1"/>
          <p:nvPr/>
        </p:nvSpPr>
        <p:spPr>
          <a:xfrm>
            <a:off x="4804688" y="1550181"/>
            <a:ext cx="2229300" cy="1539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a:solidFill>
                  <a:srgbClr val="060644"/>
                </a:solidFill>
                <a:latin typeface="Poppins" panose="00000500000000000000"/>
                <a:ea typeface="Poppins" panose="00000500000000000000"/>
                <a:cs typeface="Poppins" panose="00000500000000000000"/>
                <a:sym typeface="Poppins" panose="00000500000000000000"/>
              </a:rPr>
              <a:t>Veic pirmstiesas izmeklēšanu</a:t>
            </a:r>
            <a:endParaRPr sz="1000">
              <a:solidFill>
                <a:srgbClr val="060644"/>
              </a:solidFill>
              <a:latin typeface="Poppins" panose="00000500000000000000"/>
              <a:ea typeface="Poppins" panose="00000500000000000000"/>
              <a:cs typeface="Poppins" panose="00000500000000000000"/>
              <a:sym typeface="Poppins" panose="00000500000000000000"/>
            </a:endParaRPr>
          </a:p>
        </p:txBody>
      </p:sp>
      <p:sp>
        <p:nvSpPr>
          <p:cNvPr id="175" name="Google Shape;175;p26"/>
          <p:cNvSpPr txBox="1"/>
          <p:nvPr/>
        </p:nvSpPr>
        <p:spPr>
          <a:xfrm>
            <a:off x="4804688" y="1999209"/>
            <a:ext cx="2229300" cy="1539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a:solidFill>
                  <a:srgbClr val="060644"/>
                </a:solidFill>
                <a:latin typeface="Poppins" panose="00000500000000000000"/>
                <a:ea typeface="Poppins" panose="00000500000000000000"/>
                <a:cs typeface="Poppins" panose="00000500000000000000"/>
                <a:sym typeface="Poppins" panose="00000500000000000000"/>
              </a:rPr>
              <a:t>Uzsāk un veic kriminālvajāšanu</a:t>
            </a:r>
            <a:endParaRPr sz="1000">
              <a:solidFill>
                <a:srgbClr val="060644"/>
              </a:solidFill>
              <a:latin typeface="Poppins" panose="00000500000000000000"/>
              <a:ea typeface="Poppins" panose="00000500000000000000"/>
              <a:cs typeface="Poppins" panose="00000500000000000000"/>
              <a:sym typeface="Poppins" panose="00000500000000000000"/>
            </a:endParaRPr>
          </a:p>
        </p:txBody>
      </p:sp>
      <p:sp>
        <p:nvSpPr>
          <p:cNvPr id="176" name="Google Shape;176;p26"/>
          <p:cNvSpPr txBox="1"/>
          <p:nvPr/>
        </p:nvSpPr>
        <p:spPr>
          <a:xfrm>
            <a:off x="4804688" y="3415641"/>
            <a:ext cx="4829100" cy="3078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a:solidFill>
                  <a:srgbClr val="060644"/>
                </a:solidFill>
                <a:latin typeface="Poppins" panose="00000500000000000000"/>
                <a:ea typeface="Poppins" panose="00000500000000000000"/>
                <a:cs typeface="Poppins" panose="00000500000000000000"/>
                <a:sym typeface="Poppins" panose="00000500000000000000"/>
              </a:rPr>
              <a:t>Likumā noteiktajos gadījumos iesniedz prasības pieteikumu </a:t>
            </a:r>
            <a:endParaRPr sz="1000">
              <a:solidFill>
                <a:srgbClr val="060644"/>
              </a:solidFill>
              <a:latin typeface="Poppins" panose="00000500000000000000"/>
              <a:ea typeface="Poppins" panose="00000500000000000000"/>
              <a:cs typeface="Poppins" panose="00000500000000000000"/>
              <a:sym typeface="Poppins" panose="00000500000000000000"/>
            </a:endParaRPr>
          </a:p>
          <a:p>
            <a:pPr marL="0" marR="0" lvl="0" indent="0" algn="l" rtl="0">
              <a:spcBef>
                <a:spcPts val="0"/>
              </a:spcBef>
              <a:spcAft>
                <a:spcPts val="0"/>
              </a:spcAft>
              <a:buNone/>
            </a:pPr>
            <a:r>
              <a:rPr lang="en-US" sz="1000">
                <a:solidFill>
                  <a:srgbClr val="060644"/>
                </a:solidFill>
                <a:latin typeface="Poppins" panose="00000500000000000000"/>
                <a:ea typeface="Poppins" panose="00000500000000000000"/>
                <a:cs typeface="Poppins" panose="00000500000000000000"/>
                <a:sym typeface="Poppins" panose="00000500000000000000"/>
              </a:rPr>
              <a:t>vai iesniegumu tiesā</a:t>
            </a:r>
            <a:endParaRPr sz="1000">
              <a:solidFill>
                <a:srgbClr val="060644"/>
              </a:solidFill>
              <a:latin typeface="Poppins" panose="00000500000000000000"/>
              <a:ea typeface="Poppins" panose="00000500000000000000"/>
              <a:cs typeface="Poppins" panose="00000500000000000000"/>
              <a:sym typeface="Poppins" panose="0000050000000000000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7"/>
          <p:cNvSpPr txBox="1"/>
          <p:nvPr/>
        </p:nvSpPr>
        <p:spPr>
          <a:xfrm>
            <a:off x="4655249" y="1631972"/>
            <a:ext cx="4145402" cy="915726"/>
          </a:xfrm>
          <a:prstGeom prst="rect">
            <a:avLst/>
          </a:prstGeom>
          <a:noFill/>
          <a:ln>
            <a:noFill/>
          </a:ln>
        </p:spPr>
        <p:txBody>
          <a:bodyPr spcFirstLastPara="1" wrap="square" lIns="38100" tIns="38100" rIns="38100" bIns="38100" anchor="ctr" anchorCtr="0">
            <a:noAutofit/>
          </a:bodyPr>
          <a:lstStyle/>
          <a:p>
            <a:pPr marL="0" marR="0" lvl="0" indent="0" algn="ctr" rtl="0">
              <a:spcBef>
                <a:spcPts val="0"/>
              </a:spcBef>
              <a:spcAft>
                <a:spcPts val="0"/>
              </a:spcAft>
              <a:buNone/>
            </a:pPr>
            <a:endParaRPr sz="900">
              <a:solidFill>
                <a:schemeClr val="dk1"/>
              </a:solidFill>
              <a:latin typeface="DM Sans"/>
              <a:ea typeface="DM Sans"/>
              <a:cs typeface="DM Sans"/>
              <a:sym typeface="DM Sans"/>
            </a:endParaRPr>
          </a:p>
        </p:txBody>
      </p:sp>
      <p:grpSp>
        <p:nvGrpSpPr>
          <p:cNvPr id="182" name="Google Shape;182;p27"/>
          <p:cNvGrpSpPr/>
          <p:nvPr/>
        </p:nvGrpSpPr>
        <p:grpSpPr>
          <a:xfrm>
            <a:off x="0" y="4788569"/>
            <a:ext cx="9144000" cy="354931"/>
            <a:chOff x="0" y="6384759"/>
            <a:chExt cx="12192000" cy="473241"/>
          </a:xfrm>
        </p:grpSpPr>
        <p:sp>
          <p:nvSpPr>
            <p:cNvPr id="183" name="Google Shape;183;p27"/>
            <p:cNvSpPr/>
            <p:nvPr/>
          </p:nvSpPr>
          <p:spPr>
            <a:xfrm>
              <a:off x="0" y="6384759"/>
              <a:ext cx="12192000" cy="232108"/>
            </a:xfrm>
            <a:prstGeom prst="rect">
              <a:avLst/>
            </a:prstGeom>
            <a:solidFill>
              <a:srgbClr val="82061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panose="020B0604020202020204"/>
                <a:ea typeface="Arial" panose="020B0604020202020204"/>
                <a:cs typeface="Arial" panose="020B0604020202020204"/>
                <a:sym typeface="Arial" panose="020B0604020202020204"/>
              </a:endParaRPr>
            </a:p>
          </p:txBody>
        </p:sp>
        <p:sp>
          <p:nvSpPr>
            <p:cNvPr id="184" name="Google Shape;184;p27"/>
            <p:cNvSpPr/>
            <p:nvPr/>
          </p:nvSpPr>
          <p:spPr>
            <a:xfrm>
              <a:off x="0" y="6448425"/>
              <a:ext cx="12192000" cy="409575"/>
            </a:xfrm>
            <a:prstGeom prst="rect">
              <a:avLst/>
            </a:prstGeom>
            <a:solidFill>
              <a:srgbClr val="06064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panose="020F0502020204030204"/>
                <a:ea typeface="Calibri" panose="020F0502020204030204"/>
                <a:cs typeface="Calibri" panose="020F0502020204030204"/>
                <a:sym typeface="Calibri" panose="020F0502020204030204"/>
              </a:endParaRPr>
            </a:p>
          </p:txBody>
        </p:sp>
      </p:grpSp>
      <p:sp>
        <p:nvSpPr>
          <p:cNvPr id="185" name="Google Shape;185;p27"/>
          <p:cNvSpPr txBox="1"/>
          <p:nvPr/>
        </p:nvSpPr>
        <p:spPr>
          <a:xfrm>
            <a:off x="675666" y="1072333"/>
            <a:ext cx="7098632" cy="351037"/>
          </a:xfrm>
          <a:prstGeom prst="rect">
            <a:avLst/>
          </a:prstGeom>
          <a:noFill/>
          <a:ln>
            <a:noFill/>
          </a:ln>
        </p:spPr>
        <p:txBody>
          <a:bodyPr spcFirstLastPara="1" wrap="square" lIns="68575" tIns="34275" rIns="68575" bIns="34275" anchor="t" anchorCtr="0">
            <a:noAutofit/>
          </a:bodyPr>
          <a:lstStyle/>
          <a:p>
            <a:pPr marL="0" marR="0" lvl="0" indent="0" algn="l" rtl="0">
              <a:lnSpc>
                <a:spcPct val="120000"/>
              </a:lnSpc>
              <a:spcBef>
                <a:spcPts val="0"/>
              </a:spcBef>
              <a:spcAft>
                <a:spcPts val="0"/>
              </a:spcAft>
              <a:buClr>
                <a:schemeClr val="dk1"/>
              </a:buClr>
              <a:buSzPts val="1800"/>
              <a:buFont typeface="Play" panose="00000500000000000000"/>
              <a:buNone/>
            </a:pPr>
            <a:endParaRPr sz="1800" b="1">
              <a:solidFill>
                <a:srgbClr val="820613"/>
              </a:solidFill>
              <a:latin typeface="Calibri" panose="020F0502020204030204"/>
              <a:ea typeface="Calibri" panose="020F0502020204030204"/>
              <a:cs typeface="Calibri" panose="020F0502020204030204"/>
              <a:sym typeface="Calibri" panose="020F0502020204030204"/>
            </a:endParaRPr>
          </a:p>
        </p:txBody>
      </p:sp>
      <p:sp>
        <p:nvSpPr>
          <p:cNvPr id="186" name="Google Shape;186;p27"/>
          <p:cNvSpPr/>
          <p:nvPr/>
        </p:nvSpPr>
        <p:spPr>
          <a:xfrm>
            <a:off x="0" y="112134"/>
            <a:ext cx="764005" cy="307181"/>
          </a:xfrm>
          <a:prstGeom prst="rect">
            <a:avLst/>
          </a:prstGeom>
          <a:solidFill>
            <a:srgbClr val="06064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panose="020B0604020202020204"/>
              <a:ea typeface="Arial" panose="020B0604020202020204"/>
              <a:cs typeface="Arial" panose="020B0604020202020204"/>
              <a:sym typeface="Arial" panose="020B0604020202020204"/>
            </a:endParaRPr>
          </a:p>
        </p:txBody>
      </p:sp>
      <p:sp>
        <p:nvSpPr>
          <p:cNvPr id="187" name="Google Shape;187;p27"/>
          <p:cNvSpPr txBox="1">
            <a:spLocks noGrp="1"/>
          </p:cNvSpPr>
          <p:nvPr>
            <p:ph type="ftr" idx="11"/>
          </p:nvPr>
        </p:nvSpPr>
        <p:spPr>
          <a:xfrm>
            <a:off x="78206" y="4836319"/>
            <a:ext cx="8982169" cy="298429"/>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US" sz="1000">
                <a:solidFill>
                  <a:srgbClr val="D8D8D8"/>
                </a:solidFill>
                <a:latin typeface="Poppins" panose="00000500000000000000"/>
                <a:ea typeface="Poppins" panose="00000500000000000000"/>
                <a:cs typeface="Poppins" panose="00000500000000000000"/>
                <a:sym typeface="Poppins" panose="00000500000000000000"/>
              </a:rPr>
              <a:t>Latvijas Republikas prokuratūra</a:t>
            </a:r>
            <a:endParaRPr sz="1000">
              <a:solidFill>
                <a:srgbClr val="D8D8D8"/>
              </a:solidFill>
              <a:latin typeface="Poppins" panose="00000500000000000000"/>
              <a:ea typeface="Poppins" panose="00000500000000000000"/>
              <a:cs typeface="Poppins" panose="00000500000000000000"/>
              <a:sym typeface="Poppins" panose="00000500000000000000"/>
            </a:endParaRPr>
          </a:p>
        </p:txBody>
      </p:sp>
      <p:grpSp>
        <p:nvGrpSpPr>
          <p:cNvPr id="188" name="Google Shape;188;p27"/>
          <p:cNvGrpSpPr/>
          <p:nvPr/>
        </p:nvGrpSpPr>
        <p:grpSpPr>
          <a:xfrm>
            <a:off x="4655249" y="782475"/>
            <a:ext cx="4145402" cy="1129795"/>
            <a:chOff x="0" y="-19050"/>
            <a:chExt cx="3682024" cy="765796"/>
          </a:xfrm>
        </p:grpSpPr>
        <p:sp>
          <p:nvSpPr>
            <p:cNvPr id="189" name="Google Shape;189;p27"/>
            <p:cNvSpPr/>
            <p:nvPr/>
          </p:nvSpPr>
          <p:spPr>
            <a:xfrm>
              <a:off x="0" y="0"/>
              <a:ext cx="3682024" cy="746746"/>
            </a:xfrm>
            <a:custGeom>
              <a:avLst/>
              <a:gdLst/>
              <a:ahLst/>
              <a:cxnLst/>
              <a:rect l="l" t="t" r="r" b="b"/>
              <a:pathLst>
                <a:path w="3682024" h="746746" extrusionOk="0">
                  <a:moveTo>
                    <a:pt x="0" y="0"/>
                  </a:moveTo>
                  <a:lnTo>
                    <a:pt x="3682024" y="0"/>
                  </a:lnTo>
                  <a:lnTo>
                    <a:pt x="3682024" y="746746"/>
                  </a:lnTo>
                  <a:lnTo>
                    <a:pt x="0" y="746746"/>
                  </a:lnTo>
                  <a:close/>
                </a:path>
              </a:pathLst>
            </a:custGeom>
            <a:solidFill>
              <a:srgbClr val="EFEFEF"/>
            </a:solidFill>
            <a:ln>
              <a:noFill/>
            </a:ln>
            <a:effectLst>
              <a:outerShdw blurRad="50800" dist="38100" dir="18900000" algn="bl" rotWithShape="0">
                <a:srgbClr val="000000">
                  <a:alpha val="40000"/>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100">
                <a:solidFill>
                  <a:schemeClr val="dk1"/>
                </a:solidFill>
                <a:latin typeface="DM Sans"/>
                <a:ea typeface="DM Sans"/>
                <a:cs typeface="DM Sans"/>
                <a:sym typeface="DM Sans"/>
              </a:endParaRPr>
            </a:p>
          </p:txBody>
        </p:sp>
        <p:sp>
          <p:nvSpPr>
            <p:cNvPr id="190" name="Google Shape;190;p27"/>
            <p:cNvSpPr txBox="1"/>
            <p:nvPr/>
          </p:nvSpPr>
          <p:spPr>
            <a:xfrm>
              <a:off x="0" y="-19050"/>
              <a:ext cx="3682024" cy="765796"/>
            </a:xfrm>
            <a:prstGeom prst="rect">
              <a:avLst/>
            </a:prstGeom>
            <a:noFill/>
            <a:ln>
              <a:noFill/>
            </a:ln>
            <a:effectLst>
              <a:outerShdw blurRad="50800" dist="38100" dir="18900000" algn="bl" rotWithShape="0">
                <a:srgbClr val="000000">
                  <a:alpha val="40000"/>
                </a:srgbClr>
              </a:outerShdw>
            </a:effectLst>
          </p:spPr>
          <p:txBody>
            <a:bodyPr spcFirstLastPara="1" wrap="square" lIns="38100" tIns="38100" rIns="38100" bIns="38100" anchor="ctr" anchorCtr="0">
              <a:noAutofit/>
            </a:bodyPr>
            <a:lstStyle/>
            <a:p>
              <a:pPr marL="0" marR="0" lvl="0" indent="0" algn="ctr" rtl="0">
                <a:spcBef>
                  <a:spcPts val="0"/>
                </a:spcBef>
                <a:spcAft>
                  <a:spcPts val="0"/>
                </a:spcAft>
                <a:buNone/>
              </a:pPr>
              <a:endParaRPr sz="1100">
                <a:solidFill>
                  <a:schemeClr val="dk1"/>
                </a:solidFill>
                <a:latin typeface="DM Sans"/>
                <a:ea typeface="DM Sans"/>
                <a:cs typeface="DM Sans"/>
                <a:sym typeface="DM Sans"/>
              </a:endParaRPr>
            </a:p>
          </p:txBody>
        </p:sp>
      </p:grpSp>
      <p:grpSp>
        <p:nvGrpSpPr>
          <p:cNvPr id="191" name="Google Shape;191;p27"/>
          <p:cNvGrpSpPr/>
          <p:nvPr/>
        </p:nvGrpSpPr>
        <p:grpSpPr>
          <a:xfrm>
            <a:off x="5016363" y="6124429"/>
            <a:ext cx="5515869" cy="113344"/>
            <a:chOff x="0" y="-19050"/>
            <a:chExt cx="3682024" cy="386439"/>
          </a:xfrm>
        </p:grpSpPr>
        <p:sp>
          <p:nvSpPr>
            <p:cNvPr id="192" name="Google Shape;192;p27"/>
            <p:cNvSpPr/>
            <p:nvPr/>
          </p:nvSpPr>
          <p:spPr>
            <a:xfrm>
              <a:off x="0" y="0"/>
              <a:ext cx="3682024" cy="367389"/>
            </a:xfrm>
            <a:custGeom>
              <a:avLst/>
              <a:gdLst/>
              <a:ahLst/>
              <a:cxnLst/>
              <a:rect l="l" t="t" r="r" b="b"/>
              <a:pathLst>
                <a:path w="3682024" h="367389" extrusionOk="0">
                  <a:moveTo>
                    <a:pt x="0" y="0"/>
                  </a:moveTo>
                  <a:lnTo>
                    <a:pt x="3682024" y="0"/>
                  </a:lnTo>
                  <a:lnTo>
                    <a:pt x="3682024" y="367389"/>
                  </a:lnTo>
                  <a:lnTo>
                    <a:pt x="0" y="367389"/>
                  </a:lnTo>
                  <a:close/>
                </a:path>
              </a:pathLst>
            </a:custGeom>
            <a:solidFill>
              <a:srgbClr val="EFEFE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900">
                <a:solidFill>
                  <a:schemeClr val="dk1"/>
                </a:solidFill>
                <a:latin typeface="DM Sans"/>
                <a:ea typeface="DM Sans"/>
                <a:cs typeface="DM Sans"/>
                <a:sym typeface="DM Sans"/>
              </a:endParaRPr>
            </a:p>
          </p:txBody>
        </p:sp>
        <p:sp>
          <p:nvSpPr>
            <p:cNvPr id="193" name="Google Shape;193;p27"/>
            <p:cNvSpPr txBox="1"/>
            <p:nvPr/>
          </p:nvSpPr>
          <p:spPr>
            <a:xfrm>
              <a:off x="0" y="-19050"/>
              <a:ext cx="3682024" cy="386439"/>
            </a:xfrm>
            <a:prstGeom prst="rect">
              <a:avLst/>
            </a:prstGeom>
            <a:noFill/>
            <a:ln>
              <a:noFill/>
            </a:ln>
          </p:spPr>
          <p:txBody>
            <a:bodyPr spcFirstLastPara="1" wrap="square" lIns="38100" tIns="38100" rIns="38100" bIns="38100" anchor="ctr" anchorCtr="0">
              <a:noAutofit/>
            </a:bodyPr>
            <a:lstStyle/>
            <a:p>
              <a:pPr marL="0" marR="0" lvl="0" indent="0" algn="ctr" rtl="0">
                <a:spcBef>
                  <a:spcPts val="0"/>
                </a:spcBef>
                <a:spcAft>
                  <a:spcPts val="0"/>
                </a:spcAft>
                <a:buNone/>
              </a:pPr>
              <a:endParaRPr sz="900">
                <a:solidFill>
                  <a:schemeClr val="dk1"/>
                </a:solidFill>
                <a:latin typeface="DM Sans"/>
                <a:ea typeface="DM Sans"/>
                <a:cs typeface="DM Sans"/>
                <a:sym typeface="DM Sans"/>
              </a:endParaRPr>
            </a:p>
          </p:txBody>
        </p:sp>
      </p:grpSp>
      <p:sp>
        <p:nvSpPr>
          <p:cNvPr id="194" name="Google Shape;194;p27"/>
          <p:cNvSpPr/>
          <p:nvPr/>
        </p:nvSpPr>
        <p:spPr>
          <a:xfrm>
            <a:off x="854243" y="885854"/>
            <a:ext cx="2725153" cy="3371792"/>
          </a:xfrm>
          <a:custGeom>
            <a:avLst/>
            <a:gdLst/>
            <a:ahLst/>
            <a:cxnLst/>
            <a:rect l="l" t="t" r="r" b="b"/>
            <a:pathLst>
              <a:path w="5447525" h="6553413" extrusionOk="0">
                <a:moveTo>
                  <a:pt x="0" y="0"/>
                </a:moveTo>
                <a:lnTo>
                  <a:pt x="5447524" y="0"/>
                </a:lnTo>
                <a:lnTo>
                  <a:pt x="5447524" y="6553413"/>
                </a:lnTo>
                <a:lnTo>
                  <a:pt x="0" y="6553413"/>
                </a:lnTo>
                <a:lnTo>
                  <a:pt x="0" y="0"/>
                </a:lnTo>
                <a:close/>
              </a:path>
            </a:pathLst>
          </a:custGeom>
          <a:blipFill rotWithShape="1">
            <a:blip r:embed="rId3"/>
            <a:stretch>
              <a:fillRect/>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nvGrpSpPr>
          <p:cNvPr id="195" name="Google Shape;195;p27"/>
          <p:cNvGrpSpPr/>
          <p:nvPr/>
        </p:nvGrpSpPr>
        <p:grpSpPr>
          <a:xfrm>
            <a:off x="4655249" y="1996912"/>
            <a:ext cx="4145402" cy="1129795"/>
            <a:chOff x="0" y="-19050"/>
            <a:chExt cx="3682024" cy="765796"/>
          </a:xfrm>
        </p:grpSpPr>
        <p:sp>
          <p:nvSpPr>
            <p:cNvPr id="196" name="Google Shape;196;p27"/>
            <p:cNvSpPr/>
            <p:nvPr/>
          </p:nvSpPr>
          <p:spPr>
            <a:xfrm>
              <a:off x="0" y="0"/>
              <a:ext cx="3682024" cy="746746"/>
            </a:xfrm>
            <a:custGeom>
              <a:avLst/>
              <a:gdLst/>
              <a:ahLst/>
              <a:cxnLst/>
              <a:rect l="l" t="t" r="r" b="b"/>
              <a:pathLst>
                <a:path w="3682024" h="746746" extrusionOk="0">
                  <a:moveTo>
                    <a:pt x="0" y="0"/>
                  </a:moveTo>
                  <a:lnTo>
                    <a:pt x="3682024" y="0"/>
                  </a:lnTo>
                  <a:lnTo>
                    <a:pt x="3682024" y="746746"/>
                  </a:lnTo>
                  <a:lnTo>
                    <a:pt x="0" y="746746"/>
                  </a:lnTo>
                  <a:close/>
                </a:path>
              </a:pathLst>
            </a:custGeom>
            <a:solidFill>
              <a:srgbClr val="EFEFEF"/>
            </a:solidFill>
            <a:ln>
              <a:noFill/>
            </a:ln>
            <a:effectLst>
              <a:outerShdw blurRad="50800" dist="38100" dir="18900000" algn="bl" rotWithShape="0">
                <a:srgbClr val="000000">
                  <a:alpha val="40000"/>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100">
                <a:solidFill>
                  <a:schemeClr val="dk1"/>
                </a:solidFill>
                <a:latin typeface="DM Sans"/>
                <a:ea typeface="DM Sans"/>
                <a:cs typeface="DM Sans"/>
                <a:sym typeface="DM Sans"/>
              </a:endParaRPr>
            </a:p>
          </p:txBody>
        </p:sp>
        <p:sp>
          <p:nvSpPr>
            <p:cNvPr id="197" name="Google Shape;197;p27"/>
            <p:cNvSpPr txBox="1"/>
            <p:nvPr/>
          </p:nvSpPr>
          <p:spPr>
            <a:xfrm>
              <a:off x="0" y="-19050"/>
              <a:ext cx="3682024" cy="765796"/>
            </a:xfrm>
            <a:prstGeom prst="rect">
              <a:avLst/>
            </a:prstGeom>
            <a:noFill/>
            <a:ln>
              <a:noFill/>
            </a:ln>
            <a:effectLst>
              <a:outerShdw blurRad="50800" dist="38100" dir="18900000" algn="bl" rotWithShape="0">
                <a:srgbClr val="000000">
                  <a:alpha val="40000"/>
                </a:srgbClr>
              </a:outerShdw>
            </a:effectLst>
          </p:spPr>
          <p:txBody>
            <a:bodyPr spcFirstLastPara="1" wrap="square" lIns="38100" tIns="38100" rIns="38100" bIns="38100" anchor="ctr" anchorCtr="0">
              <a:noAutofit/>
            </a:bodyPr>
            <a:lstStyle/>
            <a:p>
              <a:pPr marL="0" marR="0" lvl="0" indent="0" algn="ctr" rtl="0">
                <a:spcBef>
                  <a:spcPts val="0"/>
                </a:spcBef>
                <a:spcAft>
                  <a:spcPts val="0"/>
                </a:spcAft>
                <a:buNone/>
              </a:pPr>
              <a:endParaRPr sz="1100">
                <a:solidFill>
                  <a:schemeClr val="dk1"/>
                </a:solidFill>
                <a:latin typeface="DM Sans"/>
                <a:ea typeface="DM Sans"/>
                <a:cs typeface="DM Sans"/>
                <a:sym typeface="DM Sans"/>
              </a:endParaRPr>
            </a:p>
          </p:txBody>
        </p:sp>
      </p:grpSp>
      <p:grpSp>
        <p:nvGrpSpPr>
          <p:cNvPr id="198" name="Google Shape;198;p27"/>
          <p:cNvGrpSpPr/>
          <p:nvPr/>
        </p:nvGrpSpPr>
        <p:grpSpPr>
          <a:xfrm>
            <a:off x="4655248" y="3217200"/>
            <a:ext cx="4145402" cy="1129795"/>
            <a:chOff x="0" y="-19050"/>
            <a:chExt cx="3682024" cy="765796"/>
          </a:xfrm>
        </p:grpSpPr>
        <p:sp>
          <p:nvSpPr>
            <p:cNvPr id="199" name="Google Shape;199;p27"/>
            <p:cNvSpPr/>
            <p:nvPr/>
          </p:nvSpPr>
          <p:spPr>
            <a:xfrm>
              <a:off x="0" y="0"/>
              <a:ext cx="3682024" cy="746746"/>
            </a:xfrm>
            <a:custGeom>
              <a:avLst/>
              <a:gdLst/>
              <a:ahLst/>
              <a:cxnLst/>
              <a:rect l="l" t="t" r="r" b="b"/>
              <a:pathLst>
                <a:path w="3682024" h="746746" extrusionOk="0">
                  <a:moveTo>
                    <a:pt x="0" y="0"/>
                  </a:moveTo>
                  <a:lnTo>
                    <a:pt x="3682024" y="0"/>
                  </a:lnTo>
                  <a:lnTo>
                    <a:pt x="3682024" y="746746"/>
                  </a:lnTo>
                  <a:lnTo>
                    <a:pt x="0" y="746746"/>
                  </a:lnTo>
                  <a:close/>
                </a:path>
              </a:pathLst>
            </a:custGeom>
            <a:solidFill>
              <a:srgbClr val="EFEFEF"/>
            </a:solidFill>
            <a:ln>
              <a:noFill/>
            </a:ln>
            <a:effectLst>
              <a:outerShdw blurRad="50800" dist="38100" dir="18900000" algn="bl" rotWithShape="0">
                <a:srgbClr val="000000">
                  <a:alpha val="40000"/>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100">
                <a:solidFill>
                  <a:schemeClr val="dk1"/>
                </a:solidFill>
                <a:latin typeface="DM Sans"/>
                <a:ea typeface="DM Sans"/>
                <a:cs typeface="DM Sans"/>
                <a:sym typeface="DM Sans"/>
              </a:endParaRPr>
            </a:p>
          </p:txBody>
        </p:sp>
        <p:sp>
          <p:nvSpPr>
            <p:cNvPr id="200" name="Google Shape;200;p27"/>
            <p:cNvSpPr txBox="1"/>
            <p:nvPr/>
          </p:nvSpPr>
          <p:spPr>
            <a:xfrm>
              <a:off x="0" y="-19050"/>
              <a:ext cx="3682024" cy="765796"/>
            </a:xfrm>
            <a:prstGeom prst="rect">
              <a:avLst/>
            </a:prstGeom>
            <a:noFill/>
            <a:ln>
              <a:noFill/>
            </a:ln>
            <a:effectLst>
              <a:outerShdw blurRad="50800" dist="38100" dir="18900000" algn="bl" rotWithShape="0">
                <a:srgbClr val="000000">
                  <a:alpha val="40000"/>
                </a:srgbClr>
              </a:outerShdw>
            </a:effectLst>
          </p:spPr>
          <p:txBody>
            <a:bodyPr spcFirstLastPara="1" wrap="square" lIns="38100" tIns="38100" rIns="38100" bIns="38100" anchor="ctr" anchorCtr="0">
              <a:noAutofit/>
            </a:bodyPr>
            <a:lstStyle/>
            <a:p>
              <a:pPr marL="0" marR="0" lvl="0" indent="0" algn="ctr" rtl="0">
                <a:spcBef>
                  <a:spcPts val="0"/>
                </a:spcBef>
                <a:spcAft>
                  <a:spcPts val="0"/>
                </a:spcAft>
                <a:buNone/>
              </a:pPr>
              <a:endParaRPr sz="1100">
                <a:solidFill>
                  <a:schemeClr val="dk1"/>
                </a:solidFill>
                <a:latin typeface="DM Sans"/>
                <a:ea typeface="DM Sans"/>
                <a:cs typeface="DM Sans"/>
                <a:sym typeface="DM Sans"/>
              </a:endParaRPr>
            </a:p>
          </p:txBody>
        </p:sp>
      </p:grpSp>
      <p:sp>
        <p:nvSpPr>
          <p:cNvPr id="201" name="Google Shape;201;p27"/>
          <p:cNvSpPr txBox="1"/>
          <p:nvPr/>
        </p:nvSpPr>
        <p:spPr>
          <a:xfrm>
            <a:off x="4676304" y="970766"/>
            <a:ext cx="4124400" cy="684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000">
                <a:solidFill>
                  <a:srgbClr val="060644"/>
                </a:solidFill>
                <a:latin typeface="Poppins Medium" panose="00000600000000000000"/>
                <a:ea typeface="Poppins Medium" panose="00000600000000000000"/>
                <a:cs typeface="Poppins Medium" panose="00000600000000000000"/>
                <a:sym typeface="Poppins Medium" panose="00000600000000000000"/>
              </a:rPr>
              <a:t>Prokurors, izskatot konkrētas lietas, savus lēmumus pieņem patstāvīgi un vienpersoniski, pamatojoties uz savu pārliecību un likumiem, ievērojot personu vienlīdzību likuma un tiesas priekšā, nevainīguma prezumpciju, patiesību un likumību</a:t>
            </a:r>
            <a:endParaRPr sz="1000">
              <a:solidFill>
                <a:srgbClr val="060644"/>
              </a:solidFill>
              <a:latin typeface="Poppins Medium" panose="00000600000000000000"/>
              <a:ea typeface="Poppins Medium" panose="00000600000000000000"/>
              <a:cs typeface="Poppins Medium" panose="00000600000000000000"/>
              <a:sym typeface="Poppins Medium" panose="00000600000000000000"/>
            </a:endParaRPr>
          </a:p>
        </p:txBody>
      </p:sp>
      <p:sp>
        <p:nvSpPr>
          <p:cNvPr id="202" name="Google Shape;202;p27"/>
          <p:cNvSpPr txBox="1"/>
          <p:nvPr/>
        </p:nvSpPr>
        <p:spPr>
          <a:xfrm>
            <a:off x="4676304" y="2174023"/>
            <a:ext cx="4124400" cy="684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000">
                <a:solidFill>
                  <a:srgbClr val="060644"/>
                </a:solidFill>
                <a:latin typeface="Poppins Medium" panose="00000600000000000000"/>
                <a:ea typeface="Poppins Medium" panose="00000600000000000000"/>
                <a:cs typeface="Poppins Medium" panose="00000600000000000000"/>
                <a:sym typeface="Poppins Medium" panose="00000600000000000000"/>
              </a:rPr>
              <a:t>Savā darbībā prokurors ir neatkarīgs no citu valsts varu un pārvaldi realizējošo institūciju vai amatpersonu ietekmes un pakļaujas tikai likumam. Viņa likumīgās prasības ir obligātas visām personām Latvijas Republikas teritorijā</a:t>
            </a:r>
            <a:endParaRPr sz="1000">
              <a:solidFill>
                <a:srgbClr val="060644"/>
              </a:solidFill>
              <a:latin typeface="Poppins Medium" panose="00000600000000000000"/>
              <a:ea typeface="Poppins Medium" panose="00000600000000000000"/>
              <a:cs typeface="Poppins Medium" panose="00000600000000000000"/>
              <a:sym typeface="Poppins Medium" panose="00000600000000000000"/>
            </a:endParaRPr>
          </a:p>
        </p:txBody>
      </p:sp>
      <p:sp>
        <p:nvSpPr>
          <p:cNvPr id="203" name="Google Shape;203;p27"/>
          <p:cNvSpPr txBox="1"/>
          <p:nvPr/>
        </p:nvSpPr>
        <p:spPr>
          <a:xfrm>
            <a:off x="4717155" y="3482257"/>
            <a:ext cx="4083600" cy="531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000">
                <a:solidFill>
                  <a:srgbClr val="060644"/>
                </a:solidFill>
                <a:latin typeface="Poppins Medium" panose="00000600000000000000"/>
                <a:ea typeface="Poppins Medium" panose="00000600000000000000"/>
                <a:cs typeface="Poppins Medium" panose="00000600000000000000"/>
                <a:sym typeface="Poppins Medium" panose="00000600000000000000"/>
              </a:rPr>
              <a:t>Prokurora amats nav savienojams ar piederību pie partijām vai citām politiskām organizācijām. Mītiņi, piketi un citas akcijas prokuratūras iestāžu telpās ir aizliegti</a:t>
            </a:r>
            <a:endParaRPr sz="1000">
              <a:solidFill>
                <a:srgbClr val="060644"/>
              </a:solidFill>
              <a:latin typeface="Poppins Medium" panose="00000600000000000000"/>
              <a:ea typeface="Poppins Medium" panose="00000600000000000000"/>
              <a:cs typeface="Poppins Medium" panose="00000600000000000000"/>
              <a:sym typeface="Poppins Medium" panose="00000600000000000000"/>
            </a:endParaRPr>
          </a:p>
        </p:txBody>
      </p:sp>
      <p:sp>
        <p:nvSpPr>
          <p:cNvPr id="204" name="Google Shape;204;p27"/>
          <p:cNvSpPr txBox="1"/>
          <p:nvPr/>
        </p:nvSpPr>
        <p:spPr>
          <a:xfrm>
            <a:off x="764006" y="127984"/>
            <a:ext cx="7098632" cy="291944"/>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820613"/>
              </a:buClr>
              <a:buSzPts val="1800"/>
              <a:buFont typeface="Calibri" panose="020F0502020204030204"/>
              <a:buNone/>
            </a:pPr>
            <a:r>
              <a:rPr lang="en-US" sz="1800" b="1">
                <a:solidFill>
                  <a:srgbClr val="820613"/>
                </a:solidFill>
                <a:latin typeface="Poppins" panose="00000500000000000000"/>
                <a:ea typeface="Poppins" panose="00000500000000000000"/>
                <a:cs typeface="Poppins" panose="00000500000000000000"/>
                <a:sym typeface="Poppins" panose="00000500000000000000"/>
              </a:rPr>
              <a:t>Prokurora darbības pamatprincipi un neatkarība </a:t>
            </a:r>
            <a:endParaRPr sz="1800" b="1">
              <a:solidFill>
                <a:srgbClr val="820613"/>
              </a:solidFill>
              <a:latin typeface="Poppins" panose="00000500000000000000"/>
              <a:ea typeface="Poppins" panose="00000500000000000000"/>
              <a:cs typeface="Poppins" panose="00000500000000000000"/>
              <a:sym typeface="Poppins" panose="00000500000000000000"/>
            </a:endParaRPr>
          </a:p>
        </p:txBody>
      </p:sp>
      <p:pic>
        <p:nvPicPr>
          <p:cNvPr id="205" name="Google Shape;205;p27" descr="A logo of a law firm&#10;&#10;Description automatically generated"/>
          <p:cNvPicPr preferRelativeResize="0"/>
          <p:nvPr/>
        </p:nvPicPr>
        <p:blipFill rotWithShape="1">
          <a:blip r:embed="rId4"/>
          <a:srcRect/>
          <a:stretch>
            <a:fillRect/>
          </a:stretch>
        </p:blipFill>
        <p:spPr>
          <a:xfrm>
            <a:off x="8529344" y="111296"/>
            <a:ext cx="519446" cy="31738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28" descr="A diagram of a diagram&#10;&#10;AI-generated content may be incorrect."/>
          <p:cNvPicPr preferRelativeResize="0"/>
          <p:nvPr/>
        </p:nvPicPr>
        <p:blipFill rotWithShape="1">
          <a:blip r:embed="rId3"/>
          <a:srcRect/>
          <a:stretch>
            <a:fillRect/>
          </a:stretch>
        </p:blipFill>
        <p:spPr>
          <a:xfrm>
            <a:off x="262960" y="30988"/>
            <a:ext cx="8612660" cy="4844621"/>
          </a:xfrm>
          <a:prstGeom prst="rect">
            <a:avLst/>
          </a:prstGeom>
          <a:noFill/>
          <a:ln>
            <a:noFill/>
          </a:ln>
        </p:spPr>
      </p:pic>
      <p:grpSp>
        <p:nvGrpSpPr>
          <p:cNvPr id="211" name="Google Shape;211;p28"/>
          <p:cNvGrpSpPr/>
          <p:nvPr/>
        </p:nvGrpSpPr>
        <p:grpSpPr>
          <a:xfrm>
            <a:off x="0" y="4788569"/>
            <a:ext cx="9144000" cy="354931"/>
            <a:chOff x="0" y="6384759"/>
            <a:chExt cx="12192000" cy="473241"/>
          </a:xfrm>
        </p:grpSpPr>
        <p:sp>
          <p:nvSpPr>
            <p:cNvPr id="212" name="Google Shape;212;p28"/>
            <p:cNvSpPr/>
            <p:nvPr/>
          </p:nvSpPr>
          <p:spPr>
            <a:xfrm>
              <a:off x="0" y="6384759"/>
              <a:ext cx="12192000" cy="232108"/>
            </a:xfrm>
            <a:prstGeom prst="rect">
              <a:avLst/>
            </a:prstGeom>
            <a:solidFill>
              <a:srgbClr val="82061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13" name="Google Shape;213;p28"/>
            <p:cNvSpPr/>
            <p:nvPr/>
          </p:nvSpPr>
          <p:spPr>
            <a:xfrm>
              <a:off x="0" y="6448425"/>
              <a:ext cx="12192000" cy="409575"/>
            </a:xfrm>
            <a:prstGeom prst="rect">
              <a:avLst/>
            </a:prstGeom>
            <a:solidFill>
              <a:srgbClr val="06064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panose="020F0502020204030204"/>
                <a:ea typeface="Calibri" panose="020F0502020204030204"/>
                <a:cs typeface="Calibri" panose="020F0502020204030204"/>
                <a:sym typeface="Calibri" panose="020F0502020204030204"/>
              </a:endParaRPr>
            </a:p>
          </p:txBody>
        </p:sp>
      </p:grpSp>
      <p:sp>
        <p:nvSpPr>
          <p:cNvPr id="214" name="Google Shape;214;p28"/>
          <p:cNvSpPr/>
          <p:nvPr/>
        </p:nvSpPr>
        <p:spPr>
          <a:xfrm>
            <a:off x="0" y="112134"/>
            <a:ext cx="764005" cy="307181"/>
          </a:xfrm>
          <a:prstGeom prst="rect">
            <a:avLst/>
          </a:prstGeom>
          <a:solidFill>
            <a:srgbClr val="06064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15" name="Google Shape;215;p28"/>
          <p:cNvSpPr txBox="1">
            <a:spLocks noGrp="1"/>
          </p:cNvSpPr>
          <p:nvPr>
            <p:ph type="ftr" idx="11"/>
          </p:nvPr>
        </p:nvSpPr>
        <p:spPr>
          <a:xfrm>
            <a:off x="78206" y="4836319"/>
            <a:ext cx="8982169" cy="298429"/>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US" sz="1000">
                <a:solidFill>
                  <a:srgbClr val="D8D8D8"/>
                </a:solidFill>
                <a:latin typeface="Poppins" panose="00000500000000000000"/>
                <a:ea typeface="Poppins" panose="00000500000000000000"/>
                <a:cs typeface="Poppins" panose="00000500000000000000"/>
                <a:sym typeface="Poppins" panose="00000500000000000000"/>
              </a:rPr>
              <a:t>Latvijas Republikas prokuratūra</a:t>
            </a:r>
            <a:endParaRPr sz="1000">
              <a:solidFill>
                <a:srgbClr val="D8D8D8"/>
              </a:solidFill>
              <a:latin typeface="Poppins" panose="00000500000000000000"/>
              <a:ea typeface="Poppins" panose="00000500000000000000"/>
              <a:cs typeface="Poppins" panose="00000500000000000000"/>
              <a:sym typeface="Poppins" panose="00000500000000000000"/>
            </a:endParaRPr>
          </a:p>
        </p:txBody>
      </p:sp>
      <p:grpSp>
        <p:nvGrpSpPr>
          <p:cNvPr id="216" name="Google Shape;216;p28"/>
          <p:cNvGrpSpPr/>
          <p:nvPr/>
        </p:nvGrpSpPr>
        <p:grpSpPr>
          <a:xfrm>
            <a:off x="5016363" y="6124429"/>
            <a:ext cx="5515869" cy="113344"/>
            <a:chOff x="0" y="-19050"/>
            <a:chExt cx="3682024" cy="386439"/>
          </a:xfrm>
        </p:grpSpPr>
        <p:sp>
          <p:nvSpPr>
            <p:cNvPr id="217" name="Google Shape;217;p28"/>
            <p:cNvSpPr/>
            <p:nvPr/>
          </p:nvSpPr>
          <p:spPr>
            <a:xfrm>
              <a:off x="0" y="0"/>
              <a:ext cx="3682024" cy="367389"/>
            </a:xfrm>
            <a:custGeom>
              <a:avLst/>
              <a:gdLst/>
              <a:ahLst/>
              <a:cxnLst/>
              <a:rect l="l" t="t" r="r" b="b"/>
              <a:pathLst>
                <a:path w="3682024" h="367389" extrusionOk="0">
                  <a:moveTo>
                    <a:pt x="0" y="0"/>
                  </a:moveTo>
                  <a:lnTo>
                    <a:pt x="3682024" y="0"/>
                  </a:lnTo>
                  <a:lnTo>
                    <a:pt x="3682024" y="367389"/>
                  </a:lnTo>
                  <a:lnTo>
                    <a:pt x="0" y="367389"/>
                  </a:lnTo>
                  <a:close/>
                </a:path>
              </a:pathLst>
            </a:custGeom>
            <a:solidFill>
              <a:srgbClr val="EFEFE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9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18" name="Google Shape;218;p28"/>
            <p:cNvSpPr txBox="1"/>
            <p:nvPr/>
          </p:nvSpPr>
          <p:spPr>
            <a:xfrm>
              <a:off x="0" y="-19050"/>
              <a:ext cx="3682024" cy="386439"/>
            </a:xfrm>
            <a:prstGeom prst="rect">
              <a:avLst/>
            </a:prstGeom>
            <a:noFill/>
            <a:ln>
              <a:noFill/>
            </a:ln>
          </p:spPr>
          <p:txBody>
            <a:bodyPr spcFirstLastPara="1" wrap="square" lIns="38100" tIns="38100" rIns="38100" bIns="38100" anchor="ctr" anchorCtr="0">
              <a:noAutofit/>
            </a:bodyPr>
            <a:lstStyle/>
            <a:p>
              <a:pPr marL="0" marR="0" lvl="0" indent="0" algn="ctr" rtl="0">
                <a:spcBef>
                  <a:spcPts val="0"/>
                </a:spcBef>
                <a:spcAft>
                  <a:spcPts val="0"/>
                </a:spcAft>
                <a:buNone/>
              </a:pPr>
              <a:endParaRPr sz="900">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219" name="Google Shape;219;p28"/>
          <p:cNvSpPr txBox="1"/>
          <p:nvPr/>
        </p:nvSpPr>
        <p:spPr>
          <a:xfrm>
            <a:off x="764006" y="127984"/>
            <a:ext cx="7098632" cy="291944"/>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820613"/>
              </a:buClr>
              <a:buSzPts val="1800"/>
              <a:buFont typeface="Calibri" panose="020F0502020204030204"/>
              <a:buNone/>
            </a:pPr>
            <a:r>
              <a:rPr lang="en-US" sz="1800" b="1">
                <a:solidFill>
                  <a:srgbClr val="820613"/>
                </a:solidFill>
                <a:latin typeface="Calibri" panose="020F0502020204030204"/>
                <a:ea typeface="Calibri" panose="020F0502020204030204"/>
                <a:cs typeface="Calibri" panose="020F0502020204030204"/>
                <a:sym typeface="Calibri" panose="020F0502020204030204"/>
              </a:rPr>
              <a:t>Kā tas notiek?</a:t>
            </a:r>
            <a:endParaRPr sz="1800" b="1">
              <a:solidFill>
                <a:srgbClr val="820613"/>
              </a:solidFill>
              <a:latin typeface="Calibri" panose="020F0502020204030204"/>
              <a:ea typeface="Calibri" panose="020F0502020204030204"/>
              <a:cs typeface="Calibri" panose="020F0502020204030204"/>
              <a:sym typeface="Calibri" panose="020F0502020204030204"/>
            </a:endParaRPr>
          </a:p>
        </p:txBody>
      </p:sp>
      <p:pic>
        <p:nvPicPr>
          <p:cNvPr id="220" name="Google Shape;220;p28" descr="A logo of a law firm&#10;&#10;Description automatically generated"/>
          <p:cNvPicPr preferRelativeResize="0"/>
          <p:nvPr/>
        </p:nvPicPr>
        <p:blipFill rotWithShape="1">
          <a:blip r:embed="rId4"/>
          <a:srcRect/>
          <a:stretch>
            <a:fillRect/>
          </a:stretch>
        </p:blipFill>
        <p:spPr>
          <a:xfrm>
            <a:off x="8529344" y="111296"/>
            <a:ext cx="519446" cy="317385"/>
          </a:xfrm>
          <a:prstGeom prst="rect">
            <a:avLst/>
          </a:prstGeom>
          <a:noFill/>
          <a:ln>
            <a:noFill/>
          </a:ln>
        </p:spPr>
      </p:pic>
      <p:sp>
        <p:nvSpPr>
          <p:cNvPr id="221" name="Google Shape;221;p28"/>
          <p:cNvSpPr/>
          <p:nvPr/>
        </p:nvSpPr>
        <p:spPr>
          <a:xfrm>
            <a:off x="580767" y="2028053"/>
            <a:ext cx="1130644" cy="543697"/>
          </a:xfrm>
          <a:prstGeom prst="rect">
            <a:avLst/>
          </a:prstGeom>
          <a:solidFill>
            <a:srgbClr val="D8D8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dk1"/>
                </a:solidFill>
                <a:latin typeface="Arial" panose="020B0604020202020204"/>
                <a:ea typeface="Arial" panose="020B0604020202020204"/>
                <a:cs typeface="Arial" panose="020B0604020202020204"/>
                <a:sym typeface="Arial" panose="020B0604020202020204"/>
              </a:rPr>
              <a:t>Noziedzīgs nodarījums</a:t>
            </a:r>
            <a:endParaRPr sz="1400">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grpSp>
        <p:nvGrpSpPr>
          <p:cNvPr id="226" name="Google Shape;226;p29"/>
          <p:cNvGrpSpPr/>
          <p:nvPr/>
        </p:nvGrpSpPr>
        <p:grpSpPr>
          <a:xfrm>
            <a:off x="0" y="4788569"/>
            <a:ext cx="9144000" cy="354931"/>
            <a:chOff x="0" y="6384759"/>
            <a:chExt cx="12192000" cy="473241"/>
          </a:xfrm>
        </p:grpSpPr>
        <p:sp>
          <p:nvSpPr>
            <p:cNvPr id="227" name="Google Shape;227;p29"/>
            <p:cNvSpPr/>
            <p:nvPr/>
          </p:nvSpPr>
          <p:spPr>
            <a:xfrm>
              <a:off x="0" y="6384759"/>
              <a:ext cx="12192000" cy="232108"/>
            </a:xfrm>
            <a:prstGeom prst="rect">
              <a:avLst/>
            </a:prstGeom>
            <a:solidFill>
              <a:srgbClr val="82061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panose="020B0604020202020204"/>
                <a:ea typeface="Arial" panose="020B0604020202020204"/>
                <a:cs typeface="Arial" panose="020B0604020202020204"/>
                <a:sym typeface="Arial" panose="020B0604020202020204"/>
              </a:endParaRPr>
            </a:p>
          </p:txBody>
        </p:sp>
        <p:sp>
          <p:nvSpPr>
            <p:cNvPr id="228" name="Google Shape;228;p29"/>
            <p:cNvSpPr/>
            <p:nvPr/>
          </p:nvSpPr>
          <p:spPr>
            <a:xfrm>
              <a:off x="0" y="6448425"/>
              <a:ext cx="12192000" cy="409575"/>
            </a:xfrm>
            <a:prstGeom prst="rect">
              <a:avLst/>
            </a:prstGeom>
            <a:solidFill>
              <a:srgbClr val="06064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panose="020F0502020204030204"/>
                <a:ea typeface="Calibri" panose="020F0502020204030204"/>
                <a:cs typeface="Calibri" panose="020F0502020204030204"/>
                <a:sym typeface="Calibri" panose="020F0502020204030204"/>
              </a:endParaRPr>
            </a:p>
          </p:txBody>
        </p:sp>
      </p:grpSp>
      <p:sp>
        <p:nvSpPr>
          <p:cNvPr id="229" name="Google Shape;229;p29"/>
          <p:cNvSpPr/>
          <p:nvPr/>
        </p:nvSpPr>
        <p:spPr>
          <a:xfrm>
            <a:off x="0" y="112134"/>
            <a:ext cx="764005" cy="307181"/>
          </a:xfrm>
          <a:prstGeom prst="rect">
            <a:avLst/>
          </a:prstGeom>
          <a:solidFill>
            <a:srgbClr val="06064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panose="020B0604020202020204"/>
              <a:ea typeface="Arial" panose="020B0604020202020204"/>
              <a:cs typeface="Arial" panose="020B0604020202020204"/>
              <a:sym typeface="Arial" panose="020B0604020202020204"/>
            </a:endParaRPr>
          </a:p>
        </p:txBody>
      </p:sp>
      <p:sp>
        <p:nvSpPr>
          <p:cNvPr id="230" name="Google Shape;230;p29"/>
          <p:cNvSpPr txBox="1">
            <a:spLocks noGrp="1"/>
          </p:cNvSpPr>
          <p:nvPr>
            <p:ph type="ftr" idx="11"/>
          </p:nvPr>
        </p:nvSpPr>
        <p:spPr>
          <a:xfrm>
            <a:off x="78206" y="4836319"/>
            <a:ext cx="8982169" cy="298429"/>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US" sz="1000">
                <a:solidFill>
                  <a:srgbClr val="D8D8D8"/>
                </a:solidFill>
                <a:latin typeface="Poppins" panose="00000500000000000000"/>
                <a:ea typeface="Poppins" panose="00000500000000000000"/>
                <a:cs typeface="Poppins" panose="00000500000000000000"/>
                <a:sym typeface="Poppins" panose="00000500000000000000"/>
              </a:rPr>
              <a:t>Latvijas Republikas prokuratūra</a:t>
            </a:r>
            <a:endParaRPr sz="1000">
              <a:solidFill>
                <a:srgbClr val="D8D8D8"/>
              </a:solidFill>
              <a:latin typeface="Poppins" panose="00000500000000000000"/>
              <a:ea typeface="Poppins" panose="00000500000000000000"/>
              <a:cs typeface="Poppins" panose="00000500000000000000"/>
              <a:sym typeface="Poppins" panose="00000500000000000000"/>
            </a:endParaRPr>
          </a:p>
        </p:txBody>
      </p:sp>
      <p:grpSp>
        <p:nvGrpSpPr>
          <p:cNvPr id="231" name="Google Shape;231;p29"/>
          <p:cNvGrpSpPr/>
          <p:nvPr/>
        </p:nvGrpSpPr>
        <p:grpSpPr>
          <a:xfrm>
            <a:off x="5016363" y="6124429"/>
            <a:ext cx="5515869" cy="113344"/>
            <a:chOff x="0" y="-19050"/>
            <a:chExt cx="3682024" cy="386439"/>
          </a:xfrm>
        </p:grpSpPr>
        <p:sp>
          <p:nvSpPr>
            <p:cNvPr id="232" name="Google Shape;232;p29"/>
            <p:cNvSpPr/>
            <p:nvPr/>
          </p:nvSpPr>
          <p:spPr>
            <a:xfrm>
              <a:off x="0" y="0"/>
              <a:ext cx="3682024" cy="367389"/>
            </a:xfrm>
            <a:custGeom>
              <a:avLst/>
              <a:gdLst/>
              <a:ahLst/>
              <a:cxnLst/>
              <a:rect l="l" t="t" r="r" b="b"/>
              <a:pathLst>
                <a:path w="3682024" h="367389" extrusionOk="0">
                  <a:moveTo>
                    <a:pt x="0" y="0"/>
                  </a:moveTo>
                  <a:lnTo>
                    <a:pt x="3682024" y="0"/>
                  </a:lnTo>
                  <a:lnTo>
                    <a:pt x="3682024" y="367389"/>
                  </a:lnTo>
                  <a:lnTo>
                    <a:pt x="0" y="367389"/>
                  </a:lnTo>
                  <a:close/>
                </a:path>
              </a:pathLst>
            </a:custGeom>
            <a:solidFill>
              <a:srgbClr val="EFEFE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900">
                <a:solidFill>
                  <a:schemeClr val="dk1"/>
                </a:solidFill>
                <a:latin typeface="DM Sans"/>
                <a:ea typeface="DM Sans"/>
                <a:cs typeface="DM Sans"/>
                <a:sym typeface="DM Sans"/>
              </a:endParaRPr>
            </a:p>
          </p:txBody>
        </p:sp>
        <p:sp>
          <p:nvSpPr>
            <p:cNvPr id="233" name="Google Shape;233;p29"/>
            <p:cNvSpPr txBox="1"/>
            <p:nvPr/>
          </p:nvSpPr>
          <p:spPr>
            <a:xfrm>
              <a:off x="0" y="-19050"/>
              <a:ext cx="3682024" cy="386439"/>
            </a:xfrm>
            <a:prstGeom prst="rect">
              <a:avLst/>
            </a:prstGeom>
            <a:noFill/>
            <a:ln>
              <a:noFill/>
            </a:ln>
          </p:spPr>
          <p:txBody>
            <a:bodyPr spcFirstLastPara="1" wrap="square" lIns="38100" tIns="38100" rIns="38100" bIns="38100" anchor="ctr" anchorCtr="0">
              <a:noAutofit/>
            </a:bodyPr>
            <a:lstStyle/>
            <a:p>
              <a:pPr marL="0" marR="0" lvl="0" indent="0" algn="ctr" rtl="0">
                <a:spcBef>
                  <a:spcPts val="0"/>
                </a:spcBef>
                <a:spcAft>
                  <a:spcPts val="0"/>
                </a:spcAft>
                <a:buNone/>
              </a:pPr>
              <a:endParaRPr sz="900">
                <a:solidFill>
                  <a:schemeClr val="dk1"/>
                </a:solidFill>
                <a:latin typeface="DM Sans"/>
                <a:ea typeface="DM Sans"/>
                <a:cs typeface="DM Sans"/>
                <a:sym typeface="DM Sans"/>
              </a:endParaRPr>
            </a:p>
          </p:txBody>
        </p:sp>
      </p:grpSp>
      <p:sp>
        <p:nvSpPr>
          <p:cNvPr id="234" name="Google Shape;234;p29"/>
          <p:cNvSpPr txBox="1"/>
          <p:nvPr/>
        </p:nvSpPr>
        <p:spPr>
          <a:xfrm>
            <a:off x="815968" y="507041"/>
            <a:ext cx="7594105"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a:solidFill>
                  <a:srgbClr val="231F20"/>
                </a:solidFill>
                <a:latin typeface="Calibri" panose="020F0502020204030204"/>
                <a:ea typeface="Calibri" panose="020F0502020204030204"/>
                <a:cs typeface="Calibri" panose="020F0502020204030204"/>
                <a:sym typeface="Calibri" panose="020F0502020204030204"/>
              </a:rPr>
              <a:t>Prokuratūra ir vienota, centralizēta triju līmeņu struktūrvienību sistēma, kuru vada ģenerālprokurors</a:t>
            </a:r>
            <a:endParaRPr sz="1200">
              <a:solidFill>
                <a:srgbClr val="231F20"/>
              </a:solidFill>
              <a:latin typeface="Calibri" panose="020F0502020204030204"/>
              <a:ea typeface="Calibri" panose="020F0502020204030204"/>
              <a:cs typeface="Calibri" panose="020F0502020204030204"/>
              <a:sym typeface="Calibri" panose="020F0502020204030204"/>
            </a:endParaRPr>
          </a:p>
          <a:p>
            <a:pPr marL="0" marR="0" lvl="0" indent="0" algn="l" rtl="0">
              <a:spcBef>
                <a:spcPts val="0"/>
              </a:spcBef>
              <a:spcAft>
                <a:spcPts val="0"/>
              </a:spcAft>
              <a:buNone/>
            </a:pPr>
            <a:endParaRPr sz="1200">
              <a:solidFill>
                <a:srgbClr val="231F20"/>
              </a:solidFill>
              <a:latin typeface="Calibri" panose="020F0502020204030204"/>
              <a:ea typeface="Calibri" panose="020F0502020204030204"/>
              <a:cs typeface="Calibri" panose="020F0502020204030204"/>
              <a:sym typeface="Calibri" panose="020F0502020204030204"/>
            </a:endParaRPr>
          </a:p>
          <a:p>
            <a:pPr marL="0" marR="0" lvl="0" indent="0" algn="l" rtl="0">
              <a:spcBef>
                <a:spcPts val="0"/>
              </a:spcBef>
              <a:spcAft>
                <a:spcPts val="0"/>
              </a:spcAft>
              <a:buNone/>
            </a:pPr>
            <a:r>
              <a:rPr lang="en-US" sz="1200">
                <a:solidFill>
                  <a:srgbClr val="231F20"/>
                </a:solidFill>
                <a:latin typeface="Calibri" panose="020F0502020204030204"/>
                <a:ea typeface="Calibri" panose="020F0502020204030204"/>
                <a:cs typeface="Calibri" panose="020F0502020204030204"/>
                <a:sym typeface="Calibri" panose="020F0502020204030204"/>
              </a:rPr>
              <a:t>Prokuratūru veido Ģenerālprokuratūra, tiesu apgabalu prokuratūras, rajonu (pilsētu) prokuratūras un specializētās prokuratūras, kā arī Administratīvā direktora dienests</a:t>
            </a:r>
            <a:endParaRPr sz="1200">
              <a:solidFill>
                <a:srgbClr val="231F20"/>
              </a:solidFill>
              <a:latin typeface="Calibri" panose="020F0502020204030204"/>
              <a:ea typeface="Calibri" panose="020F0502020204030204"/>
              <a:cs typeface="Calibri" panose="020F0502020204030204"/>
              <a:sym typeface="Calibri" panose="020F0502020204030204"/>
            </a:endParaRPr>
          </a:p>
        </p:txBody>
      </p:sp>
      <p:sp>
        <p:nvSpPr>
          <p:cNvPr id="235" name="Google Shape;235;p29"/>
          <p:cNvSpPr txBox="1"/>
          <p:nvPr/>
        </p:nvSpPr>
        <p:spPr>
          <a:xfrm>
            <a:off x="764006" y="127984"/>
            <a:ext cx="7098632" cy="291944"/>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820613"/>
              </a:buClr>
              <a:buSzPts val="1800"/>
              <a:buFont typeface="Calibri" panose="020F0502020204030204"/>
              <a:buNone/>
            </a:pPr>
            <a:r>
              <a:rPr lang="en-US" sz="1800" b="1">
                <a:solidFill>
                  <a:srgbClr val="820613"/>
                </a:solidFill>
                <a:latin typeface="Calibri" panose="020F0502020204030204"/>
                <a:ea typeface="Calibri" panose="020F0502020204030204"/>
                <a:cs typeface="Calibri" panose="020F0502020204030204"/>
                <a:sym typeface="Calibri" panose="020F0502020204030204"/>
              </a:rPr>
              <a:t>Prokuratūras struktūra</a:t>
            </a:r>
            <a:endParaRPr sz="1800" b="1">
              <a:solidFill>
                <a:srgbClr val="820613"/>
              </a:solidFill>
              <a:latin typeface="Calibri" panose="020F0502020204030204"/>
              <a:ea typeface="Calibri" panose="020F0502020204030204"/>
              <a:cs typeface="Calibri" panose="020F0502020204030204"/>
              <a:sym typeface="Calibri" panose="020F0502020204030204"/>
            </a:endParaRPr>
          </a:p>
        </p:txBody>
      </p:sp>
      <p:pic>
        <p:nvPicPr>
          <p:cNvPr id="236" name="Google Shape;236;p29" descr="A logo of a law firm&#10;&#10;Description automatically generated"/>
          <p:cNvPicPr preferRelativeResize="0"/>
          <p:nvPr/>
        </p:nvPicPr>
        <p:blipFill rotWithShape="1">
          <a:blip r:embed="rId3"/>
          <a:srcRect/>
          <a:stretch>
            <a:fillRect/>
          </a:stretch>
        </p:blipFill>
        <p:spPr>
          <a:xfrm>
            <a:off x="8529344" y="111296"/>
            <a:ext cx="519446" cy="317385"/>
          </a:xfrm>
          <a:prstGeom prst="rect">
            <a:avLst/>
          </a:prstGeom>
          <a:noFill/>
          <a:ln>
            <a:noFill/>
          </a:ln>
        </p:spPr>
      </p:pic>
      <p:pic>
        <p:nvPicPr>
          <p:cNvPr id="237" name="Google Shape;237;p29"/>
          <p:cNvPicPr preferRelativeResize="0"/>
          <p:nvPr/>
        </p:nvPicPr>
        <p:blipFill rotWithShape="1">
          <a:blip r:embed="rId4"/>
          <a:srcRect/>
          <a:stretch>
            <a:fillRect/>
          </a:stretch>
        </p:blipFill>
        <p:spPr>
          <a:xfrm>
            <a:off x="698970" y="1530800"/>
            <a:ext cx="7228703" cy="297267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grpSp>
        <p:nvGrpSpPr>
          <p:cNvPr id="242" name="Google Shape;242;p30"/>
          <p:cNvGrpSpPr/>
          <p:nvPr/>
        </p:nvGrpSpPr>
        <p:grpSpPr>
          <a:xfrm>
            <a:off x="0" y="4788569"/>
            <a:ext cx="9144000" cy="354931"/>
            <a:chOff x="0" y="6384759"/>
            <a:chExt cx="12192000" cy="473241"/>
          </a:xfrm>
        </p:grpSpPr>
        <p:sp>
          <p:nvSpPr>
            <p:cNvPr id="243" name="Google Shape;243;p30"/>
            <p:cNvSpPr/>
            <p:nvPr/>
          </p:nvSpPr>
          <p:spPr>
            <a:xfrm>
              <a:off x="0" y="6384759"/>
              <a:ext cx="12192000" cy="232108"/>
            </a:xfrm>
            <a:prstGeom prst="rect">
              <a:avLst/>
            </a:prstGeom>
            <a:solidFill>
              <a:srgbClr val="82061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panose="020B0604020202020204"/>
                <a:ea typeface="Arial" panose="020B0604020202020204"/>
                <a:cs typeface="Arial" panose="020B0604020202020204"/>
                <a:sym typeface="Arial" panose="020B0604020202020204"/>
              </a:endParaRPr>
            </a:p>
          </p:txBody>
        </p:sp>
        <p:sp>
          <p:nvSpPr>
            <p:cNvPr id="244" name="Google Shape;244;p30"/>
            <p:cNvSpPr/>
            <p:nvPr/>
          </p:nvSpPr>
          <p:spPr>
            <a:xfrm>
              <a:off x="0" y="6448425"/>
              <a:ext cx="12192000" cy="409575"/>
            </a:xfrm>
            <a:prstGeom prst="rect">
              <a:avLst/>
            </a:prstGeom>
            <a:solidFill>
              <a:srgbClr val="06064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panose="020F0502020204030204"/>
                <a:ea typeface="Calibri" panose="020F0502020204030204"/>
                <a:cs typeface="Calibri" panose="020F0502020204030204"/>
                <a:sym typeface="Calibri" panose="020F0502020204030204"/>
              </a:endParaRPr>
            </a:p>
          </p:txBody>
        </p:sp>
      </p:grpSp>
      <p:sp>
        <p:nvSpPr>
          <p:cNvPr id="245" name="Google Shape;245;p30"/>
          <p:cNvSpPr/>
          <p:nvPr/>
        </p:nvSpPr>
        <p:spPr>
          <a:xfrm>
            <a:off x="0" y="112134"/>
            <a:ext cx="764005" cy="307181"/>
          </a:xfrm>
          <a:prstGeom prst="rect">
            <a:avLst/>
          </a:prstGeom>
          <a:solidFill>
            <a:srgbClr val="06064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panose="020B0604020202020204"/>
              <a:ea typeface="Arial" panose="020B0604020202020204"/>
              <a:cs typeface="Arial" panose="020B0604020202020204"/>
              <a:sym typeface="Arial" panose="020B0604020202020204"/>
            </a:endParaRPr>
          </a:p>
        </p:txBody>
      </p:sp>
      <p:sp>
        <p:nvSpPr>
          <p:cNvPr id="246" name="Google Shape;246;p30"/>
          <p:cNvSpPr txBox="1">
            <a:spLocks noGrp="1"/>
          </p:cNvSpPr>
          <p:nvPr>
            <p:ph type="ftr" idx="11"/>
          </p:nvPr>
        </p:nvSpPr>
        <p:spPr>
          <a:xfrm>
            <a:off x="78206" y="4836319"/>
            <a:ext cx="8982169" cy="298429"/>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US" sz="1000">
                <a:solidFill>
                  <a:srgbClr val="D8D8D8"/>
                </a:solidFill>
                <a:latin typeface="Poppins" panose="00000500000000000000"/>
                <a:ea typeface="Poppins" panose="00000500000000000000"/>
                <a:cs typeface="Poppins" panose="00000500000000000000"/>
                <a:sym typeface="Poppins" panose="00000500000000000000"/>
              </a:rPr>
              <a:t>Latvijas Republikas prokuratūra</a:t>
            </a:r>
            <a:endParaRPr sz="1000">
              <a:solidFill>
                <a:srgbClr val="D8D8D8"/>
              </a:solidFill>
              <a:latin typeface="Poppins" panose="00000500000000000000"/>
              <a:ea typeface="Poppins" panose="00000500000000000000"/>
              <a:cs typeface="Poppins" panose="00000500000000000000"/>
              <a:sym typeface="Poppins" panose="00000500000000000000"/>
            </a:endParaRPr>
          </a:p>
        </p:txBody>
      </p:sp>
      <p:grpSp>
        <p:nvGrpSpPr>
          <p:cNvPr id="247" name="Google Shape;247;p30"/>
          <p:cNvGrpSpPr/>
          <p:nvPr/>
        </p:nvGrpSpPr>
        <p:grpSpPr>
          <a:xfrm>
            <a:off x="5016363" y="6124429"/>
            <a:ext cx="5515869" cy="113344"/>
            <a:chOff x="0" y="-19050"/>
            <a:chExt cx="3682024" cy="386439"/>
          </a:xfrm>
        </p:grpSpPr>
        <p:sp>
          <p:nvSpPr>
            <p:cNvPr id="248" name="Google Shape;248;p30"/>
            <p:cNvSpPr/>
            <p:nvPr/>
          </p:nvSpPr>
          <p:spPr>
            <a:xfrm>
              <a:off x="0" y="0"/>
              <a:ext cx="3682024" cy="367389"/>
            </a:xfrm>
            <a:custGeom>
              <a:avLst/>
              <a:gdLst/>
              <a:ahLst/>
              <a:cxnLst/>
              <a:rect l="l" t="t" r="r" b="b"/>
              <a:pathLst>
                <a:path w="3682024" h="367389" extrusionOk="0">
                  <a:moveTo>
                    <a:pt x="0" y="0"/>
                  </a:moveTo>
                  <a:lnTo>
                    <a:pt x="3682024" y="0"/>
                  </a:lnTo>
                  <a:lnTo>
                    <a:pt x="3682024" y="367389"/>
                  </a:lnTo>
                  <a:lnTo>
                    <a:pt x="0" y="367389"/>
                  </a:lnTo>
                  <a:close/>
                </a:path>
              </a:pathLst>
            </a:custGeom>
            <a:solidFill>
              <a:srgbClr val="EFEFE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900">
                <a:solidFill>
                  <a:schemeClr val="dk1"/>
                </a:solidFill>
                <a:latin typeface="DM Sans"/>
                <a:ea typeface="DM Sans"/>
                <a:cs typeface="DM Sans"/>
                <a:sym typeface="DM Sans"/>
              </a:endParaRPr>
            </a:p>
          </p:txBody>
        </p:sp>
        <p:sp>
          <p:nvSpPr>
            <p:cNvPr id="249" name="Google Shape;249;p30"/>
            <p:cNvSpPr txBox="1"/>
            <p:nvPr/>
          </p:nvSpPr>
          <p:spPr>
            <a:xfrm>
              <a:off x="0" y="-19050"/>
              <a:ext cx="3682024" cy="386439"/>
            </a:xfrm>
            <a:prstGeom prst="rect">
              <a:avLst/>
            </a:prstGeom>
            <a:noFill/>
            <a:ln>
              <a:noFill/>
            </a:ln>
          </p:spPr>
          <p:txBody>
            <a:bodyPr spcFirstLastPara="1" wrap="square" lIns="38100" tIns="38100" rIns="38100" bIns="38100" anchor="ctr" anchorCtr="0">
              <a:noAutofit/>
            </a:bodyPr>
            <a:lstStyle/>
            <a:p>
              <a:pPr marL="0" marR="0" lvl="0" indent="0" algn="ctr" rtl="0">
                <a:spcBef>
                  <a:spcPts val="0"/>
                </a:spcBef>
                <a:spcAft>
                  <a:spcPts val="0"/>
                </a:spcAft>
                <a:buNone/>
              </a:pPr>
              <a:endParaRPr sz="900">
                <a:solidFill>
                  <a:schemeClr val="dk1"/>
                </a:solidFill>
                <a:latin typeface="DM Sans"/>
                <a:ea typeface="DM Sans"/>
                <a:cs typeface="DM Sans"/>
                <a:sym typeface="DM Sans"/>
              </a:endParaRPr>
            </a:p>
          </p:txBody>
        </p:sp>
      </p:grpSp>
      <p:sp>
        <p:nvSpPr>
          <p:cNvPr id="250" name="Google Shape;250;p30"/>
          <p:cNvSpPr txBox="1"/>
          <p:nvPr/>
        </p:nvSpPr>
        <p:spPr>
          <a:xfrm>
            <a:off x="764006" y="127984"/>
            <a:ext cx="7098632" cy="291944"/>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820613"/>
              </a:buClr>
              <a:buSzPts val="1800"/>
              <a:buFont typeface="Calibri" panose="020F0502020204030204"/>
              <a:buNone/>
            </a:pPr>
            <a:r>
              <a:rPr lang="en-US" sz="1800" b="1">
                <a:solidFill>
                  <a:srgbClr val="820613"/>
                </a:solidFill>
                <a:latin typeface="Calibri" panose="020F0502020204030204"/>
                <a:ea typeface="Calibri" panose="020F0502020204030204"/>
                <a:cs typeface="Calibri" panose="020F0502020204030204"/>
                <a:sym typeface="Calibri" panose="020F0502020204030204"/>
              </a:rPr>
              <a:t>Prokuratūras struktūra</a:t>
            </a:r>
            <a:endParaRPr sz="1800" b="1">
              <a:solidFill>
                <a:srgbClr val="820613"/>
              </a:solidFill>
              <a:latin typeface="Calibri" panose="020F0502020204030204"/>
              <a:ea typeface="Calibri" panose="020F0502020204030204"/>
              <a:cs typeface="Calibri" panose="020F0502020204030204"/>
              <a:sym typeface="Calibri" panose="020F0502020204030204"/>
            </a:endParaRPr>
          </a:p>
        </p:txBody>
      </p:sp>
      <p:pic>
        <p:nvPicPr>
          <p:cNvPr id="251" name="Google Shape;251;p30" descr="A logo of a law firm&#10;&#10;Description automatically generated"/>
          <p:cNvPicPr preferRelativeResize="0"/>
          <p:nvPr/>
        </p:nvPicPr>
        <p:blipFill rotWithShape="1">
          <a:blip r:embed="rId3"/>
          <a:srcRect/>
          <a:stretch>
            <a:fillRect/>
          </a:stretch>
        </p:blipFill>
        <p:spPr>
          <a:xfrm>
            <a:off x="8529344" y="111296"/>
            <a:ext cx="519446" cy="317385"/>
          </a:xfrm>
          <a:prstGeom prst="rect">
            <a:avLst/>
          </a:prstGeom>
          <a:noFill/>
          <a:ln>
            <a:noFill/>
          </a:ln>
        </p:spPr>
      </p:pic>
      <p:pic>
        <p:nvPicPr>
          <p:cNvPr id="3" name="Picture 2">
            <a:extLst>
              <a:ext uri="{FF2B5EF4-FFF2-40B4-BE49-F238E27FC236}">
                <a16:creationId xmlns:a16="http://schemas.microsoft.com/office/drawing/2014/main" id="{A54FA0C8-565B-F8D8-B5CA-6567C1EFC4F5}"/>
              </a:ext>
            </a:extLst>
          </p:cNvPr>
          <p:cNvPicPr>
            <a:picLocks noChangeAspect="1"/>
          </p:cNvPicPr>
          <p:nvPr/>
        </p:nvPicPr>
        <p:blipFill>
          <a:blip r:embed="rId4"/>
          <a:stretch>
            <a:fillRect/>
          </a:stretch>
        </p:blipFill>
        <p:spPr>
          <a:xfrm>
            <a:off x="1746023" y="593566"/>
            <a:ext cx="5651954" cy="395636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grpSp>
        <p:nvGrpSpPr>
          <p:cNvPr id="258" name="Google Shape;258;p31"/>
          <p:cNvGrpSpPr/>
          <p:nvPr/>
        </p:nvGrpSpPr>
        <p:grpSpPr>
          <a:xfrm>
            <a:off x="0" y="4788569"/>
            <a:ext cx="9144000" cy="354931"/>
            <a:chOff x="0" y="6384759"/>
            <a:chExt cx="12192000" cy="473241"/>
          </a:xfrm>
        </p:grpSpPr>
        <p:sp>
          <p:nvSpPr>
            <p:cNvPr id="259" name="Google Shape;259;p31"/>
            <p:cNvSpPr/>
            <p:nvPr/>
          </p:nvSpPr>
          <p:spPr>
            <a:xfrm>
              <a:off x="0" y="6384759"/>
              <a:ext cx="12192000" cy="232108"/>
            </a:xfrm>
            <a:prstGeom prst="rect">
              <a:avLst/>
            </a:prstGeom>
            <a:solidFill>
              <a:srgbClr val="82061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panose="020B0604020202020204"/>
                <a:ea typeface="Arial" panose="020B0604020202020204"/>
                <a:cs typeface="Arial" panose="020B0604020202020204"/>
                <a:sym typeface="Arial" panose="020B0604020202020204"/>
              </a:endParaRPr>
            </a:p>
          </p:txBody>
        </p:sp>
        <p:sp>
          <p:nvSpPr>
            <p:cNvPr id="260" name="Google Shape;260;p31"/>
            <p:cNvSpPr/>
            <p:nvPr/>
          </p:nvSpPr>
          <p:spPr>
            <a:xfrm>
              <a:off x="0" y="6448425"/>
              <a:ext cx="12192000" cy="409575"/>
            </a:xfrm>
            <a:prstGeom prst="rect">
              <a:avLst/>
            </a:prstGeom>
            <a:solidFill>
              <a:srgbClr val="06064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panose="020F0502020204030204"/>
                <a:ea typeface="Calibri" panose="020F0502020204030204"/>
                <a:cs typeface="Calibri" panose="020F0502020204030204"/>
                <a:sym typeface="Calibri" panose="020F0502020204030204"/>
              </a:endParaRPr>
            </a:p>
          </p:txBody>
        </p:sp>
      </p:grpSp>
      <p:sp>
        <p:nvSpPr>
          <p:cNvPr id="261" name="Google Shape;261;p31"/>
          <p:cNvSpPr/>
          <p:nvPr/>
        </p:nvSpPr>
        <p:spPr>
          <a:xfrm>
            <a:off x="0" y="112134"/>
            <a:ext cx="764005" cy="307181"/>
          </a:xfrm>
          <a:prstGeom prst="rect">
            <a:avLst/>
          </a:prstGeom>
          <a:solidFill>
            <a:srgbClr val="06064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panose="020B0604020202020204"/>
              <a:ea typeface="Arial" panose="020B0604020202020204"/>
              <a:cs typeface="Arial" panose="020B0604020202020204"/>
              <a:sym typeface="Arial" panose="020B0604020202020204"/>
            </a:endParaRPr>
          </a:p>
        </p:txBody>
      </p:sp>
      <p:sp>
        <p:nvSpPr>
          <p:cNvPr id="262" name="Google Shape;262;p31"/>
          <p:cNvSpPr txBox="1">
            <a:spLocks noGrp="1"/>
          </p:cNvSpPr>
          <p:nvPr>
            <p:ph type="ftr" idx="11"/>
          </p:nvPr>
        </p:nvSpPr>
        <p:spPr>
          <a:xfrm>
            <a:off x="78206" y="4836319"/>
            <a:ext cx="8982169" cy="298429"/>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US" sz="1000">
                <a:solidFill>
                  <a:srgbClr val="D8D8D8"/>
                </a:solidFill>
                <a:latin typeface="Poppins" panose="00000500000000000000"/>
                <a:ea typeface="Poppins" panose="00000500000000000000"/>
                <a:cs typeface="Poppins" panose="00000500000000000000"/>
                <a:sym typeface="Poppins" panose="00000500000000000000"/>
              </a:rPr>
              <a:t>Latvijas Republikas prokuratūra</a:t>
            </a:r>
            <a:endParaRPr sz="1000">
              <a:solidFill>
                <a:srgbClr val="D8D8D8"/>
              </a:solidFill>
              <a:latin typeface="Poppins" panose="00000500000000000000"/>
              <a:ea typeface="Poppins" panose="00000500000000000000"/>
              <a:cs typeface="Poppins" panose="00000500000000000000"/>
              <a:sym typeface="Poppins" panose="00000500000000000000"/>
            </a:endParaRPr>
          </a:p>
        </p:txBody>
      </p:sp>
      <p:grpSp>
        <p:nvGrpSpPr>
          <p:cNvPr id="263" name="Google Shape;263;p31"/>
          <p:cNvGrpSpPr/>
          <p:nvPr/>
        </p:nvGrpSpPr>
        <p:grpSpPr>
          <a:xfrm>
            <a:off x="5016363" y="6124429"/>
            <a:ext cx="5515869" cy="113344"/>
            <a:chOff x="0" y="-19050"/>
            <a:chExt cx="3682024" cy="386439"/>
          </a:xfrm>
        </p:grpSpPr>
        <p:sp>
          <p:nvSpPr>
            <p:cNvPr id="264" name="Google Shape;264;p31"/>
            <p:cNvSpPr/>
            <p:nvPr/>
          </p:nvSpPr>
          <p:spPr>
            <a:xfrm>
              <a:off x="0" y="0"/>
              <a:ext cx="3682024" cy="367389"/>
            </a:xfrm>
            <a:custGeom>
              <a:avLst/>
              <a:gdLst/>
              <a:ahLst/>
              <a:cxnLst/>
              <a:rect l="l" t="t" r="r" b="b"/>
              <a:pathLst>
                <a:path w="3682024" h="367389" extrusionOk="0">
                  <a:moveTo>
                    <a:pt x="0" y="0"/>
                  </a:moveTo>
                  <a:lnTo>
                    <a:pt x="3682024" y="0"/>
                  </a:lnTo>
                  <a:lnTo>
                    <a:pt x="3682024" y="367389"/>
                  </a:lnTo>
                  <a:lnTo>
                    <a:pt x="0" y="367389"/>
                  </a:lnTo>
                  <a:close/>
                </a:path>
              </a:pathLst>
            </a:custGeom>
            <a:solidFill>
              <a:srgbClr val="EFEFE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900">
                <a:solidFill>
                  <a:schemeClr val="dk1"/>
                </a:solidFill>
                <a:latin typeface="DM Sans"/>
                <a:ea typeface="DM Sans"/>
                <a:cs typeface="DM Sans"/>
                <a:sym typeface="DM Sans"/>
              </a:endParaRPr>
            </a:p>
          </p:txBody>
        </p:sp>
        <p:sp>
          <p:nvSpPr>
            <p:cNvPr id="265" name="Google Shape;265;p31"/>
            <p:cNvSpPr txBox="1"/>
            <p:nvPr/>
          </p:nvSpPr>
          <p:spPr>
            <a:xfrm>
              <a:off x="0" y="-19050"/>
              <a:ext cx="3682024" cy="386439"/>
            </a:xfrm>
            <a:prstGeom prst="rect">
              <a:avLst/>
            </a:prstGeom>
            <a:noFill/>
            <a:ln>
              <a:noFill/>
            </a:ln>
          </p:spPr>
          <p:txBody>
            <a:bodyPr spcFirstLastPara="1" wrap="square" lIns="38100" tIns="38100" rIns="38100" bIns="38100" anchor="ctr" anchorCtr="0">
              <a:noAutofit/>
            </a:bodyPr>
            <a:lstStyle/>
            <a:p>
              <a:pPr marL="0" marR="0" lvl="0" indent="0" algn="ctr" rtl="0">
                <a:spcBef>
                  <a:spcPts val="0"/>
                </a:spcBef>
                <a:spcAft>
                  <a:spcPts val="0"/>
                </a:spcAft>
                <a:buNone/>
              </a:pPr>
              <a:endParaRPr sz="900">
                <a:solidFill>
                  <a:schemeClr val="dk1"/>
                </a:solidFill>
                <a:latin typeface="DM Sans"/>
                <a:ea typeface="DM Sans"/>
                <a:cs typeface="DM Sans"/>
                <a:sym typeface="DM Sans"/>
              </a:endParaRPr>
            </a:p>
          </p:txBody>
        </p:sp>
      </p:grpSp>
      <p:sp>
        <p:nvSpPr>
          <p:cNvPr id="266" name="Google Shape;266;p31"/>
          <p:cNvSpPr txBox="1"/>
          <p:nvPr/>
        </p:nvSpPr>
        <p:spPr>
          <a:xfrm>
            <a:off x="764006" y="127984"/>
            <a:ext cx="7098632" cy="291944"/>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820613"/>
              </a:buClr>
              <a:buSzPts val="1800"/>
              <a:buFont typeface="Calibri" panose="020F0502020204030204"/>
              <a:buNone/>
            </a:pPr>
            <a:r>
              <a:rPr lang="en-US" sz="1800" b="1">
                <a:solidFill>
                  <a:srgbClr val="820613"/>
                </a:solidFill>
                <a:latin typeface="Calibri" panose="020F0502020204030204"/>
                <a:ea typeface="Calibri" panose="020F0502020204030204"/>
                <a:cs typeface="Calibri" panose="020F0502020204030204"/>
                <a:sym typeface="Calibri" panose="020F0502020204030204"/>
              </a:rPr>
              <a:t>Prokuratūra skaitļos</a:t>
            </a:r>
            <a:endParaRPr sz="1800" b="1">
              <a:solidFill>
                <a:srgbClr val="820613"/>
              </a:solidFill>
              <a:latin typeface="Calibri" panose="020F0502020204030204"/>
              <a:ea typeface="Calibri" panose="020F0502020204030204"/>
              <a:cs typeface="Calibri" panose="020F0502020204030204"/>
              <a:sym typeface="Calibri" panose="020F0502020204030204"/>
            </a:endParaRPr>
          </a:p>
        </p:txBody>
      </p:sp>
      <p:pic>
        <p:nvPicPr>
          <p:cNvPr id="267" name="Google Shape;267;p31" descr="A logo of a law firm&#10;&#10;Description automatically generated"/>
          <p:cNvPicPr preferRelativeResize="0"/>
          <p:nvPr/>
        </p:nvPicPr>
        <p:blipFill rotWithShape="1">
          <a:blip r:embed="rId3"/>
          <a:srcRect/>
          <a:stretch>
            <a:fillRect/>
          </a:stretch>
        </p:blipFill>
        <p:spPr>
          <a:xfrm>
            <a:off x="8529344" y="111296"/>
            <a:ext cx="519446" cy="317385"/>
          </a:xfrm>
          <a:prstGeom prst="rect">
            <a:avLst/>
          </a:prstGeom>
          <a:noFill/>
          <a:ln>
            <a:noFill/>
          </a:ln>
        </p:spPr>
      </p:pic>
      <p:graphicFrame>
        <p:nvGraphicFramePr>
          <p:cNvPr id="2" name="Table 1">
            <a:extLst>
              <a:ext uri="{FF2B5EF4-FFF2-40B4-BE49-F238E27FC236}">
                <a16:creationId xmlns:a16="http://schemas.microsoft.com/office/drawing/2014/main" id="{862E02EE-D6EE-EDE8-4F85-18BBB1BA6EE0}"/>
              </a:ext>
            </a:extLst>
          </p:cNvPr>
          <p:cNvGraphicFramePr>
            <a:graphicFrameLocks noGrp="1"/>
          </p:cNvGraphicFramePr>
          <p:nvPr>
            <p:extLst>
              <p:ext uri="{D42A27DB-BD31-4B8C-83A1-F6EECF244321}">
                <p14:modId xmlns:p14="http://schemas.microsoft.com/office/powerpoint/2010/main" val="323523482"/>
              </p:ext>
            </p:extLst>
          </p:nvPr>
        </p:nvGraphicFramePr>
        <p:xfrm>
          <a:off x="173182" y="1906403"/>
          <a:ext cx="3739725" cy="2279560"/>
        </p:xfrm>
        <a:graphic>
          <a:graphicData uri="http://schemas.openxmlformats.org/drawingml/2006/table">
            <a:tbl>
              <a:tblPr firstRow="1" firstCol="1"/>
              <a:tblGrid>
                <a:gridCol w="1731832">
                  <a:extLst>
                    <a:ext uri="{9D8B030D-6E8A-4147-A177-3AD203B41FA5}">
                      <a16:colId xmlns:a16="http://schemas.microsoft.com/office/drawing/2014/main" val="529870711"/>
                    </a:ext>
                  </a:extLst>
                </a:gridCol>
                <a:gridCol w="993543">
                  <a:extLst>
                    <a:ext uri="{9D8B030D-6E8A-4147-A177-3AD203B41FA5}">
                      <a16:colId xmlns:a16="http://schemas.microsoft.com/office/drawing/2014/main" val="1819745009"/>
                    </a:ext>
                  </a:extLst>
                </a:gridCol>
                <a:gridCol w="1014350">
                  <a:extLst>
                    <a:ext uri="{9D8B030D-6E8A-4147-A177-3AD203B41FA5}">
                      <a16:colId xmlns:a16="http://schemas.microsoft.com/office/drawing/2014/main" val="1715690116"/>
                    </a:ext>
                  </a:extLst>
                </a:gridCol>
              </a:tblGrid>
              <a:tr h="544947">
                <a:tc>
                  <a:txBody>
                    <a:bodyPr/>
                    <a:lstStyle/>
                    <a:p>
                      <a:pPr marL="0" indent="-340995" algn="ctr">
                        <a:lnSpc>
                          <a:spcPct val="90000"/>
                        </a:lnSpc>
                        <a:spcAft>
                          <a:spcPts val="0"/>
                        </a:spcAft>
                      </a:pPr>
                      <a:r>
                        <a:rPr lang="lv-LV" sz="11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Prokuroru un </a:t>
                      </a:r>
                      <a:br>
                        <a:rPr lang="lv-LV" sz="11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lv-LV" sz="11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darbinieku skaits</a:t>
                      </a:r>
                      <a:endParaRPr lang="lv-LV" sz="11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5926" marR="559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lvl="0" indent="-180340" algn="ctr" defTabSz="914400" rtl="0" eaLnBrk="1" fontAlgn="auto" latinLnBrk="0" hangingPunct="1">
                        <a:lnSpc>
                          <a:spcPct val="90000"/>
                        </a:lnSpc>
                        <a:spcBef>
                          <a:spcPts val="0"/>
                        </a:spcBef>
                        <a:spcAft>
                          <a:spcPts val="600"/>
                        </a:spcAft>
                        <a:buClrTx/>
                        <a:buSzTx/>
                        <a:buFontTx/>
                        <a:buNone/>
                        <a:tabLst/>
                        <a:defRPr/>
                      </a:pPr>
                      <a:endParaRPr lang="lv-LV" sz="11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180340" algn="ctr" defTabSz="914400" rtl="0" eaLnBrk="1" fontAlgn="auto" latinLnBrk="0" hangingPunct="1">
                        <a:lnSpc>
                          <a:spcPct val="90000"/>
                        </a:lnSpc>
                        <a:spcBef>
                          <a:spcPts val="0"/>
                        </a:spcBef>
                        <a:spcAft>
                          <a:spcPts val="600"/>
                        </a:spcAft>
                        <a:buClrTx/>
                        <a:buSzTx/>
                        <a:buFontTx/>
                        <a:buNone/>
                        <a:tabLst/>
                        <a:defRPr/>
                      </a:pPr>
                      <a:r>
                        <a:rPr lang="lv-LV" sz="11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31.12.2024.</a:t>
                      </a:r>
                    </a:p>
                    <a:p>
                      <a:pPr marL="0" marR="0" lvl="0" indent="-180340" algn="ctr" defTabSz="914400" rtl="0" eaLnBrk="1" fontAlgn="auto" latinLnBrk="0" hangingPunct="1">
                        <a:lnSpc>
                          <a:spcPct val="90000"/>
                        </a:lnSpc>
                        <a:spcBef>
                          <a:spcPts val="0"/>
                        </a:spcBef>
                        <a:spcAft>
                          <a:spcPts val="0"/>
                        </a:spcAft>
                        <a:buClrTx/>
                        <a:buSzTx/>
                        <a:buFontTx/>
                        <a:buNone/>
                        <a:tabLst/>
                        <a:defRPr/>
                      </a:pPr>
                      <a:endParaRPr lang="lv-LV" sz="11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5926" marR="559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lvl="0" indent="-180340" algn="ctr" defTabSz="914400" rtl="0" eaLnBrk="1" fontAlgn="auto" latinLnBrk="0" hangingPunct="1">
                        <a:lnSpc>
                          <a:spcPct val="90000"/>
                        </a:lnSpc>
                        <a:spcBef>
                          <a:spcPts val="0"/>
                        </a:spcBef>
                        <a:spcAft>
                          <a:spcPts val="0"/>
                        </a:spcAft>
                        <a:buClrTx/>
                        <a:buSzTx/>
                        <a:buFontTx/>
                        <a:buNone/>
                        <a:tabLst/>
                        <a:defRPr/>
                      </a:pPr>
                      <a:r>
                        <a:rPr lang="lv-LV" sz="11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31.12.2025.</a:t>
                      </a:r>
                    </a:p>
                  </a:txBody>
                  <a:tcPr marL="55926" marR="559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752902040"/>
                  </a:ext>
                </a:extLst>
              </a:tr>
              <a:tr h="371252">
                <a:tc>
                  <a:txBody>
                    <a:bodyPr/>
                    <a:lstStyle/>
                    <a:p>
                      <a:pPr marL="0" indent="-180340" algn="l">
                        <a:lnSpc>
                          <a:spcPct val="90000"/>
                        </a:lnSpc>
                        <a:spcAft>
                          <a:spcPts val="0"/>
                        </a:spcAft>
                      </a:pPr>
                      <a:r>
                        <a:rPr lang="lv-LV" sz="1100" b="1" kern="100" dirty="0">
                          <a:solidFill>
                            <a:srgbClr val="1B1D56"/>
                          </a:solidFill>
                          <a:effectLst/>
                          <a:latin typeface="Calibri" panose="020F0502020204030204" pitchFamily="34" charset="0"/>
                          <a:ea typeface="Calibri" panose="020F0502020204030204" pitchFamily="34" charset="0"/>
                          <a:cs typeface="Calibri" panose="020F0502020204030204" pitchFamily="34" charset="0"/>
                        </a:rPr>
                        <a:t>Prokurori</a:t>
                      </a:r>
                      <a:endParaRPr lang="lv-LV" sz="1100" kern="100" dirty="0">
                        <a:effectLst/>
                        <a:latin typeface="Calibri" panose="020F0502020204030204" pitchFamily="34" charset="0"/>
                        <a:ea typeface="Calibri" panose="020F0502020204030204" pitchFamily="34" charset="0"/>
                        <a:cs typeface="Calibri" panose="020F0502020204030204" pitchFamily="34" charset="0"/>
                      </a:endParaRPr>
                    </a:p>
                  </a:txBody>
                  <a:tcPr marL="55926" marR="55926" marT="0" marB="0" anchor="ctr">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alpha val="10000"/>
                      </a:schemeClr>
                    </a:solidFill>
                  </a:tcPr>
                </a:tc>
                <a:tc>
                  <a:txBody>
                    <a:bodyPr/>
                    <a:lstStyle/>
                    <a:p>
                      <a:pPr marL="0" algn="ctr">
                        <a:lnSpc>
                          <a:spcPct val="90000"/>
                        </a:lnSpc>
                        <a:spcAft>
                          <a:spcPts val="0"/>
                        </a:spcAft>
                      </a:pPr>
                      <a:r>
                        <a:rPr lang="lv-LV" sz="1100" b="1" kern="100" dirty="0">
                          <a:solidFill>
                            <a:srgbClr val="1B1D56"/>
                          </a:solidFill>
                          <a:effectLst/>
                          <a:latin typeface="Calibri" panose="020F0502020204030204" pitchFamily="34" charset="0"/>
                          <a:ea typeface="Calibri" panose="020F0502020204030204" pitchFamily="34" charset="0"/>
                          <a:cs typeface="Calibri" panose="020F0502020204030204" pitchFamily="34" charset="0"/>
                        </a:rPr>
                        <a:t>400</a:t>
                      </a:r>
                      <a:endParaRPr lang="lv-LV" sz="1100" kern="100" dirty="0">
                        <a:effectLst/>
                        <a:latin typeface="Calibri" panose="020F0502020204030204" pitchFamily="34" charset="0"/>
                        <a:ea typeface="Calibri" panose="020F0502020204030204" pitchFamily="34" charset="0"/>
                        <a:cs typeface="Calibri" panose="020F0502020204030204" pitchFamily="34" charset="0"/>
                      </a:endParaRPr>
                    </a:p>
                  </a:txBody>
                  <a:tcPr marL="55926" marR="55926" marT="0" marB="0" anchor="ctr">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alpha val="10000"/>
                      </a:schemeClr>
                    </a:solidFill>
                  </a:tcPr>
                </a:tc>
                <a:tc>
                  <a:txBody>
                    <a:bodyPr/>
                    <a:lstStyle/>
                    <a:p>
                      <a:pPr marL="0" algn="ctr">
                        <a:lnSpc>
                          <a:spcPct val="90000"/>
                        </a:lnSpc>
                        <a:spcAft>
                          <a:spcPts val="0"/>
                        </a:spcAft>
                      </a:pPr>
                      <a:r>
                        <a:rPr lang="lv-LV" sz="1100" b="1" kern="100" dirty="0">
                          <a:solidFill>
                            <a:srgbClr val="1B1D56"/>
                          </a:solidFill>
                          <a:effectLst/>
                          <a:latin typeface="Calibri" panose="020F0502020204030204" pitchFamily="34" charset="0"/>
                          <a:ea typeface="Calibri" panose="020F0502020204030204" pitchFamily="34" charset="0"/>
                          <a:cs typeface="Calibri" panose="020F0502020204030204" pitchFamily="34" charset="0"/>
                        </a:rPr>
                        <a:t>402</a:t>
                      </a:r>
                      <a:endParaRPr lang="lv-LV" sz="1100" kern="100" dirty="0">
                        <a:effectLst/>
                        <a:latin typeface="Calibri" panose="020F0502020204030204" pitchFamily="34" charset="0"/>
                        <a:ea typeface="Calibri" panose="020F0502020204030204" pitchFamily="34" charset="0"/>
                        <a:cs typeface="Calibri" panose="020F0502020204030204" pitchFamily="34" charset="0"/>
                      </a:endParaRPr>
                    </a:p>
                  </a:txBody>
                  <a:tcPr marL="55926" marR="559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3548847788"/>
                  </a:ext>
                </a:extLst>
              </a:tr>
              <a:tr h="371252">
                <a:tc>
                  <a:txBody>
                    <a:bodyPr/>
                    <a:lstStyle/>
                    <a:p>
                      <a:pPr marL="0" indent="-180340" algn="l">
                        <a:lnSpc>
                          <a:spcPct val="90000"/>
                        </a:lnSpc>
                        <a:spcAft>
                          <a:spcPts val="0"/>
                        </a:spcAft>
                      </a:pPr>
                      <a:r>
                        <a:rPr lang="lv-LV" sz="1100" b="1" kern="100" dirty="0">
                          <a:solidFill>
                            <a:srgbClr val="1B1D56"/>
                          </a:solidFill>
                          <a:effectLst/>
                          <a:latin typeface="Calibri" panose="020F0502020204030204" pitchFamily="34" charset="0"/>
                          <a:ea typeface="Calibri" panose="020F0502020204030204" pitchFamily="34" charset="0"/>
                          <a:cs typeface="Calibri" panose="020F0502020204030204" pitchFamily="34" charset="0"/>
                        </a:rPr>
                        <a:t>Darbinieki, to skaitā:</a:t>
                      </a:r>
                      <a:endParaRPr lang="lv-LV" sz="1100" kern="100" dirty="0">
                        <a:effectLst/>
                        <a:latin typeface="Calibri" panose="020F0502020204030204" pitchFamily="34" charset="0"/>
                        <a:ea typeface="Calibri" panose="020F0502020204030204" pitchFamily="34" charset="0"/>
                        <a:cs typeface="Calibri" panose="020F0502020204030204" pitchFamily="34" charset="0"/>
                      </a:endParaRPr>
                    </a:p>
                  </a:txBody>
                  <a:tcPr marL="55926" marR="559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alpha val="10000"/>
                      </a:schemeClr>
                    </a:solidFill>
                  </a:tcPr>
                </a:tc>
                <a:tc>
                  <a:txBody>
                    <a:bodyPr/>
                    <a:lstStyle/>
                    <a:p>
                      <a:pPr marL="0" algn="ctr">
                        <a:lnSpc>
                          <a:spcPct val="90000"/>
                        </a:lnSpc>
                        <a:spcAft>
                          <a:spcPts val="0"/>
                        </a:spcAft>
                      </a:pPr>
                      <a:r>
                        <a:rPr lang="lv-LV" sz="1100" b="1" kern="100" dirty="0">
                          <a:solidFill>
                            <a:srgbClr val="1B1D56"/>
                          </a:solidFill>
                          <a:effectLst/>
                          <a:latin typeface="Calibri" panose="020F0502020204030204" pitchFamily="34" charset="0"/>
                          <a:ea typeface="Calibri" panose="020F0502020204030204" pitchFamily="34" charset="0"/>
                          <a:cs typeface="Calibri" panose="020F0502020204030204" pitchFamily="34" charset="0"/>
                        </a:rPr>
                        <a:t>409</a:t>
                      </a:r>
                      <a:endParaRPr lang="lv-LV" sz="1100" kern="100" dirty="0">
                        <a:effectLst/>
                        <a:latin typeface="Calibri" panose="020F0502020204030204" pitchFamily="34" charset="0"/>
                        <a:ea typeface="Calibri" panose="020F0502020204030204" pitchFamily="34" charset="0"/>
                        <a:cs typeface="Calibri" panose="020F0502020204030204" pitchFamily="34" charset="0"/>
                      </a:endParaRPr>
                    </a:p>
                  </a:txBody>
                  <a:tcPr marL="55926" marR="559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alpha val="10000"/>
                      </a:schemeClr>
                    </a:solidFill>
                  </a:tcPr>
                </a:tc>
                <a:tc>
                  <a:txBody>
                    <a:bodyPr/>
                    <a:lstStyle/>
                    <a:p>
                      <a:pPr marL="0" algn="ctr">
                        <a:lnSpc>
                          <a:spcPct val="90000"/>
                        </a:lnSpc>
                        <a:spcAft>
                          <a:spcPts val="0"/>
                        </a:spcAft>
                      </a:pPr>
                      <a:r>
                        <a:rPr lang="lv-LV" sz="1100" b="1" kern="100" dirty="0">
                          <a:solidFill>
                            <a:srgbClr val="1B1D56"/>
                          </a:solidFill>
                          <a:effectLst/>
                          <a:latin typeface="Calibri" panose="020F0502020204030204" pitchFamily="34" charset="0"/>
                          <a:ea typeface="Calibri" panose="020F0502020204030204" pitchFamily="34" charset="0"/>
                          <a:cs typeface="Calibri" panose="020F0502020204030204" pitchFamily="34" charset="0"/>
                        </a:rPr>
                        <a:t>399</a:t>
                      </a:r>
                      <a:endParaRPr lang="lv-LV" sz="1100" kern="100" dirty="0">
                        <a:effectLst/>
                        <a:latin typeface="Calibri" panose="020F0502020204030204" pitchFamily="34" charset="0"/>
                        <a:ea typeface="Calibri" panose="020F0502020204030204" pitchFamily="34" charset="0"/>
                        <a:cs typeface="Calibri" panose="020F0502020204030204" pitchFamily="34" charset="0"/>
                      </a:endParaRPr>
                    </a:p>
                  </a:txBody>
                  <a:tcPr marL="55926" marR="559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1303383121"/>
                  </a:ext>
                </a:extLst>
              </a:tr>
              <a:tr h="310676">
                <a:tc>
                  <a:txBody>
                    <a:bodyPr/>
                    <a:lstStyle/>
                    <a:p>
                      <a:pPr marL="0" algn="l">
                        <a:lnSpc>
                          <a:spcPct val="90000"/>
                        </a:lnSpc>
                        <a:spcBef>
                          <a:spcPts val="600"/>
                        </a:spcBef>
                        <a:spcAft>
                          <a:spcPts val="600"/>
                        </a:spcAft>
                      </a:pPr>
                      <a:r>
                        <a:rPr lang="nl-NL" sz="1100" i="1"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Prokurora kvalificētais atbalsta personāls</a:t>
                      </a:r>
                      <a:r>
                        <a:rPr lang="lv-LV" sz="1100" i="1" kern="100" dirty="0">
                          <a:effectLst/>
                          <a:latin typeface="Calibri" panose="020F0502020204030204" pitchFamily="34" charset="0"/>
                          <a:ea typeface="Calibri" panose="020F0502020204030204" pitchFamily="34" charset="0"/>
                          <a:cs typeface="Calibri" panose="020F0502020204030204" pitchFamily="34" charset="0"/>
                        </a:rPr>
                        <a:t>*</a:t>
                      </a:r>
                      <a:endParaRPr lang="lv-LV" sz="1100" kern="100" dirty="0">
                        <a:effectLst/>
                        <a:latin typeface="Calibri" panose="020F0502020204030204" pitchFamily="34" charset="0"/>
                        <a:ea typeface="Calibri" panose="020F0502020204030204" pitchFamily="34" charset="0"/>
                        <a:cs typeface="Calibri" panose="020F0502020204030204" pitchFamily="34" charset="0"/>
                      </a:endParaRPr>
                    </a:p>
                  </a:txBody>
                  <a:tcPr marL="55926" marR="559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C119">
                        <a:alpha val="10000"/>
                      </a:srgbClr>
                    </a:solidFill>
                  </a:tcPr>
                </a:tc>
                <a:tc>
                  <a:txBody>
                    <a:bodyPr/>
                    <a:lstStyle/>
                    <a:p>
                      <a:pPr marL="0" algn="ctr">
                        <a:lnSpc>
                          <a:spcPct val="90000"/>
                        </a:lnSpc>
                        <a:spcBef>
                          <a:spcPts val="600"/>
                        </a:spcBef>
                        <a:spcAft>
                          <a:spcPts val="600"/>
                        </a:spcAft>
                      </a:pPr>
                      <a:r>
                        <a:rPr lang="lv-LV" sz="11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132</a:t>
                      </a:r>
                      <a:endParaRPr lang="lv-LV" sz="1100" kern="100" dirty="0">
                        <a:effectLst/>
                        <a:latin typeface="Calibri" panose="020F0502020204030204" pitchFamily="34" charset="0"/>
                        <a:ea typeface="Calibri" panose="020F0502020204030204" pitchFamily="34" charset="0"/>
                        <a:cs typeface="Calibri" panose="020F0502020204030204" pitchFamily="34" charset="0"/>
                      </a:endParaRPr>
                    </a:p>
                  </a:txBody>
                  <a:tcPr marL="55926" marR="559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C119">
                        <a:alpha val="10000"/>
                      </a:srgbClr>
                    </a:solidFill>
                  </a:tcPr>
                </a:tc>
                <a:tc>
                  <a:txBody>
                    <a:bodyPr/>
                    <a:lstStyle/>
                    <a:p>
                      <a:pPr marL="0" algn="ctr">
                        <a:lnSpc>
                          <a:spcPct val="90000"/>
                        </a:lnSpc>
                        <a:spcBef>
                          <a:spcPts val="600"/>
                        </a:spcBef>
                        <a:spcAft>
                          <a:spcPts val="600"/>
                        </a:spcAft>
                      </a:pPr>
                      <a:r>
                        <a:rPr lang="lv-LV" sz="11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122</a:t>
                      </a:r>
                      <a:endParaRPr lang="lv-LV" sz="1100" kern="100" dirty="0">
                        <a:effectLst/>
                        <a:latin typeface="Calibri" panose="020F0502020204030204" pitchFamily="34" charset="0"/>
                        <a:ea typeface="Calibri" panose="020F0502020204030204" pitchFamily="34" charset="0"/>
                        <a:cs typeface="Calibri" panose="020F0502020204030204" pitchFamily="34" charset="0"/>
                      </a:endParaRPr>
                    </a:p>
                  </a:txBody>
                  <a:tcPr marL="55926" marR="559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C119">
                        <a:alpha val="10000"/>
                      </a:srgbClr>
                    </a:solidFill>
                  </a:tcPr>
                </a:tc>
                <a:extLst>
                  <a:ext uri="{0D108BD9-81ED-4DB2-BD59-A6C34878D82A}">
                    <a16:rowId xmlns:a16="http://schemas.microsoft.com/office/drawing/2014/main" val="2565182052"/>
                  </a:ext>
                </a:extLst>
              </a:tr>
              <a:tr h="310676">
                <a:tc>
                  <a:txBody>
                    <a:bodyPr/>
                    <a:lstStyle/>
                    <a:p>
                      <a:pPr marL="0" algn="l">
                        <a:lnSpc>
                          <a:spcPct val="90000"/>
                        </a:lnSpc>
                        <a:spcBef>
                          <a:spcPts val="600"/>
                        </a:spcBef>
                        <a:spcAft>
                          <a:spcPts val="600"/>
                        </a:spcAft>
                      </a:pPr>
                      <a:r>
                        <a:rPr lang="lv-LV" sz="1100" i="1"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ADD intelektuālā darba veicēji</a:t>
                      </a:r>
                      <a:endParaRPr lang="lv-LV" sz="1100" kern="100" dirty="0">
                        <a:effectLst/>
                        <a:latin typeface="Calibri" panose="020F0502020204030204" pitchFamily="34" charset="0"/>
                        <a:ea typeface="Calibri" panose="020F0502020204030204" pitchFamily="34" charset="0"/>
                        <a:cs typeface="Calibri" panose="020F0502020204030204" pitchFamily="34" charset="0"/>
                      </a:endParaRPr>
                    </a:p>
                  </a:txBody>
                  <a:tcPr marL="55926" marR="559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C119">
                        <a:alpha val="10000"/>
                      </a:srgbClr>
                    </a:solidFill>
                  </a:tcPr>
                </a:tc>
                <a:tc>
                  <a:txBody>
                    <a:bodyPr/>
                    <a:lstStyle/>
                    <a:p>
                      <a:pPr marL="0" algn="ctr">
                        <a:lnSpc>
                          <a:spcPct val="90000"/>
                        </a:lnSpc>
                        <a:spcBef>
                          <a:spcPts val="600"/>
                        </a:spcBef>
                        <a:spcAft>
                          <a:spcPts val="600"/>
                        </a:spcAft>
                      </a:pPr>
                      <a:r>
                        <a:rPr lang="lv-LV" sz="11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186</a:t>
                      </a:r>
                      <a:endParaRPr lang="lv-LV" sz="1100" kern="100" dirty="0">
                        <a:effectLst/>
                        <a:latin typeface="Calibri" panose="020F0502020204030204" pitchFamily="34" charset="0"/>
                        <a:ea typeface="Calibri" panose="020F0502020204030204" pitchFamily="34" charset="0"/>
                        <a:cs typeface="Calibri" panose="020F0502020204030204" pitchFamily="34" charset="0"/>
                      </a:endParaRPr>
                    </a:p>
                  </a:txBody>
                  <a:tcPr marL="55926" marR="559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C119">
                        <a:alpha val="10000"/>
                      </a:srgbClr>
                    </a:solidFill>
                  </a:tcPr>
                </a:tc>
                <a:tc>
                  <a:txBody>
                    <a:bodyPr/>
                    <a:lstStyle/>
                    <a:p>
                      <a:pPr marL="0" algn="ctr">
                        <a:lnSpc>
                          <a:spcPct val="90000"/>
                        </a:lnSpc>
                        <a:spcBef>
                          <a:spcPts val="600"/>
                        </a:spcBef>
                        <a:spcAft>
                          <a:spcPts val="600"/>
                        </a:spcAft>
                      </a:pPr>
                      <a:r>
                        <a:rPr lang="lv-LV" sz="11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184</a:t>
                      </a:r>
                      <a:endParaRPr lang="lv-LV" sz="1100" kern="100" dirty="0">
                        <a:effectLst/>
                        <a:latin typeface="Calibri" panose="020F0502020204030204" pitchFamily="34" charset="0"/>
                        <a:ea typeface="Calibri" panose="020F0502020204030204" pitchFamily="34" charset="0"/>
                        <a:cs typeface="Calibri" panose="020F0502020204030204" pitchFamily="34" charset="0"/>
                      </a:endParaRPr>
                    </a:p>
                  </a:txBody>
                  <a:tcPr marL="55926" marR="559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C119">
                        <a:alpha val="10000"/>
                      </a:srgbClr>
                    </a:solidFill>
                  </a:tcPr>
                </a:tc>
                <a:extLst>
                  <a:ext uri="{0D108BD9-81ED-4DB2-BD59-A6C34878D82A}">
                    <a16:rowId xmlns:a16="http://schemas.microsoft.com/office/drawing/2014/main" val="289561703"/>
                  </a:ext>
                </a:extLst>
              </a:tr>
              <a:tr h="310676">
                <a:tc>
                  <a:txBody>
                    <a:bodyPr/>
                    <a:lstStyle/>
                    <a:p>
                      <a:pPr marL="0" algn="l">
                        <a:lnSpc>
                          <a:spcPct val="90000"/>
                        </a:lnSpc>
                        <a:spcBef>
                          <a:spcPts val="600"/>
                        </a:spcBef>
                        <a:spcAft>
                          <a:spcPts val="600"/>
                        </a:spcAft>
                      </a:pPr>
                      <a:r>
                        <a:rPr lang="nl-NL" sz="1100" i="1"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ADD fiziskā, tehniskā darba veicēji</a:t>
                      </a:r>
                      <a:endParaRPr lang="lv-LV" sz="1100" kern="100" dirty="0">
                        <a:effectLst/>
                        <a:latin typeface="Calibri" panose="020F0502020204030204" pitchFamily="34" charset="0"/>
                        <a:ea typeface="Calibri" panose="020F0502020204030204" pitchFamily="34" charset="0"/>
                        <a:cs typeface="Calibri" panose="020F0502020204030204" pitchFamily="34" charset="0"/>
                      </a:endParaRPr>
                    </a:p>
                  </a:txBody>
                  <a:tcPr marL="55926" marR="559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C119">
                        <a:alpha val="10000"/>
                      </a:srgbClr>
                    </a:solidFill>
                  </a:tcPr>
                </a:tc>
                <a:tc>
                  <a:txBody>
                    <a:bodyPr/>
                    <a:lstStyle/>
                    <a:p>
                      <a:pPr marL="0" algn="ctr">
                        <a:lnSpc>
                          <a:spcPct val="90000"/>
                        </a:lnSpc>
                        <a:spcBef>
                          <a:spcPts val="600"/>
                        </a:spcBef>
                        <a:spcAft>
                          <a:spcPts val="600"/>
                        </a:spcAft>
                      </a:pPr>
                      <a:r>
                        <a:rPr lang="lv-LV" sz="11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91</a:t>
                      </a:r>
                      <a:endParaRPr lang="lv-LV" sz="1100" kern="100" dirty="0">
                        <a:effectLst/>
                        <a:latin typeface="Calibri" panose="020F0502020204030204" pitchFamily="34" charset="0"/>
                        <a:ea typeface="Calibri" panose="020F0502020204030204" pitchFamily="34" charset="0"/>
                        <a:cs typeface="Calibri" panose="020F0502020204030204" pitchFamily="34" charset="0"/>
                      </a:endParaRPr>
                    </a:p>
                  </a:txBody>
                  <a:tcPr marL="55926" marR="559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C119">
                        <a:alpha val="10000"/>
                      </a:srgbClr>
                    </a:solidFill>
                  </a:tcPr>
                </a:tc>
                <a:tc>
                  <a:txBody>
                    <a:bodyPr/>
                    <a:lstStyle/>
                    <a:p>
                      <a:pPr marL="0" algn="ctr">
                        <a:lnSpc>
                          <a:spcPct val="90000"/>
                        </a:lnSpc>
                        <a:spcBef>
                          <a:spcPts val="600"/>
                        </a:spcBef>
                        <a:spcAft>
                          <a:spcPts val="600"/>
                        </a:spcAft>
                      </a:pPr>
                      <a:r>
                        <a:rPr lang="lv-LV" sz="11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93</a:t>
                      </a:r>
                      <a:endParaRPr lang="lv-LV" sz="1100" kern="100" dirty="0">
                        <a:effectLst/>
                        <a:latin typeface="Calibri" panose="020F0502020204030204" pitchFamily="34" charset="0"/>
                        <a:ea typeface="Calibri" panose="020F0502020204030204" pitchFamily="34" charset="0"/>
                        <a:cs typeface="Calibri" panose="020F0502020204030204" pitchFamily="34" charset="0"/>
                      </a:endParaRPr>
                    </a:p>
                  </a:txBody>
                  <a:tcPr marL="55926" marR="559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C119">
                        <a:alpha val="10000"/>
                      </a:srgbClr>
                    </a:solidFill>
                  </a:tcPr>
                </a:tc>
                <a:extLst>
                  <a:ext uri="{0D108BD9-81ED-4DB2-BD59-A6C34878D82A}">
                    <a16:rowId xmlns:a16="http://schemas.microsoft.com/office/drawing/2014/main" val="2599957451"/>
                  </a:ext>
                </a:extLst>
              </a:tr>
            </a:tbl>
          </a:graphicData>
        </a:graphic>
      </p:graphicFrame>
      <p:graphicFrame>
        <p:nvGraphicFramePr>
          <p:cNvPr id="3" name="Chart 2">
            <a:extLst>
              <a:ext uri="{FF2B5EF4-FFF2-40B4-BE49-F238E27FC236}">
                <a16:creationId xmlns:a16="http://schemas.microsoft.com/office/drawing/2014/main" id="{7CFC01EE-70B3-0D58-F324-527A0F4AAC8A}"/>
              </a:ext>
            </a:extLst>
          </p:cNvPr>
          <p:cNvGraphicFramePr/>
          <p:nvPr>
            <p:extLst>
              <p:ext uri="{D42A27DB-BD31-4B8C-83A1-F6EECF244321}">
                <p14:modId xmlns:p14="http://schemas.microsoft.com/office/powerpoint/2010/main" val="146993647"/>
              </p:ext>
            </p:extLst>
          </p:nvPr>
        </p:nvGraphicFramePr>
        <p:xfrm>
          <a:off x="3616333" y="1794263"/>
          <a:ext cx="5354485" cy="2503841"/>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C302FE6D-AE05-2120-47E0-3E585E76BB37}"/>
              </a:ext>
            </a:extLst>
          </p:cNvPr>
          <p:cNvSpPr txBox="1"/>
          <p:nvPr/>
        </p:nvSpPr>
        <p:spPr>
          <a:xfrm>
            <a:off x="3428198" y="1002575"/>
            <a:ext cx="6097604" cy="407035"/>
          </a:xfrm>
          <a:prstGeom prst="rect">
            <a:avLst/>
          </a:prstGeom>
          <a:noFill/>
        </p:spPr>
        <p:txBody>
          <a:bodyPr wrap="square">
            <a:spAutoFit/>
          </a:bodyPr>
          <a:lstStyle/>
          <a:p>
            <a:pPr algn="ctr">
              <a:lnSpc>
                <a:spcPct val="107000"/>
              </a:lnSpc>
              <a:spcAft>
                <a:spcPts val="800"/>
              </a:spcAft>
            </a:pPr>
            <a:r>
              <a:rPr lang="lv-LV" sz="2000" b="1" dirty="0">
                <a:solidFill>
                  <a:schemeClr val="tx1">
                    <a:lumMod val="75000"/>
                  </a:schemeClr>
                </a:solidFill>
                <a:effectLst/>
                <a:latin typeface="Calibri" panose="020F0502020204030204" pitchFamily="34" charset="0"/>
                <a:ea typeface="Calibri" panose="020F0502020204030204" pitchFamily="34" charset="0"/>
                <a:cs typeface="Calibri" panose="020F0502020204030204" pitchFamily="34" charset="0"/>
              </a:rPr>
              <a:t>Prokuroru skaits sadalījumā pēc stāža (gados)</a:t>
            </a:r>
            <a:endParaRPr lang="lv-LV" sz="2000" dirty="0">
              <a:solidFill>
                <a:schemeClr val="tx1">
                  <a:lumMod val="75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DCF5629D-07E8-055F-FC79-3A4C8F408D78}"/>
              </a:ext>
            </a:extLst>
          </p:cNvPr>
          <p:cNvSpPr txBox="1"/>
          <p:nvPr/>
        </p:nvSpPr>
        <p:spPr>
          <a:xfrm>
            <a:off x="764005" y="997950"/>
            <a:ext cx="2555588" cy="736355"/>
          </a:xfrm>
          <a:prstGeom prst="rect">
            <a:avLst/>
          </a:prstGeom>
          <a:noFill/>
        </p:spPr>
        <p:txBody>
          <a:bodyPr wrap="square">
            <a:spAutoFit/>
          </a:bodyPr>
          <a:lstStyle/>
          <a:p>
            <a:pPr algn="ctr">
              <a:lnSpc>
                <a:spcPct val="107000"/>
              </a:lnSpc>
              <a:spcAft>
                <a:spcPts val="800"/>
              </a:spcAft>
            </a:pPr>
            <a:r>
              <a:rPr lang="lv-LV" sz="2000" b="1" kern="0" dirty="0">
                <a:solidFill>
                  <a:schemeClr val="tx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Personālsastāva skaits un sadalījums</a:t>
            </a:r>
            <a:endParaRPr lang="lv-LV" sz="2000" dirty="0">
              <a:solidFill>
                <a:schemeClr val="tx1">
                  <a:lumMod val="75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grpSp>
        <p:nvGrpSpPr>
          <p:cNvPr id="272" name="Google Shape;272;p32"/>
          <p:cNvGrpSpPr/>
          <p:nvPr/>
        </p:nvGrpSpPr>
        <p:grpSpPr>
          <a:xfrm>
            <a:off x="0" y="4788569"/>
            <a:ext cx="9144000" cy="354931"/>
            <a:chOff x="0" y="6384759"/>
            <a:chExt cx="12192000" cy="473241"/>
          </a:xfrm>
        </p:grpSpPr>
        <p:sp>
          <p:nvSpPr>
            <p:cNvPr id="273" name="Google Shape;273;p32"/>
            <p:cNvSpPr/>
            <p:nvPr/>
          </p:nvSpPr>
          <p:spPr>
            <a:xfrm>
              <a:off x="0" y="6384759"/>
              <a:ext cx="12192000" cy="232108"/>
            </a:xfrm>
            <a:prstGeom prst="rect">
              <a:avLst/>
            </a:prstGeom>
            <a:solidFill>
              <a:srgbClr val="82061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panose="020B0604020202020204"/>
                <a:ea typeface="Arial" panose="020B0604020202020204"/>
                <a:cs typeface="Arial" panose="020B0604020202020204"/>
                <a:sym typeface="Arial" panose="020B0604020202020204"/>
              </a:endParaRPr>
            </a:p>
          </p:txBody>
        </p:sp>
        <p:sp>
          <p:nvSpPr>
            <p:cNvPr id="274" name="Google Shape;274;p32"/>
            <p:cNvSpPr/>
            <p:nvPr/>
          </p:nvSpPr>
          <p:spPr>
            <a:xfrm>
              <a:off x="0" y="6448425"/>
              <a:ext cx="12192000" cy="409575"/>
            </a:xfrm>
            <a:prstGeom prst="rect">
              <a:avLst/>
            </a:prstGeom>
            <a:solidFill>
              <a:srgbClr val="06064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panose="020F0502020204030204"/>
                <a:ea typeface="Calibri" panose="020F0502020204030204"/>
                <a:cs typeface="Calibri" panose="020F0502020204030204"/>
                <a:sym typeface="Calibri" panose="020F0502020204030204"/>
              </a:endParaRPr>
            </a:p>
          </p:txBody>
        </p:sp>
      </p:grpSp>
      <p:sp>
        <p:nvSpPr>
          <p:cNvPr id="275" name="Google Shape;275;p32"/>
          <p:cNvSpPr txBox="1"/>
          <p:nvPr/>
        </p:nvSpPr>
        <p:spPr>
          <a:xfrm>
            <a:off x="5936081" y="4256683"/>
            <a:ext cx="7098632" cy="351037"/>
          </a:xfrm>
          <a:prstGeom prst="rect">
            <a:avLst/>
          </a:prstGeom>
          <a:noFill/>
          <a:ln>
            <a:noFill/>
          </a:ln>
        </p:spPr>
        <p:txBody>
          <a:bodyPr spcFirstLastPara="1" wrap="square" lIns="68575" tIns="34275" rIns="68575" bIns="34275" anchor="t" anchorCtr="0">
            <a:noAutofit/>
          </a:bodyPr>
          <a:lstStyle/>
          <a:p>
            <a:pPr marL="0" marR="0" lvl="0" indent="0" algn="l" rtl="0">
              <a:lnSpc>
                <a:spcPct val="120000"/>
              </a:lnSpc>
              <a:spcBef>
                <a:spcPts val="0"/>
              </a:spcBef>
              <a:spcAft>
                <a:spcPts val="0"/>
              </a:spcAft>
              <a:buClr>
                <a:schemeClr val="dk1"/>
              </a:buClr>
              <a:buSzPts val="1800"/>
              <a:buFont typeface="Play" panose="00000500000000000000"/>
              <a:buNone/>
            </a:pPr>
            <a:endParaRPr sz="1800" b="1">
              <a:solidFill>
                <a:srgbClr val="820613"/>
              </a:solidFill>
              <a:latin typeface="Calibri" panose="020F0502020204030204"/>
              <a:ea typeface="Calibri" panose="020F0502020204030204"/>
              <a:cs typeface="Calibri" panose="020F0502020204030204"/>
              <a:sym typeface="Calibri" panose="020F0502020204030204"/>
            </a:endParaRPr>
          </a:p>
        </p:txBody>
      </p:sp>
      <p:sp>
        <p:nvSpPr>
          <p:cNvPr id="276" name="Google Shape;276;p32"/>
          <p:cNvSpPr/>
          <p:nvPr/>
        </p:nvSpPr>
        <p:spPr>
          <a:xfrm>
            <a:off x="0" y="112134"/>
            <a:ext cx="764005" cy="307181"/>
          </a:xfrm>
          <a:prstGeom prst="rect">
            <a:avLst/>
          </a:prstGeom>
          <a:solidFill>
            <a:srgbClr val="06064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panose="020B0604020202020204"/>
              <a:ea typeface="Arial" panose="020B0604020202020204"/>
              <a:cs typeface="Arial" panose="020B0604020202020204"/>
              <a:sym typeface="Arial" panose="020B0604020202020204"/>
            </a:endParaRPr>
          </a:p>
        </p:txBody>
      </p:sp>
      <p:sp>
        <p:nvSpPr>
          <p:cNvPr id="277" name="Google Shape;277;p32"/>
          <p:cNvSpPr txBox="1">
            <a:spLocks noGrp="1"/>
          </p:cNvSpPr>
          <p:nvPr>
            <p:ph type="ftr" idx="11"/>
          </p:nvPr>
        </p:nvSpPr>
        <p:spPr>
          <a:xfrm>
            <a:off x="78206" y="4836319"/>
            <a:ext cx="8982169" cy="298429"/>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US" sz="1000">
                <a:solidFill>
                  <a:srgbClr val="D8D8D8"/>
                </a:solidFill>
                <a:latin typeface="Poppins" panose="00000500000000000000"/>
                <a:ea typeface="Poppins" panose="00000500000000000000"/>
                <a:cs typeface="Poppins" panose="00000500000000000000"/>
                <a:sym typeface="Poppins" panose="00000500000000000000"/>
              </a:rPr>
              <a:t>Latvijas Republikas prokuratūra</a:t>
            </a:r>
            <a:endParaRPr sz="1000">
              <a:solidFill>
                <a:srgbClr val="D8D8D8"/>
              </a:solidFill>
              <a:latin typeface="Poppins" panose="00000500000000000000"/>
              <a:ea typeface="Poppins" panose="00000500000000000000"/>
              <a:cs typeface="Poppins" panose="00000500000000000000"/>
              <a:sym typeface="Poppins" panose="00000500000000000000"/>
            </a:endParaRPr>
          </a:p>
        </p:txBody>
      </p:sp>
      <p:grpSp>
        <p:nvGrpSpPr>
          <p:cNvPr id="278" name="Google Shape;278;p32"/>
          <p:cNvGrpSpPr/>
          <p:nvPr/>
        </p:nvGrpSpPr>
        <p:grpSpPr>
          <a:xfrm>
            <a:off x="5016363" y="6124429"/>
            <a:ext cx="5515869" cy="113344"/>
            <a:chOff x="0" y="-19050"/>
            <a:chExt cx="3682024" cy="386439"/>
          </a:xfrm>
        </p:grpSpPr>
        <p:sp>
          <p:nvSpPr>
            <p:cNvPr id="279" name="Google Shape;279;p32"/>
            <p:cNvSpPr/>
            <p:nvPr/>
          </p:nvSpPr>
          <p:spPr>
            <a:xfrm>
              <a:off x="0" y="0"/>
              <a:ext cx="3682024" cy="367389"/>
            </a:xfrm>
            <a:custGeom>
              <a:avLst/>
              <a:gdLst/>
              <a:ahLst/>
              <a:cxnLst/>
              <a:rect l="l" t="t" r="r" b="b"/>
              <a:pathLst>
                <a:path w="3682024" h="367389" extrusionOk="0">
                  <a:moveTo>
                    <a:pt x="0" y="0"/>
                  </a:moveTo>
                  <a:lnTo>
                    <a:pt x="3682024" y="0"/>
                  </a:lnTo>
                  <a:lnTo>
                    <a:pt x="3682024" y="367389"/>
                  </a:lnTo>
                  <a:lnTo>
                    <a:pt x="0" y="367389"/>
                  </a:lnTo>
                  <a:close/>
                </a:path>
              </a:pathLst>
            </a:custGeom>
            <a:solidFill>
              <a:srgbClr val="EFEFE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900">
                <a:solidFill>
                  <a:schemeClr val="dk1"/>
                </a:solidFill>
                <a:latin typeface="DM Sans"/>
                <a:ea typeface="DM Sans"/>
                <a:cs typeface="DM Sans"/>
                <a:sym typeface="DM Sans"/>
              </a:endParaRPr>
            </a:p>
          </p:txBody>
        </p:sp>
        <p:sp>
          <p:nvSpPr>
            <p:cNvPr id="280" name="Google Shape;280;p32"/>
            <p:cNvSpPr txBox="1"/>
            <p:nvPr/>
          </p:nvSpPr>
          <p:spPr>
            <a:xfrm>
              <a:off x="0" y="-19050"/>
              <a:ext cx="3682024" cy="386439"/>
            </a:xfrm>
            <a:prstGeom prst="rect">
              <a:avLst/>
            </a:prstGeom>
            <a:noFill/>
            <a:ln>
              <a:noFill/>
            </a:ln>
          </p:spPr>
          <p:txBody>
            <a:bodyPr spcFirstLastPara="1" wrap="square" lIns="38100" tIns="38100" rIns="38100" bIns="38100" anchor="ctr" anchorCtr="0">
              <a:noAutofit/>
            </a:bodyPr>
            <a:lstStyle/>
            <a:p>
              <a:pPr marL="0" marR="0" lvl="0" indent="0" algn="ctr" rtl="0">
                <a:spcBef>
                  <a:spcPts val="0"/>
                </a:spcBef>
                <a:spcAft>
                  <a:spcPts val="0"/>
                </a:spcAft>
                <a:buNone/>
              </a:pPr>
              <a:endParaRPr sz="900">
                <a:solidFill>
                  <a:schemeClr val="dk1"/>
                </a:solidFill>
                <a:latin typeface="DM Sans"/>
                <a:ea typeface="DM Sans"/>
                <a:cs typeface="DM Sans"/>
                <a:sym typeface="DM Sans"/>
              </a:endParaRPr>
            </a:p>
          </p:txBody>
        </p:sp>
      </p:grpSp>
      <p:sp>
        <p:nvSpPr>
          <p:cNvPr id="281" name="Google Shape;281;p32"/>
          <p:cNvSpPr txBox="1"/>
          <p:nvPr/>
        </p:nvSpPr>
        <p:spPr>
          <a:xfrm>
            <a:off x="764006" y="127984"/>
            <a:ext cx="7098632" cy="291944"/>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820613"/>
              </a:buClr>
              <a:buSzPts val="1800"/>
              <a:buFont typeface="Calibri" panose="020F0502020204030204"/>
              <a:buNone/>
            </a:pPr>
            <a:r>
              <a:rPr lang="en-US" sz="1800" b="1">
                <a:solidFill>
                  <a:srgbClr val="820613"/>
                </a:solidFill>
                <a:latin typeface="Calibri" panose="020F0502020204030204"/>
                <a:ea typeface="Calibri" panose="020F0502020204030204"/>
                <a:cs typeface="Calibri" panose="020F0502020204030204"/>
                <a:sym typeface="Calibri" panose="020F0502020204030204"/>
              </a:rPr>
              <a:t>Darba iespējas prokuratūrā</a:t>
            </a:r>
            <a:endParaRPr sz="1800" b="1">
              <a:solidFill>
                <a:srgbClr val="820613"/>
              </a:solidFill>
              <a:latin typeface="Calibri" panose="020F0502020204030204"/>
              <a:ea typeface="Calibri" panose="020F0502020204030204"/>
              <a:cs typeface="Calibri" panose="020F0502020204030204"/>
              <a:sym typeface="Calibri" panose="020F0502020204030204"/>
            </a:endParaRPr>
          </a:p>
        </p:txBody>
      </p:sp>
      <p:pic>
        <p:nvPicPr>
          <p:cNvPr id="282" name="Google Shape;282;p32" descr="A logo of a law firm&#10;&#10;Description automatically generated"/>
          <p:cNvPicPr preferRelativeResize="0"/>
          <p:nvPr/>
        </p:nvPicPr>
        <p:blipFill rotWithShape="1">
          <a:blip r:embed="rId3"/>
          <a:srcRect/>
          <a:stretch>
            <a:fillRect/>
          </a:stretch>
        </p:blipFill>
        <p:spPr>
          <a:xfrm>
            <a:off x="8529344" y="111296"/>
            <a:ext cx="519446" cy="317385"/>
          </a:xfrm>
          <a:prstGeom prst="rect">
            <a:avLst/>
          </a:prstGeom>
          <a:noFill/>
          <a:ln>
            <a:noFill/>
          </a:ln>
        </p:spPr>
      </p:pic>
      <p:pic>
        <p:nvPicPr>
          <p:cNvPr id="283" name="Google Shape;283;p32"/>
          <p:cNvPicPr preferRelativeResize="0"/>
          <p:nvPr/>
        </p:nvPicPr>
        <p:blipFill rotWithShape="1">
          <a:blip r:embed="rId4"/>
          <a:srcRect/>
          <a:stretch>
            <a:fillRect/>
          </a:stretch>
        </p:blipFill>
        <p:spPr>
          <a:xfrm>
            <a:off x="162148" y="127985"/>
            <a:ext cx="8517509" cy="452334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p33"/>
          <p:cNvPicPr preferRelativeResize="0"/>
          <p:nvPr/>
        </p:nvPicPr>
        <p:blipFill rotWithShape="1">
          <a:blip r:embed="rId3"/>
          <a:srcRect/>
          <a:stretch>
            <a:fillRect/>
          </a:stretch>
        </p:blipFill>
        <p:spPr>
          <a:xfrm>
            <a:off x="0" y="331831"/>
            <a:ext cx="8291384" cy="4663903"/>
          </a:xfrm>
          <a:prstGeom prst="rect">
            <a:avLst/>
          </a:prstGeom>
          <a:noFill/>
          <a:ln>
            <a:noFill/>
          </a:ln>
        </p:spPr>
      </p:pic>
      <p:grpSp>
        <p:nvGrpSpPr>
          <p:cNvPr id="289" name="Google Shape;289;p33"/>
          <p:cNvGrpSpPr/>
          <p:nvPr/>
        </p:nvGrpSpPr>
        <p:grpSpPr>
          <a:xfrm>
            <a:off x="0" y="4788569"/>
            <a:ext cx="9144000" cy="354931"/>
            <a:chOff x="0" y="6384759"/>
            <a:chExt cx="12192000" cy="473241"/>
          </a:xfrm>
        </p:grpSpPr>
        <p:sp>
          <p:nvSpPr>
            <p:cNvPr id="290" name="Google Shape;290;p33"/>
            <p:cNvSpPr/>
            <p:nvPr/>
          </p:nvSpPr>
          <p:spPr>
            <a:xfrm>
              <a:off x="0" y="6384759"/>
              <a:ext cx="12192000" cy="232108"/>
            </a:xfrm>
            <a:prstGeom prst="rect">
              <a:avLst/>
            </a:prstGeom>
            <a:solidFill>
              <a:srgbClr val="82061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panose="020B0604020202020204"/>
                <a:ea typeface="Arial" panose="020B0604020202020204"/>
                <a:cs typeface="Arial" panose="020B0604020202020204"/>
                <a:sym typeface="Arial" panose="020B0604020202020204"/>
              </a:endParaRPr>
            </a:p>
          </p:txBody>
        </p:sp>
        <p:sp>
          <p:nvSpPr>
            <p:cNvPr id="291" name="Google Shape;291;p33"/>
            <p:cNvSpPr/>
            <p:nvPr/>
          </p:nvSpPr>
          <p:spPr>
            <a:xfrm>
              <a:off x="0" y="6448425"/>
              <a:ext cx="12192000" cy="409575"/>
            </a:xfrm>
            <a:prstGeom prst="rect">
              <a:avLst/>
            </a:prstGeom>
            <a:solidFill>
              <a:srgbClr val="06064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panose="020F0502020204030204"/>
                <a:ea typeface="Calibri" panose="020F0502020204030204"/>
                <a:cs typeface="Calibri" panose="020F0502020204030204"/>
                <a:sym typeface="Calibri" panose="020F0502020204030204"/>
              </a:endParaRPr>
            </a:p>
          </p:txBody>
        </p:sp>
      </p:grpSp>
      <p:sp>
        <p:nvSpPr>
          <p:cNvPr id="292" name="Google Shape;292;p33"/>
          <p:cNvSpPr txBox="1"/>
          <p:nvPr/>
        </p:nvSpPr>
        <p:spPr>
          <a:xfrm>
            <a:off x="5936081" y="4256683"/>
            <a:ext cx="7098632" cy="351037"/>
          </a:xfrm>
          <a:prstGeom prst="rect">
            <a:avLst/>
          </a:prstGeom>
          <a:noFill/>
          <a:ln>
            <a:noFill/>
          </a:ln>
        </p:spPr>
        <p:txBody>
          <a:bodyPr spcFirstLastPara="1" wrap="square" lIns="68575" tIns="34275" rIns="68575" bIns="34275" anchor="t" anchorCtr="0">
            <a:noAutofit/>
          </a:bodyPr>
          <a:lstStyle/>
          <a:p>
            <a:pPr marL="0" marR="0" lvl="0" indent="0" algn="l" rtl="0">
              <a:lnSpc>
                <a:spcPct val="120000"/>
              </a:lnSpc>
              <a:spcBef>
                <a:spcPts val="0"/>
              </a:spcBef>
              <a:spcAft>
                <a:spcPts val="0"/>
              </a:spcAft>
              <a:buClr>
                <a:schemeClr val="dk1"/>
              </a:buClr>
              <a:buSzPts val="1800"/>
              <a:buFont typeface="Play" panose="00000500000000000000"/>
              <a:buNone/>
            </a:pPr>
            <a:endParaRPr sz="1800" b="1">
              <a:solidFill>
                <a:srgbClr val="820613"/>
              </a:solidFill>
              <a:latin typeface="Calibri" panose="020F0502020204030204"/>
              <a:ea typeface="Calibri" panose="020F0502020204030204"/>
              <a:cs typeface="Calibri" panose="020F0502020204030204"/>
              <a:sym typeface="Calibri" panose="020F0502020204030204"/>
            </a:endParaRPr>
          </a:p>
        </p:txBody>
      </p:sp>
      <p:sp>
        <p:nvSpPr>
          <p:cNvPr id="293" name="Google Shape;293;p33"/>
          <p:cNvSpPr/>
          <p:nvPr/>
        </p:nvSpPr>
        <p:spPr>
          <a:xfrm>
            <a:off x="0" y="112134"/>
            <a:ext cx="764005" cy="307181"/>
          </a:xfrm>
          <a:prstGeom prst="rect">
            <a:avLst/>
          </a:prstGeom>
          <a:solidFill>
            <a:srgbClr val="06064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panose="020B0604020202020204"/>
              <a:ea typeface="Arial" panose="020B0604020202020204"/>
              <a:cs typeface="Arial" panose="020B0604020202020204"/>
              <a:sym typeface="Arial" panose="020B0604020202020204"/>
            </a:endParaRPr>
          </a:p>
        </p:txBody>
      </p:sp>
      <p:sp>
        <p:nvSpPr>
          <p:cNvPr id="294" name="Google Shape;294;p33"/>
          <p:cNvSpPr txBox="1">
            <a:spLocks noGrp="1"/>
          </p:cNvSpPr>
          <p:nvPr>
            <p:ph type="ftr" idx="11"/>
          </p:nvPr>
        </p:nvSpPr>
        <p:spPr>
          <a:xfrm>
            <a:off x="78206" y="4836319"/>
            <a:ext cx="8982169" cy="298429"/>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US" sz="1000">
                <a:solidFill>
                  <a:srgbClr val="D8D8D8"/>
                </a:solidFill>
                <a:latin typeface="Poppins" panose="00000500000000000000"/>
                <a:ea typeface="Poppins" panose="00000500000000000000"/>
                <a:cs typeface="Poppins" panose="00000500000000000000"/>
                <a:sym typeface="Poppins" panose="00000500000000000000"/>
              </a:rPr>
              <a:t>Latvijas Republikas prokuratūra</a:t>
            </a:r>
            <a:endParaRPr sz="1000">
              <a:solidFill>
                <a:srgbClr val="D8D8D8"/>
              </a:solidFill>
              <a:latin typeface="Poppins" panose="00000500000000000000"/>
              <a:ea typeface="Poppins" panose="00000500000000000000"/>
              <a:cs typeface="Poppins" panose="00000500000000000000"/>
              <a:sym typeface="Poppins" panose="00000500000000000000"/>
            </a:endParaRPr>
          </a:p>
        </p:txBody>
      </p:sp>
      <p:grpSp>
        <p:nvGrpSpPr>
          <p:cNvPr id="295" name="Google Shape;295;p33"/>
          <p:cNvGrpSpPr/>
          <p:nvPr/>
        </p:nvGrpSpPr>
        <p:grpSpPr>
          <a:xfrm>
            <a:off x="5016363" y="6124429"/>
            <a:ext cx="5515869" cy="113344"/>
            <a:chOff x="0" y="-19050"/>
            <a:chExt cx="3682024" cy="386439"/>
          </a:xfrm>
        </p:grpSpPr>
        <p:sp>
          <p:nvSpPr>
            <p:cNvPr id="296" name="Google Shape;296;p33"/>
            <p:cNvSpPr/>
            <p:nvPr/>
          </p:nvSpPr>
          <p:spPr>
            <a:xfrm>
              <a:off x="0" y="0"/>
              <a:ext cx="3682024" cy="367389"/>
            </a:xfrm>
            <a:custGeom>
              <a:avLst/>
              <a:gdLst/>
              <a:ahLst/>
              <a:cxnLst/>
              <a:rect l="l" t="t" r="r" b="b"/>
              <a:pathLst>
                <a:path w="3682024" h="367389" extrusionOk="0">
                  <a:moveTo>
                    <a:pt x="0" y="0"/>
                  </a:moveTo>
                  <a:lnTo>
                    <a:pt x="3682024" y="0"/>
                  </a:lnTo>
                  <a:lnTo>
                    <a:pt x="3682024" y="367389"/>
                  </a:lnTo>
                  <a:lnTo>
                    <a:pt x="0" y="367389"/>
                  </a:lnTo>
                  <a:close/>
                </a:path>
              </a:pathLst>
            </a:custGeom>
            <a:solidFill>
              <a:srgbClr val="EFEFE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900">
                <a:solidFill>
                  <a:schemeClr val="dk1"/>
                </a:solidFill>
                <a:latin typeface="DM Sans"/>
                <a:ea typeface="DM Sans"/>
                <a:cs typeface="DM Sans"/>
                <a:sym typeface="DM Sans"/>
              </a:endParaRPr>
            </a:p>
          </p:txBody>
        </p:sp>
        <p:sp>
          <p:nvSpPr>
            <p:cNvPr id="297" name="Google Shape;297;p33"/>
            <p:cNvSpPr txBox="1"/>
            <p:nvPr/>
          </p:nvSpPr>
          <p:spPr>
            <a:xfrm>
              <a:off x="0" y="-19050"/>
              <a:ext cx="3682024" cy="386439"/>
            </a:xfrm>
            <a:prstGeom prst="rect">
              <a:avLst/>
            </a:prstGeom>
            <a:noFill/>
            <a:ln>
              <a:noFill/>
            </a:ln>
          </p:spPr>
          <p:txBody>
            <a:bodyPr spcFirstLastPara="1" wrap="square" lIns="38100" tIns="38100" rIns="38100" bIns="38100" anchor="ctr" anchorCtr="0">
              <a:noAutofit/>
            </a:bodyPr>
            <a:lstStyle/>
            <a:p>
              <a:pPr marL="0" marR="0" lvl="0" indent="0" algn="ctr" rtl="0">
                <a:spcBef>
                  <a:spcPts val="0"/>
                </a:spcBef>
                <a:spcAft>
                  <a:spcPts val="0"/>
                </a:spcAft>
                <a:buNone/>
              </a:pPr>
              <a:endParaRPr sz="900">
                <a:solidFill>
                  <a:schemeClr val="dk1"/>
                </a:solidFill>
                <a:latin typeface="DM Sans"/>
                <a:ea typeface="DM Sans"/>
                <a:cs typeface="DM Sans"/>
                <a:sym typeface="DM Sans"/>
              </a:endParaRPr>
            </a:p>
          </p:txBody>
        </p:sp>
      </p:grpSp>
      <p:sp>
        <p:nvSpPr>
          <p:cNvPr id="298" name="Google Shape;298;p33"/>
          <p:cNvSpPr txBox="1"/>
          <p:nvPr/>
        </p:nvSpPr>
        <p:spPr>
          <a:xfrm>
            <a:off x="764006" y="127984"/>
            <a:ext cx="7098632" cy="291944"/>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820613"/>
              </a:buClr>
              <a:buSzPts val="1800"/>
              <a:buFont typeface="Calibri" panose="020F0502020204030204"/>
              <a:buNone/>
            </a:pPr>
            <a:r>
              <a:rPr lang="en-US" sz="1800" b="1">
                <a:solidFill>
                  <a:srgbClr val="820613"/>
                </a:solidFill>
                <a:latin typeface="Calibri" panose="020F0502020204030204"/>
                <a:ea typeface="Calibri" panose="020F0502020204030204"/>
                <a:cs typeface="Calibri" panose="020F0502020204030204"/>
                <a:sym typeface="Calibri" panose="020F0502020204030204"/>
              </a:rPr>
              <a:t>Prokurora palīga institūts prokuratūrā</a:t>
            </a:r>
            <a:endParaRPr sz="1800" b="1">
              <a:solidFill>
                <a:srgbClr val="820613"/>
              </a:solidFill>
              <a:latin typeface="Calibri" panose="020F0502020204030204"/>
              <a:ea typeface="Calibri" panose="020F0502020204030204"/>
              <a:cs typeface="Calibri" panose="020F0502020204030204"/>
              <a:sym typeface="Calibri" panose="020F0502020204030204"/>
            </a:endParaRPr>
          </a:p>
        </p:txBody>
      </p:sp>
      <p:pic>
        <p:nvPicPr>
          <p:cNvPr id="299" name="Google Shape;299;p33" descr="A logo of a law firm&#10;&#10;Description automatically generated"/>
          <p:cNvPicPr preferRelativeResize="0"/>
          <p:nvPr/>
        </p:nvPicPr>
        <p:blipFill rotWithShape="1">
          <a:blip r:embed="rId4"/>
          <a:srcRect/>
          <a:stretch>
            <a:fillRect/>
          </a:stretch>
        </p:blipFill>
        <p:spPr>
          <a:xfrm>
            <a:off x="8529344" y="111296"/>
            <a:ext cx="519446" cy="31738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36">
      <a:dk1>
        <a:srgbClr val="595959"/>
      </a:dk1>
      <a:lt1>
        <a:srgbClr val="FFFFFF"/>
      </a:lt1>
      <a:dk2>
        <a:srgbClr val="060644"/>
      </a:dk2>
      <a:lt2>
        <a:srgbClr val="E0C119"/>
      </a:lt2>
      <a:accent1>
        <a:srgbClr val="820613"/>
      </a:accent1>
      <a:accent2>
        <a:srgbClr val="060644"/>
      </a:accent2>
      <a:accent3>
        <a:srgbClr val="820613"/>
      </a:accent3>
      <a:accent4>
        <a:srgbClr val="E0C119"/>
      </a:accent4>
      <a:accent5>
        <a:srgbClr val="820613"/>
      </a:accent5>
      <a:accent6>
        <a:srgbClr val="060644"/>
      </a:accent6>
      <a:hlink>
        <a:srgbClr val="060644"/>
      </a:hlink>
      <a:folHlink>
        <a:srgbClr val="06064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840</Words>
  <Application>Microsoft Office PowerPoint</Application>
  <PresentationFormat>On-screen Show (16:9)</PresentationFormat>
  <Paragraphs>113</Paragraphs>
  <Slides>14</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Poppins Medium</vt:lpstr>
      <vt:lpstr>Play</vt:lpstr>
      <vt:lpstr>Arial</vt:lpstr>
      <vt:lpstr>Calibri</vt:lpstr>
      <vt:lpstr>DM Sans</vt:lpstr>
      <vt:lpstr>Poppins</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Marta Laima Gredzena</cp:lastModifiedBy>
  <cp:revision>3</cp:revision>
  <dcterms:created xsi:type="dcterms:W3CDTF">2025-08-21T08:27:22Z</dcterms:created>
  <dcterms:modified xsi:type="dcterms:W3CDTF">2026-03-09T13:27:25Z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F11D892325674424AD961D3B79AE021B_12</vt:lpwstr>
  </property>
  <property fmtid="{D5CDD505-2E9C-101B-9397-08002B2CF9AE}" pid="3" name="KSOProductBuildVer">
    <vt:lpwstr>2057-12.2.0.21931</vt:lpwstr>
  </property>
</Properties>
</file>